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7" r:id="rId4"/>
    <p:sldId id="263" r:id="rId5"/>
    <p:sldId id="265" r:id="rId6"/>
    <p:sldId id="266" r:id="rId7"/>
    <p:sldId id="267" r:id="rId8"/>
    <p:sldId id="269" r:id="rId9"/>
    <p:sldId id="268" r:id="rId10"/>
    <p:sldId id="262"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99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2739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70603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76902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059989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37791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358924"/>
            <a:ext cx="7477601" cy="2874645"/>
          </a:xfrm>
          <a:prstGeom prst="rect">
            <a:avLst/>
          </a:prstGeom>
          <a:noFill/>
          <a:ln/>
        </p:spPr>
        <p:txBody>
          <a:bodyPr wrap="square" rtlCol="0" anchor="t"/>
          <a:lstStyle/>
          <a:p>
            <a:pPr marL="0" indent="0">
              <a:lnSpc>
                <a:spcPts val="7545"/>
              </a:lnSpc>
              <a:buNone/>
            </a:pPr>
            <a:r>
              <a:rPr lang="en-US" sz="6036" dirty="0">
                <a:solidFill>
                  <a:srgbClr val="124E73"/>
                </a:solidFill>
                <a:latin typeface="MuseoModerno" pitchFamily="34" charset="0"/>
                <a:ea typeface="MuseoModerno" pitchFamily="34" charset="-122"/>
                <a:cs typeface="MuseoModerno" pitchFamily="34" charset="-120"/>
              </a:rPr>
              <a:t>Mood-based Music Generation Using GAN</a:t>
            </a:r>
          </a:p>
          <a:p>
            <a:pPr marL="0" indent="0">
              <a:lnSpc>
                <a:spcPts val="7545"/>
              </a:lnSpc>
              <a:buNone/>
            </a:pPr>
            <a:endParaRPr lang="en-US" sz="6036" dirty="0">
              <a:solidFill>
                <a:srgbClr val="124E73"/>
              </a:solidFill>
              <a:latin typeface="MuseoModerno" pitchFamily="34" charset="0"/>
              <a:ea typeface="MuseoModerno" pitchFamily="34" charset="-122"/>
            </a:endParaRPr>
          </a:p>
          <a:p>
            <a:pPr marL="0" indent="0">
              <a:lnSpc>
                <a:spcPts val="7545"/>
              </a:lnSpc>
              <a:buNone/>
            </a:pPr>
            <a:r>
              <a:rPr lang="en-US" sz="4000" dirty="0">
                <a:solidFill>
                  <a:srgbClr val="124E73"/>
                </a:solidFill>
                <a:latin typeface="MuseoModerno" pitchFamily="34" charset="0"/>
                <a:ea typeface="MuseoModerno" pitchFamily="34" charset="-122"/>
              </a:rPr>
              <a:t>CHARMI NAIK(21BCP283)</a:t>
            </a:r>
          </a:p>
          <a:p>
            <a:pPr marL="0" indent="0">
              <a:lnSpc>
                <a:spcPts val="7545"/>
              </a:lnSpc>
              <a:buNone/>
            </a:pPr>
            <a:r>
              <a:rPr lang="en-US" sz="4000" dirty="0">
                <a:solidFill>
                  <a:srgbClr val="124E73"/>
                </a:solidFill>
                <a:latin typeface="MuseoModerno" pitchFamily="34" charset="0"/>
                <a:ea typeface="MuseoModerno" pitchFamily="34" charset="-122"/>
              </a:rPr>
              <a:t>ANSH BHIMANI(21BCP297)</a:t>
            </a:r>
          </a:p>
          <a:p>
            <a:pPr marL="0" indent="0">
              <a:lnSpc>
                <a:spcPts val="7545"/>
              </a:lnSpc>
              <a:buNone/>
            </a:pPr>
            <a:r>
              <a:rPr lang="en-US" sz="4000" dirty="0">
                <a:solidFill>
                  <a:srgbClr val="124E73"/>
                </a:solidFill>
                <a:latin typeface="MuseoModerno" pitchFamily="34" charset="0"/>
                <a:ea typeface="MuseoModerno" pitchFamily="34" charset="-122"/>
              </a:rPr>
              <a:t>SHRESTY BOHRA(21BCP316)</a:t>
            </a:r>
            <a:endParaRPr lang="en-US" sz="4000" dirty="0"/>
          </a:p>
        </p:txBody>
      </p:sp>
      <p:sp>
        <p:nvSpPr>
          <p:cNvPr id="6" name="Text 3"/>
          <p:cNvSpPr/>
          <p:nvPr/>
        </p:nvSpPr>
        <p:spPr>
          <a:xfrm>
            <a:off x="833199" y="5007888"/>
            <a:ext cx="7477601" cy="1421606"/>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787956" y="678061"/>
            <a:ext cx="9396889" cy="1313259"/>
          </a:xfrm>
          <a:prstGeom prst="rect">
            <a:avLst/>
          </a:prstGeom>
          <a:noFill/>
          <a:ln/>
        </p:spPr>
        <p:txBody>
          <a:bodyPr wrap="square" rtlCol="0" anchor="t"/>
          <a:lstStyle/>
          <a:p>
            <a:pPr marL="0" indent="0">
              <a:lnSpc>
                <a:spcPts val="5171"/>
              </a:lnSpc>
              <a:buNone/>
            </a:pPr>
            <a:r>
              <a:rPr lang="en-US" sz="4137" u="sng" dirty="0">
                <a:solidFill>
                  <a:srgbClr val="124E73"/>
                </a:solidFill>
                <a:latin typeface="MuseoModerno" pitchFamily="34" charset="0"/>
                <a:ea typeface="MuseoModerno" pitchFamily="34" charset="-122"/>
                <a:cs typeface="MuseoModerno" pitchFamily="34" charset="-120"/>
              </a:rPr>
              <a:t>Conclusion</a:t>
            </a:r>
            <a:endParaRPr lang="en-US" sz="4137" u="sng" dirty="0"/>
          </a:p>
        </p:txBody>
      </p:sp>
      <p:pic>
        <p:nvPicPr>
          <p:cNvPr id="6" name="Image 1" descr="preencoded.png"/>
          <p:cNvPicPr>
            <a:picLocks noChangeAspect="1"/>
          </p:cNvPicPr>
          <p:nvPr/>
        </p:nvPicPr>
        <p:blipFill>
          <a:blip r:embed="rId4"/>
          <a:stretch>
            <a:fillRect/>
          </a:stretch>
        </p:blipFill>
        <p:spPr>
          <a:xfrm>
            <a:off x="787956" y="2306479"/>
            <a:ext cx="1050608" cy="1681043"/>
          </a:xfrm>
          <a:prstGeom prst="rect">
            <a:avLst/>
          </a:prstGeom>
        </p:spPr>
      </p:pic>
      <p:sp>
        <p:nvSpPr>
          <p:cNvPr id="7" name="Text 3"/>
          <p:cNvSpPr/>
          <p:nvPr/>
        </p:nvSpPr>
        <p:spPr>
          <a:xfrm>
            <a:off x="2153722" y="2516505"/>
            <a:ext cx="2626638" cy="328255"/>
          </a:xfrm>
          <a:prstGeom prst="rect">
            <a:avLst/>
          </a:prstGeom>
          <a:noFill/>
          <a:ln/>
        </p:spPr>
        <p:txBody>
          <a:bodyPr wrap="none" rtlCol="0" anchor="t"/>
          <a:lstStyle/>
          <a:p>
            <a:pPr marL="0" indent="0" algn="l">
              <a:lnSpc>
                <a:spcPts val="2585"/>
              </a:lnSpc>
              <a:buNone/>
            </a:pPr>
            <a:r>
              <a:rPr lang="en-US" sz="2068" dirty="0">
                <a:solidFill>
                  <a:srgbClr val="124E73"/>
                </a:solidFill>
                <a:latin typeface="MuseoModerno" pitchFamily="34" charset="0"/>
                <a:ea typeface="MuseoModerno" pitchFamily="34" charset="-122"/>
                <a:cs typeface="MuseoModerno" pitchFamily="34" charset="-120"/>
              </a:rPr>
              <a:t>Transformative Impact of AI in Music</a:t>
            </a:r>
            <a:endParaRPr lang="en-US" sz="2068" dirty="0"/>
          </a:p>
        </p:txBody>
      </p:sp>
      <p:sp>
        <p:nvSpPr>
          <p:cNvPr id="8" name="Text 4"/>
          <p:cNvSpPr/>
          <p:nvPr/>
        </p:nvSpPr>
        <p:spPr>
          <a:xfrm>
            <a:off x="2153722" y="2970728"/>
            <a:ext cx="8031123" cy="672465"/>
          </a:xfrm>
          <a:prstGeom prst="rect">
            <a:avLst/>
          </a:prstGeom>
          <a:noFill/>
          <a:ln/>
        </p:spPr>
        <p:txBody>
          <a:bodyPr wrap="square" rtlCol="0" anchor="t"/>
          <a:lstStyle/>
          <a:p>
            <a:pPr marL="0" indent="0" algn="l">
              <a:lnSpc>
                <a:spcPts val="2647"/>
              </a:lnSpc>
              <a:buNone/>
            </a:pPr>
            <a:r>
              <a:rPr lang="en-US" sz="1655" dirty="0">
                <a:solidFill>
                  <a:srgbClr val="2B4150"/>
                </a:solidFill>
                <a:latin typeface="Source Sans Pro" pitchFamily="34" charset="0"/>
                <a:ea typeface="Source Sans Pro" pitchFamily="34" charset="-122"/>
                <a:cs typeface="Source Sans Pro" pitchFamily="34" charset="-120"/>
              </a:rPr>
              <a:t>AI methodologies have revolutionized music composition, reshaping traditional artistic processes.</a:t>
            </a:r>
            <a:endParaRPr lang="en-US" sz="1655" dirty="0"/>
          </a:p>
        </p:txBody>
      </p:sp>
      <p:pic>
        <p:nvPicPr>
          <p:cNvPr id="9" name="Image 2" descr="preencoded.png"/>
          <p:cNvPicPr>
            <a:picLocks noChangeAspect="1"/>
          </p:cNvPicPr>
          <p:nvPr/>
        </p:nvPicPr>
        <p:blipFill>
          <a:blip r:embed="rId5"/>
          <a:stretch>
            <a:fillRect/>
          </a:stretch>
        </p:blipFill>
        <p:spPr>
          <a:xfrm>
            <a:off x="787956" y="3987522"/>
            <a:ext cx="1050608" cy="1681043"/>
          </a:xfrm>
          <a:prstGeom prst="rect">
            <a:avLst/>
          </a:prstGeom>
        </p:spPr>
      </p:pic>
      <p:sp>
        <p:nvSpPr>
          <p:cNvPr id="10" name="Text 5"/>
          <p:cNvSpPr/>
          <p:nvPr/>
        </p:nvSpPr>
        <p:spPr>
          <a:xfrm>
            <a:off x="2153722" y="4197548"/>
            <a:ext cx="2626638" cy="328255"/>
          </a:xfrm>
          <a:prstGeom prst="rect">
            <a:avLst/>
          </a:prstGeom>
          <a:noFill/>
          <a:ln/>
        </p:spPr>
        <p:txBody>
          <a:bodyPr wrap="none" rtlCol="0" anchor="t"/>
          <a:lstStyle/>
          <a:p>
            <a:pPr marL="0" indent="0" algn="l">
              <a:lnSpc>
                <a:spcPts val="2585"/>
              </a:lnSpc>
              <a:buNone/>
            </a:pPr>
            <a:r>
              <a:rPr lang="en-US" sz="2068" dirty="0">
                <a:solidFill>
                  <a:srgbClr val="124E73"/>
                </a:solidFill>
                <a:latin typeface="MuseoModerno" pitchFamily="34" charset="0"/>
                <a:ea typeface="MuseoModerno" pitchFamily="34" charset="-122"/>
                <a:cs typeface="MuseoModerno" pitchFamily="34" charset="-120"/>
              </a:rPr>
              <a:t>Synergy of Sentiment Analysis and GANs</a:t>
            </a:r>
            <a:endParaRPr lang="en-US" sz="2068" dirty="0"/>
          </a:p>
        </p:txBody>
      </p:sp>
      <p:sp>
        <p:nvSpPr>
          <p:cNvPr id="11" name="Text 6"/>
          <p:cNvSpPr/>
          <p:nvPr/>
        </p:nvSpPr>
        <p:spPr>
          <a:xfrm>
            <a:off x="2153722" y="4651772"/>
            <a:ext cx="8031123" cy="672465"/>
          </a:xfrm>
          <a:prstGeom prst="rect">
            <a:avLst/>
          </a:prstGeom>
          <a:noFill/>
          <a:ln/>
        </p:spPr>
        <p:txBody>
          <a:bodyPr wrap="square" rtlCol="0" anchor="t"/>
          <a:lstStyle/>
          <a:p>
            <a:pPr marL="0" indent="0" algn="l">
              <a:lnSpc>
                <a:spcPts val="2647"/>
              </a:lnSpc>
              <a:buNone/>
            </a:pPr>
            <a:r>
              <a:rPr lang="en-US" sz="1655" dirty="0">
                <a:solidFill>
                  <a:srgbClr val="2B4150"/>
                </a:solidFill>
                <a:latin typeface="Source Sans Pro" pitchFamily="34" charset="0"/>
                <a:ea typeface="Source Sans Pro" pitchFamily="34" charset="-122"/>
                <a:cs typeface="Source Sans Pro" pitchFamily="34" charset="-120"/>
              </a:rPr>
              <a:t>Combining sentiment analysis with Generative Adversarial Networks (GANs) enables a deeper exploration of music's emotional dimensions.</a:t>
            </a:r>
            <a:endParaRPr lang="en-US" sz="1655" dirty="0"/>
          </a:p>
        </p:txBody>
      </p:sp>
      <p:pic>
        <p:nvPicPr>
          <p:cNvPr id="12" name="Image 3" descr="preencoded.png"/>
          <p:cNvPicPr>
            <a:picLocks noChangeAspect="1"/>
          </p:cNvPicPr>
          <p:nvPr/>
        </p:nvPicPr>
        <p:blipFill>
          <a:blip r:embed="rId6"/>
          <a:stretch>
            <a:fillRect/>
          </a:stretch>
        </p:blipFill>
        <p:spPr>
          <a:xfrm>
            <a:off x="787956" y="5668566"/>
            <a:ext cx="1050608" cy="1882973"/>
          </a:xfrm>
          <a:prstGeom prst="rect">
            <a:avLst/>
          </a:prstGeom>
        </p:spPr>
      </p:pic>
      <p:sp>
        <p:nvSpPr>
          <p:cNvPr id="13" name="Text 7"/>
          <p:cNvSpPr/>
          <p:nvPr/>
        </p:nvSpPr>
        <p:spPr>
          <a:xfrm>
            <a:off x="2153722" y="5878592"/>
            <a:ext cx="2626638" cy="328255"/>
          </a:xfrm>
          <a:prstGeom prst="rect">
            <a:avLst/>
          </a:prstGeom>
          <a:noFill/>
          <a:ln/>
        </p:spPr>
        <p:txBody>
          <a:bodyPr wrap="none" rtlCol="0" anchor="t"/>
          <a:lstStyle/>
          <a:p>
            <a:pPr marL="0" indent="0" algn="l">
              <a:lnSpc>
                <a:spcPts val="2585"/>
              </a:lnSpc>
              <a:buNone/>
            </a:pPr>
            <a:r>
              <a:rPr lang="en-US" sz="2068" dirty="0">
                <a:solidFill>
                  <a:srgbClr val="124E73"/>
                </a:solidFill>
                <a:latin typeface="MuseoModerno" pitchFamily="34" charset="0"/>
                <a:ea typeface="MuseoModerno" pitchFamily="34" charset="-122"/>
                <a:cs typeface="MuseoModerno" pitchFamily="34" charset="-120"/>
              </a:rPr>
              <a:t>New Avenues for Exploration:</a:t>
            </a:r>
            <a:endParaRPr lang="en-US" sz="2068" dirty="0"/>
          </a:p>
        </p:txBody>
      </p:sp>
      <p:sp>
        <p:nvSpPr>
          <p:cNvPr id="14" name="Text 8"/>
          <p:cNvSpPr/>
          <p:nvPr/>
        </p:nvSpPr>
        <p:spPr>
          <a:xfrm>
            <a:off x="2153722" y="6332815"/>
            <a:ext cx="8031123" cy="1008698"/>
          </a:xfrm>
          <a:prstGeom prst="rect">
            <a:avLst/>
          </a:prstGeom>
          <a:noFill/>
          <a:ln/>
        </p:spPr>
        <p:txBody>
          <a:bodyPr wrap="square" rtlCol="0" anchor="t"/>
          <a:lstStyle/>
          <a:p>
            <a:pPr marL="0" indent="0" algn="l">
              <a:lnSpc>
                <a:spcPts val="2647"/>
              </a:lnSpc>
              <a:buNone/>
            </a:pPr>
            <a:r>
              <a:rPr lang="en-US" sz="1655" dirty="0">
                <a:solidFill>
                  <a:srgbClr val="2B4150"/>
                </a:solidFill>
                <a:latin typeface="Source Sans Pro" pitchFamily="34" charset="0"/>
                <a:ea typeface="Source Sans Pro" pitchFamily="34" charset="-122"/>
                <a:cs typeface="Source Sans Pro" pitchFamily="34" charset="-120"/>
              </a:rPr>
              <a:t>Integrating AI in music opens up new avenues for understanding the intricate relationship between music and human emotions, paving the way for groundbreaking discoveries.</a:t>
            </a:r>
            <a:endParaRPr lang="en-US" sz="165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761643"/>
            <a:ext cx="10554414" cy="1388745"/>
          </a:xfrm>
          <a:prstGeom prst="rect">
            <a:avLst/>
          </a:prstGeom>
          <a:noFill/>
          <a:ln/>
        </p:spPr>
        <p:txBody>
          <a:bodyPr wrap="square" rtlCol="0" anchor="t"/>
          <a:lstStyle/>
          <a:p>
            <a:pPr marL="0" indent="0">
              <a:lnSpc>
                <a:spcPts val="5468"/>
              </a:lnSpc>
              <a:buNone/>
            </a:pPr>
            <a:r>
              <a:rPr lang="en-US" sz="4374" u="sng" dirty="0">
                <a:solidFill>
                  <a:srgbClr val="124E73"/>
                </a:solidFill>
                <a:latin typeface="MuseoModerno" pitchFamily="34" charset="0"/>
                <a:ea typeface="MuseoModerno" pitchFamily="34" charset="-122"/>
              </a:rPr>
              <a:t>Problem Statement</a:t>
            </a:r>
            <a:endParaRPr lang="en-US" sz="4374" u="sng" dirty="0"/>
          </a:p>
        </p:txBody>
      </p:sp>
      <p:sp>
        <p:nvSpPr>
          <p:cNvPr id="5" name="Shape 3"/>
          <p:cNvSpPr/>
          <p:nvPr/>
        </p:nvSpPr>
        <p:spPr>
          <a:xfrm>
            <a:off x="2037993" y="2768322"/>
            <a:ext cx="499943" cy="499943"/>
          </a:xfrm>
          <a:prstGeom prst="roundRect">
            <a:avLst>
              <a:gd name="adj" fmla="val 13333"/>
            </a:avLst>
          </a:prstGeom>
          <a:solidFill>
            <a:srgbClr val="F6F0E4"/>
          </a:solidFill>
          <a:ln/>
        </p:spPr>
      </p:sp>
      <p:sp>
        <p:nvSpPr>
          <p:cNvPr id="6" name="Text 4"/>
          <p:cNvSpPr/>
          <p:nvPr/>
        </p:nvSpPr>
        <p:spPr>
          <a:xfrm>
            <a:off x="2209800" y="2809994"/>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7" name="Text 5"/>
          <p:cNvSpPr/>
          <p:nvPr/>
        </p:nvSpPr>
        <p:spPr>
          <a:xfrm>
            <a:off x="2739477" y="2671047"/>
            <a:ext cx="3511601" cy="694374"/>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Limited Access to Personalized</a:t>
            </a:r>
          </a:p>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 Music Therapy</a:t>
            </a:r>
            <a:endParaRPr lang="en-US" sz="2187" dirty="0"/>
          </a:p>
        </p:txBody>
      </p:sp>
      <p:sp>
        <p:nvSpPr>
          <p:cNvPr id="8" name="Text 6"/>
          <p:cNvSpPr/>
          <p:nvPr/>
        </p:nvSpPr>
        <p:spPr>
          <a:xfrm>
            <a:off x="2739477" y="3424752"/>
            <a:ext cx="4444008" cy="1906095"/>
          </a:xfrm>
          <a:prstGeom prst="rect">
            <a:avLst/>
          </a:prstGeom>
          <a:noFill/>
          <a:ln/>
        </p:spPr>
        <p:txBody>
          <a:bodyPr wrap="square" rtlCol="0" anchor="t"/>
          <a:lstStyle/>
          <a:p>
            <a:pPr marL="0" indent="0" algn="just">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Existing music recommendation systems fail to provide personalized, mood-based music experiences tailored to individual emotional states, hindering the therapeutic potential of music for mental health and well-being.</a:t>
            </a:r>
            <a:endParaRPr lang="en-US" sz="1750" dirty="0"/>
          </a:p>
        </p:txBody>
      </p:sp>
      <p:sp>
        <p:nvSpPr>
          <p:cNvPr id="9" name="Shape 7"/>
          <p:cNvSpPr/>
          <p:nvPr/>
        </p:nvSpPr>
        <p:spPr>
          <a:xfrm>
            <a:off x="7426285" y="2768322"/>
            <a:ext cx="499943" cy="499943"/>
          </a:xfrm>
          <a:prstGeom prst="roundRect">
            <a:avLst>
              <a:gd name="adj" fmla="val 13333"/>
            </a:avLst>
          </a:prstGeom>
          <a:solidFill>
            <a:srgbClr val="F6F0E4"/>
          </a:solidFill>
          <a:ln/>
        </p:spPr>
      </p:sp>
      <p:sp>
        <p:nvSpPr>
          <p:cNvPr id="10" name="Text 8"/>
          <p:cNvSpPr/>
          <p:nvPr/>
        </p:nvSpPr>
        <p:spPr>
          <a:xfrm>
            <a:off x="7583567" y="2809994"/>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1" name="Text 9"/>
          <p:cNvSpPr/>
          <p:nvPr/>
        </p:nvSpPr>
        <p:spPr>
          <a:xfrm>
            <a:off x="8148399" y="2778442"/>
            <a:ext cx="4444008"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Disconnection and Alienation</a:t>
            </a:r>
            <a:endParaRPr lang="en-US" sz="2187" dirty="0"/>
          </a:p>
        </p:txBody>
      </p:sp>
      <p:sp>
        <p:nvSpPr>
          <p:cNvPr id="12" name="Text 10"/>
          <p:cNvSpPr/>
          <p:nvPr/>
        </p:nvSpPr>
        <p:spPr>
          <a:xfrm>
            <a:off x="8148399" y="3365421"/>
            <a:ext cx="4444008" cy="1906095"/>
          </a:xfrm>
          <a:prstGeom prst="rect">
            <a:avLst/>
          </a:prstGeom>
          <a:noFill/>
          <a:ln/>
        </p:spPr>
        <p:txBody>
          <a:bodyPr wrap="square" rtlCol="0" anchor="t"/>
          <a:lstStyle/>
          <a:p>
            <a:pPr marL="0" indent="0" algn="just">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lack of tailored musical experiences exacerbates feelings of disconnection and alienation among individuals, contributing to the prevalence of stress, anxiety, and depression in society.</a:t>
            </a:r>
            <a:endParaRPr lang="en-US" sz="1750" dirty="0"/>
          </a:p>
        </p:txBody>
      </p:sp>
      <p:sp>
        <p:nvSpPr>
          <p:cNvPr id="13" name="Shape 11"/>
          <p:cNvSpPr/>
          <p:nvPr/>
        </p:nvSpPr>
        <p:spPr>
          <a:xfrm>
            <a:off x="2037993" y="5489615"/>
            <a:ext cx="499943" cy="499943"/>
          </a:xfrm>
          <a:prstGeom prst="roundRect">
            <a:avLst>
              <a:gd name="adj" fmla="val 13333"/>
            </a:avLst>
          </a:prstGeom>
          <a:solidFill>
            <a:srgbClr val="F6F0E4"/>
          </a:solidFill>
          <a:ln/>
        </p:spPr>
      </p:sp>
      <p:sp>
        <p:nvSpPr>
          <p:cNvPr id="14" name="Text 12"/>
          <p:cNvSpPr/>
          <p:nvPr/>
        </p:nvSpPr>
        <p:spPr>
          <a:xfrm>
            <a:off x="2194203" y="5531287"/>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15" name="Text 13"/>
          <p:cNvSpPr/>
          <p:nvPr/>
        </p:nvSpPr>
        <p:spPr>
          <a:xfrm>
            <a:off x="2739477" y="5489615"/>
            <a:ext cx="3601283"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Need for Innovative Solutions</a:t>
            </a:r>
            <a:endParaRPr lang="en-US" sz="2187" dirty="0"/>
          </a:p>
        </p:txBody>
      </p:sp>
      <p:sp>
        <p:nvSpPr>
          <p:cNvPr id="16" name="Text 14"/>
          <p:cNvSpPr/>
          <p:nvPr/>
        </p:nvSpPr>
        <p:spPr>
          <a:xfrm>
            <a:off x="2572226" y="5913672"/>
            <a:ext cx="4854059" cy="2091809"/>
          </a:xfrm>
          <a:prstGeom prst="rect">
            <a:avLst/>
          </a:prstGeom>
          <a:noFill/>
          <a:ln/>
        </p:spPr>
        <p:txBody>
          <a:bodyPr wrap="square" rtlCol="0" anchor="t"/>
          <a:lstStyle/>
          <a:p>
            <a:pPr marL="0" indent="0" algn="just">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Addressing the societal need for personalized music experiences requires innovative solutions that leverage artificial intelligence and techniques to generate music compositions that authentically reflect and respond to users' emotional states.</a:t>
            </a:r>
          </a:p>
        </p:txBody>
      </p:sp>
      <p:sp>
        <p:nvSpPr>
          <p:cNvPr id="17" name="Shape 15"/>
          <p:cNvSpPr/>
          <p:nvPr/>
        </p:nvSpPr>
        <p:spPr>
          <a:xfrm>
            <a:off x="7426285" y="5489615"/>
            <a:ext cx="499943" cy="499943"/>
          </a:xfrm>
          <a:prstGeom prst="roundRect">
            <a:avLst>
              <a:gd name="adj" fmla="val 13333"/>
            </a:avLst>
          </a:prstGeom>
          <a:solidFill>
            <a:srgbClr val="F6F0E4"/>
          </a:solidFill>
          <a:ln/>
        </p:spPr>
      </p:sp>
      <p:sp>
        <p:nvSpPr>
          <p:cNvPr id="18" name="Text 16"/>
          <p:cNvSpPr/>
          <p:nvPr/>
        </p:nvSpPr>
        <p:spPr>
          <a:xfrm>
            <a:off x="7568922" y="5531287"/>
            <a:ext cx="21467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4</a:t>
            </a:r>
            <a:endParaRPr lang="en-US" sz="2624" dirty="0"/>
          </a:p>
        </p:txBody>
      </p:sp>
      <p:sp>
        <p:nvSpPr>
          <p:cNvPr id="19" name="Text 17"/>
          <p:cNvSpPr/>
          <p:nvPr/>
        </p:nvSpPr>
        <p:spPr>
          <a:xfrm>
            <a:off x="8148399" y="5526297"/>
            <a:ext cx="3938349"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Empowerment Through Technology</a:t>
            </a:r>
            <a:endParaRPr lang="en-US" sz="2187" dirty="0"/>
          </a:p>
        </p:txBody>
      </p:sp>
      <p:sp>
        <p:nvSpPr>
          <p:cNvPr id="20" name="Text 18"/>
          <p:cNvSpPr/>
          <p:nvPr/>
        </p:nvSpPr>
        <p:spPr>
          <a:xfrm>
            <a:off x="8148399" y="5947768"/>
            <a:ext cx="4954415" cy="1906095"/>
          </a:xfrm>
          <a:prstGeom prst="rect">
            <a:avLst/>
          </a:prstGeom>
          <a:noFill/>
          <a:ln/>
        </p:spPr>
        <p:txBody>
          <a:bodyPr wrap="square" rtlCol="0" anchor="t"/>
          <a:lstStyle/>
          <a:p>
            <a:pPr marL="0" indent="0" algn="just">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By developing a mood-based music generation system, this project aims to empower individuals to access tailored musical experiences that foster emotional connection, comfort, and support, contributing to holistic mental health and well-being in society.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dirty="0"/>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4" name="Text 2"/>
          <p:cNvSpPr/>
          <p:nvPr/>
        </p:nvSpPr>
        <p:spPr>
          <a:xfrm>
            <a:off x="1633537" y="540756"/>
            <a:ext cx="9394508" cy="694373"/>
          </a:xfrm>
          <a:prstGeom prst="rect">
            <a:avLst/>
          </a:prstGeom>
          <a:noFill/>
          <a:ln/>
        </p:spPr>
        <p:txBody>
          <a:bodyPr wrap="none" rtlCol="0" anchor="t"/>
          <a:lstStyle/>
          <a:p>
            <a:pPr marL="0" indent="0">
              <a:lnSpc>
                <a:spcPts val="5468"/>
              </a:lnSpc>
              <a:buNone/>
            </a:pPr>
            <a:r>
              <a:rPr lang="en-US" sz="4374" u="sng" dirty="0">
                <a:solidFill>
                  <a:srgbClr val="124E73"/>
                </a:solidFill>
                <a:latin typeface="MuseoModerno" pitchFamily="34" charset="0"/>
                <a:ea typeface="MuseoModerno" pitchFamily="34" charset="-122"/>
              </a:rPr>
              <a:t>Introduction</a:t>
            </a:r>
            <a:endParaRPr lang="en-US" sz="4374" u="sng" dirty="0"/>
          </a:p>
        </p:txBody>
      </p:sp>
      <p:sp>
        <p:nvSpPr>
          <p:cNvPr id="8" name="Text 6"/>
          <p:cNvSpPr/>
          <p:nvPr/>
        </p:nvSpPr>
        <p:spPr>
          <a:xfrm>
            <a:off x="1633537" y="1775883"/>
            <a:ext cx="4622884" cy="1892475"/>
          </a:xfrm>
          <a:prstGeom prst="rect">
            <a:avLst/>
          </a:prstGeom>
          <a:noFill/>
          <a:ln/>
        </p:spPr>
        <p:txBody>
          <a:bodyPr wrap="square" rtlCol="0" anchor="t"/>
          <a:lstStyle/>
          <a:p>
            <a:pPr marL="342900" indent="-342900" algn="just">
              <a:lnSpc>
                <a:spcPts val="2799"/>
              </a:lnSpc>
              <a:buFont typeface="Wingdings" panose="05000000000000000000" pitchFamily="2" charset="2"/>
              <a:buChar char="Ø"/>
            </a:pPr>
            <a:r>
              <a:rPr lang="en-US" sz="2200" dirty="0">
                <a:solidFill>
                  <a:srgbClr val="2B4150"/>
                </a:solidFill>
                <a:latin typeface="Source Sans Pro" pitchFamily="34" charset="0"/>
                <a:ea typeface="Source Sans Pro" pitchFamily="34" charset="-122"/>
              </a:rPr>
              <a:t>In the dynamic landscape of artificial intelligence, the fusion of technology and creativity has led to groundbreaking innovations across various domains, including music composition. By leveraging GAN, we can generate bespoke musical compositions that evoke specific emotional moods, intertwining the art of music with the capabilities of AI and unlocking fresh avenues of creativity and expression for both composers and music enthusiasts.</a:t>
            </a:r>
          </a:p>
        </p:txBody>
      </p:sp>
      <p:pic>
        <p:nvPicPr>
          <p:cNvPr id="20" name="Picture 19">
            <a:extLst>
              <a:ext uri="{FF2B5EF4-FFF2-40B4-BE49-F238E27FC236}">
                <a16:creationId xmlns:a16="http://schemas.microsoft.com/office/drawing/2014/main" id="{2FF7E925-C7F0-046B-6400-A4883B5C1E51}"/>
              </a:ext>
            </a:extLst>
          </p:cNvPr>
          <p:cNvPicPr>
            <a:picLocks noChangeAspect="1"/>
          </p:cNvPicPr>
          <p:nvPr/>
        </p:nvPicPr>
        <p:blipFill rotWithShape="1">
          <a:blip r:embed="rId3"/>
          <a:srcRect l="39957" t="39298" r="40257" b="39651"/>
          <a:stretch/>
        </p:blipFill>
        <p:spPr>
          <a:xfrm>
            <a:off x="7076162" y="1775884"/>
            <a:ext cx="6823052" cy="40834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4" name="Text 2"/>
          <p:cNvSpPr/>
          <p:nvPr/>
        </p:nvSpPr>
        <p:spPr>
          <a:xfrm>
            <a:off x="1056833" y="686661"/>
            <a:ext cx="9175671" cy="694373"/>
          </a:xfrm>
          <a:prstGeom prst="rect">
            <a:avLst/>
          </a:prstGeom>
          <a:noFill/>
          <a:ln/>
        </p:spPr>
        <p:txBody>
          <a:bodyPr wrap="none" rtlCol="0" anchor="t"/>
          <a:lstStyle/>
          <a:p>
            <a:pPr marL="0" indent="0">
              <a:lnSpc>
                <a:spcPts val="5468"/>
              </a:lnSpc>
              <a:buNone/>
            </a:pPr>
            <a:r>
              <a:rPr lang="en-US" sz="4374" dirty="0">
                <a:solidFill>
                  <a:srgbClr val="002060"/>
                </a:solidFill>
              </a:rPr>
              <a:t>TECHNOLOGY STACK</a:t>
            </a:r>
          </a:p>
        </p:txBody>
      </p:sp>
      <p:sp>
        <p:nvSpPr>
          <p:cNvPr id="6" name="Text 3"/>
          <p:cNvSpPr/>
          <p:nvPr/>
        </p:nvSpPr>
        <p:spPr>
          <a:xfrm>
            <a:off x="799737" y="1934492"/>
            <a:ext cx="2859251" cy="425705"/>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LIBROSA</a:t>
            </a:r>
          </a:p>
        </p:txBody>
      </p:sp>
      <p:sp>
        <p:nvSpPr>
          <p:cNvPr id="7" name="Text 4"/>
          <p:cNvSpPr/>
          <p:nvPr/>
        </p:nvSpPr>
        <p:spPr>
          <a:xfrm>
            <a:off x="858841" y="2630888"/>
            <a:ext cx="2297512" cy="3494416"/>
          </a:xfrm>
          <a:prstGeom prst="rect">
            <a:avLst/>
          </a:prstGeom>
          <a:noFill/>
          <a:ln/>
        </p:spPr>
        <p:txBody>
          <a:bodyPr wrap="square" rtlCol="0" anchor="t"/>
          <a:lstStyle/>
          <a:p>
            <a:pPr marL="0" indent="0">
              <a:lnSpc>
                <a:spcPts val="2799"/>
              </a:lnSpc>
              <a:buNone/>
            </a:pPr>
            <a:r>
              <a:rPr lang="en-US" sz="1750" dirty="0" err="1"/>
              <a:t>Librosa</a:t>
            </a:r>
            <a:r>
              <a:rPr lang="en-US" sz="1750" dirty="0"/>
              <a:t> is a Python package for music and audio analysis. It is used for loading audio files, extracting features, and processing audio data.</a:t>
            </a:r>
          </a:p>
        </p:txBody>
      </p:sp>
      <p:sp>
        <p:nvSpPr>
          <p:cNvPr id="9" name="Text 5"/>
          <p:cNvSpPr/>
          <p:nvPr/>
        </p:nvSpPr>
        <p:spPr>
          <a:xfrm>
            <a:off x="4083291" y="1934492"/>
            <a:ext cx="2388632" cy="359162"/>
          </a:xfrm>
          <a:prstGeom prst="rect">
            <a:avLst/>
          </a:prstGeom>
          <a:noFill/>
          <a:ln/>
        </p:spPr>
        <p:txBody>
          <a:bodyPr wrap="none" rtlCol="0" anchor="t"/>
          <a:lstStyle/>
          <a:p>
            <a:pPr marL="0" indent="0" algn="l">
              <a:lnSpc>
                <a:spcPts val="2734"/>
              </a:lnSpc>
              <a:buNone/>
            </a:pPr>
            <a:r>
              <a:rPr lang="en-US" sz="2187" dirty="0">
                <a:solidFill>
                  <a:srgbClr val="002060"/>
                </a:solidFill>
              </a:rPr>
              <a:t>TENSORFLOW</a:t>
            </a:r>
          </a:p>
        </p:txBody>
      </p:sp>
      <p:sp>
        <p:nvSpPr>
          <p:cNvPr id="10" name="Text 6"/>
          <p:cNvSpPr/>
          <p:nvPr/>
        </p:nvSpPr>
        <p:spPr>
          <a:xfrm>
            <a:off x="3897762" y="2585435"/>
            <a:ext cx="2663871" cy="3171687"/>
          </a:xfrm>
          <a:prstGeom prst="rect">
            <a:avLst/>
          </a:prstGeom>
          <a:noFill/>
          <a:ln/>
        </p:spPr>
        <p:txBody>
          <a:bodyPr wrap="square" rtlCol="0" anchor="t"/>
          <a:lstStyle/>
          <a:p>
            <a:pPr marL="0" indent="0">
              <a:lnSpc>
                <a:spcPts val="2799"/>
              </a:lnSpc>
              <a:buNone/>
            </a:pPr>
            <a:r>
              <a:rPr lang="en-US" sz="1750" dirty="0"/>
              <a:t>TensorFlow is an open-source machine learning framework developed by Google. In this code, TensorFlow is used for building and training the GAN model.</a:t>
            </a:r>
          </a:p>
        </p:txBody>
      </p:sp>
      <p:sp>
        <p:nvSpPr>
          <p:cNvPr id="12" name="Text 7"/>
          <p:cNvSpPr/>
          <p:nvPr/>
        </p:nvSpPr>
        <p:spPr>
          <a:xfrm>
            <a:off x="7315200" y="1888289"/>
            <a:ext cx="2388632"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6936682" y="2502749"/>
            <a:ext cx="2772892" cy="3750694"/>
          </a:xfrm>
          <a:prstGeom prst="rect">
            <a:avLst/>
          </a:prstGeom>
          <a:noFill/>
          <a:ln/>
        </p:spPr>
        <p:txBody>
          <a:bodyPr wrap="square" rtlCol="0" anchor="t"/>
          <a:lstStyle/>
          <a:p>
            <a:pPr marL="0" indent="0">
              <a:lnSpc>
                <a:spcPts val="2799"/>
              </a:lnSpc>
              <a:buNone/>
            </a:pPr>
            <a:r>
              <a:rPr lang="en-US" sz="1750" dirty="0" err="1">
                <a:solidFill>
                  <a:srgbClr val="2B4150"/>
                </a:solidFill>
                <a:latin typeface="Source Sans Pro" pitchFamily="34" charset="0"/>
                <a:ea typeface="Source Sans Pro" pitchFamily="34" charset="-122"/>
                <a:cs typeface="Source Sans Pro" pitchFamily="34" charset="-120"/>
              </a:rPr>
              <a:t>Keras</a:t>
            </a:r>
            <a:r>
              <a:rPr lang="en-US" sz="1750" dirty="0">
                <a:solidFill>
                  <a:srgbClr val="2B4150"/>
                </a:solidFill>
                <a:latin typeface="Source Sans Pro" pitchFamily="34" charset="0"/>
                <a:ea typeface="Source Sans Pro" pitchFamily="34" charset="-122"/>
                <a:cs typeface="Source Sans Pro" pitchFamily="34" charset="-120"/>
              </a:rPr>
              <a:t> is a high-level neural networks API written in Python. In this code, it is used as part of TensorFlow for building and training deep learning models. Specifically, it provides the Sequential model API for building neural network architectures.</a:t>
            </a:r>
            <a:endParaRPr lang="en-US" sz="1750" dirty="0"/>
          </a:p>
        </p:txBody>
      </p:sp>
      <p:sp>
        <p:nvSpPr>
          <p:cNvPr id="15" name="Text 9"/>
          <p:cNvSpPr/>
          <p:nvPr/>
        </p:nvSpPr>
        <p:spPr>
          <a:xfrm>
            <a:off x="10203656" y="3237548"/>
            <a:ext cx="2630217" cy="694373"/>
          </a:xfrm>
          <a:prstGeom prst="rect">
            <a:avLst/>
          </a:prstGeom>
          <a:noFill/>
          <a:ln/>
        </p:spPr>
        <p:txBody>
          <a:bodyPr wrap="square" rtlCol="0" anchor="t"/>
          <a:lstStyle/>
          <a:p>
            <a:pPr marL="0" indent="0" algn="l">
              <a:lnSpc>
                <a:spcPts val="2734"/>
              </a:lnSpc>
              <a:buNone/>
            </a:pPr>
            <a:endParaRPr lang="en-US" sz="2187" dirty="0"/>
          </a:p>
        </p:txBody>
      </p:sp>
      <p:sp>
        <p:nvSpPr>
          <p:cNvPr id="16" name="Text 10"/>
          <p:cNvSpPr/>
          <p:nvPr/>
        </p:nvSpPr>
        <p:spPr>
          <a:xfrm>
            <a:off x="10082350" y="2585435"/>
            <a:ext cx="2630217" cy="3210346"/>
          </a:xfrm>
          <a:prstGeom prst="rect">
            <a:avLst/>
          </a:prstGeom>
          <a:noFill/>
          <a:ln/>
        </p:spPr>
        <p:txBody>
          <a:bodyPr wrap="square" rtlCol="0" anchor="t"/>
          <a:lstStyle/>
          <a:p>
            <a:pPr marL="0" indent="0">
              <a:lnSpc>
                <a:spcPts val="2799"/>
              </a:lnSpc>
              <a:buNone/>
            </a:pPr>
            <a:r>
              <a:rPr lang="en-US" sz="1750" dirty="0" err="1"/>
              <a:t>SoundFile</a:t>
            </a:r>
            <a:r>
              <a:rPr lang="en-US" sz="1750" dirty="0"/>
              <a:t> is a Python library for reading and writing sound files. It provides an interface to various audio file formats</a:t>
            </a:r>
          </a:p>
        </p:txBody>
      </p:sp>
      <p:sp>
        <p:nvSpPr>
          <p:cNvPr id="17" name="Text 5">
            <a:extLst>
              <a:ext uri="{FF2B5EF4-FFF2-40B4-BE49-F238E27FC236}">
                <a16:creationId xmlns:a16="http://schemas.microsoft.com/office/drawing/2014/main" id="{46C8EBEC-011A-3330-A1C4-8D7C7943C4F6}"/>
              </a:ext>
            </a:extLst>
          </p:cNvPr>
          <p:cNvSpPr/>
          <p:nvPr/>
        </p:nvSpPr>
        <p:spPr>
          <a:xfrm>
            <a:off x="7128812" y="1931900"/>
            <a:ext cx="2388632" cy="359162"/>
          </a:xfrm>
          <a:prstGeom prst="rect">
            <a:avLst/>
          </a:prstGeom>
          <a:noFill/>
          <a:ln/>
        </p:spPr>
        <p:txBody>
          <a:bodyPr wrap="none" rtlCol="0" anchor="t"/>
          <a:lstStyle/>
          <a:p>
            <a:pPr marL="0" indent="0" algn="l">
              <a:lnSpc>
                <a:spcPts val="2734"/>
              </a:lnSpc>
              <a:buNone/>
            </a:pPr>
            <a:r>
              <a:rPr lang="en-US" sz="2187" dirty="0">
                <a:solidFill>
                  <a:srgbClr val="002060"/>
                </a:solidFill>
              </a:rPr>
              <a:t>KERAS</a:t>
            </a:r>
          </a:p>
        </p:txBody>
      </p:sp>
      <p:sp>
        <p:nvSpPr>
          <p:cNvPr id="20" name="Text 5">
            <a:extLst>
              <a:ext uri="{FF2B5EF4-FFF2-40B4-BE49-F238E27FC236}">
                <a16:creationId xmlns:a16="http://schemas.microsoft.com/office/drawing/2014/main" id="{507174B8-D90C-FCF4-CFD4-2F9001BD5219}"/>
              </a:ext>
            </a:extLst>
          </p:cNvPr>
          <p:cNvSpPr/>
          <p:nvPr/>
        </p:nvSpPr>
        <p:spPr>
          <a:xfrm>
            <a:off x="10072149" y="1827442"/>
            <a:ext cx="2388632" cy="359162"/>
          </a:xfrm>
          <a:prstGeom prst="rect">
            <a:avLst/>
          </a:prstGeom>
          <a:noFill/>
          <a:ln/>
        </p:spPr>
        <p:txBody>
          <a:bodyPr wrap="none" rtlCol="0" anchor="t"/>
          <a:lstStyle/>
          <a:p>
            <a:pPr marL="0" indent="0" algn="l">
              <a:lnSpc>
                <a:spcPts val="2734"/>
              </a:lnSpc>
              <a:buNone/>
            </a:pPr>
            <a:r>
              <a:rPr lang="en-US" sz="2187" dirty="0">
                <a:solidFill>
                  <a:srgbClr val="002060"/>
                </a:solidFill>
              </a:rPr>
              <a:t>SOUNDFILE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dirty="0"/>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4" name="Text 2"/>
          <p:cNvSpPr/>
          <p:nvPr/>
        </p:nvSpPr>
        <p:spPr>
          <a:xfrm>
            <a:off x="1633537" y="540756"/>
            <a:ext cx="9394508" cy="694373"/>
          </a:xfrm>
          <a:prstGeom prst="rect">
            <a:avLst/>
          </a:prstGeom>
          <a:noFill/>
          <a:ln/>
        </p:spPr>
        <p:txBody>
          <a:bodyPr wrap="none" rtlCol="0" anchor="t"/>
          <a:lstStyle/>
          <a:p>
            <a:pPr marL="0" indent="0">
              <a:lnSpc>
                <a:spcPts val="5468"/>
              </a:lnSpc>
              <a:buNone/>
            </a:pPr>
            <a:r>
              <a:rPr lang="en-US" sz="4374" u="sng" dirty="0">
                <a:solidFill>
                  <a:srgbClr val="002060"/>
                </a:solidFill>
              </a:rPr>
              <a:t>DATASET</a:t>
            </a:r>
          </a:p>
        </p:txBody>
      </p:sp>
      <p:sp>
        <p:nvSpPr>
          <p:cNvPr id="8" name="Text 6"/>
          <p:cNvSpPr/>
          <p:nvPr/>
        </p:nvSpPr>
        <p:spPr>
          <a:xfrm>
            <a:off x="1633537" y="1775883"/>
            <a:ext cx="4622884" cy="1892475"/>
          </a:xfrm>
          <a:prstGeom prst="rect">
            <a:avLst/>
          </a:prstGeom>
          <a:noFill/>
          <a:ln/>
        </p:spPr>
        <p:txBody>
          <a:bodyPr wrap="square" rtlCol="0" anchor="t"/>
          <a:lstStyle/>
          <a:p>
            <a:pPr marL="15240" marR="29845" indent="-6350" algn="just">
              <a:lnSpc>
                <a:spcPct val="97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The dataset is structured in the following way:</a:t>
            </a:r>
          </a:p>
          <a:p>
            <a:pPr marL="15240" marR="29845" indent="-6350" algn="just">
              <a:lnSpc>
                <a:spcPct val="97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15240" marR="29845" indent="-6350" algn="just">
              <a:lnSpc>
                <a:spcPct val="97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Moods:</a:t>
            </a:r>
          </a:p>
          <a:p>
            <a:pPr marL="237490" marR="29845" indent="-6350" algn="just">
              <a:lnSpc>
                <a:spcPct val="97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  a) Happy</a:t>
            </a:r>
          </a:p>
          <a:p>
            <a:pPr marL="15240" marR="29845" indent="-6350" algn="just">
              <a:lnSpc>
                <a:spcPct val="97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      b) Sad</a:t>
            </a:r>
          </a:p>
          <a:p>
            <a:pPr marL="237490" marR="29845" indent="-6350" algn="just">
              <a:lnSpc>
                <a:spcPct val="97000"/>
              </a:lnSpc>
            </a:pPr>
            <a:r>
              <a:rPr lang="en-IN" sz="1800" kern="100" dirty="0">
                <a:solidFill>
                  <a:srgbClr val="000000"/>
                </a:solidFill>
                <a:effectLst/>
                <a:latin typeface="Times New Roman" panose="02020603050405020304" pitchFamily="18" charset="0"/>
                <a:ea typeface="Times New Roman" panose="02020603050405020304" pitchFamily="18" charset="0"/>
              </a:rPr>
              <a:t>  c) Energetic</a:t>
            </a:r>
          </a:p>
          <a:p>
            <a:pPr marL="237490" marR="29845" indent="-6350" algn="just">
              <a:lnSpc>
                <a:spcPct val="97000"/>
              </a:lnSpc>
            </a:pPr>
            <a:endParaRPr lang="en-IN" kern="100" dirty="0">
              <a:solidFill>
                <a:srgbClr val="000000"/>
              </a:solidFill>
              <a:latin typeface="Times New Roman" panose="02020603050405020304" pitchFamily="18" charset="0"/>
              <a:ea typeface="Times New Roman" panose="02020603050405020304" pitchFamily="18" charset="0"/>
            </a:endParaRPr>
          </a:p>
          <a:p>
            <a:pPr marL="237490" marR="29845" indent="-6350" algn="just">
              <a:lnSpc>
                <a:spcPct val="97000"/>
              </a:lnSpc>
            </a:pPr>
            <a:r>
              <a:rPr lang="en-IN" sz="1800" kern="100" dirty="0">
                <a:solidFill>
                  <a:srgbClr val="000000"/>
                </a:solidFill>
                <a:effectLst/>
                <a:latin typeface="Times New Roman" panose="02020603050405020304" pitchFamily="18" charset="0"/>
                <a:ea typeface="Times New Roman" panose="02020603050405020304" pitchFamily="18" charset="0"/>
              </a:rPr>
              <a:t>The system loads music files from the specified directory using </a:t>
            </a:r>
            <a:r>
              <a:rPr lang="en-IN" sz="1800" kern="100" dirty="0" err="1">
                <a:solidFill>
                  <a:srgbClr val="000000"/>
                </a:solidFill>
                <a:effectLst/>
                <a:latin typeface="Times New Roman" panose="02020603050405020304" pitchFamily="18" charset="0"/>
                <a:ea typeface="Times New Roman" panose="02020603050405020304" pitchFamily="18" charset="0"/>
              </a:rPr>
              <a:t>Librosa's</a:t>
            </a:r>
            <a:r>
              <a:rPr lang="en-IN" sz="1800" kern="100" dirty="0">
                <a:solidFill>
                  <a:srgbClr val="000000"/>
                </a:solidFill>
                <a:effectLst/>
                <a:latin typeface="Times New Roman" panose="02020603050405020304" pitchFamily="18" charset="0"/>
                <a:ea typeface="Times New Roman" panose="02020603050405020304" pitchFamily="18" charset="0"/>
              </a:rPr>
              <a:t> load() function. It then extracts the tempo and beat sequence using </a:t>
            </a:r>
            <a:r>
              <a:rPr lang="en-IN" sz="1800" kern="100" dirty="0" err="1">
                <a:solidFill>
                  <a:srgbClr val="000000"/>
                </a:solidFill>
                <a:effectLst/>
                <a:latin typeface="Times New Roman" panose="02020603050405020304" pitchFamily="18" charset="0"/>
                <a:ea typeface="Times New Roman" panose="02020603050405020304" pitchFamily="18" charset="0"/>
              </a:rPr>
              <a:t>Librosa's</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beat_track</a:t>
            </a:r>
            <a:r>
              <a:rPr lang="en-IN" sz="1800" kern="100" dirty="0">
                <a:solidFill>
                  <a:srgbClr val="000000"/>
                </a:solidFill>
                <a:effectLst/>
                <a:latin typeface="Times New Roman" panose="02020603050405020304" pitchFamily="18" charset="0"/>
                <a:ea typeface="Times New Roman" panose="02020603050405020304" pitchFamily="18" charset="0"/>
              </a:rPr>
              <a:t>() and </a:t>
            </a:r>
            <a:r>
              <a:rPr lang="en-IN" sz="1800" kern="100" dirty="0" err="1">
                <a:solidFill>
                  <a:srgbClr val="000000"/>
                </a:solidFill>
                <a:effectLst/>
                <a:latin typeface="Times New Roman" panose="02020603050405020304" pitchFamily="18" charset="0"/>
                <a:ea typeface="Times New Roman" panose="02020603050405020304" pitchFamily="18" charset="0"/>
              </a:rPr>
              <a:t>onset_detect</a:t>
            </a:r>
            <a:r>
              <a:rPr lang="en-IN" sz="1800" kern="100" dirty="0">
                <a:solidFill>
                  <a:srgbClr val="000000"/>
                </a:solidFill>
                <a:effectLst/>
                <a:latin typeface="Times New Roman" panose="02020603050405020304" pitchFamily="18" charset="0"/>
                <a:ea typeface="Times New Roman" panose="02020603050405020304" pitchFamily="18" charset="0"/>
              </a:rPr>
              <a:t>() functions, </a:t>
            </a:r>
            <a:r>
              <a:rPr lang="en-IN" sz="1800" kern="100" dirty="0" err="1">
                <a:solidFill>
                  <a:srgbClr val="000000"/>
                </a:solidFill>
                <a:effectLst/>
                <a:latin typeface="Times New Roman" panose="02020603050405020304" pitchFamily="18" charset="0"/>
                <a:ea typeface="Times New Roman" panose="02020603050405020304" pitchFamily="18" charset="0"/>
              </a:rPr>
              <a:t>respectively.The</a:t>
            </a:r>
            <a:r>
              <a:rPr lang="en-IN" sz="1800" kern="100" dirty="0">
                <a:solidFill>
                  <a:srgbClr val="000000"/>
                </a:solidFill>
                <a:effectLst/>
                <a:latin typeface="Times New Roman" panose="02020603050405020304" pitchFamily="18" charset="0"/>
                <a:ea typeface="Times New Roman" panose="02020603050405020304" pitchFamily="18" charset="0"/>
              </a:rPr>
              <a:t> system saves the extracted tempo and beat data to a CSV file. The CSV file contains the name of the song, the duration, the tempo, and the beat </a:t>
            </a:r>
            <a:r>
              <a:rPr lang="en-IN" sz="1800" kern="100" dirty="0" err="1">
                <a:solidFill>
                  <a:srgbClr val="000000"/>
                </a:solidFill>
                <a:effectLst/>
                <a:latin typeface="Times New Roman" panose="02020603050405020304" pitchFamily="18" charset="0"/>
                <a:ea typeface="Times New Roman" panose="02020603050405020304" pitchFamily="18" charset="0"/>
              </a:rPr>
              <a:t>sequence.The</a:t>
            </a:r>
            <a:r>
              <a:rPr lang="en-IN" sz="1800" kern="100" dirty="0">
                <a:solidFill>
                  <a:srgbClr val="000000"/>
                </a:solidFill>
                <a:effectLst/>
                <a:latin typeface="Times New Roman" panose="02020603050405020304" pitchFamily="18" charset="0"/>
                <a:ea typeface="Times New Roman" panose="02020603050405020304" pitchFamily="18" charset="0"/>
              </a:rPr>
              <a:t> system preprocesses the data by iterating through all the music files in the specified directory and saving the tempo and beat data to a CSV file.</a:t>
            </a:r>
          </a:p>
          <a:p>
            <a:pPr marL="237490" marR="29845" indent="-6350" algn="just">
              <a:lnSpc>
                <a:spcPct val="97000"/>
              </a:lnSpc>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37490" marR="29845" indent="-6350" algn="just">
              <a:lnSpc>
                <a:spcPct val="97000"/>
              </a:lnSpc>
            </a:pPr>
            <a:endParaRPr lang="en-IN" kern="100" dirty="0">
              <a:solidFill>
                <a:srgbClr val="000000"/>
              </a:solidFill>
              <a:latin typeface="Times New Roman" panose="02020603050405020304" pitchFamily="18" charset="0"/>
              <a:ea typeface="Times New Roman" panose="02020603050405020304" pitchFamily="18" charset="0"/>
            </a:endParaRPr>
          </a:p>
          <a:p>
            <a:pPr marL="237490" marR="29845" indent="-6350" algn="just">
              <a:lnSpc>
                <a:spcPct val="97000"/>
              </a:lnSpc>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C5FAA33B-DF81-ADDF-9F32-F4AB953D49F2}"/>
              </a:ext>
            </a:extLst>
          </p:cNvPr>
          <p:cNvPicPr>
            <a:picLocks noChangeAspect="1"/>
          </p:cNvPicPr>
          <p:nvPr/>
        </p:nvPicPr>
        <p:blipFill>
          <a:blip r:embed="rId3"/>
          <a:stretch>
            <a:fillRect/>
          </a:stretch>
        </p:blipFill>
        <p:spPr>
          <a:xfrm>
            <a:off x="6694170" y="2370221"/>
            <a:ext cx="7545660" cy="3996712"/>
          </a:xfrm>
          <a:prstGeom prst="rect">
            <a:avLst/>
          </a:prstGeom>
        </p:spPr>
      </p:pic>
    </p:spTree>
    <p:extLst>
      <p:ext uri="{BB962C8B-B14F-4D97-AF65-F5344CB8AC3E}">
        <p14:creationId xmlns:p14="http://schemas.microsoft.com/office/powerpoint/2010/main" val="352728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dirty="0"/>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4" name="Text 2"/>
          <p:cNvSpPr/>
          <p:nvPr/>
        </p:nvSpPr>
        <p:spPr>
          <a:xfrm>
            <a:off x="1633537" y="540756"/>
            <a:ext cx="9394508" cy="694373"/>
          </a:xfrm>
          <a:prstGeom prst="rect">
            <a:avLst/>
          </a:prstGeom>
          <a:noFill/>
          <a:ln/>
        </p:spPr>
        <p:txBody>
          <a:bodyPr wrap="none" rtlCol="0" anchor="t"/>
          <a:lstStyle/>
          <a:p>
            <a:pPr marL="0" indent="0">
              <a:lnSpc>
                <a:spcPts val="5468"/>
              </a:lnSpc>
              <a:buNone/>
            </a:pPr>
            <a:r>
              <a:rPr lang="en-US" sz="4374" u="sng" dirty="0">
                <a:solidFill>
                  <a:srgbClr val="002060"/>
                </a:solidFill>
              </a:rPr>
              <a:t>TEMPO CLASSIFICATION</a:t>
            </a:r>
          </a:p>
        </p:txBody>
      </p:sp>
      <p:sp>
        <p:nvSpPr>
          <p:cNvPr id="8" name="Text 6"/>
          <p:cNvSpPr/>
          <p:nvPr/>
        </p:nvSpPr>
        <p:spPr>
          <a:xfrm>
            <a:off x="1633537" y="1775883"/>
            <a:ext cx="4622884" cy="1892475"/>
          </a:xfrm>
          <a:prstGeom prst="rect">
            <a:avLst/>
          </a:prstGeom>
          <a:noFill/>
          <a:ln/>
        </p:spPr>
        <p:txBody>
          <a:bodyPr wrap="square" rtlCol="0" anchor="t"/>
          <a:lstStyle/>
          <a:p>
            <a:pPr marL="237490" marR="29845" indent="-6350" algn="just">
              <a:lnSpc>
                <a:spcPct val="97000"/>
              </a:lnSpc>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99DD57A-3632-5641-AC0A-B9ADB06BA845}"/>
              </a:ext>
            </a:extLst>
          </p:cNvPr>
          <p:cNvSpPr txBox="1"/>
          <p:nvPr/>
        </p:nvSpPr>
        <p:spPr>
          <a:xfrm>
            <a:off x="2550695" y="1997243"/>
            <a:ext cx="8915400" cy="5632311"/>
          </a:xfrm>
          <a:prstGeom prst="rect">
            <a:avLst/>
          </a:prstGeom>
          <a:noFill/>
        </p:spPr>
        <p:txBody>
          <a:bodyPr wrap="square" rtlCol="0">
            <a:spAutoFit/>
          </a:bodyPr>
          <a:lstStyle/>
          <a:p>
            <a:r>
              <a:rPr lang="en-US" sz="2000" dirty="0"/>
              <a:t>In most existing methods of music mood classification, the moods of songs are divided according to psychologist Robert Thayer’s traditional model of mood. The model divides songs along the lines of energy and stress, from happy to sad and calm to energetic. The classification is done based on tempo, with faster tempos associated with high-energy songs and slower tempos with lower-energy, sadder songs. The song’s tempo has a strong connection with the perceived energy level.</a:t>
            </a:r>
          </a:p>
          <a:p>
            <a:endParaRPr lang="en-US" sz="2000" dirty="0"/>
          </a:p>
          <a:p>
            <a:r>
              <a:rPr lang="en-US" sz="2000" dirty="0"/>
              <a:t>Acoustical Analysis:</a:t>
            </a:r>
          </a:p>
          <a:p>
            <a:r>
              <a:rPr lang="en-US" sz="2000" dirty="0"/>
              <a:t>When analyzing music, tempo, or the speed of the music, makes up a large part of quantifying the rhythm of a piece. Tempo can be identified through extracting a beat spectrum from the audio, then determining the frequency of the beats. Timbre, the tonal quality of a sound, is another crucial factor in mood classification. Harmonics give an instrument its unique sound, and the difference in timbre between two instruments playing the same note can be easily determined by analyzing their frequency responses over the note’s duration. Pitch, the frequency of a sound, is also a good indicator of a song's placement relative to the amount of stress in Thayer’s model. The intensity, or loudness of a song, is considered to be the average volume across its entirety.</a:t>
            </a:r>
            <a:endParaRPr lang="en-IN" sz="2000" dirty="0"/>
          </a:p>
        </p:txBody>
      </p:sp>
    </p:spTree>
    <p:extLst>
      <p:ext uri="{BB962C8B-B14F-4D97-AF65-F5344CB8AC3E}">
        <p14:creationId xmlns:p14="http://schemas.microsoft.com/office/powerpoint/2010/main" val="8121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dirty="0"/>
          </a:p>
        </p:txBody>
      </p:sp>
      <p:sp>
        <p:nvSpPr>
          <p:cNvPr id="3" name="Shape 1"/>
          <p:cNvSpPr/>
          <p:nvPr/>
        </p:nvSpPr>
        <p:spPr>
          <a:xfrm>
            <a:off x="0" y="0"/>
            <a:ext cx="14630400" cy="8229600"/>
          </a:xfrm>
          <a:prstGeom prst="rect">
            <a:avLst/>
          </a:prstGeom>
          <a:solidFill>
            <a:srgbClr val="FFFCF5"/>
          </a:solidFill>
          <a:ln/>
        </p:spPr>
        <p:txBody>
          <a:bodyPr/>
          <a:lstStyle/>
          <a:p>
            <a:r>
              <a:rPr lang="en-IN" sz="3000" dirty="0">
                <a:solidFill>
                  <a:srgbClr val="002060"/>
                </a:solidFill>
              </a:rPr>
              <a:t>WORKFLOW</a:t>
            </a:r>
          </a:p>
        </p:txBody>
      </p:sp>
      <p:sp>
        <p:nvSpPr>
          <p:cNvPr id="4" name="Text 2"/>
          <p:cNvSpPr/>
          <p:nvPr/>
        </p:nvSpPr>
        <p:spPr>
          <a:xfrm>
            <a:off x="1633537" y="540756"/>
            <a:ext cx="9394508" cy="694373"/>
          </a:xfrm>
          <a:prstGeom prst="rect">
            <a:avLst/>
          </a:prstGeom>
          <a:noFill/>
          <a:ln/>
        </p:spPr>
        <p:txBody>
          <a:bodyPr wrap="none" rtlCol="0" anchor="t"/>
          <a:lstStyle/>
          <a:p>
            <a:pPr marL="0" indent="0">
              <a:lnSpc>
                <a:spcPts val="5468"/>
              </a:lnSpc>
              <a:buNone/>
            </a:pPr>
            <a:endParaRPr lang="en-US" sz="4374" u="sng" dirty="0">
              <a:solidFill>
                <a:srgbClr val="002060"/>
              </a:solidFill>
            </a:endParaRPr>
          </a:p>
        </p:txBody>
      </p:sp>
      <p:sp>
        <p:nvSpPr>
          <p:cNvPr id="8" name="Text 6"/>
          <p:cNvSpPr/>
          <p:nvPr/>
        </p:nvSpPr>
        <p:spPr>
          <a:xfrm>
            <a:off x="1633537" y="1775883"/>
            <a:ext cx="4622884" cy="1892475"/>
          </a:xfrm>
          <a:prstGeom prst="rect">
            <a:avLst/>
          </a:prstGeom>
          <a:noFill/>
          <a:ln/>
        </p:spPr>
        <p:txBody>
          <a:bodyPr wrap="square" rtlCol="0" anchor="t"/>
          <a:lstStyle/>
          <a:p>
            <a:pPr marL="237490" marR="29845" indent="-6350" algn="just">
              <a:lnSpc>
                <a:spcPct val="97000"/>
              </a:lnSpc>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FD045BB5-A242-E4B5-0883-9F3E15FB11F4}"/>
              </a:ext>
            </a:extLst>
          </p:cNvPr>
          <p:cNvPicPr>
            <a:picLocks noChangeAspect="1"/>
          </p:cNvPicPr>
          <p:nvPr/>
        </p:nvPicPr>
        <p:blipFill>
          <a:blip r:embed="rId3"/>
          <a:stretch>
            <a:fillRect/>
          </a:stretch>
        </p:blipFill>
        <p:spPr>
          <a:xfrm>
            <a:off x="3344779" y="743156"/>
            <a:ext cx="8205536" cy="7636173"/>
          </a:xfrm>
          <a:prstGeom prst="rect">
            <a:avLst/>
          </a:prstGeom>
        </p:spPr>
      </p:pic>
    </p:spTree>
    <p:extLst>
      <p:ext uri="{BB962C8B-B14F-4D97-AF65-F5344CB8AC3E}">
        <p14:creationId xmlns:p14="http://schemas.microsoft.com/office/powerpoint/2010/main" val="35508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dirty="0"/>
          </a:p>
        </p:txBody>
      </p:sp>
      <p:sp>
        <p:nvSpPr>
          <p:cNvPr id="3" name="Shape 1"/>
          <p:cNvSpPr/>
          <p:nvPr/>
        </p:nvSpPr>
        <p:spPr>
          <a:xfrm>
            <a:off x="0" y="0"/>
            <a:ext cx="14630400" cy="8229600"/>
          </a:xfrm>
          <a:prstGeom prst="rect">
            <a:avLst/>
          </a:prstGeom>
          <a:solidFill>
            <a:srgbClr val="FFFCF5"/>
          </a:solidFill>
          <a:ln/>
        </p:spPr>
        <p:txBody>
          <a:bodyPr/>
          <a:lstStyle/>
          <a:p>
            <a:r>
              <a:rPr lang="en-IN" sz="3000" dirty="0">
                <a:solidFill>
                  <a:srgbClr val="002060"/>
                </a:solidFill>
              </a:rPr>
              <a:t>COMPARATIVE ANALYSIS</a:t>
            </a:r>
          </a:p>
          <a:p>
            <a:endParaRPr lang="en-IN" sz="3000" dirty="0">
              <a:solidFill>
                <a:srgbClr val="002060"/>
              </a:solidFill>
            </a:endParaRPr>
          </a:p>
          <a:p>
            <a:endParaRPr lang="en-IN" sz="3000" dirty="0">
              <a:solidFill>
                <a:srgbClr val="002060"/>
              </a:solidFill>
            </a:endParaRPr>
          </a:p>
        </p:txBody>
      </p:sp>
      <p:sp>
        <p:nvSpPr>
          <p:cNvPr id="4" name="Text 2"/>
          <p:cNvSpPr/>
          <p:nvPr/>
        </p:nvSpPr>
        <p:spPr>
          <a:xfrm>
            <a:off x="1633537" y="540756"/>
            <a:ext cx="9394508" cy="694373"/>
          </a:xfrm>
          <a:prstGeom prst="rect">
            <a:avLst/>
          </a:prstGeom>
          <a:noFill/>
          <a:ln/>
        </p:spPr>
        <p:txBody>
          <a:bodyPr wrap="none" rtlCol="0" anchor="t"/>
          <a:lstStyle/>
          <a:p>
            <a:pPr marL="0" indent="0">
              <a:lnSpc>
                <a:spcPts val="5468"/>
              </a:lnSpc>
              <a:buNone/>
            </a:pPr>
            <a:endParaRPr lang="en-US" sz="4374" u="sng" dirty="0">
              <a:solidFill>
                <a:srgbClr val="002060"/>
              </a:solidFill>
            </a:endParaRPr>
          </a:p>
        </p:txBody>
      </p:sp>
      <p:sp>
        <p:nvSpPr>
          <p:cNvPr id="8" name="Text 6"/>
          <p:cNvSpPr/>
          <p:nvPr/>
        </p:nvSpPr>
        <p:spPr>
          <a:xfrm>
            <a:off x="1633537" y="1775883"/>
            <a:ext cx="4622884" cy="1892475"/>
          </a:xfrm>
          <a:prstGeom prst="rect">
            <a:avLst/>
          </a:prstGeom>
          <a:noFill/>
          <a:ln/>
        </p:spPr>
        <p:txBody>
          <a:bodyPr wrap="square" rtlCol="0" anchor="t"/>
          <a:lstStyle/>
          <a:p>
            <a:pPr marL="237490" marR="29845" indent="-6350" algn="just">
              <a:lnSpc>
                <a:spcPct val="97000"/>
              </a:lnSpc>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4" name="Table 13">
            <a:extLst>
              <a:ext uri="{FF2B5EF4-FFF2-40B4-BE49-F238E27FC236}">
                <a16:creationId xmlns:a16="http://schemas.microsoft.com/office/drawing/2014/main" id="{990B6EB1-55CC-84C2-E75A-910E2D3EDFDB}"/>
              </a:ext>
            </a:extLst>
          </p:cNvPr>
          <p:cNvGraphicFramePr>
            <a:graphicFrameLocks noGrp="1"/>
          </p:cNvGraphicFramePr>
          <p:nvPr>
            <p:extLst>
              <p:ext uri="{D42A27DB-BD31-4B8C-83A1-F6EECF244321}">
                <p14:modId xmlns:p14="http://schemas.microsoft.com/office/powerpoint/2010/main" val="3573072640"/>
              </p:ext>
            </p:extLst>
          </p:nvPr>
        </p:nvGraphicFramePr>
        <p:xfrm>
          <a:off x="1515979" y="1775883"/>
          <a:ext cx="11261559" cy="5912961"/>
        </p:xfrm>
        <a:graphic>
          <a:graphicData uri="http://schemas.openxmlformats.org/drawingml/2006/table">
            <a:tbl>
              <a:tblPr firstRow="1" firstCol="1" bandRow="1"/>
              <a:tblGrid>
                <a:gridCol w="3753853">
                  <a:extLst>
                    <a:ext uri="{9D8B030D-6E8A-4147-A177-3AD203B41FA5}">
                      <a16:colId xmlns:a16="http://schemas.microsoft.com/office/drawing/2014/main" val="544071585"/>
                    </a:ext>
                  </a:extLst>
                </a:gridCol>
                <a:gridCol w="3753853">
                  <a:extLst>
                    <a:ext uri="{9D8B030D-6E8A-4147-A177-3AD203B41FA5}">
                      <a16:colId xmlns:a16="http://schemas.microsoft.com/office/drawing/2014/main" val="3440809482"/>
                    </a:ext>
                  </a:extLst>
                </a:gridCol>
                <a:gridCol w="3753853">
                  <a:extLst>
                    <a:ext uri="{9D8B030D-6E8A-4147-A177-3AD203B41FA5}">
                      <a16:colId xmlns:a16="http://schemas.microsoft.com/office/drawing/2014/main" val="3213611116"/>
                    </a:ext>
                  </a:extLst>
                </a:gridCol>
              </a:tblGrid>
              <a:tr h="359168">
                <a:tc>
                  <a:txBody>
                    <a:bodyPr/>
                    <a:lstStyle/>
                    <a:p>
                      <a:pPr>
                        <a:lnSpc>
                          <a:spcPct val="107000"/>
                        </a:lnSpc>
                        <a:spcAft>
                          <a:spcPts val="800"/>
                        </a:spcAft>
                      </a:pPr>
                      <a:r>
                        <a:rPr lang="en-IN" sz="2100" b="1" kern="100" dirty="0">
                          <a:effectLst/>
                          <a:latin typeface="Times New Roman" panose="02020603050405020304" pitchFamily="18" charset="0"/>
                          <a:ea typeface="Times New Roman" panose="02020603050405020304" pitchFamily="18" charset="0"/>
                          <a:cs typeface="Times New Roman" panose="02020603050405020304" pitchFamily="18" charset="0"/>
                        </a:rPr>
                        <a:t>Aspects</a:t>
                      </a:r>
                      <a:endParaRPr lang="en-IN" sz="2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n-IN" sz="2100" b="1" kern="100">
                          <a:effectLst/>
                          <a:latin typeface="Times New Roman" panose="02020603050405020304" pitchFamily="18" charset="0"/>
                          <a:ea typeface="Times New Roman" panose="02020603050405020304" pitchFamily="18" charset="0"/>
                          <a:cs typeface="Times New Roman" panose="02020603050405020304" pitchFamily="18" charset="0"/>
                        </a:rPr>
                        <a:t>Already existing models</a:t>
                      </a:r>
                      <a:endParaRPr lang="en-IN" sz="2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n-IN" sz="2100" b="1" kern="100">
                          <a:effectLst/>
                          <a:latin typeface="Times New Roman" panose="02020603050405020304" pitchFamily="18" charset="0"/>
                          <a:ea typeface="Times New Roman" panose="02020603050405020304" pitchFamily="18" charset="0"/>
                          <a:cs typeface="Times New Roman" panose="02020603050405020304" pitchFamily="18" charset="0"/>
                        </a:rPr>
                        <a:t>Our Model</a:t>
                      </a:r>
                      <a:endParaRPr lang="en-IN" sz="2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596589883"/>
                  </a:ext>
                </a:extLst>
              </a:tr>
              <a:tr h="1110758">
                <a:tc>
                  <a:txBody>
                    <a:bodyPr/>
                    <a:lstStyle/>
                    <a:p>
                      <a:pPr>
                        <a:lnSpc>
                          <a:spcPct val="107000"/>
                        </a:lnSpc>
                        <a:spcAft>
                          <a:spcPts val="800"/>
                        </a:spcAft>
                      </a:pPr>
                      <a:r>
                        <a:rPr lang="en-IN" sz="2100" b="1" kern="10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pPr>
                      <a:r>
                        <a:rPr lang="en-IN" sz="2100" kern="10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LSTM-based architecture with sequential processing.</a:t>
                      </a:r>
                      <a:endPar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pPr>
                      <a:r>
                        <a:rPr lang="en-IN" sz="2100" kern="10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Feed-forward neural network architecture with parallel processing.</a:t>
                      </a:r>
                      <a:endParaRPr lang="en-IN" sz="2100" kern="10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2418619157"/>
                  </a:ext>
                </a:extLst>
              </a:tr>
              <a:tr h="1110758">
                <a:tc>
                  <a:txBody>
                    <a:bodyPr/>
                    <a:lstStyle/>
                    <a:p>
                      <a:pPr>
                        <a:lnSpc>
                          <a:spcPct val="107000"/>
                        </a:lnSpc>
                        <a:spcAft>
                          <a:spcPts val="800"/>
                        </a:spcAft>
                      </a:pPr>
                      <a:r>
                        <a:rPr lang="en-IN" sz="2100" b="1" kern="100">
                          <a:effectLst/>
                          <a:latin typeface="Times New Roman" panose="02020603050405020304" pitchFamily="18" charset="0"/>
                          <a:ea typeface="Times New Roman" panose="02020603050405020304" pitchFamily="18" charset="0"/>
                          <a:cs typeface="Times New Roman" panose="02020603050405020304" pitchFamily="18" charset="0"/>
                        </a:rPr>
                        <a:t>Activation Functions</a:t>
                      </a:r>
                      <a:endParaRPr lang="en-IN" sz="2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n-IN" sz="2100" kern="100">
                          <a:effectLst/>
                          <a:latin typeface="Times New Roman" panose="02020603050405020304" pitchFamily="18" charset="0"/>
                          <a:ea typeface="Times New Roman" panose="02020603050405020304" pitchFamily="18" charset="0"/>
                          <a:cs typeface="Times New Roman" panose="02020603050405020304" pitchFamily="18" charset="0"/>
                        </a:rPr>
                        <a:t>LeakyReLU in both generator and discriminator.</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n-IN" sz="2100" kern="100">
                          <a:effectLst/>
                          <a:latin typeface="Times New Roman" panose="02020603050405020304" pitchFamily="18" charset="0"/>
                          <a:ea typeface="Times New Roman" panose="02020603050405020304" pitchFamily="18" charset="0"/>
                          <a:cs typeface="Times New Roman" panose="02020603050405020304" pitchFamily="18" charset="0"/>
                        </a:rPr>
                        <a:t>ReLU and Tanh in the generator; ReLU and Sigmoid in the discriminator.</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2157312919"/>
                  </a:ext>
                </a:extLst>
              </a:tr>
              <a:tr h="734964">
                <a:tc>
                  <a:txBody>
                    <a:bodyPr/>
                    <a:lstStyle/>
                    <a:p>
                      <a:pPr>
                        <a:lnSpc>
                          <a:spcPct val="107000"/>
                        </a:lnSpc>
                        <a:spcAft>
                          <a:spcPts val="800"/>
                        </a:spcAft>
                      </a:pPr>
                      <a:r>
                        <a:rPr lang="en-IN" sz="2100" b="1" kern="100" dirty="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Loss Functions</a:t>
                      </a:r>
                      <a:endPar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pPr>
                      <a:r>
                        <a:rPr lang="en-IN" sz="2100" kern="10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Binary Crossentropy for both discriminator and generator.</a:t>
                      </a:r>
                      <a:endPar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pPr>
                      <a:r>
                        <a:rPr lang="en-IN" sz="2100" kern="10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Binary Crossentropy for both discriminator and generator.</a:t>
                      </a:r>
                      <a:endPar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687967122"/>
                  </a:ext>
                </a:extLst>
              </a:tr>
              <a:tr h="1110758">
                <a:tc>
                  <a:txBody>
                    <a:bodyPr/>
                    <a:lstStyle/>
                    <a:p>
                      <a:pPr>
                        <a:lnSpc>
                          <a:spcPct val="107000"/>
                        </a:lnSpc>
                        <a:spcAft>
                          <a:spcPts val="800"/>
                        </a:spcAft>
                      </a:pPr>
                      <a:r>
                        <a:rPr lang="en-IN" sz="2100" b="1" kern="100">
                          <a:effectLst/>
                          <a:latin typeface="Times New Roman" panose="02020603050405020304" pitchFamily="18" charset="0"/>
                          <a:ea typeface="Times New Roman" panose="02020603050405020304" pitchFamily="18" charset="0"/>
                          <a:cs typeface="Times New Roman" panose="02020603050405020304" pitchFamily="18" charset="0"/>
                        </a:rPr>
                        <a:t>Additional Features</a:t>
                      </a:r>
                      <a:endParaRPr lang="en-IN" sz="2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n-IN" sz="2100" kern="100">
                          <a:effectLst/>
                          <a:latin typeface="Times New Roman" panose="02020603050405020304" pitchFamily="18" charset="0"/>
                          <a:ea typeface="Times New Roman" panose="02020603050405020304" pitchFamily="18" charset="0"/>
                          <a:cs typeface="Times New Roman" panose="02020603050405020304" pitchFamily="18" charset="0"/>
                        </a:rPr>
                        <a:t>No additional features were present in the model</a:t>
                      </a:r>
                      <a:endParaRPr lang="en-IN" sz="2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n-IN" sz="2100" kern="100">
                          <a:effectLst/>
                          <a:latin typeface="Times New Roman" panose="02020603050405020304" pitchFamily="18" charset="0"/>
                          <a:ea typeface="Times New Roman" panose="02020603050405020304" pitchFamily="18" charset="0"/>
                          <a:cs typeface="Times New Roman" panose="02020603050405020304" pitchFamily="18" charset="0"/>
                        </a:rPr>
                        <a:t>Tempo-based mood classification. Tanh activation in the generator's output layer.</a:t>
                      </a:r>
                      <a:endParaRPr lang="en-IN" sz="2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3045715778"/>
                  </a:ext>
                </a:extLst>
              </a:tr>
              <a:tr h="1486555">
                <a:tc>
                  <a:txBody>
                    <a:bodyPr/>
                    <a:lstStyle/>
                    <a:p>
                      <a:pPr>
                        <a:lnSpc>
                          <a:spcPct val="107000"/>
                        </a:lnSpc>
                        <a:spcAft>
                          <a:spcPts val="800"/>
                        </a:spcAft>
                      </a:pPr>
                      <a:r>
                        <a:rPr lang="en-IN" sz="2100" b="1" kern="10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Mood-Based Guidance</a:t>
                      </a:r>
                      <a:endPar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pPr>
                      <a:r>
                        <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The song generation had no inputs from user and took no consideration of user mood.</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pPr>
                      <a:r>
                        <a:rPr lang="en-IN" sz="2100" kern="100" dirty="0">
                          <a:solidFill>
                            <a:srgbClr val="000000"/>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Music generation based on mood categories (Happy, Exuberant, Energetic, Frantic, Sad) from tempo data.</a:t>
                      </a:r>
                      <a:endParaRPr lang="en-IN" sz="2100" kern="1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1537135157"/>
                  </a:ext>
                </a:extLst>
              </a:tr>
            </a:tbl>
          </a:graphicData>
        </a:graphic>
      </p:graphicFrame>
      <p:sp>
        <p:nvSpPr>
          <p:cNvPr id="15" name="Rectangle 2">
            <a:extLst>
              <a:ext uri="{FF2B5EF4-FFF2-40B4-BE49-F238E27FC236}">
                <a16:creationId xmlns:a16="http://schemas.microsoft.com/office/drawing/2014/main" id="{8B30C149-8CFF-17CD-ED79-17F5C3786D5C}"/>
              </a:ext>
            </a:extLst>
          </p:cNvPr>
          <p:cNvSpPr>
            <a:spLocks noChangeArrowheads="1"/>
          </p:cNvSpPr>
          <p:nvPr/>
        </p:nvSpPr>
        <p:spPr bwMode="auto">
          <a:xfrm>
            <a:off x="4019550" y="3389313"/>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9261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5812"/>
            <a:ext cx="14630400" cy="8229600"/>
          </a:xfrm>
          <a:prstGeom prst="rect">
            <a:avLst/>
          </a:prstGeom>
          <a:solidFill>
            <a:srgbClr val="FFFCF5"/>
          </a:solidFill>
          <a:ln/>
        </p:spPr>
      </p:sp>
      <p:sp>
        <p:nvSpPr>
          <p:cNvPr id="4" name="Text 2"/>
          <p:cNvSpPr/>
          <p:nvPr/>
        </p:nvSpPr>
        <p:spPr>
          <a:xfrm>
            <a:off x="1056833" y="686661"/>
            <a:ext cx="9175671" cy="694373"/>
          </a:xfrm>
          <a:prstGeom prst="rect">
            <a:avLst/>
          </a:prstGeom>
          <a:noFill/>
          <a:ln/>
        </p:spPr>
        <p:txBody>
          <a:bodyPr wrap="none" rtlCol="0" anchor="t"/>
          <a:lstStyle/>
          <a:p>
            <a:pPr marL="0" indent="0">
              <a:lnSpc>
                <a:spcPts val="5468"/>
              </a:lnSpc>
              <a:buNone/>
            </a:pPr>
            <a:r>
              <a:rPr lang="en-US" sz="4374" u="sng" dirty="0">
                <a:solidFill>
                  <a:srgbClr val="124E73"/>
                </a:solidFill>
                <a:latin typeface="MuseoModerno" pitchFamily="34" charset="0"/>
                <a:ea typeface="MuseoModerno" pitchFamily="34" charset="-122"/>
                <a:cs typeface="MuseoModerno" pitchFamily="34" charset="-120"/>
              </a:rPr>
              <a:t>Future Scope</a:t>
            </a:r>
            <a:endParaRPr lang="en-US" sz="4374" u="sng" dirty="0"/>
          </a:p>
        </p:txBody>
      </p:sp>
      <p:pic>
        <p:nvPicPr>
          <p:cNvPr id="5" name="Image 0" descr="preencoded.png"/>
          <p:cNvPicPr>
            <a:picLocks noChangeAspect="1"/>
          </p:cNvPicPr>
          <p:nvPr/>
        </p:nvPicPr>
        <p:blipFill>
          <a:blip r:embed="rId3"/>
          <a:stretch>
            <a:fillRect/>
          </a:stretch>
        </p:blipFill>
        <p:spPr>
          <a:xfrm>
            <a:off x="2037993" y="2459950"/>
            <a:ext cx="555427" cy="555427"/>
          </a:xfrm>
          <a:prstGeom prst="rect">
            <a:avLst/>
          </a:prstGeom>
        </p:spPr>
      </p:pic>
      <p:sp>
        <p:nvSpPr>
          <p:cNvPr id="6" name="Text 3"/>
          <p:cNvSpPr/>
          <p:nvPr/>
        </p:nvSpPr>
        <p:spPr>
          <a:xfrm>
            <a:off x="1056833" y="3116362"/>
            <a:ext cx="2859251" cy="1480184"/>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Innovative Mood </a:t>
            </a:r>
          </a:p>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Recognition Techniques</a:t>
            </a:r>
            <a:endParaRPr lang="en-US" sz="2187" dirty="0"/>
          </a:p>
        </p:txBody>
      </p:sp>
      <p:sp>
        <p:nvSpPr>
          <p:cNvPr id="7" name="Text 4"/>
          <p:cNvSpPr/>
          <p:nvPr/>
        </p:nvSpPr>
        <p:spPr>
          <a:xfrm>
            <a:off x="983770" y="4218492"/>
            <a:ext cx="2663872" cy="3494416"/>
          </a:xfrm>
          <a:prstGeom prst="rect">
            <a:avLst/>
          </a:prstGeom>
          <a:noFill/>
          <a:ln/>
        </p:spPr>
        <p:txBody>
          <a:bodyPr wrap="square" rtlCol="0" anchor="t"/>
          <a:lstStyle/>
          <a:p>
            <a:pPr marL="0" indent="0" algn="just">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Leveraging advanced methods like NLP and audio sentiment analysis to enhance mood recognition accuracy, thereby refining the generation of music tailored to specific emotional states.</a:t>
            </a:r>
            <a:endParaRPr lang="en-US" sz="1750" dirty="0"/>
          </a:p>
        </p:txBody>
      </p:sp>
      <p:pic>
        <p:nvPicPr>
          <p:cNvPr id="8" name="Image 1" descr="preencoded.png"/>
          <p:cNvPicPr>
            <a:picLocks noChangeAspect="1"/>
          </p:cNvPicPr>
          <p:nvPr/>
        </p:nvPicPr>
        <p:blipFill>
          <a:blip r:embed="rId4"/>
          <a:stretch>
            <a:fillRect/>
          </a:stretch>
        </p:blipFill>
        <p:spPr>
          <a:xfrm>
            <a:off x="4999893" y="2459949"/>
            <a:ext cx="555427" cy="555427"/>
          </a:xfrm>
          <a:prstGeom prst="rect">
            <a:avLst/>
          </a:prstGeom>
        </p:spPr>
      </p:pic>
      <p:sp>
        <p:nvSpPr>
          <p:cNvPr id="9" name="Text 5"/>
          <p:cNvSpPr/>
          <p:nvPr/>
        </p:nvSpPr>
        <p:spPr>
          <a:xfrm>
            <a:off x="4120990" y="3116362"/>
            <a:ext cx="2388632" cy="1065511"/>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Exploration of Style</a:t>
            </a:r>
          </a:p>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Transfer in Music </a:t>
            </a:r>
          </a:p>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Generation</a:t>
            </a:r>
            <a:endParaRPr lang="en-US" sz="2187" dirty="0"/>
          </a:p>
        </p:txBody>
      </p:sp>
      <p:sp>
        <p:nvSpPr>
          <p:cNvPr id="10" name="Text 6"/>
          <p:cNvSpPr/>
          <p:nvPr/>
        </p:nvSpPr>
        <p:spPr>
          <a:xfrm>
            <a:off x="3945672" y="4220532"/>
            <a:ext cx="2663871" cy="3171687"/>
          </a:xfrm>
          <a:prstGeom prst="rect">
            <a:avLst/>
          </a:prstGeom>
          <a:noFill/>
          <a:ln/>
        </p:spPr>
        <p:txBody>
          <a:bodyPr wrap="square" rtlCol="0" anchor="t"/>
          <a:lstStyle/>
          <a:p>
            <a:pPr marL="0" indent="0" algn="just">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Investigating methodologies to transfer musical styles across genres or from different artists, expanding the spectrum of customizable options available to users during music creation.</a:t>
            </a:r>
            <a:endParaRPr lang="en-US" sz="1750" dirty="0"/>
          </a:p>
        </p:txBody>
      </p:sp>
      <p:pic>
        <p:nvPicPr>
          <p:cNvPr id="11" name="Image 2" descr="preencoded.png"/>
          <p:cNvPicPr>
            <a:picLocks noChangeAspect="1"/>
          </p:cNvPicPr>
          <p:nvPr/>
        </p:nvPicPr>
        <p:blipFill>
          <a:blip r:embed="rId5"/>
          <a:stretch>
            <a:fillRect/>
          </a:stretch>
        </p:blipFill>
        <p:spPr>
          <a:xfrm>
            <a:off x="8078925" y="2484953"/>
            <a:ext cx="555427" cy="555427"/>
          </a:xfrm>
          <a:prstGeom prst="rect">
            <a:avLst/>
          </a:prstGeom>
        </p:spPr>
      </p:pic>
      <p:sp>
        <p:nvSpPr>
          <p:cNvPr id="12" name="Text 7"/>
          <p:cNvSpPr/>
          <p:nvPr/>
        </p:nvSpPr>
        <p:spPr>
          <a:xfrm>
            <a:off x="7162323" y="3116362"/>
            <a:ext cx="2388632"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Interactive User</a:t>
            </a:r>
          </a:p>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Interfaces</a:t>
            </a:r>
            <a:endParaRPr lang="en-US" sz="2187" dirty="0"/>
          </a:p>
        </p:txBody>
      </p:sp>
      <p:sp>
        <p:nvSpPr>
          <p:cNvPr id="13" name="Text 8"/>
          <p:cNvSpPr/>
          <p:nvPr/>
        </p:nvSpPr>
        <p:spPr>
          <a:xfrm>
            <a:off x="7020153" y="4188450"/>
            <a:ext cx="2772892" cy="3750694"/>
          </a:xfrm>
          <a:prstGeom prst="rect">
            <a:avLst/>
          </a:prstGeom>
          <a:noFill/>
          <a:ln/>
        </p:spPr>
        <p:txBody>
          <a:bodyPr wrap="square" rtlCol="0" anchor="t"/>
          <a:lstStyle/>
          <a:p>
            <a:pPr marL="0" indent="0" algn="just">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Integrating interactive features such as user feedback mechanisms and personalized music recommendations to foster greater engagement and satisfaction among users, enhancing the overall music generation experience.</a:t>
            </a:r>
            <a:endParaRPr lang="en-US" sz="1750" dirty="0"/>
          </a:p>
        </p:txBody>
      </p:sp>
      <p:pic>
        <p:nvPicPr>
          <p:cNvPr id="14" name="Image 3" descr="preencoded.png"/>
          <p:cNvPicPr>
            <a:picLocks noChangeAspect="1"/>
          </p:cNvPicPr>
          <p:nvPr/>
        </p:nvPicPr>
        <p:blipFill>
          <a:blip r:embed="rId6"/>
          <a:stretch>
            <a:fillRect/>
          </a:stretch>
        </p:blipFill>
        <p:spPr>
          <a:xfrm>
            <a:off x="11040825" y="2484953"/>
            <a:ext cx="555427" cy="555427"/>
          </a:xfrm>
          <a:prstGeom prst="rect">
            <a:avLst/>
          </a:prstGeom>
        </p:spPr>
      </p:pic>
      <p:sp>
        <p:nvSpPr>
          <p:cNvPr id="15" name="Text 9"/>
          <p:cNvSpPr/>
          <p:nvPr/>
        </p:nvSpPr>
        <p:spPr>
          <a:xfrm>
            <a:off x="10203656" y="3237548"/>
            <a:ext cx="2630217"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Multi-modal Music Composition</a:t>
            </a:r>
            <a:endParaRPr lang="en-US" sz="2187" dirty="0"/>
          </a:p>
        </p:txBody>
      </p:sp>
      <p:sp>
        <p:nvSpPr>
          <p:cNvPr id="16" name="Text 10"/>
          <p:cNvSpPr/>
          <p:nvPr/>
        </p:nvSpPr>
        <p:spPr>
          <a:xfrm>
            <a:off x="10203655" y="4181873"/>
            <a:ext cx="2630217" cy="3210346"/>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Incorporating diverse modalities such as lyrics and instrumental tracks into the music generation process to create richer and more immersive compositions, enriching the listening experience for audiences.</a:t>
            </a:r>
            <a:endParaRPr lang="en-US" sz="1750" dirty="0"/>
          </a:p>
        </p:txBody>
      </p:sp>
    </p:spTree>
    <p:extLst>
      <p:ext uri="{BB962C8B-B14F-4D97-AF65-F5344CB8AC3E}">
        <p14:creationId xmlns:p14="http://schemas.microsoft.com/office/powerpoint/2010/main" val="2004597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1065</Words>
  <Application>Microsoft Office PowerPoint</Application>
  <PresentationFormat>Custom</PresentationFormat>
  <Paragraphs>95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MuseoModerno</vt:lpstr>
      <vt:lpstr>Source Sans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SHRESTY</dc:creator>
  <cp:lastModifiedBy>Shresty Bohra</cp:lastModifiedBy>
  <cp:revision>12</cp:revision>
  <dcterms:created xsi:type="dcterms:W3CDTF">2024-04-24T08:56:08Z</dcterms:created>
  <dcterms:modified xsi:type="dcterms:W3CDTF">2024-04-25T17:05:59Z</dcterms:modified>
</cp:coreProperties>
</file>