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461" autoAdjust="0"/>
  </p:normalViewPr>
  <p:slideViewPr>
    <p:cSldViewPr snapToGrid="0">
      <p:cViewPr varScale="1">
        <p:scale>
          <a:sx n="78" d="100"/>
          <a:sy n="78" d="100"/>
        </p:scale>
        <p:origin x="87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34183-A781-49F8-830F-DECF3E1E510B}" type="datetimeFigureOut">
              <a:rPr lang="en-IN" smtClean="0"/>
              <a:t>31-08-2022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F1D774-AC3F-4B11-9402-96BEBCFE400F}" type="slidenum">
              <a:rPr lang="en-IN" smtClean="0"/>
              <a:t>‹#›</a:t>
            </a:fld>
            <a:endParaRPr lang="en-IN"/>
          </a:p>
        </p:txBody>
      </p:sp>
    </p:spTree>
    <p:extLst>
      <p:ext uri="{BB962C8B-B14F-4D97-AF65-F5344CB8AC3E}">
        <p14:creationId xmlns:p14="http://schemas.microsoft.com/office/powerpoint/2010/main" val="2336727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F1D774-AC3F-4B11-9402-96BEBCFE400F}" type="slidenum">
              <a:rPr lang="en-IN" smtClean="0"/>
              <a:t>1</a:t>
            </a:fld>
            <a:endParaRPr lang="en-IN"/>
          </a:p>
        </p:txBody>
      </p:sp>
    </p:spTree>
    <p:extLst>
      <p:ext uri="{BB962C8B-B14F-4D97-AF65-F5344CB8AC3E}">
        <p14:creationId xmlns:p14="http://schemas.microsoft.com/office/powerpoint/2010/main" val="2499427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D51ED43-D58D-4720-A24F-531848274B26}"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A909A-4F70-4343-87E1-4DEA8B24A101}" type="slidenum">
              <a:rPr lang="en-IN" smtClean="0"/>
              <a:t>‹#›</a:t>
            </a:fld>
            <a:endParaRPr lang="en-IN"/>
          </a:p>
        </p:txBody>
      </p:sp>
    </p:spTree>
    <p:extLst>
      <p:ext uri="{BB962C8B-B14F-4D97-AF65-F5344CB8AC3E}">
        <p14:creationId xmlns:p14="http://schemas.microsoft.com/office/powerpoint/2010/main" val="2725007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51ED43-D58D-4720-A24F-531848274B26}"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A909A-4F70-4343-87E1-4DEA8B24A101}" type="slidenum">
              <a:rPr lang="en-IN" smtClean="0"/>
              <a:t>‹#›</a:t>
            </a:fld>
            <a:endParaRPr lang="en-IN"/>
          </a:p>
        </p:txBody>
      </p:sp>
    </p:spTree>
    <p:extLst>
      <p:ext uri="{BB962C8B-B14F-4D97-AF65-F5344CB8AC3E}">
        <p14:creationId xmlns:p14="http://schemas.microsoft.com/office/powerpoint/2010/main" val="2939585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51ED43-D58D-4720-A24F-531848274B26}"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A909A-4F70-4343-87E1-4DEA8B24A101}" type="slidenum">
              <a:rPr lang="en-IN" smtClean="0"/>
              <a:t>‹#›</a:t>
            </a:fld>
            <a:endParaRPr lang="en-IN"/>
          </a:p>
        </p:txBody>
      </p:sp>
    </p:spTree>
    <p:extLst>
      <p:ext uri="{BB962C8B-B14F-4D97-AF65-F5344CB8AC3E}">
        <p14:creationId xmlns:p14="http://schemas.microsoft.com/office/powerpoint/2010/main" val="230597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51ED43-D58D-4720-A24F-531848274B26}"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A909A-4F70-4343-87E1-4DEA8B24A101}" type="slidenum">
              <a:rPr lang="en-IN" smtClean="0"/>
              <a:t>‹#›</a:t>
            </a:fld>
            <a:endParaRPr lang="en-IN"/>
          </a:p>
        </p:txBody>
      </p:sp>
    </p:spTree>
    <p:extLst>
      <p:ext uri="{BB962C8B-B14F-4D97-AF65-F5344CB8AC3E}">
        <p14:creationId xmlns:p14="http://schemas.microsoft.com/office/powerpoint/2010/main" val="244743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51ED43-D58D-4720-A24F-531848274B26}"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A909A-4F70-4343-87E1-4DEA8B24A101}" type="slidenum">
              <a:rPr lang="en-IN" smtClean="0"/>
              <a:t>‹#›</a:t>
            </a:fld>
            <a:endParaRPr lang="en-IN"/>
          </a:p>
        </p:txBody>
      </p:sp>
    </p:spTree>
    <p:extLst>
      <p:ext uri="{BB962C8B-B14F-4D97-AF65-F5344CB8AC3E}">
        <p14:creationId xmlns:p14="http://schemas.microsoft.com/office/powerpoint/2010/main" val="4008693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D51ED43-D58D-4720-A24F-531848274B26}"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A909A-4F70-4343-87E1-4DEA8B24A101}" type="slidenum">
              <a:rPr lang="en-IN" smtClean="0"/>
              <a:t>‹#›</a:t>
            </a:fld>
            <a:endParaRPr lang="en-IN"/>
          </a:p>
        </p:txBody>
      </p:sp>
    </p:spTree>
    <p:extLst>
      <p:ext uri="{BB962C8B-B14F-4D97-AF65-F5344CB8AC3E}">
        <p14:creationId xmlns:p14="http://schemas.microsoft.com/office/powerpoint/2010/main" val="418273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D51ED43-D58D-4720-A24F-531848274B26}" type="datetimeFigureOut">
              <a:rPr lang="en-IN" smtClean="0"/>
              <a:t>31-08-2022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EA909A-4F70-4343-87E1-4DEA8B24A101}" type="slidenum">
              <a:rPr lang="en-IN" smtClean="0"/>
              <a:t>‹#›</a:t>
            </a:fld>
            <a:endParaRPr lang="en-IN"/>
          </a:p>
        </p:txBody>
      </p:sp>
    </p:spTree>
    <p:extLst>
      <p:ext uri="{BB962C8B-B14F-4D97-AF65-F5344CB8AC3E}">
        <p14:creationId xmlns:p14="http://schemas.microsoft.com/office/powerpoint/2010/main" val="304709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D51ED43-D58D-4720-A24F-531848274B26}" type="datetimeFigureOut">
              <a:rPr lang="en-IN" smtClean="0"/>
              <a:t>31-08-2022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EA909A-4F70-4343-87E1-4DEA8B24A101}" type="slidenum">
              <a:rPr lang="en-IN" smtClean="0"/>
              <a:t>‹#›</a:t>
            </a:fld>
            <a:endParaRPr lang="en-IN"/>
          </a:p>
        </p:txBody>
      </p:sp>
    </p:spTree>
    <p:extLst>
      <p:ext uri="{BB962C8B-B14F-4D97-AF65-F5344CB8AC3E}">
        <p14:creationId xmlns:p14="http://schemas.microsoft.com/office/powerpoint/2010/main" val="270804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1ED43-D58D-4720-A24F-531848274B26}" type="datetimeFigureOut">
              <a:rPr lang="en-IN" smtClean="0"/>
              <a:t>31-08-2022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EA909A-4F70-4343-87E1-4DEA8B24A101}" type="slidenum">
              <a:rPr lang="en-IN" smtClean="0"/>
              <a:t>‹#›</a:t>
            </a:fld>
            <a:endParaRPr lang="en-IN"/>
          </a:p>
        </p:txBody>
      </p:sp>
    </p:spTree>
    <p:extLst>
      <p:ext uri="{BB962C8B-B14F-4D97-AF65-F5344CB8AC3E}">
        <p14:creationId xmlns:p14="http://schemas.microsoft.com/office/powerpoint/2010/main" val="129226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51ED43-D58D-4720-A24F-531848274B26}"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A909A-4F70-4343-87E1-4DEA8B24A101}" type="slidenum">
              <a:rPr lang="en-IN" smtClean="0"/>
              <a:t>‹#›</a:t>
            </a:fld>
            <a:endParaRPr lang="en-IN"/>
          </a:p>
        </p:txBody>
      </p:sp>
    </p:spTree>
    <p:extLst>
      <p:ext uri="{BB962C8B-B14F-4D97-AF65-F5344CB8AC3E}">
        <p14:creationId xmlns:p14="http://schemas.microsoft.com/office/powerpoint/2010/main" val="185582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51ED43-D58D-4720-A24F-531848274B26}"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A909A-4F70-4343-87E1-4DEA8B24A101}" type="slidenum">
              <a:rPr lang="en-IN" smtClean="0"/>
              <a:t>‹#›</a:t>
            </a:fld>
            <a:endParaRPr lang="en-IN"/>
          </a:p>
        </p:txBody>
      </p:sp>
    </p:spTree>
    <p:extLst>
      <p:ext uri="{BB962C8B-B14F-4D97-AF65-F5344CB8AC3E}">
        <p14:creationId xmlns:p14="http://schemas.microsoft.com/office/powerpoint/2010/main" val="44029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1ED43-D58D-4720-A24F-531848274B26}" type="datetimeFigureOut">
              <a:rPr lang="en-IN" smtClean="0"/>
              <a:t>31-08-2022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A909A-4F70-4343-87E1-4DEA8B24A101}" type="slidenum">
              <a:rPr lang="en-IN" smtClean="0"/>
              <a:t>‹#›</a:t>
            </a:fld>
            <a:endParaRPr lang="en-IN"/>
          </a:p>
        </p:txBody>
      </p:sp>
    </p:spTree>
    <p:extLst>
      <p:ext uri="{BB962C8B-B14F-4D97-AF65-F5344CB8AC3E}">
        <p14:creationId xmlns:p14="http://schemas.microsoft.com/office/powerpoint/2010/main" val="636423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74918"/>
            <a:ext cx="5377544" cy="8055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just"/>
            <a:r>
              <a:rPr lang="en-US" sz="1500" b="1" dirty="0"/>
              <a:t>Name: Shrey Shah</a:t>
            </a:r>
          </a:p>
          <a:p>
            <a:pPr algn="just"/>
            <a:r>
              <a:rPr lang="en-US" sz="1500" b="1" dirty="0"/>
              <a:t>Designation:  Researcher</a:t>
            </a:r>
            <a:endParaRPr lang="en-US" sz="1500" dirty="0"/>
          </a:p>
          <a:p>
            <a:pPr algn="just"/>
            <a:r>
              <a:rPr lang="en-US" sz="1500" b="1" dirty="0"/>
              <a:t>Institution:</a:t>
            </a:r>
            <a:r>
              <a:rPr lang="en-US" sz="1200" b="1" dirty="0"/>
              <a:t> OPMG/MESA</a:t>
            </a:r>
            <a:endParaRPr lang="en-US" sz="1200" dirty="0"/>
          </a:p>
        </p:txBody>
      </p:sp>
      <p:sp>
        <p:nvSpPr>
          <p:cNvPr id="4" name="Rectangle 3"/>
          <p:cNvSpPr/>
          <p:nvPr/>
        </p:nvSpPr>
        <p:spPr>
          <a:xfrm>
            <a:off x="0" y="0"/>
            <a:ext cx="12192000" cy="67491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685800">
              <a:tabLst>
                <a:tab pos="11201400" algn="l"/>
              </a:tabLst>
            </a:pPr>
            <a:r>
              <a:rPr lang="en-IN" dirty="0"/>
              <a:t>                              Project Title: Design of novel Actuator for coarse and fine; range &amp; resolution</a:t>
            </a:r>
          </a:p>
        </p:txBody>
      </p:sp>
      <p:sp>
        <p:nvSpPr>
          <p:cNvPr id="6" name="Rectangle 5"/>
          <p:cNvSpPr/>
          <p:nvPr/>
        </p:nvSpPr>
        <p:spPr>
          <a:xfrm>
            <a:off x="-1" y="1491405"/>
            <a:ext cx="10611853" cy="1238680"/>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en-US" sz="1500" b="1" dirty="0"/>
              <a:t>MAJOR OBJECTIVES:</a:t>
            </a:r>
          </a:p>
          <a:p>
            <a:pPr marL="285750" indent="-285750">
              <a:buFont typeface="Wingdings" panose="05000000000000000000" pitchFamily="2" charset="2"/>
              <a:buChar char="ü"/>
            </a:pPr>
            <a:r>
              <a:rPr lang="en-US" sz="1500" b="1" dirty="0"/>
              <a:t>Determine components of Actuator assembly along with working of various sub-assemblies and parts used in them.</a:t>
            </a:r>
          </a:p>
          <a:p>
            <a:pPr marL="285750" indent="-285750">
              <a:buFont typeface="Wingdings" panose="05000000000000000000" pitchFamily="2" charset="2"/>
              <a:buChar char="ü"/>
            </a:pPr>
            <a:r>
              <a:rPr lang="en-US" sz="1500" b="1" dirty="0"/>
              <a:t>Selection of Gears, their modules, ratios and material to put in use in the assembly. Motor to be selected simultaneously.</a:t>
            </a:r>
          </a:p>
          <a:p>
            <a:pPr marL="285750" indent="-285750">
              <a:buFont typeface="Wingdings" panose="05000000000000000000" pitchFamily="2" charset="2"/>
              <a:buChar char="ü"/>
            </a:pPr>
            <a:r>
              <a:rPr lang="en-US" sz="1500" b="1" dirty="0"/>
              <a:t>Designing of Fine stage flexure, determining the reduction ratio to be kept. Variation of parameters affecting the reduction ratio, determining optimal tolerances to be given when fabricating. Testing of a prototype flexure to verify its working.</a:t>
            </a:r>
          </a:p>
        </p:txBody>
      </p:sp>
      <p:sp>
        <p:nvSpPr>
          <p:cNvPr id="7" name="Rectangle 6"/>
          <p:cNvSpPr/>
          <p:nvPr/>
        </p:nvSpPr>
        <p:spPr>
          <a:xfrm>
            <a:off x="10611853" y="674913"/>
            <a:ext cx="1580147" cy="149076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8" name="Rectangle 7"/>
          <p:cNvSpPr/>
          <p:nvPr/>
        </p:nvSpPr>
        <p:spPr>
          <a:xfrm>
            <a:off x="-1" y="2719137"/>
            <a:ext cx="3995057" cy="4138863"/>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just"/>
            <a:r>
              <a:rPr lang="en-US" sz="1500" b="1" dirty="0"/>
              <a:t>METHODOLOGY FLOW CHART:  </a:t>
            </a:r>
          </a:p>
          <a:p>
            <a:pPr algn="just"/>
            <a:endParaRPr lang="en-US" sz="1500" b="1" dirty="0"/>
          </a:p>
          <a:p>
            <a:pPr algn="just"/>
            <a:endParaRPr lang="en-US" sz="1500" b="1" dirty="0"/>
          </a:p>
          <a:p>
            <a:pPr algn="just"/>
            <a:endParaRPr lang="en-US" sz="1500" b="1" dirty="0"/>
          </a:p>
          <a:p>
            <a:pPr algn="just"/>
            <a:endParaRPr lang="en-US" sz="1500" b="1" dirty="0"/>
          </a:p>
          <a:p>
            <a:pPr algn="just"/>
            <a:endParaRPr lang="en-US" sz="1500" b="1" dirty="0"/>
          </a:p>
          <a:p>
            <a:pPr algn="just"/>
            <a:endParaRPr lang="en-US" sz="1500" b="1" dirty="0"/>
          </a:p>
          <a:p>
            <a:pPr algn="just"/>
            <a:endParaRPr lang="en-US" sz="1500" b="1" dirty="0"/>
          </a:p>
          <a:p>
            <a:pPr algn="just"/>
            <a:endParaRPr lang="en-US" sz="1500" b="1" dirty="0"/>
          </a:p>
          <a:p>
            <a:pPr algn="just"/>
            <a:endParaRPr lang="en-US" sz="1500" b="1" dirty="0"/>
          </a:p>
          <a:p>
            <a:pPr algn="just"/>
            <a:endParaRPr lang="en-US" sz="1500" b="1" dirty="0"/>
          </a:p>
          <a:p>
            <a:pPr algn="just"/>
            <a:endParaRPr lang="en-US" sz="1500" b="1" dirty="0"/>
          </a:p>
          <a:p>
            <a:pPr algn="just"/>
            <a:endParaRPr lang="en-US" sz="1500" b="1" dirty="0"/>
          </a:p>
          <a:p>
            <a:pPr algn="just"/>
            <a:endParaRPr lang="en-US" sz="1500" b="1" dirty="0"/>
          </a:p>
          <a:p>
            <a:pPr algn="just"/>
            <a:endParaRPr lang="en-US" sz="1500" b="1" dirty="0"/>
          </a:p>
          <a:p>
            <a:pPr algn="just"/>
            <a:endParaRPr lang="en-US" sz="1500" b="1" dirty="0"/>
          </a:p>
          <a:p>
            <a:pPr algn="just"/>
            <a:endParaRPr lang="en-US" sz="1500" b="1" dirty="0"/>
          </a:p>
          <a:p>
            <a:pPr algn="just"/>
            <a:endParaRPr lang="en-IN" sz="1500" b="1" dirty="0"/>
          </a:p>
        </p:txBody>
      </p:sp>
      <p:sp>
        <p:nvSpPr>
          <p:cNvPr id="9" name="Rectangle 8"/>
          <p:cNvSpPr/>
          <p:nvPr/>
        </p:nvSpPr>
        <p:spPr>
          <a:xfrm>
            <a:off x="3995056" y="2719131"/>
            <a:ext cx="8196944" cy="323649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just"/>
            <a:endParaRPr lang="en-US" sz="1500" b="1" dirty="0"/>
          </a:p>
          <a:p>
            <a:pPr algn="just"/>
            <a:endParaRPr lang="en-US" sz="1500" b="1" dirty="0"/>
          </a:p>
          <a:p>
            <a:pPr algn="just"/>
            <a:endParaRPr lang="en-US" sz="1500" b="1" dirty="0"/>
          </a:p>
          <a:p>
            <a:pPr algn="just"/>
            <a:r>
              <a:rPr lang="en-US" sz="1500" b="1" dirty="0"/>
              <a:t>RESULTS/MAJOR FINDINGS:</a:t>
            </a:r>
          </a:p>
          <a:p>
            <a:pPr marL="285750" indent="-285750" algn="just">
              <a:buFont typeface="Arial" panose="020B0604020202020204" pitchFamily="34" charset="0"/>
              <a:buChar char="•"/>
            </a:pPr>
            <a:r>
              <a:rPr lang="en-US" sz="1500" b="1" dirty="0"/>
              <a:t>Actuator assembly and working finalized with rough dimension.</a:t>
            </a:r>
          </a:p>
          <a:p>
            <a:pPr marL="285750" indent="-285750" algn="just">
              <a:buFont typeface="Arial" panose="020B0604020202020204" pitchFamily="34" charset="0"/>
              <a:buChar char="•"/>
            </a:pPr>
            <a:r>
              <a:rPr lang="en-US" sz="1500" b="1" dirty="0"/>
              <a:t>Sub-assemblies to be used: Camshaft assembly, Tumbler mechanism and </a:t>
            </a:r>
            <a:r>
              <a:rPr lang="en-US" sz="1500" b="1" dirty="0" err="1"/>
              <a:t>ballscrew</a:t>
            </a:r>
            <a:r>
              <a:rPr lang="en-US" sz="1500" b="1" dirty="0"/>
              <a:t> mechanism.</a:t>
            </a:r>
          </a:p>
          <a:p>
            <a:pPr marL="285750" indent="-285750" algn="just">
              <a:buFont typeface="Arial" panose="020B0604020202020204" pitchFamily="34" charset="0"/>
              <a:buChar char="•"/>
            </a:pPr>
            <a:r>
              <a:rPr lang="en-US" sz="1500" b="1" dirty="0"/>
              <a:t>Working of each gear pass from motorhead to camshaft to tumbler mechanism to </a:t>
            </a:r>
            <a:r>
              <a:rPr lang="en-US" sz="1500" b="1" dirty="0" err="1"/>
              <a:t>ballscrew</a:t>
            </a:r>
            <a:r>
              <a:rPr lang="en-US" sz="1500" b="1" dirty="0"/>
              <a:t>.</a:t>
            </a:r>
            <a:endParaRPr lang="en-US" sz="1500" dirty="0"/>
          </a:p>
          <a:p>
            <a:pPr marL="285750" indent="-285750" algn="just">
              <a:buFont typeface="Arial" panose="020B0604020202020204" pitchFamily="34" charset="0"/>
              <a:buChar char="•"/>
            </a:pPr>
            <a:r>
              <a:rPr lang="en-US" sz="1500" b="1" dirty="0"/>
              <a:t>Gear dimensions, module and material was finalized based on size and strength considerations.</a:t>
            </a:r>
          </a:p>
          <a:p>
            <a:pPr marL="285750" indent="-285750" algn="just">
              <a:buFont typeface="Arial" panose="020B0604020202020204" pitchFamily="34" charset="0"/>
              <a:buChar char="•"/>
            </a:pPr>
            <a:r>
              <a:rPr lang="en-US" sz="1500" b="1" dirty="0"/>
              <a:t>Sensors compared and selected: LVDT for coarse movement and Capacitive Probe for fine movement.</a:t>
            </a:r>
          </a:p>
          <a:p>
            <a:pPr marL="285750" indent="-285750" algn="just">
              <a:buFont typeface="Arial" panose="020B0604020202020204" pitchFamily="34" charset="0"/>
              <a:buChar char="•"/>
            </a:pPr>
            <a:r>
              <a:rPr lang="en-US" sz="1500" b="1" dirty="0"/>
              <a:t>Modelling of fine stage flexure for reducing eccentric shaft movement.</a:t>
            </a:r>
          </a:p>
          <a:p>
            <a:pPr marL="285750" indent="-285750" algn="just">
              <a:buFont typeface="Arial" panose="020B0604020202020204" pitchFamily="34" charset="0"/>
              <a:buChar char="•"/>
            </a:pPr>
            <a:r>
              <a:rPr lang="en-US" sz="1500" b="1" dirty="0"/>
              <a:t>Variation of parameters to filter those having higher impact on reduction ratio.</a:t>
            </a:r>
          </a:p>
          <a:p>
            <a:pPr marL="285750" indent="-285750" algn="just">
              <a:buFont typeface="Arial" panose="020B0604020202020204" pitchFamily="34" charset="0"/>
              <a:buChar char="•"/>
            </a:pPr>
            <a:r>
              <a:rPr lang="en-US" sz="1500" b="1" dirty="0"/>
              <a:t>Thickness of inner sections and angle of those sections play a</a:t>
            </a:r>
          </a:p>
          <a:p>
            <a:pPr algn="just"/>
            <a:r>
              <a:rPr lang="en-US" sz="1500" b="1" dirty="0"/>
              <a:t>       crucial role in determining the reduction ratio.</a:t>
            </a:r>
          </a:p>
          <a:p>
            <a:pPr marL="285750" indent="-285750" algn="just">
              <a:buFont typeface="Arial" panose="020B0604020202020204" pitchFamily="34" charset="0"/>
              <a:buChar char="•"/>
            </a:pPr>
            <a:r>
              <a:rPr lang="en-US" sz="1500" b="1" dirty="0"/>
              <a:t>Tolerances decided based on above procedure; for fabrication.</a:t>
            </a:r>
          </a:p>
          <a:p>
            <a:pPr marL="285750" indent="-285750" algn="just">
              <a:buFont typeface="Arial" panose="020B0604020202020204" pitchFamily="34" charset="0"/>
              <a:buChar char="•"/>
            </a:pPr>
            <a:r>
              <a:rPr lang="en-US" sz="1500" b="1" dirty="0"/>
              <a:t>Fabrication of a sample flexure and testing of the same.</a:t>
            </a:r>
          </a:p>
          <a:p>
            <a:pPr algn="just"/>
            <a:endParaRPr lang="en-US" sz="1500" b="1" dirty="0"/>
          </a:p>
          <a:p>
            <a:pPr algn="just"/>
            <a:endParaRPr lang="en-US" sz="1500" b="1" dirty="0"/>
          </a:p>
          <a:p>
            <a:pPr algn="just"/>
            <a:endParaRPr lang="en-IN" sz="1500" b="1" dirty="0"/>
          </a:p>
        </p:txBody>
      </p:sp>
      <p:sp>
        <p:nvSpPr>
          <p:cNvPr id="10" name="Rectangle 9"/>
          <p:cNvSpPr/>
          <p:nvPr/>
        </p:nvSpPr>
        <p:spPr>
          <a:xfrm>
            <a:off x="3995056" y="5955632"/>
            <a:ext cx="8196944" cy="90236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just"/>
            <a:r>
              <a:rPr lang="en-US" sz="1500" b="1" dirty="0"/>
              <a:t>CONCLUSION:</a:t>
            </a:r>
          </a:p>
          <a:p>
            <a:pPr algn="just"/>
            <a:r>
              <a:rPr lang="en-US" sz="1400" b="1" dirty="0"/>
              <a:t>Gears were selected for transfer of power and motion in various parts. Using gears as a reduction mechanism and gearhead of motor, very high reduction was achieved. FSF was successfully designed and modelled for RR with tolerances that do not compromise range and resolution of the actuator</a:t>
            </a:r>
            <a:r>
              <a:rPr lang="en-US" sz="1500" b="1" dirty="0"/>
              <a:t>.</a:t>
            </a:r>
          </a:p>
        </p:txBody>
      </p:sp>
      <p:pic>
        <p:nvPicPr>
          <p:cNvPr id="16" name="Picture 1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6" y="38102"/>
            <a:ext cx="675773" cy="575510"/>
          </a:xfrm>
          <a:prstGeom prst="rect">
            <a:avLst/>
          </a:prstGeom>
          <a:noFill/>
          <a:ln>
            <a:noFill/>
          </a:ln>
          <a:effectLst/>
        </p:spPr>
      </p:pic>
      <p:sp>
        <p:nvSpPr>
          <p:cNvPr id="17" name="Rectangle 16"/>
          <p:cNvSpPr/>
          <p:nvPr/>
        </p:nvSpPr>
        <p:spPr>
          <a:xfrm>
            <a:off x="5366656" y="674912"/>
            <a:ext cx="5245197" cy="805542"/>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just"/>
            <a:r>
              <a:rPr lang="en-US" sz="1500" b="1" dirty="0"/>
              <a:t>Guide: Shri. Sahil Patel</a:t>
            </a:r>
          </a:p>
          <a:p>
            <a:pPr algn="just"/>
            <a:r>
              <a:rPr lang="en-US" sz="1500" b="1" dirty="0"/>
              <a:t>Contact e-mail: spatel@sac.isro.gov.in</a:t>
            </a:r>
            <a:endParaRPr lang="en-US" sz="1500" dirty="0"/>
          </a:p>
        </p:txBody>
      </p:sp>
      <p:sp>
        <p:nvSpPr>
          <p:cNvPr id="18" name="Rectangle 17"/>
          <p:cNvSpPr/>
          <p:nvPr/>
        </p:nvSpPr>
        <p:spPr>
          <a:xfrm>
            <a:off x="816429" y="-4"/>
            <a:ext cx="10412185" cy="674913"/>
          </a:xfrm>
          <a:prstGeom prst="rect">
            <a:avLst/>
          </a:prstGeom>
          <a:noFill/>
          <a:ln w="38100">
            <a:noFill/>
          </a:ln>
        </p:spPr>
        <p:style>
          <a:lnRef idx="2">
            <a:schemeClr val="accent1"/>
          </a:lnRef>
          <a:fillRef idx="1">
            <a:schemeClr val="lt1"/>
          </a:fillRef>
          <a:effectRef idx="0">
            <a:schemeClr val="accent1"/>
          </a:effectRef>
          <a:fontRef idx="minor">
            <a:schemeClr val="dk1"/>
          </a:fontRef>
        </p:style>
        <p:txBody>
          <a:bodyPr rtlCol="0" anchor="ctr"/>
          <a:lstStyle/>
          <a:p>
            <a:pPr marL="685800" algn="ctr">
              <a:tabLst>
                <a:tab pos="11201400" algn="l"/>
              </a:tabLst>
            </a:pPr>
            <a:endParaRPr lang="en-IN" dirty="0"/>
          </a:p>
        </p:txBody>
      </p:sp>
      <p:sp>
        <p:nvSpPr>
          <p:cNvPr id="20" name="Rectangle 19"/>
          <p:cNvSpPr/>
          <p:nvPr/>
        </p:nvSpPr>
        <p:spPr>
          <a:xfrm>
            <a:off x="10611853" y="2165684"/>
            <a:ext cx="1580147" cy="55344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b="1" dirty="0"/>
              <a:t>01 JUN 2022 to </a:t>
            </a:r>
          </a:p>
          <a:p>
            <a:pPr algn="ctr"/>
            <a:r>
              <a:rPr lang="en-US" sz="1500" b="1" dirty="0"/>
              <a:t>15 AUG 2022</a:t>
            </a:r>
            <a:endParaRPr lang="en-IN" sz="1500" b="1" dirty="0"/>
          </a:p>
        </p:txBody>
      </p:sp>
      <p:sp>
        <p:nvSpPr>
          <p:cNvPr id="3" name="TextBox 2">
            <a:extLst>
              <a:ext uri="{FF2B5EF4-FFF2-40B4-BE49-F238E27FC236}">
                <a16:creationId xmlns:a16="http://schemas.microsoft.com/office/drawing/2014/main" id="{F6F2DFE1-7F08-499E-8021-766BAA448626}"/>
              </a:ext>
            </a:extLst>
          </p:cNvPr>
          <p:cNvSpPr txBox="1"/>
          <p:nvPr/>
        </p:nvSpPr>
        <p:spPr>
          <a:xfrm>
            <a:off x="10279861" y="151484"/>
            <a:ext cx="2004646" cy="369332"/>
          </a:xfrm>
          <a:prstGeom prst="rect">
            <a:avLst/>
          </a:prstGeom>
          <a:noFill/>
        </p:spPr>
        <p:txBody>
          <a:bodyPr wrap="square" rtlCol="0">
            <a:spAutoFit/>
          </a:bodyPr>
          <a:lstStyle/>
          <a:p>
            <a:r>
              <a:rPr lang="en-US" dirty="0"/>
              <a:t>SRTD-RTCG-MISA</a:t>
            </a:r>
          </a:p>
        </p:txBody>
      </p:sp>
      <p:pic>
        <p:nvPicPr>
          <p:cNvPr id="13" name="Picture 12">
            <a:extLst>
              <a:ext uri="{FF2B5EF4-FFF2-40B4-BE49-F238E27FC236}">
                <a16:creationId xmlns:a16="http://schemas.microsoft.com/office/drawing/2014/main" id="{3605FC74-2959-11F1-8D1E-B0CCBD6126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2604" y="672300"/>
            <a:ext cx="1566313" cy="1464747"/>
          </a:xfrm>
          <a:prstGeom prst="rect">
            <a:avLst/>
          </a:prstGeom>
        </p:spPr>
      </p:pic>
      <p:sp>
        <p:nvSpPr>
          <p:cNvPr id="11" name="Rectangle: Rounded Corners 10">
            <a:extLst>
              <a:ext uri="{FF2B5EF4-FFF2-40B4-BE49-F238E27FC236}">
                <a16:creationId xmlns:a16="http://schemas.microsoft.com/office/drawing/2014/main" id="{039D70BD-CF06-8E0B-2DA4-447D1C8C94EA}"/>
              </a:ext>
            </a:extLst>
          </p:cNvPr>
          <p:cNvSpPr/>
          <p:nvPr/>
        </p:nvSpPr>
        <p:spPr>
          <a:xfrm>
            <a:off x="133770" y="3222526"/>
            <a:ext cx="1052169" cy="50009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ysClr val="windowText" lastClr="000000"/>
                </a:solidFill>
              </a:rPr>
              <a:t>Need for Actuator</a:t>
            </a:r>
          </a:p>
        </p:txBody>
      </p:sp>
      <p:sp>
        <p:nvSpPr>
          <p:cNvPr id="12" name="Rectangle: Rounded Corners 11">
            <a:extLst>
              <a:ext uri="{FF2B5EF4-FFF2-40B4-BE49-F238E27FC236}">
                <a16:creationId xmlns:a16="http://schemas.microsoft.com/office/drawing/2014/main" id="{6C3F66EA-F1B0-A5CA-750F-708E8C6FBA9D}"/>
              </a:ext>
            </a:extLst>
          </p:cNvPr>
          <p:cNvSpPr/>
          <p:nvPr/>
        </p:nvSpPr>
        <p:spPr>
          <a:xfrm>
            <a:off x="94442" y="3989238"/>
            <a:ext cx="1130826" cy="50009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ysClr val="windowText" lastClr="000000"/>
                </a:solidFill>
              </a:rPr>
              <a:t>Design Mechanism</a:t>
            </a:r>
          </a:p>
        </p:txBody>
      </p:sp>
      <p:sp>
        <p:nvSpPr>
          <p:cNvPr id="14" name="Rectangle: Rounded Corners 13">
            <a:extLst>
              <a:ext uri="{FF2B5EF4-FFF2-40B4-BE49-F238E27FC236}">
                <a16:creationId xmlns:a16="http://schemas.microsoft.com/office/drawing/2014/main" id="{9F1C1B3C-0740-05F2-6216-B37F64426FFE}"/>
              </a:ext>
            </a:extLst>
          </p:cNvPr>
          <p:cNvSpPr/>
          <p:nvPr/>
        </p:nvSpPr>
        <p:spPr>
          <a:xfrm>
            <a:off x="68652" y="4722202"/>
            <a:ext cx="1182406" cy="50009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ysClr val="windowText" lastClr="000000"/>
                </a:solidFill>
              </a:rPr>
              <a:t>Determining Components</a:t>
            </a:r>
          </a:p>
        </p:txBody>
      </p:sp>
      <p:sp>
        <p:nvSpPr>
          <p:cNvPr id="15" name="Rectangle: Rounded Corners 14">
            <a:extLst>
              <a:ext uri="{FF2B5EF4-FFF2-40B4-BE49-F238E27FC236}">
                <a16:creationId xmlns:a16="http://schemas.microsoft.com/office/drawing/2014/main" id="{ACC65C96-9907-C43E-A262-153E3A8F5124}"/>
              </a:ext>
            </a:extLst>
          </p:cNvPr>
          <p:cNvSpPr/>
          <p:nvPr/>
        </p:nvSpPr>
        <p:spPr>
          <a:xfrm>
            <a:off x="197153" y="5419457"/>
            <a:ext cx="925402" cy="50009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ysClr val="windowText" lastClr="000000"/>
                </a:solidFill>
              </a:rPr>
              <a:t>Gear Selection</a:t>
            </a:r>
          </a:p>
        </p:txBody>
      </p:sp>
      <p:sp>
        <p:nvSpPr>
          <p:cNvPr id="19" name="Rectangle: Rounded Corners 18">
            <a:extLst>
              <a:ext uri="{FF2B5EF4-FFF2-40B4-BE49-F238E27FC236}">
                <a16:creationId xmlns:a16="http://schemas.microsoft.com/office/drawing/2014/main" id="{6CD7BA65-7F1B-80C5-5462-5C60D0B13358}"/>
              </a:ext>
            </a:extLst>
          </p:cNvPr>
          <p:cNvSpPr/>
          <p:nvPr/>
        </p:nvSpPr>
        <p:spPr>
          <a:xfrm>
            <a:off x="193096" y="6156770"/>
            <a:ext cx="925402" cy="50009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ysClr val="windowText" lastClr="000000"/>
                </a:solidFill>
              </a:rPr>
              <a:t>Motor Selection</a:t>
            </a:r>
          </a:p>
        </p:txBody>
      </p:sp>
      <p:sp>
        <p:nvSpPr>
          <p:cNvPr id="21" name="Rectangle: Rounded Corners 20">
            <a:extLst>
              <a:ext uri="{FF2B5EF4-FFF2-40B4-BE49-F238E27FC236}">
                <a16:creationId xmlns:a16="http://schemas.microsoft.com/office/drawing/2014/main" id="{BD652FB7-649B-1C70-BE53-ED5C193AFB8B}"/>
              </a:ext>
            </a:extLst>
          </p:cNvPr>
          <p:cNvSpPr/>
          <p:nvPr/>
        </p:nvSpPr>
        <p:spPr>
          <a:xfrm>
            <a:off x="1412553" y="6156770"/>
            <a:ext cx="1139625" cy="50009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ysClr val="windowText" lastClr="000000"/>
                </a:solidFill>
              </a:rPr>
              <a:t>Gear Pass calculations</a:t>
            </a:r>
          </a:p>
        </p:txBody>
      </p:sp>
      <p:sp>
        <p:nvSpPr>
          <p:cNvPr id="22" name="Rectangle: Rounded Corners 21">
            <a:extLst>
              <a:ext uri="{FF2B5EF4-FFF2-40B4-BE49-F238E27FC236}">
                <a16:creationId xmlns:a16="http://schemas.microsoft.com/office/drawing/2014/main" id="{0F58CECA-061B-4FE0-4C72-A7C1E2314963}"/>
              </a:ext>
            </a:extLst>
          </p:cNvPr>
          <p:cNvSpPr/>
          <p:nvPr/>
        </p:nvSpPr>
        <p:spPr>
          <a:xfrm>
            <a:off x="1519663" y="5498354"/>
            <a:ext cx="925402" cy="50009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ysClr val="windowText" lastClr="000000"/>
                </a:solidFill>
              </a:rPr>
              <a:t>Bearing Selection</a:t>
            </a:r>
          </a:p>
        </p:txBody>
      </p:sp>
      <p:sp>
        <p:nvSpPr>
          <p:cNvPr id="23" name="Rectangle: Rounded Corners 22">
            <a:extLst>
              <a:ext uri="{FF2B5EF4-FFF2-40B4-BE49-F238E27FC236}">
                <a16:creationId xmlns:a16="http://schemas.microsoft.com/office/drawing/2014/main" id="{77CA548E-5FAC-EC87-E829-6F932A05461C}"/>
              </a:ext>
            </a:extLst>
          </p:cNvPr>
          <p:cNvSpPr/>
          <p:nvPr/>
        </p:nvSpPr>
        <p:spPr>
          <a:xfrm>
            <a:off x="1412552" y="4770955"/>
            <a:ext cx="1139625" cy="50009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ysClr val="windowText" lastClr="000000"/>
                </a:solidFill>
              </a:rPr>
              <a:t>Sensor type Selection</a:t>
            </a:r>
          </a:p>
        </p:txBody>
      </p:sp>
      <p:sp>
        <p:nvSpPr>
          <p:cNvPr id="24" name="Rectangle: Rounded Corners 23">
            <a:extLst>
              <a:ext uri="{FF2B5EF4-FFF2-40B4-BE49-F238E27FC236}">
                <a16:creationId xmlns:a16="http://schemas.microsoft.com/office/drawing/2014/main" id="{1F16079C-EC91-6836-F7CC-D98EFA548987}"/>
              </a:ext>
            </a:extLst>
          </p:cNvPr>
          <p:cNvSpPr/>
          <p:nvPr/>
        </p:nvSpPr>
        <p:spPr>
          <a:xfrm>
            <a:off x="1421352" y="3912773"/>
            <a:ext cx="1130826" cy="68539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ysClr val="windowText" lastClr="000000"/>
                </a:solidFill>
              </a:rPr>
              <a:t>Fine Stage Flexure modelling</a:t>
            </a:r>
          </a:p>
        </p:txBody>
      </p:sp>
      <p:sp>
        <p:nvSpPr>
          <p:cNvPr id="25" name="Rectangle: Rounded Corners 24">
            <a:extLst>
              <a:ext uri="{FF2B5EF4-FFF2-40B4-BE49-F238E27FC236}">
                <a16:creationId xmlns:a16="http://schemas.microsoft.com/office/drawing/2014/main" id="{A359379A-DA56-7487-A325-B8628AD61F4B}"/>
              </a:ext>
            </a:extLst>
          </p:cNvPr>
          <p:cNvSpPr/>
          <p:nvPr/>
        </p:nvSpPr>
        <p:spPr>
          <a:xfrm>
            <a:off x="1421351" y="3274062"/>
            <a:ext cx="1130826" cy="46376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ysClr val="windowText" lastClr="000000"/>
                </a:solidFill>
              </a:rPr>
              <a:t>Parameter variation</a:t>
            </a:r>
          </a:p>
        </p:txBody>
      </p:sp>
      <p:sp>
        <p:nvSpPr>
          <p:cNvPr id="26" name="Rectangle: Rounded Corners 25">
            <a:extLst>
              <a:ext uri="{FF2B5EF4-FFF2-40B4-BE49-F238E27FC236}">
                <a16:creationId xmlns:a16="http://schemas.microsoft.com/office/drawing/2014/main" id="{C7A18629-A875-CBD1-20AA-0AFA354BCB2D}"/>
              </a:ext>
            </a:extLst>
          </p:cNvPr>
          <p:cNvSpPr/>
          <p:nvPr/>
        </p:nvSpPr>
        <p:spPr>
          <a:xfrm>
            <a:off x="2746176" y="3274062"/>
            <a:ext cx="1130826" cy="46376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ysClr val="windowText" lastClr="000000"/>
                </a:solidFill>
              </a:rPr>
              <a:t>Result comparison</a:t>
            </a:r>
          </a:p>
        </p:txBody>
      </p:sp>
      <p:sp>
        <p:nvSpPr>
          <p:cNvPr id="27" name="Rectangle: Rounded Corners 26">
            <a:extLst>
              <a:ext uri="{FF2B5EF4-FFF2-40B4-BE49-F238E27FC236}">
                <a16:creationId xmlns:a16="http://schemas.microsoft.com/office/drawing/2014/main" id="{65810059-8632-DBF5-18CC-5BA8351F448F}"/>
              </a:ext>
            </a:extLst>
          </p:cNvPr>
          <p:cNvSpPr/>
          <p:nvPr/>
        </p:nvSpPr>
        <p:spPr>
          <a:xfrm>
            <a:off x="2706291" y="4021557"/>
            <a:ext cx="1210596" cy="46376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ysClr val="windowText" lastClr="000000"/>
                </a:solidFill>
              </a:rPr>
              <a:t>Determining Tolerances</a:t>
            </a:r>
          </a:p>
        </p:txBody>
      </p:sp>
      <p:sp>
        <p:nvSpPr>
          <p:cNvPr id="28" name="Rectangle: Rounded Corners 27">
            <a:extLst>
              <a:ext uri="{FF2B5EF4-FFF2-40B4-BE49-F238E27FC236}">
                <a16:creationId xmlns:a16="http://schemas.microsoft.com/office/drawing/2014/main" id="{CD2B7175-60DF-FBF5-43DA-A2B01D80FFC5}"/>
              </a:ext>
            </a:extLst>
          </p:cNvPr>
          <p:cNvSpPr/>
          <p:nvPr/>
        </p:nvSpPr>
        <p:spPr>
          <a:xfrm>
            <a:off x="2747365" y="4782617"/>
            <a:ext cx="1139625" cy="46376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ysClr val="windowText" lastClr="000000"/>
                </a:solidFill>
              </a:rPr>
              <a:t>Fabrication and testing</a:t>
            </a:r>
          </a:p>
        </p:txBody>
      </p:sp>
      <p:sp>
        <p:nvSpPr>
          <p:cNvPr id="29" name="Rectangle: Rounded Corners 28">
            <a:extLst>
              <a:ext uri="{FF2B5EF4-FFF2-40B4-BE49-F238E27FC236}">
                <a16:creationId xmlns:a16="http://schemas.microsoft.com/office/drawing/2014/main" id="{2D7B497A-F34A-15EF-048F-536E1AFF468D}"/>
              </a:ext>
            </a:extLst>
          </p:cNvPr>
          <p:cNvSpPr/>
          <p:nvPr/>
        </p:nvSpPr>
        <p:spPr>
          <a:xfrm>
            <a:off x="3000223" y="5481156"/>
            <a:ext cx="637166" cy="37669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ysClr val="windowText" lastClr="000000"/>
                </a:solidFill>
              </a:rPr>
              <a:t>End</a:t>
            </a:r>
          </a:p>
        </p:txBody>
      </p:sp>
      <p:cxnSp>
        <p:nvCxnSpPr>
          <p:cNvPr id="31" name="Straight Arrow Connector 30">
            <a:extLst>
              <a:ext uri="{FF2B5EF4-FFF2-40B4-BE49-F238E27FC236}">
                <a16:creationId xmlns:a16="http://schemas.microsoft.com/office/drawing/2014/main" id="{BA36922D-26D6-FAD4-E827-9790E76D96EA}"/>
              </a:ext>
            </a:extLst>
          </p:cNvPr>
          <p:cNvCxnSpPr>
            <a:cxnSpLocks/>
            <a:stCxn id="11" idx="2"/>
            <a:endCxn id="12" idx="0"/>
          </p:cNvCxnSpPr>
          <p:nvPr/>
        </p:nvCxnSpPr>
        <p:spPr>
          <a:xfrm>
            <a:off x="659855" y="3722619"/>
            <a:ext cx="0" cy="26661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F9987B11-EAE3-6111-9895-C1F6DA8593AB}"/>
              </a:ext>
            </a:extLst>
          </p:cNvPr>
          <p:cNvCxnSpPr>
            <a:cxnSpLocks/>
            <a:stCxn id="12" idx="2"/>
            <a:endCxn id="14" idx="0"/>
          </p:cNvCxnSpPr>
          <p:nvPr/>
        </p:nvCxnSpPr>
        <p:spPr>
          <a:xfrm>
            <a:off x="659855" y="4489331"/>
            <a:ext cx="0" cy="2328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48983A4-FCC7-C9A5-6704-379F9C53AC21}"/>
              </a:ext>
            </a:extLst>
          </p:cNvPr>
          <p:cNvCxnSpPr>
            <a:stCxn id="14" idx="2"/>
            <a:endCxn id="15" idx="0"/>
          </p:cNvCxnSpPr>
          <p:nvPr/>
        </p:nvCxnSpPr>
        <p:spPr>
          <a:xfrm flipH="1">
            <a:off x="659854" y="5222294"/>
            <a:ext cx="1" cy="1971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1226B84-460F-CD62-EEA7-269637D734F7}"/>
              </a:ext>
            </a:extLst>
          </p:cNvPr>
          <p:cNvCxnSpPr>
            <a:cxnSpLocks/>
            <a:stCxn id="15" idx="2"/>
            <a:endCxn id="19" idx="0"/>
          </p:cNvCxnSpPr>
          <p:nvPr/>
        </p:nvCxnSpPr>
        <p:spPr>
          <a:xfrm flipH="1">
            <a:off x="655797" y="5919549"/>
            <a:ext cx="4057" cy="2372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68D54E9-F085-3520-5160-C23AE39E7626}"/>
              </a:ext>
            </a:extLst>
          </p:cNvPr>
          <p:cNvCxnSpPr>
            <a:stCxn id="19" idx="3"/>
            <a:endCxn id="21" idx="1"/>
          </p:cNvCxnSpPr>
          <p:nvPr/>
        </p:nvCxnSpPr>
        <p:spPr>
          <a:xfrm>
            <a:off x="1118498" y="6406816"/>
            <a:ext cx="2940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065E4B7-92EA-0688-699B-810E211E2BAE}"/>
              </a:ext>
            </a:extLst>
          </p:cNvPr>
          <p:cNvCxnSpPr>
            <a:cxnSpLocks/>
            <a:stCxn id="21" idx="0"/>
            <a:endCxn id="22" idx="2"/>
          </p:cNvCxnSpPr>
          <p:nvPr/>
        </p:nvCxnSpPr>
        <p:spPr>
          <a:xfrm flipH="1" flipV="1">
            <a:off x="1982364" y="5998446"/>
            <a:ext cx="2" cy="1583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FB0D432-2AF5-0F97-4EDA-CDA59ECAA967}"/>
              </a:ext>
            </a:extLst>
          </p:cNvPr>
          <p:cNvCxnSpPr>
            <a:stCxn id="22" idx="0"/>
            <a:endCxn id="23" idx="2"/>
          </p:cNvCxnSpPr>
          <p:nvPr/>
        </p:nvCxnSpPr>
        <p:spPr>
          <a:xfrm flipV="1">
            <a:off x="1982364" y="5271047"/>
            <a:ext cx="1" cy="2273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F14969C-BCE5-2A25-B930-8E05AA396ED7}"/>
              </a:ext>
            </a:extLst>
          </p:cNvPr>
          <p:cNvCxnSpPr>
            <a:stCxn id="23" idx="0"/>
            <a:endCxn id="24" idx="2"/>
          </p:cNvCxnSpPr>
          <p:nvPr/>
        </p:nvCxnSpPr>
        <p:spPr>
          <a:xfrm flipV="1">
            <a:off x="1982365" y="4598166"/>
            <a:ext cx="4400" cy="1727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2CB8FB6-CCEE-8414-0289-C956573650D5}"/>
              </a:ext>
            </a:extLst>
          </p:cNvPr>
          <p:cNvCxnSpPr>
            <a:stCxn id="24" idx="0"/>
            <a:endCxn id="25" idx="2"/>
          </p:cNvCxnSpPr>
          <p:nvPr/>
        </p:nvCxnSpPr>
        <p:spPr>
          <a:xfrm flipH="1" flipV="1">
            <a:off x="1986764" y="3737826"/>
            <a:ext cx="1" cy="1749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DCD7C86-9EB0-FBF7-A38D-5D0ADA99A481}"/>
              </a:ext>
            </a:extLst>
          </p:cNvPr>
          <p:cNvCxnSpPr>
            <a:cxnSpLocks/>
            <a:stCxn id="26" idx="2"/>
            <a:endCxn id="27" idx="0"/>
          </p:cNvCxnSpPr>
          <p:nvPr/>
        </p:nvCxnSpPr>
        <p:spPr>
          <a:xfrm>
            <a:off x="3311589" y="3737826"/>
            <a:ext cx="0" cy="2837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48ECDF0-AB61-8E4A-F772-F812C32099E0}"/>
              </a:ext>
            </a:extLst>
          </p:cNvPr>
          <p:cNvCxnSpPr>
            <a:cxnSpLocks/>
            <a:stCxn id="27" idx="2"/>
            <a:endCxn id="28" idx="0"/>
          </p:cNvCxnSpPr>
          <p:nvPr/>
        </p:nvCxnSpPr>
        <p:spPr>
          <a:xfrm>
            <a:off x="3311589" y="4485320"/>
            <a:ext cx="5589" cy="2972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7458011-ED51-D69A-9E99-D4D7681B5166}"/>
              </a:ext>
            </a:extLst>
          </p:cNvPr>
          <p:cNvCxnSpPr>
            <a:stCxn id="28" idx="2"/>
            <a:endCxn id="29" idx="0"/>
          </p:cNvCxnSpPr>
          <p:nvPr/>
        </p:nvCxnSpPr>
        <p:spPr>
          <a:xfrm>
            <a:off x="3317178" y="5246380"/>
            <a:ext cx="1628" cy="2347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AEB8D30-722E-D70E-1C90-6B992B7F45F2}"/>
              </a:ext>
            </a:extLst>
          </p:cNvPr>
          <p:cNvCxnSpPr>
            <a:cxnSpLocks/>
            <a:stCxn id="25" idx="3"/>
            <a:endCxn id="26" idx="1"/>
          </p:cNvCxnSpPr>
          <p:nvPr/>
        </p:nvCxnSpPr>
        <p:spPr>
          <a:xfrm>
            <a:off x="2552177" y="3505944"/>
            <a:ext cx="19399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591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504</TotalTime>
  <Words>369</Words>
  <Application>Microsoft Office PowerPoint</Application>
  <PresentationFormat>Widescreen</PresentationFormat>
  <Paragraphs>62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Training</dc:creator>
  <cp:lastModifiedBy>Shrey Shah</cp:lastModifiedBy>
  <cp:revision>56</cp:revision>
  <dcterms:created xsi:type="dcterms:W3CDTF">2017-11-15T06:25:27Z</dcterms:created>
  <dcterms:modified xsi:type="dcterms:W3CDTF">2022-08-31T07:11:13Z</dcterms:modified>
</cp:coreProperties>
</file>