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4630400" cy="8229600"/>
  <p:notesSz cx="8229600" cy="14630400"/>
  <p:embeddedFontLst>
    <p:embeddedFont>
      <p:font typeface="Calibri" panose="020F0502020204030204" charset="0"/>
      <p:regular r:id="rId16"/>
      <p:bold r:id="rId17"/>
      <p:italic r:id="rId18"/>
      <p:boldItalic r:id="rId19"/>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2962037"/>
            <a:ext cx="11189494" cy="701278"/>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Healthcare Data Cleaning and Analysis</a:t>
            </a:r>
            <a:endParaRPr lang="en-US" sz="4400" dirty="0"/>
          </a:p>
        </p:txBody>
      </p:sp>
      <p:sp>
        <p:nvSpPr>
          <p:cNvPr id="3" name="Text 1"/>
          <p:cNvSpPr/>
          <p:nvPr/>
        </p:nvSpPr>
        <p:spPr>
          <a:xfrm>
            <a:off x="863798" y="4156948"/>
            <a:ext cx="12902803" cy="1110496"/>
          </a:xfrm>
          <a:prstGeom prst="rect">
            <a:avLst/>
          </a:prstGeom>
          <a:noFill/>
        </p:spPr>
        <p:txBody>
          <a:bodyPr wrap="square" lIns="0" tIns="0" rIns="0" bIns="0" rtlCol="0" anchor="t"/>
          <a:lstStyle/>
          <a:p>
            <a:pPr marL="0" indent="0">
              <a:lnSpc>
                <a:spcPts val="2900"/>
              </a:lnSpc>
              <a:buNone/>
            </a:pPr>
            <a:r>
              <a:rPr lang="en-US" sz="1900" b="1" dirty="0">
                <a:solidFill>
                  <a:srgbClr val="E2E6E9"/>
                </a:solidFill>
                <a:latin typeface="Source Sans Pro" pitchFamily="34" charset="0"/>
                <a:ea typeface="Source Sans Pro" pitchFamily="34" charset="-122"/>
                <a:cs typeface="Source Sans Pro" pitchFamily="34" charset="-120"/>
              </a:rPr>
              <a:t>"This project aims to clean, organize, and analyze healthcare datasets by addressing issues such as missing values, inconsistencies, and inaccuracies in patient data. The focus is on improving data quality to enable accurate trend analysis and better decision-making in healthcare outcomes."</a:t>
            </a:r>
            <a:endParaRPr lang="en-US" sz="1900" dirty="0"/>
          </a:p>
        </p:txBody>
      </p:sp>
      <p:sp>
        <p:nvSpPr>
          <p:cNvPr id="4" name="Text Box 3"/>
          <p:cNvSpPr txBox="1"/>
          <p:nvPr/>
        </p:nvSpPr>
        <p:spPr>
          <a:xfrm>
            <a:off x="9753600" y="7752715"/>
            <a:ext cx="4876800" cy="460375"/>
          </a:xfrm>
          <a:prstGeom prst="rect">
            <a:avLst/>
          </a:prstGeom>
          <a:solidFill>
            <a:srgbClr val="111213"/>
          </a:solidFill>
        </p:spPr>
        <p:txBody>
          <a:bodyPr wrap="square" rtlCol="0">
            <a:noAutofit/>
          </a:bodyPr>
          <a:p>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2875717"/>
            <a:ext cx="5609749" cy="701278"/>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Objective</a:t>
            </a:r>
            <a:endParaRPr lang="en-US" sz="4400" dirty="0"/>
          </a:p>
        </p:txBody>
      </p:sp>
      <p:sp>
        <p:nvSpPr>
          <p:cNvPr id="3" name="Text 1"/>
          <p:cNvSpPr/>
          <p:nvPr/>
        </p:nvSpPr>
        <p:spPr>
          <a:xfrm>
            <a:off x="863798" y="4070628"/>
            <a:ext cx="12902803" cy="370165"/>
          </a:xfrm>
          <a:prstGeom prst="rect">
            <a:avLst/>
          </a:prstGeom>
          <a:noFill/>
        </p:spPr>
        <p:txBody>
          <a:bodyPr wrap="none" lIns="0" tIns="0" rIns="0" bIns="0" rtlCol="0" anchor="t"/>
          <a:lstStyle/>
          <a:p>
            <a:pPr marL="0" indent="0" algn="l">
              <a:lnSpc>
                <a:spcPts val="2900"/>
              </a:lnSpc>
              <a:buSzPct val="100000"/>
              <a:buNone/>
            </a:pPr>
            <a:r>
              <a:rPr lang="en-US" sz="1900" b="1" dirty="0">
                <a:solidFill>
                  <a:srgbClr val="E2E6E9"/>
                </a:solidFill>
                <a:latin typeface="Source Sans Pro" pitchFamily="34" charset="0"/>
                <a:ea typeface="Source Sans Pro" pitchFamily="34" charset="-122"/>
                <a:cs typeface="Source Sans Pro" pitchFamily="34" charset="-120"/>
              </a:rPr>
              <a:t>To ensure data accuracy and consistency</a:t>
            </a:r>
            <a:r>
              <a:rPr lang="en-US" sz="1900" dirty="0">
                <a:solidFill>
                  <a:srgbClr val="E2E6E9"/>
                </a:solidFill>
                <a:latin typeface="Source Sans Pro" pitchFamily="34" charset="0"/>
                <a:ea typeface="Source Sans Pro" pitchFamily="34" charset="-122"/>
                <a:cs typeface="Source Sans Pro" pitchFamily="34" charset="-120"/>
              </a:rPr>
              <a:t> by cleaning and standardizing healthcare datasets.</a:t>
            </a:r>
            <a:endParaRPr lang="en-US" sz="1900" dirty="0"/>
          </a:p>
        </p:txBody>
      </p:sp>
      <p:sp>
        <p:nvSpPr>
          <p:cNvPr id="4" name="Text 2"/>
          <p:cNvSpPr/>
          <p:nvPr/>
        </p:nvSpPr>
        <p:spPr>
          <a:xfrm>
            <a:off x="863798" y="4527113"/>
            <a:ext cx="12902803" cy="370165"/>
          </a:xfrm>
          <a:prstGeom prst="rect">
            <a:avLst/>
          </a:prstGeom>
          <a:noFill/>
        </p:spPr>
        <p:txBody>
          <a:bodyPr wrap="none" lIns="0" tIns="0" rIns="0" bIns="0" rtlCol="0" anchor="t"/>
          <a:lstStyle/>
          <a:p>
            <a:pPr marL="0" indent="0" algn="l">
              <a:lnSpc>
                <a:spcPts val="2900"/>
              </a:lnSpc>
              <a:buSzPct val="100000"/>
              <a:buNone/>
            </a:pPr>
            <a:r>
              <a:rPr lang="en-US" sz="1900" b="1" dirty="0">
                <a:solidFill>
                  <a:srgbClr val="E2E6E9"/>
                </a:solidFill>
                <a:latin typeface="Source Sans Pro" pitchFamily="34" charset="0"/>
                <a:ea typeface="Source Sans Pro" pitchFamily="34" charset="-122"/>
                <a:cs typeface="Source Sans Pro" pitchFamily="34" charset="-120"/>
              </a:rPr>
              <a:t>To handle missing values effectively</a:t>
            </a:r>
            <a:r>
              <a:rPr lang="en-US" sz="1900" dirty="0">
                <a:solidFill>
                  <a:srgbClr val="E2E6E9"/>
                </a:solidFill>
                <a:latin typeface="Source Sans Pro" pitchFamily="34" charset="0"/>
                <a:ea typeface="Source Sans Pro" pitchFamily="34" charset="-122"/>
                <a:cs typeface="Source Sans Pro" pitchFamily="34" charset="-120"/>
              </a:rPr>
              <a:t> to enhance the reliability of healthcare analytics.</a:t>
            </a:r>
            <a:endParaRPr lang="en-US" sz="1900" dirty="0"/>
          </a:p>
        </p:txBody>
      </p:sp>
      <p:sp>
        <p:nvSpPr>
          <p:cNvPr id="5" name="Text 3"/>
          <p:cNvSpPr/>
          <p:nvPr/>
        </p:nvSpPr>
        <p:spPr>
          <a:xfrm>
            <a:off x="863798" y="4983599"/>
            <a:ext cx="12902803" cy="370165"/>
          </a:xfrm>
          <a:prstGeom prst="rect">
            <a:avLst/>
          </a:prstGeom>
          <a:noFill/>
        </p:spPr>
        <p:txBody>
          <a:bodyPr wrap="none" lIns="0" tIns="0" rIns="0" bIns="0" rtlCol="0" anchor="t"/>
          <a:lstStyle/>
          <a:p>
            <a:pPr marL="0" indent="0" algn="l">
              <a:lnSpc>
                <a:spcPts val="2900"/>
              </a:lnSpc>
              <a:buSzPct val="100000"/>
              <a:buNone/>
            </a:pPr>
            <a:r>
              <a:rPr lang="en-US" sz="1900" b="1" dirty="0">
                <a:solidFill>
                  <a:srgbClr val="E2E6E9"/>
                </a:solidFill>
                <a:latin typeface="Source Sans Pro" pitchFamily="34" charset="0"/>
                <a:ea typeface="Source Sans Pro" pitchFamily="34" charset="-122"/>
                <a:cs typeface="Source Sans Pro" pitchFamily="34" charset="-120"/>
              </a:rPr>
              <a:t>To extract meaningful insights</a:t>
            </a:r>
            <a:r>
              <a:rPr lang="en-US" sz="1900" dirty="0">
                <a:solidFill>
                  <a:srgbClr val="E2E6E9"/>
                </a:solidFill>
                <a:latin typeface="Source Sans Pro" pitchFamily="34" charset="0"/>
                <a:ea typeface="Source Sans Pro" pitchFamily="34" charset="-122"/>
                <a:cs typeface="Source Sans Pro" pitchFamily="34" charset="-120"/>
              </a:rPr>
              <a:t> through the analysis and visualization of trends in healthcare outcomes.</a:t>
            </a:r>
            <a:endParaRPr lang="en-US" sz="1900" dirty="0"/>
          </a:p>
        </p:txBody>
      </p:sp>
      <p:sp>
        <p:nvSpPr>
          <p:cNvPr id="6" name="Text Box 5"/>
          <p:cNvSpPr txBox="1"/>
          <p:nvPr/>
        </p:nvSpPr>
        <p:spPr>
          <a:xfrm>
            <a:off x="9664065" y="7798435"/>
            <a:ext cx="4876800" cy="368300"/>
          </a:xfrm>
          <a:prstGeom prst="rect">
            <a:avLst/>
          </a:prstGeom>
          <a:solidFill>
            <a:srgbClr val="111213"/>
          </a:solidFill>
        </p:spPr>
        <p:txBody>
          <a:bodyPr wrap="square" rtlCol="0">
            <a:spAutoFit/>
          </a:bodyPr>
          <a:p>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1177409"/>
            <a:ext cx="5609749" cy="701278"/>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Impactful usages:</a:t>
            </a:r>
            <a:endParaRPr lang="en-US" sz="4400" dirty="0"/>
          </a:p>
        </p:txBody>
      </p:sp>
      <p:sp>
        <p:nvSpPr>
          <p:cNvPr id="3" name="Text 1"/>
          <p:cNvSpPr/>
          <p:nvPr/>
        </p:nvSpPr>
        <p:spPr>
          <a:xfrm>
            <a:off x="863798" y="2495669"/>
            <a:ext cx="2774037" cy="841296"/>
          </a:xfrm>
          <a:prstGeom prst="rect">
            <a:avLst/>
          </a:prstGeom>
          <a:noFill/>
        </p:spPr>
        <p:txBody>
          <a:bodyPr wrap="square" lIns="0" tIns="0" rIns="0" bIns="0" rtlCol="0" anchor="t"/>
          <a:lstStyle/>
          <a:p>
            <a:pPr marL="0" indent="0">
              <a:lnSpc>
                <a:spcPts val="3300"/>
              </a:lnSpc>
              <a:buNone/>
            </a:pPr>
            <a:r>
              <a:rPr lang="en-US" sz="2650" b="1" kern="0" spc="-27" dirty="0">
                <a:solidFill>
                  <a:srgbClr val="FFFFFF"/>
                </a:solidFill>
                <a:latin typeface="Montserrat Bold" pitchFamily="34" charset="0"/>
                <a:ea typeface="Montserrat Bold" pitchFamily="34" charset="-122"/>
                <a:cs typeface="Montserrat Bold" pitchFamily="34" charset="-120"/>
              </a:rPr>
              <a:t>Improving Patient Care</a:t>
            </a:r>
            <a:endParaRPr lang="en-US" sz="2650" dirty="0"/>
          </a:p>
        </p:txBody>
      </p:sp>
      <p:sp>
        <p:nvSpPr>
          <p:cNvPr id="4" name="Text 2"/>
          <p:cNvSpPr/>
          <p:nvPr/>
        </p:nvSpPr>
        <p:spPr>
          <a:xfrm>
            <a:off x="863798" y="3583781"/>
            <a:ext cx="2774037" cy="2961323"/>
          </a:xfrm>
          <a:prstGeom prst="rect">
            <a:avLst/>
          </a:prstGeom>
          <a:noFill/>
        </p:spPr>
        <p:txBody>
          <a:bodyPr wrap="squar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Clean data ensures accurate diagnoses and personalized treatment plans by providing healthcare professionals with reliable patient information.</a:t>
            </a:r>
            <a:endParaRPr lang="en-US" sz="1900" dirty="0"/>
          </a:p>
        </p:txBody>
      </p:sp>
      <p:sp>
        <p:nvSpPr>
          <p:cNvPr id="5" name="Text 3"/>
          <p:cNvSpPr/>
          <p:nvPr/>
        </p:nvSpPr>
        <p:spPr>
          <a:xfrm>
            <a:off x="4247674" y="2495669"/>
            <a:ext cx="2774037" cy="1261943"/>
          </a:xfrm>
          <a:prstGeom prst="rect">
            <a:avLst/>
          </a:prstGeom>
          <a:noFill/>
        </p:spPr>
        <p:txBody>
          <a:bodyPr wrap="square" lIns="0" tIns="0" rIns="0" bIns="0" rtlCol="0" anchor="t"/>
          <a:lstStyle/>
          <a:p>
            <a:pPr marL="0" indent="0">
              <a:lnSpc>
                <a:spcPts val="3300"/>
              </a:lnSpc>
              <a:buNone/>
            </a:pPr>
            <a:r>
              <a:rPr lang="en-US" sz="2650" b="1" kern="0" spc="-27" dirty="0">
                <a:solidFill>
                  <a:srgbClr val="FFFFFF"/>
                </a:solidFill>
                <a:latin typeface="Montserrat Bold" pitchFamily="34" charset="0"/>
                <a:ea typeface="Montserrat Bold" pitchFamily="34" charset="-122"/>
                <a:cs typeface="Montserrat Bold" pitchFamily="34" charset="-120"/>
              </a:rPr>
              <a:t>Enhancing Operational Efficiency</a:t>
            </a:r>
            <a:endParaRPr lang="en-US" sz="2650" dirty="0"/>
          </a:p>
        </p:txBody>
      </p:sp>
      <p:sp>
        <p:nvSpPr>
          <p:cNvPr id="6" name="Text 4"/>
          <p:cNvSpPr/>
          <p:nvPr/>
        </p:nvSpPr>
        <p:spPr>
          <a:xfrm>
            <a:off x="4247674" y="4004429"/>
            <a:ext cx="2774037" cy="2591157"/>
          </a:xfrm>
          <a:prstGeom prst="rect">
            <a:avLst/>
          </a:prstGeom>
          <a:noFill/>
        </p:spPr>
        <p:txBody>
          <a:bodyPr wrap="squar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Data cleaning reduces inefficiencies, streamlining administrative tasks like scheduling, billing, and resource management.</a:t>
            </a:r>
            <a:endParaRPr lang="en-US" sz="1900" dirty="0"/>
          </a:p>
        </p:txBody>
      </p:sp>
      <p:sp>
        <p:nvSpPr>
          <p:cNvPr id="7" name="Text 5"/>
          <p:cNvSpPr/>
          <p:nvPr/>
        </p:nvSpPr>
        <p:spPr>
          <a:xfrm>
            <a:off x="7631549" y="2495669"/>
            <a:ext cx="2774037" cy="1261943"/>
          </a:xfrm>
          <a:prstGeom prst="rect">
            <a:avLst/>
          </a:prstGeom>
          <a:noFill/>
        </p:spPr>
        <p:txBody>
          <a:bodyPr wrap="square" lIns="0" tIns="0" rIns="0" bIns="0" rtlCol="0" anchor="t"/>
          <a:lstStyle/>
          <a:p>
            <a:pPr marL="0" indent="0">
              <a:lnSpc>
                <a:spcPts val="3300"/>
              </a:lnSpc>
              <a:buNone/>
            </a:pPr>
            <a:r>
              <a:rPr lang="en-US" sz="2650" b="1" kern="0" spc="-27" dirty="0">
                <a:solidFill>
                  <a:srgbClr val="FFFFFF"/>
                </a:solidFill>
                <a:latin typeface="Montserrat Bold" pitchFamily="34" charset="0"/>
                <a:ea typeface="Montserrat Bold" pitchFamily="34" charset="-122"/>
                <a:cs typeface="Montserrat Bold" pitchFamily="34" charset="-120"/>
              </a:rPr>
              <a:t>Facilitating Predictive Analytics</a:t>
            </a:r>
            <a:endParaRPr lang="en-US" sz="2650" dirty="0"/>
          </a:p>
        </p:txBody>
      </p:sp>
      <p:sp>
        <p:nvSpPr>
          <p:cNvPr id="8" name="Text 6"/>
          <p:cNvSpPr/>
          <p:nvPr/>
        </p:nvSpPr>
        <p:spPr>
          <a:xfrm>
            <a:off x="7631549" y="4004429"/>
            <a:ext cx="2774037" cy="2591157"/>
          </a:xfrm>
          <a:prstGeom prst="rect">
            <a:avLst/>
          </a:prstGeom>
          <a:noFill/>
        </p:spPr>
        <p:txBody>
          <a:bodyPr wrap="squar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Analyzing clean data helps in predicting healthcare trends (e.g., disease outbreaks, hospital admissions), enabling proactive interventions.</a:t>
            </a:r>
            <a:endParaRPr lang="en-US" sz="1900" dirty="0"/>
          </a:p>
        </p:txBody>
      </p:sp>
      <p:sp>
        <p:nvSpPr>
          <p:cNvPr id="9" name="Text 7"/>
          <p:cNvSpPr/>
          <p:nvPr/>
        </p:nvSpPr>
        <p:spPr>
          <a:xfrm>
            <a:off x="11015424" y="2495669"/>
            <a:ext cx="2774037" cy="1261943"/>
          </a:xfrm>
          <a:prstGeom prst="rect">
            <a:avLst/>
          </a:prstGeom>
          <a:noFill/>
        </p:spPr>
        <p:txBody>
          <a:bodyPr wrap="square" lIns="0" tIns="0" rIns="0" bIns="0" rtlCol="0" anchor="t"/>
          <a:lstStyle/>
          <a:p>
            <a:pPr marL="0" indent="0">
              <a:lnSpc>
                <a:spcPts val="3300"/>
              </a:lnSpc>
              <a:buNone/>
            </a:pPr>
            <a:r>
              <a:rPr lang="en-US" sz="2650" b="1" kern="0" spc="-27" dirty="0">
                <a:solidFill>
                  <a:srgbClr val="FFFFFF"/>
                </a:solidFill>
                <a:latin typeface="Montserrat Bold" pitchFamily="34" charset="0"/>
                <a:ea typeface="Montserrat Bold" pitchFamily="34" charset="-122"/>
                <a:cs typeface="Montserrat Bold" pitchFamily="34" charset="-120"/>
              </a:rPr>
              <a:t>Supporting Healthcare Research</a:t>
            </a:r>
            <a:endParaRPr lang="en-US" sz="2650" dirty="0"/>
          </a:p>
        </p:txBody>
      </p:sp>
      <p:sp>
        <p:nvSpPr>
          <p:cNvPr id="10" name="Text 8"/>
          <p:cNvSpPr/>
          <p:nvPr/>
        </p:nvSpPr>
        <p:spPr>
          <a:xfrm>
            <a:off x="11015424" y="4004429"/>
            <a:ext cx="2774037" cy="2961323"/>
          </a:xfrm>
          <a:prstGeom prst="rect">
            <a:avLst/>
          </a:prstGeom>
          <a:noFill/>
        </p:spPr>
        <p:txBody>
          <a:bodyPr wrap="squar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Clean and organized data is crucial for high-quality research, improving the reliability of findings and helping to identify emerging health trends.</a:t>
            </a:r>
            <a:endParaRPr lang="en-US" sz="1900" dirty="0"/>
          </a:p>
        </p:txBody>
      </p:sp>
      <p:sp>
        <p:nvSpPr>
          <p:cNvPr id="11" name="Text Box 10"/>
          <p:cNvSpPr txBox="1"/>
          <p:nvPr/>
        </p:nvSpPr>
        <p:spPr>
          <a:xfrm>
            <a:off x="9753600" y="7731125"/>
            <a:ext cx="4876800" cy="425450"/>
          </a:xfrm>
          <a:prstGeom prst="rect">
            <a:avLst/>
          </a:prstGeom>
          <a:solidFill>
            <a:srgbClr val="111213"/>
          </a:solidFill>
        </p:spPr>
        <p:txBody>
          <a:bodyPr wrap="square" rtlCol="0">
            <a:noAutofit/>
          </a:bodyPr>
          <a:p>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763786"/>
            <a:ext cx="5609749" cy="701278"/>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Example:</a:t>
            </a:r>
            <a:endParaRPr lang="en-US" sz="4400" dirty="0"/>
          </a:p>
        </p:txBody>
      </p:sp>
      <p:sp>
        <p:nvSpPr>
          <p:cNvPr id="3" name="Shape 1"/>
          <p:cNvSpPr/>
          <p:nvPr/>
        </p:nvSpPr>
        <p:spPr>
          <a:xfrm>
            <a:off x="863798" y="1958697"/>
            <a:ext cx="12902803" cy="4859179"/>
          </a:xfrm>
          <a:prstGeom prst="roundRect">
            <a:avLst>
              <a:gd name="adj" fmla="val 762"/>
            </a:avLst>
          </a:prstGeom>
          <a:noFill/>
          <a:ln w="15240">
            <a:solidFill>
              <a:srgbClr val="FFFFFF">
                <a:alpha val="24000"/>
              </a:srgbClr>
            </a:solidFill>
            <a:prstDash val="solid"/>
          </a:ln>
        </p:spPr>
      </p:sp>
      <p:sp>
        <p:nvSpPr>
          <p:cNvPr id="4" name="Shape 2"/>
          <p:cNvSpPr/>
          <p:nvPr/>
        </p:nvSpPr>
        <p:spPr>
          <a:xfrm>
            <a:off x="879038" y="1973937"/>
            <a:ext cx="12872323" cy="1421725"/>
          </a:xfrm>
          <a:prstGeom prst="rect">
            <a:avLst/>
          </a:prstGeom>
          <a:solidFill>
            <a:srgbClr val="FFFFFF">
              <a:alpha val="4000"/>
            </a:srgbClr>
          </a:solidFill>
        </p:spPr>
      </p:sp>
      <p:sp>
        <p:nvSpPr>
          <p:cNvPr id="5" name="Text 3"/>
          <p:cNvSpPr/>
          <p:nvPr/>
        </p:nvSpPr>
        <p:spPr>
          <a:xfrm>
            <a:off x="1126331" y="2129552"/>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Age</a:t>
            </a:r>
            <a:endParaRPr lang="en-US" sz="1900" dirty="0"/>
          </a:p>
        </p:txBody>
      </p:sp>
      <p:sp>
        <p:nvSpPr>
          <p:cNvPr id="6" name="Text 4"/>
          <p:cNvSpPr/>
          <p:nvPr/>
        </p:nvSpPr>
        <p:spPr>
          <a:xfrm>
            <a:off x="2417326" y="2129552"/>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Sex</a:t>
            </a:r>
            <a:endParaRPr lang="en-US" sz="1900" dirty="0"/>
          </a:p>
        </p:txBody>
      </p:sp>
      <p:sp>
        <p:nvSpPr>
          <p:cNvPr id="7" name="Text 5"/>
          <p:cNvSpPr/>
          <p:nvPr/>
        </p:nvSpPr>
        <p:spPr>
          <a:xfrm>
            <a:off x="3704511" y="2129552"/>
            <a:ext cx="785932" cy="1110496"/>
          </a:xfrm>
          <a:prstGeom prst="rect">
            <a:avLst/>
          </a:prstGeom>
          <a:noFill/>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ChestPainType</a:t>
            </a:r>
            <a:endParaRPr lang="en-US" sz="1900" dirty="0"/>
          </a:p>
        </p:txBody>
      </p:sp>
      <p:sp>
        <p:nvSpPr>
          <p:cNvPr id="8" name="Text 6"/>
          <p:cNvSpPr/>
          <p:nvPr/>
        </p:nvSpPr>
        <p:spPr>
          <a:xfrm>
            <a:off x="4991695" y="2129552"/>
            <a:ext cx="785932" cy="740331"/>
          </a:xfrm>
          <a:prstGeom prst="rect">
            <a:avLst/>
          </a:prstGeom>
          <a:noFill/>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RestingBP</a:t>
            </a:r>
            <a:endParaRPr lang="en-US" sz="1900" dirty="0"/>
          </a:p>
        </p:txBody>
      </p:sp>
      <p:sp>
        <p:nvSpPr>
          <p:cNvPr id="9" name="Text 7"/>
          <p:cNvSpPr/>
          <p:nvPr/>
        </p:nvSpPr>
        <p:spPr>
          <a:xfrm>
            <a:off x="6278880" y="2129552"/>
            <a:ext cx="785932" cy="740331"/>
          </a:xfrm>
          <a:prstGeom prst="rect">
            <a:avLst/>
          </a:prstGeom>
          <a:noFill/>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Cholesterol</a:t>
            </a:r>
            <a:endParaRPr lang="en-US" sz="1900" dirty="0"/>
          </a:p>
        </p:txBody>
      </p:sp>
      <p:sp>
        <p:nvSpPr>
          <p:cNvPr id="10" name="Text 8"/>
          <p:cNvSpPr/>
          <p:nvPr/>
        </p:nvSpPr>
        <p:spPr>
          <a:xfrm>
            <a:off x="7566065" y="2129552"/>
            <a:ext cx="785932" cy="740331"/>
          </a:xfrm>
          <a:prstGeom prst="rect">
            <a:avLst/>
          </a:prstGeom>
          <a:noFill/>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FastingBS</a:t>
            </a:r>
            <a:endParaRPr lang="en-US" sz="1900" dirty="0"/>
          </a:p>
        </p:txBody>
      </p:sp>
      <p:sp>
        <p:nvSpPr>
          <p:cNvPr id="11" name="Text 9"/>
          <p:cNvSpPr/>
          <p:nvPr/>
        </p:nvSpPr>
        <p:spPr>
          <a:xfrm>
            <a:off x="8853249" y="2129552"/>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MaxHR</a:t>
            </a:r>
            <a:endParaRPr lang="en-US" sz="1900" dirty="0"/>
          </a:p>
        </p:txBody>
      </p:sp>
      <p:sp>
        <p:nvSpPr>
          <p:cNvPr id="12" name="Text 10"/>
          <p:cNvSpPr/>
          <p:nvPr/>
        </p:nvSpPr>
        <p:spPr>
          <a:xfrm>
            <a:off x="10140434" y="2129552"/>
            <a:ext cx="785932" cy="1110496"/>
          </a:xfrm>
          <a:prstGeom prst="rect">
            <a:avLst/>
          </a:prstGeom>
          <a:noFill/>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ExerciseAngina</a:t>
            </a:r>
            <a:endParaRPr lang="en-US" sz="1900" dirty="0"/>
          </a:p>
        </p:txBody>
      </p:sp>
      <p:sp>
        <p:nvSpPr>
          <p:cNvPr id="13" name="Text 11"/>
          <p:cNvSpPr/>
          <p:nvPr/>
        </p:nvSpPr>
        <p:spPr>
          <a:xfrm>
            <a:off x="11427619" y="2129552"/>
            <a:ext cx="785932" cy="740331"/>
          </a:xfrm>
          <a:prstGeom prst="rect">
            <a:avLst/>
          </a:prstGeom>
          <a:noFill/>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Oldpeak</a:t>
            </a:r>
            <a:endParaRPr lang="en-US" sz="1900" dirty="0"/>
          </a:p>
        </p:txBody>
      </p:sp>
      <p:sp>
        <p:nvSpPr>
          <p:cNvPr id="14" name="Text 12"/>
          <p:cNvSpPr/>
          <p:nvPr/>
        </p:nvSpPr>
        <p:spPr>
          <a:xfrm>
            <a:off x="12714803" y="2129552"/>
            <a:ext cx="789742" cy="740331"/>
          </a:xfrm>
          <a:prstGeom prst="rect">
            <a:avLst/>
          </a:prstGeom>
          <a:noFill/>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HeartDisease</a:t>
            </a:r>
            <a:endParaRPr lang="en-US" sz="1900" dirty="0"/>
          </a:p>
        </p:txBody>
      </p:sp>
      <p:sp>
        <p:nvSpPr>
          <p:cNvPr id="15" name="Shape 13"/>
          <p:cNvSpPr/>
          <p:nvPr/>
        </p:nvSpPr>
        <p:spPr>
          <a:xfrm>
            <a:off x="879038" y="3395663"/>
            <a:ext cx="12872323" cy="681395"/>
          </a:xfrm>
          <a:prstGeom prst="rect">
            <a:avLst/>
          </a:prstGeom>
          <a:solidFill>
            <a:srgbClr val="000000">
              <a:alpha val="4000"/>
            </a:srgbClr>
          </a:solidFill>
        </p:spPr>
      </p:sp>
      <p:sp>
        <p:nvSpPr>
          <p:cNvPr id="16" name="Text 14"/>
          <p:cNvSpPr/>
          <p:nvPr/>
        </p:nvSpPr>
        <p:spPr>
          <a:xfrm>
            <a:off x="1126331" y="3551277"/>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63</a:t>
            </a:r>
            <a:endParaRPr lang="en-US" sz="1900" dirty="0"/>
          </a:p>
        </p:txBody>
      </p:sp>
      <p:sp>
        <p:nvSpPr>
          <p:cNvPr id="17" name="Text 15"/>
          <p:cNvSpPr/>
          <p:nvPr/>
        </p:nvSpPr>
        <p:spPr>
          <a:xfrm>
            <a:off x="2417326" y="355127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18" name="Text 16"/>
          <p:cNvSpPr/>
          <p:nvPr/>
        </p:nvSpPr>
        <p:spPr>
          <a:xfrm>
            <a:off x="3704511" y="355127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3</a:t>
            </a:r>
            <a:endParaRPr lang="en-US" sz="1900" dirty="0"/>
          </a:p>
        </p:txBody>
      </p:sp>
      <p:sp>
        <p:nvSpPr>
          <p:cNvPr id="19" name="Text 17"/>
          <p:cNvSpPr/>
          <p:nvPr/>
        </p:nvSpPr>
        <p:spPr>
          <a:xfrm>
            <a:off x="4991695" y="355127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145</a:t>
            </a:r>
            <a:endParaRPr lang="en-US" sz="1900" dirty="0"/>
          </a:p>
        </p:txBody>
      </p:sp>
      <p:sp>
        <p:nvSpPr>
          <p:cNvPr id="20" name="Text 18"/>
          <p:cNvSpPr/>
          <p:nvPr/>
        </p:nvSpPr>
        <p:spPr>
          <a:xfrm>
            <a:off x="6278880" y="355127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233</a:t>
            </a:r>
            <a:endParaRPr lang="en-US" sz="1900" dirty="0"/>
          </a:p>
        </p:txBody>
      </p:sp>
      <p:sp>
        <p:nvSpPr>
          <p:cNvPr id="21" name="Text 19"/>
          <p:cNvSpPr/>
          <p:nvPr/>
        </p:nvSpPr>
        <p:spPr>
          <a:xfrm>
            <a:off x="7566065" y="355127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22" name="Text 20"/>
          <p:cNvSpPr/>
          <p:nvPr/>
        </p:nvSpPr>
        <p:spPr>
          <a:xfrm>
            <a:off x="8853249" y="355127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150</a:t>
            </a:r>
            <a:endParaRPr lang="en-US" sz="1900" dirty="0"/>
          </a:p>
        </p:txBody>
      </p:sp>
      <p:sp>
        <p:nvSpPr>
          <p:cNvPr id="23" name="Text 21"/>
          <p:cNvSpPr/>
          <p:nvPr/>
        </p:nvSpPr>
        <p:spPr>
          <a:xfrm>
            <a:off x="10140434" y="355127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0</a:t>
            </a:r>
            <a:endParaRPr lang="en-US" sz="1900" dirty="0"/>
          </a:p>
        </p:txBody>
      </p:sp>
      <p:sp>
        <p:nvSpPr>
          <p:cNvPr id="24" name="Text 22"/>
          <p:cNvSpPr/>
          <p:nvPr/>
        </p:nvSpPr>
        <p:spPr>
          <a:xfrm>
            <a:off x="11427619" y="355127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2.3</a:t>
            </a:r>
            <a:endParaRPr lang="en-US" sz="1900" dirty="0"/>
          </a:p>
        </p:txBody>
      </p:sp>
      <p:sp>
        <p:nvSpPr>
          <p:cNvPr id="25" name="Text 23"/>
          <p:cNvSpPr/>
          <p:nvPr/>
        </p:nvSpPr>
        <p:spPr>
          <a:xfrm>
            <a:off x="12714803" y="3551277"/>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26" name="Shape 24"/>
          <p:cNvSpPr/>
          <p:nvPr/>
        </p:nvSpPr>
        <p:spPr>
          <a:xfrm>
            <a:off x="879038" y="4077057"/>
            <a:ext cx="12872323" cy="681395"/>
          </a:xfrm>
          <a:prstGeom prst="rect">
            <a:avLst/>
          </a:prstGeom>
          <a:solidFill>
            <a:srgbClr val="FFFFFF">
              <a:alpha val="4000"/>
            </a:srgbClr>
          </a:solidFill>
        </p:spPr>
      </p:sp>
      <p:sp>
        <p:nvSpPr>
          <p:cNvPr id="27" name="Text 25"/>
          <p:cNvSpPr/>
          <p:nvPr/>
        </p:nvSpPr>
        <p:spPr>
          <a:xfrm>
            <a:off x="1126331" y="4232672"/>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67</a:t>
            </a:r>
            <a:endParaRPr lang="en-US" sz="1900" dirty="0"/>
          </a:p>
        </p:txBody>
      </p:sp>
      <p:sp>
        <p:nvSpPr>
          <p:cNvPr id="28" name="Text 26"/>
          <p:cNvSpPr/>
          <p:nvPr/>
        </p:nvSpPr>
        <p:spPr>
          <a:xfrm>
            <a:off x="2417326" y="4232672"/>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29" name="Text 27"/>
          <p:cNvSpPr/>
          <p:nvPr/>
        </p:nvSpPr>
        <p:spPr>
          <a:xfrm>
            <a:off x="3704511" y="4232672"/>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2</a:t>
            </a:r>
            <a:endParaRPr lang="en-US" sz="1900" dirty="0"/>
          </a:p>
        </p:txBody>
      </p:sp>
      <p:sp>
        <p:nvSpPr>
          <p:cNvPr id="30" name="Text 28"/>
          <p:cNvSpPr/>
          <p:nvPr/>
        </p:nvSpPr>
        <p:spPr>
          <a:xfrm>
            <a:off x="4991695" y="4232672"/>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160</a:t>
            </a:r>
            <a:endParaRPr lang="en-US" sz="1900" dirty="0"/>
          </a:p>
        </p:txBody>
      </p:sp>
      <p:sp>
        <p:nvSpPr>
          <p:cNvPr id="31" name="Text 29"/>
          <p:cNvSpPr/>
          <p:nvPr/>
        </p:nvSpPr>
        <p:spPr>
          <a:xfrm>
            <a:off x="6278880" y="4232672"/>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286</a:t>
            </a:r>
            <a:endParaRPr lang="en-US" sz="1900" dirty="0"/>
          </a:p>
        </p:txBody>
      </p:sp>
      <p:sp>
        <p:nvSpPr>
          <p:cNvPr id="32" name="Text 30"/>
          <p:cNvSpPr/>
          <p:nvPr/>
        </p:nvSpPr>
        <p:spPr>
          <a:xfrm>
            <a:off x="7566065" y="4232672"/>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0</a:t>
            </a:r>
            <a:endParaRPr lang="en-US" sz="1900" dirty="0"/>
          </a:p>
        </p:txBody>
      </p:sp>
      <p:sp>
        <p:nvSpPr>
          <p:cNvPr id="33" name="Text 31"/>
          <p:cNvSpPr/>
          <p:nvPr/>
        </p:nvSpPr>
        <p:spPr>
          <a:xfrm>
            <a:off x="8853249" y="4232672"/>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108</a:t>
            </a:r>
            <a:endParaRPr lang="en-US" sz="1900" dirty="0"/>
          </a:p>
        </p:txBody>
      </p:sp>
      <p:sp>
        <p:nvSpPr>
          <p:cNvPr id="34" name="Text 32"/>
          <p:cNvSpPr/>
          <p:nvPr/>
        </p:nvSpPr>
        <p:spPr>
          <a:xfrm>
            <a:off x="10140434" y="4232672"/>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35" name="Text 33"/>
          <p:cNvSpPr/>
          <p:nvPr/>
        </p:nvSpPr>
        <p:spPr>
          <a:xfrm>
            <a:off x="11427619" y="4232672"/>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1.5</a:t>
            </a:r>
            <a:endParaRPr lang="en-US" sz="1900" dirty="0"/>
          </a:p>
        </p:txBody>
      </p:sp>
      <p:sp>
        <p:nvSpPr>
          <p:cNvPr id="36" name="Text 34"/>
          <p:cNvSpPr/>
          <p:nvPr/>
        </p:nvSpPr>
        <p:spPr>
          <a:xfrm>
            <a:off x="12714803" y="4232672"/>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37" name="Shape 35"/>
          <p:cNvSpPr/>
          <p:nvPr/>
        </p:nvSpPr>
        <p:spPr>
          <a:xfrm>
            <a:off x="879038" y="4758452"/>
            <a:ext cx="12872323" cy="681395"/>
          </a:xfrm>
          <a:prstGeom prst="rect">
            <a:avLst/>
          </a:prstGeom>
          <a:solidFill>
            <a:srgbClr val="000000">
              <a:alpha val="4000"/>
            </a:srgbClr>
          </a:solidFill>
        </p:spPr>
      </p:sp>
      <p:sp>
        <p:nvSpPr>
          <p:cNvPr id="38" name="Text 36"/>
          <p:cNvSpPr/>
          <p:nvPr/>
        </p:nvSpPr>
        <p:spPr>
          <a:xfrm>
            <a:off x="1126331" y="4914067"/>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67</a:t>
            </a:r>
            <a:endParaRPr lang="en-US" sz="1900" dirty="0"/>
          </a:p>
        </p:txBody>
      </p:sp>
      <p:sp>
        <p:nvSpPr>
          <p:cNvPr id="39" name="Text 37"/>
          <p:cNvSpPr/>
          <p:nvPr/>
        </p:nvSpPr>
        <p:spPr>
          <a:xfrm>
            <a:off x="2417326" y="491406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40" name="Text 38"/>
          <p:cNvSpPr/>
          <p:nvPr/>
        </p:nvSpPr>
        <p:spPr>
          <a:xfrm>
            <a:off x="3704511" y="491406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2</a:t>
            </a:r>
            <a:endParaRPr lang="en-US" sz="1900" dirty="0"/>
          </a:p>
        </p:txBody>
      </p:sp>
      <p:sp>
        <p:nvSpPr>
          <p:cNvPr id="41" name="Text 39"/>
          <p:cNvSpPr/>
          <p:nvPr/>
        </p:nvSpPr>
        <p:spPr>
          <a:xfrm>
            <a:off x="4991695" y="491406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120</a:t>
            </a:r>
            <a:endParaRPr lang="en-US" sz="1900" dirty="0"/>
          </a:p>
        </p:txBody>
      </p:sp>
      <p:sp>
        <p:nvSpPr>
          <p:cNvPr id="42" name="Text 40"/>
          <p:cNvSpPr/>
          <p:nvPr/>
        </p:nvSpPr>
        <p:spPr>
          <a:xfrm>
            <a:off x="6278880" y="491406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229</a:t>
            </a:r>
            <a:endParaRPr lang="en-US" sz="1900" dirty="0"/>
          </a:p>
        </p:txBody>
      </p:sp>
      <p:sp>
        <p:nvSpPr>
          <p:cNvPr id="43" name="Text 41"/>
          <p:cNvSpPr/>
          <p:nvPr/>
        </p:nvSpPr>
        <p:spPr>
          <a:xfrm>
            <a:off x="7566065" y="491406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0</a:t>
            </a:r>
            <a:endParaRPr lang="en-US" sz="1900" dirty="0"/>
          </a:p>
        </p:txBody>
      </p:sp>
      <p:sp>
        <p:nvSpPr>
          <p:cNvPr id="44" name="Text 42"/>
          <p:cNvSpPr/>
          <p:nvPr/>
        </p:nvSpPr>
        <p:spPr>
          <a:xfrm>
            <a:off x="8853249" y="491406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129</a:t>
            </a:r>
            <a:endParaRPr lang="en-US" sz="1900" dirty="0"/>
          </a:p>
        </p:txBody>
      </p:sp>
      <p:sp>
        <p:nvSpPr>
          <p:cNvPr id="45" name="Text 43"/>
          <p:cNvSpPr/>
          <p:nvPr/>
        </p:nvSpPr>
        <p:spPr>
          <a:xfrm>
            <a:off x="10140434" y="491406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46" name="Text 44"/>
          <p:cNvSpPr/>
          <p:nvPr/>
        </p:nvSpPr>
        <p:spPr>
          <a:xfrm>
            <a:off x="11427619" y="4914067"/>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2.6</a:t>
            </a:r>
            <a:endParaRPr lang="en-US" sz="1900" dirty="0"/>
          </a:p>
        </p:txBody>
      </p:sp>
      <p:sp>
        <p:nvSpPr>
          <p:cNvPr id="47" name="Text 45"/>
          <p:cNvSpPr/>
          <p:nvPr/>
        </p:nvSpPr>
        <p:spPr>
          <a:xfrm>
            <a:off x="12714803" y="4914067"/>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48" name="Shape 46"/>
          <p:cNvSpPr/>
          <p:nvPr/>
        </p:nvSpPr>
        <p:spPr>
          <a:xfrm>
            <a:off x="879038" y="5439847"/>
            <a:ext cx="12872323" cy="681395"/>
          </a:xfrm>
          <a:prstGeom prst="rect">
            <a:avLst/>
          </a:prstGeom>
          <a:solidFill>
            <a:srgbClr val="FFFFFF">
              <a:alpha val="4000"/>
            </a:srgbClr>
          </a:solidFill>
        </p:spPr>
      </p:sp>
      <p:sp>
        <p:nvSpPr>
          <p:cNvPr id="49" name="Text 47"/>
          <p:cNvSpPr/>
          <p:nvPr/>
        </p:nvSpPr>
        <p:spPr>
          <a:xfrm>
            <a:off x="1126331" y="5595461"/>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64</a:t>
            </a:r>
            <a:endParaRPr lang="en-US" sz="1900" dirty="0"/>
          </a:p>
        </p:txBody>
      </p:sp>
      <p:sp>
        <p:nvSpPr>
          <p:cNvPr id="50" name="Text 48"/>
          <p:cNvSpPr/>
          <p:nvPr/>
        </p:nvSpPr>
        <p:spPr>
          <a:xfrm>
            <a:off x="2417326" y="5595461"/>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51" name="Text 49"/>
          <p:cNvSpPr/>
          <p:nvPr/>
        </p:nvSpPr>
        <p:spPr>
          <a:xfrm>
            <a:off x="3704511" y="5595461"/>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3</a:t>
            </a:r>
            <a:endParaRPr lang="en-US" sz="1900" dirty="0"/>
          </a:p>
        </p:txBody>
      </p:sp>
      <p:sp>
        <p:nvSpPr>
          <p:cNvPr id="52" name="Text 50"/>
          <p:cNvSpPr/>
          <p:nvPr/>
        </p:nvSpPr>
        <p:spPr>
          <a:xfrm>
            <a:off x="4991695" y="5595461"/>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150</a:t>
            </a:r>
            <a:endParaRPr lang="en-US" sz="1900" dirty="0"/>
          </a:p>
        </p:txBody>
      </p:sp>
      <p:sp>
        <p:nvSpPr>
          <p:cNvPr id="53" name="Text 51"/>
          <p:cNvSpPr/>
          <p:nvPr/>
        </p:nvSpPr>
        <p:spPr>
          <a:xfrm>
            <a:off x="6278880" y="5595461"/>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244</a:t>
            </a:r>
            <a:endParaRPr lang="en-US" sz="1900" dirty="0"/>
          </a:p>
        </p:txBody>
      </p:sp>
      <p:sp>
        <p:nvSpPr>
          <p:cNvPr id="54" name="Text 52"/>
          <p:cNvSpPr/>
          <p:nvPr/>
        </p:nvSpPr>
        <p:spPr>
          <a:xfrm>
            <a:off x="7566065" y="5595461"/>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0</a:t>
            </a:r>
            <a:endParaRPr lang="en-US" sz="1900" dirty="0"/>
          </a:p>
        </p:txBody>
      </p:sp>
      <p:sp>
        <p:nvSpPr>
          <p:cNvPr id="55" name="Text 53"/>
          <p:cNvSpPr/>
          <p:nvPr/>
        </p:nvSpPr>
        <p:spPr>
          <a:xfrm>
            <a:off x="8853249" y="5595461"/>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135</a:t>
            </a:r>
            <a:endParaRPr lang="en-US" sz="1900" dirty="0"/>
          </a:p>
        </p:txBody>
      </p:sp>
      <p:sp>
        <p:nvSpPr>
          <p:cNvPr id="56" name="Text 54"/>
          <p:cNvSpPr/>
          <p:nvPr/>
        </p:nvSpPr>
        <p:spPr>
          <a:xfrm>
            <a:off x="10140434" y="5595461"/>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0</a:t>
            </a:r>
            <a:endParaRPr lang="en-US" sz="1900" dirty="0"/>
          </a:p>
        </p:txBody>
      </p:sp>
      <p:sp>
        <p:nvSpPr>
          <p:cNvPr id="57" name="Text 55"/>
          <p:cNvSpPr/>
          <p:nvPr/>
        </p:nvSpPr>
        <p:spPr>
          <a:xfrm>
            <a:off x="11427619" y="5595461"/>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2.4</a:t>
            </a:r>
            <a:endParaRPr lang="en-US" sz="1900" dirty="0"/>
          </a:p>
        </p:txBody>
      </p:sp>
      <p:sp>
        <p:nvSpPr>
          <p:cNvPr id="58" name="Text 56"/>
          <p:cNvSpPr/>
          <p:nvPr/>
        </p:nvSpPr>
        <p:spPr>
          <a:xfrm>
            <a:off x="12714803" y="5595461"/>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59" name="Shape 57"/>
          <p:cNvSpPr/>
          <p:nvPr/>
        </p:nvSpPr>
        <p:spPr>
          <a:xfrm>
            <a:off x="879038" y="6121241"/>
            <a:ext cx="12872323" cy="681395"/>
          </a:xfrm>
          <a:prstGeom prst="rect">
            <a:avLst/>
          </a:prstGeom>
          <a:solidFill>
            <a:srgbClr val="000000">
              <a:alpha val="4000"/>
            </a:srgbClr>
          </a:solidFill>
        </p:spPr>
      </p:sp>
      <p:sp>
        <p:nvSpPr>
          <p:cNvPr id="60" name="Text 58"/>
          <p:cNvSpPr/>
          <p:nvPr/>
        </p:nvSpPr>
        <p:spPr>
          <a:xfrm>
            <a:off x="1126331" y="6276856"/>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55</a:t>
            </a:r>
            <a:endParaRPr lang="en-US" sz="1900" dirty="0"/>
          </a:p>
        </p:txBody>
      </p:sp>
      <p:sp>
        <p:nvSpPr>
          <p:cNvPr id="61" name="Text 59"/>
          <p:cNvSpPr/>
          <p:nvPr/>
        </p:nvSpPr>
        <p:spPr>
          <a:xfrm>
            <a:off x="2417326" y="6276856"/>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0</a:t>
            </a:r>
            <a:endParaRPr lang="en-US" sz="1900" dirty="0"/>
          </a:p>
        </p:txBody>
      </p:sp>
      <p:sp>
        <p:nvSpPr>
          <p:cNvPr id="62" name="Text 60"/>
          <p:cNvSpPr/>
          <p:nvPr/>
        </p:nvSpPr>
        <p:spPr>
          <a:xfrm>
            <a:off x="3704511" y="6276856"/>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3</a:t>
            </a:r>
            <a:endParaRPr lang="en-US" sz="1900" dirty="0"/>
          </a:p>
        </p:txBody>
      </p:sp>
      <p:sp>
        <p:nvSpPr>
          <p:cNvPr id="63" name="Text 61"/>
          <p:cNvSpPr/>
          <p:nvPr/>
        </p:nvSpPr>
        <p:spPr>
          <a:xfrm>
            <a:off x="4991695" y="6276856"/>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140</a:t>
            </a:r>
            <a:endParaRPr lang="en-US" sz="1900" dirty="0"/>
          </a:p>
        </p:txBody>
      </p:sp>
      <p:sp>
        <p:nvSpPr>
          <p:cNvPr id="64" name="Text 62"/>
          <p:cNvSpPr/>
          <p:nvPr/>
        </p:nvSpPr>
        <p:spPr>
          <a:xfrm>
            <a:off x="6278880" y="6276856"/>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192</a:t>
            </a:r>
            <a:endParaRPr lang="en-US" sz="1900" dirty="0"/>
          </a:p>
        </p:txBody>
      </p:sp>
      <p:sp>
        <p:nvSpPr>
          <p:cNvPr id="65" name="Text 63"/>
          <p:cNvSpPr/>
          <p:nvPr/>
        </p:nvSpPr>
        <p:spPr>
          <a:xfrm>
            <a:off x="7566065" y="6276856"/>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0</a:t>
            </a:r>
            <a:endParaRPr lang="en-US" sz="1900" dirty="0"/>
          </a:p>
        </p:txBody>
      </p:sp>
      <p:sp>
        <p:nvSpPr>
          <p:cNvPr id="66" name="Text 64"/>
          <p:cNvSpPr/>
          <p:nvPr/>
        </p:nvSpPr>
        <p:spPr>
          <a:xfrm>
            <a:off x="8853249" y="6276856"/>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148</a:t>
            </a:r>
            <a:endParaRPr lang="en-US" sz="1900" dirty="0"/>
          </a:p>
        </p:txBody>
      </p:sp>
      <p:sp>
        <p:nvSpPr>
          <p:cNvPr id="67" name="Text 65"/>
          <p:cNvSpPr/>
          <p:nvPr/>
        </p:nvSpPr>
        <p:spPr>
          <a:xfrm>
            <a:off x="10140434" y="6276856"/>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0</a:t>
            </a:r>
            <a:endParaRPr lang="en-US" sz="1900" dirty="0"/>
          </a:p>
        </p:txBody>
      </p:sp>
      <p:sp>
        <p:nvSpPr>
          <p:cNvPr id="68" name="Text 66"/>
          <p:cNvSpPr/>
          <p:nvPr/>
        </p:nvSpPr>
        <p:spPr>
          <a:xfrm>
            <a:off x="11427619" y="6276856"/>
            <a:ext cx="78593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2.3</a:t>
            </a:r>
            <a:endParaRPr lang="en-US" sz="1900" dirty="0"/>
          </a:p>
        </p:txBody>
      </p:sp>
      <p:sp>
        <p:nvSpPr>
          <p:cNvPr id="69" name="Text 67"/>
          <p:cNvSpPr/>
          <p:nvPr/>
        </p:nvSpPr>
        <p:spPr>
          <a:xfrm>
            <a:off x="12714803" y="6276856"/>
            <a:ext cx="789742"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1</a:t>
            </a:r>
            <a:endParaRPr lang="en-US" sz="1900" dirty="0"/>
          </a:p>
        </p:txBody>
      </p:sp>
      <p:sp>
        <p:nvSpPr>
          <p:cNvPr id="70" name="Text 68"/>
          <p:cNvSpPr/>
          <p:nvPr/>
        </p:nvSpPr>
        <p:spPr>
          <a:xfrm>
            <a:off x="863798" y="7095530"/>
            <a:ext cx="12902803" cy="370165"/>
          </a:xfrm>
          <a:prstGeom prst="rect">
            <a:avLst/>
          </a:prstGeom>
          <a:noFill/>
        </p:spPr>
        <p:txBody>
          <a:bodyPr wrap="none" lIns="0" tIns="0" rIns="0" bIns="0" rtlCol="0" anchor="t"/>
          <a:lstStyle/>
          <a:p>
            <a:pPr marL="0" indent="0">
              <a:lnSpc>
                <a:spcPts val="2900"/>
              </a:lnSpc>
              <a:buNone/>
            </a:pPr>
            <a:endParaRPr lang="en-US" sz="1900" dirty="0"/>
          </a:p>
        </p:txBody>
      </p:sp>
      <p:sp>
        <p:nvSpPr>
          <p:cNvPr id="71" name="Text Box 70"/>
          <p:cNvSpPr txBox="1"/>
          <p:nvPr/>
        </p:nvSpPr>
        <p:spPr>
          <a:xfrm>
            <a:off x="9753600" y="7754620"/>
            <a:ext cx="4876800" cy="368300"/>
          </a:xfrm>
          <a:prstGeom prst="rect">
            <a:avLst/>
          </a:prstGeom>
          <a:solidFill>
            <a:srgbClr val="111213"/>
          </a:solidFill>
        </p:spPr>
        <p:txBody>
          <a:bodyPr wrap="square" rtlCol="0">
            <a:spAutoFit/>
          </a:bodyPr>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1771412"/>
            <a:ext cx="6919317" cy="701278"/>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How To Run The Project</a:t>
            </a:r>
            <a:endParaRPr lang="en-US" sz="4400" dirty="0"/>
          </a:p>
        </p:txBody>
      </p:sp>
      <p:sp>
        <p:nvSpPr>
          <p:cNvPr id="3" name="Text 1"/>
          <p:cNvSpPr/>
          <p:nvPr/>
        </p:nvSpPr>
        <p:spPr>
          <a:xfrm>
            <a:off x="863798" y="2966323"/>
            <a:ext cx="12902803" cy="370165"/>
          </a:xfrm>
          <a:prstGeom prst="rect">
            <a:avLst/>
          </a:prstGeom>
          <a:noFill/>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Install Python</a:t>
            </a:r>
            <a:endParaRPr lang="en-US" sz="1900" dirty="0"/>
          </a:p>
        </p:txBody>
      </p:sp>
      <p:sp>
        <p:nvSpPr>
          <p:cNvPr id="4" name="Text 2"/>
          <p:cNvSpPr/>
          <p:nvPr/>
        </p:nvSpPr>
        <p:spPr>
          <a:xfrm>
            <a:off x="863798" y="3422809"/>
            <a:ext cx="12902803" cy="370165"/>
          </a:xfrm>
          <a:prstGeom prst="rect">
            <a:avLst/>
          </a:prstGeom>
          <a:noFill/>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Install Libraries</a:t>
            </a:r>
            <a:endParaRPr lang="en-US" sz="1900" dirty="0"/>
          </a:p>
        </p:txBody>
      </p:sp>
      <p:sp>
        <p:nvSpPr>
          <p:cNvPr id="5" name="Text 3"/>
          <p:cNvSpPr/>
          <p:nvPr/>
        </p:nvSpPr>
        <p:spPr>
          <a:xfrm>
            <a:off x="863798" y="3879294"/>
            <a:ext cx="12902803" cy="370165"/>
          </a:xfrm>
          <a:prstGeom prst="rect">
            <a:avLst/>
          </a:prstGeom>
          <a:noFill/>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Prepare Dataset</a:t>
            </a:r>
            <a:endParaRPr lang="en-US" sz="1900" dirty="0"/>
          </a:p>
        </p:txBody>
      </p:sp>
      <p:sp>
        <p:nvSpPr>
          <p:cNvPr id="6" name="Text 4"/>
          <p:cNvSpPr/>
          <p:nvPr/>
        </p:nvSpPr>
        <p:spPr>
          <a:xfrm>
            <a:off x="863798" y="4335780"/>
            <a:ext cx="12902803" cy="370165"/>
          </a:xfrm>
          <a:prstGeom prst="rect">
            <a:avLst/>
          </a:prstGeom>
          <a:noFill/>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Run script</a:t>
            </a:r>
            <a:endParaRPr lang="en-US" sz="1900" dirty="0"/>
          </a:p>
        </p:txBody>
      </p:sp>
      <p:sp>
        <p:nvSpPr>
          <p:cNvPr id="7" name="Text 5"/>
          <p:cNvSpPr/>
          <p:nvPr/>
        </p:nvSpPr>
        <p:spPr>
          <a:xfrm>
            <a:off x="863798" y="4792266"/>
            <a:ext cx="12902803" cy="370165"/>
          </a:xfrm>
          <a:prstGeom prst="rect">
            <a:avLst/>
          </a:prstGeom>
          <a:noFill/>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View Insights</a:t>
            </a:r>
            <a:endParaRPr lang="en-US" sz="1900" dirty="0"/>
          </a:p>
        </p:txBody>
      </p:sp>
      <p:sp>
        <p:nvSpPr>
          <p:cNvPr id="8" name="Text 6"/>
          <p:cNvSpPr/>
          <p:nvPr/>
        </p:nvSpPr>
        <p:spPr>
          <a:xfrm>
            <a:off x="863798" y="5440085"/>
            <a:ext cx="12902803" cy="370165"/>
          </a:xfrm>
          <a:prstGeom prst="rect">
            <a:avLst/>
          </a:prstGeom>
          <a:noFill/>
        </p:spPr>
        <p:txBody>
          <a:bodyPr wrap="none" lIns="0" tIns="0" rIns="0" bIns="0" rtlCol="0" anchor="t"/>
          <a:lstStyle/>
          <a:p>
            <a:pPr marL="0" indent="0">
              <a:lnSpc>
                <a:spcPts val="2900"/>
              </a:lnSpc>
              <a:buNone/>
            </a:pPr>
            <a:endParaRPr lang="en-US" sz="1900" dirty="0"/>
          </a:p>
        </p:txBody>
      </p:sp>
      <p:sp>
        <p:nvSpPr>
          <p:cNvPr id="9" name="Text 7"/>
          <p:cNvSpPr/>
          <p:nvPr/>
        </p:nvSpPr>
        <p:spPr>
          <a:xfrm>
            <a:off x="863798" y="6087904"/>
            <a:ext cx="12902803" cy="370165"/>
          </a:xfrm>
          <a:prstGeom prst="rect">
            <a:avLst/>
          </a:prstGeom>
          <a:noFill/>
        </p:spPr>
        <p:txBody>
          <a:bodyPr wrap="none" lIns="0" tIns="0" rIns="0" bIns="0" rtlCol="0" anchor="t"/>
          <a:lstStyle/>
          <a:p>
            <a:pPr marL="0" indent="0">
              <a:lnSpc>
                <a:spcPts val="2900"/>
              </a:lnSpc>
              <a:buNone/>
            </a:pPr>
            <a:endParaRPr lang="en-US" sz="1900" dirty="0"/>
          </a:p>
        </p:txBody>
      </p:sp>
      <p:sp>
        <p:nvSpPr>
          <p:cNvPr id="10" name="Text Box 9"/>
          <p:cNvSpPr txBox="1"/>
          <p:nvPr/>
        </p:nvSpPr>
        <p:spPr>
          <a:xfrm>
            <a:off x="9676130" y="7787005"/>
            <a:ext cx="4876800" cy="368300"/>
          </a:xfrm>
          <a:prstGeom prst="rect">
            <a:avLst/>
          </a:prstGeom>
          <a:solidFill>
            <a:srgbClr val="111213"/>
          </a:solidFill>
        </p:spPr>
        <p:txBody>
          <a:bodyPr wrap="square" rtlCol="0">
            <a:spAutoFit/>
          </a:bodyPr>
          <a:p>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70203" y="527447"/>
            <a:ext cx="4352330" cy="544116"/>
          </a:xfrm>
          <a:prstGeom prst="rect">
            <a:avLst/>
          </a:prstGeom>
          <a:noFill/>
        </p:spPr>
        <p:txBody>
          <a:bodyPr wrap="none" lIns="0" tIns="0" rIns="0" bIns="0" rtlCol="0" anchor="t"/>
          <a:lstStyle/>
          <a:p>
            <a:pPr marL="0" indent="0">
              <a:lnSpc>
                <a:spcPts val="4250"/>
              </a:lnSpc>
              <a:buNone/>
            </a:pPr>
            <a:r>
              <a:rPr lang="en-US" sz="3400" b="1" kern="0" spc="-34" dirty="0">
                <a:solidFill>
                  <a:srgbClr val="FFFFFF"/>
                </a:solidFill>
                <a:latin typeface="Montserrat Bold" pitchFamily="34" charset="0"/>
                <a:ea typeface="Montserrat Bold" pitchFamily="34" charset="-122"/>
                <a:cs typeface="Montserrat Bold" pitchFamily="34" charset="-120"/>
              </a:rPr>
              <a:t>OUTPUT</a:t>
            </a:r>
            <a:endParaRPr lang="en-US" sz="3400" dirty="0"/>
          </a:p>
        </p:txBody>
      </p:sp>
      <p:pic>
        <p:nvPicPr>
          <p:cNvPr id="3" name="Image 0" descr="preencoded.png"/>
          <p:cNvPicPr>
            <a:picLocks noChangeAspect="1"/>
          </p:cNvPicPr>
          <p:nvPr/>
        </p:nvPicPr>
        <p:blipFill>
          <a:blip r:embed="rId1"/>
          <a:stretch>
            <a:fillRect/>
          </a:stretch>
        </p:blipFill>
        <p:spPr>
          <a:xfrm>
            <a:off x="670203" y="1454467"/>
            <a:ext cx="8911471" cy="5242441"/>
          </a:xfrm>
          <a:prstGeom prst="rect">
            <a:avLst/>
          </a:prstGeom>
        </p:spPr>
      </p:pic>
      <p:sp>
        <p:nvSpPr>
          <p:cNvPr id="4" name="Text 1"/>
          <p:cNvSpPr/>
          <p:nvPr/>
        </p:nvSpPr>
        <p:spPr>
          <a:xfrm>
            <a:off x="670203" y="6912293"/>
            <a:ext cx="13289994" cy="287179"/>
          </a:xfrm>
          <a:prstGeom prst="rect">
            <a:avLst/>
          </a:prstGeom>
          <a:noFill/>
        </p:spPr>
        <p:txBody>
          <a:bodyPr wrap="none" lIns="0" tIns="0" rIns="0" bIns="0" rtlCol="0" anchor="t"/>
          <a:lstStyle/>
          <a:p>
            <a:pPr marL="0" indent="0">
              <a:lnSpc>
                <a:spcPts val="2250"/>
              </a:lnSpc>
              <a:buNone/>
            </a:pPr>
            <a:endParaRPr lang="en-US" sz="1500" dirty="0"/>
          </a:p>
        </p:txBody>
      </p:sp>
      <p:sp>
        <p:nvSpPr>
          <p:cNvPr id="5" name="Text 2"/>
          <p:cNvSpPr/>
          <p:nvPr/>
        </p:nvSpPr>
        <p:spPr>
          <a:xfrm>
            <a:off x="670203" y="7414855"/>
            <a:ext cx="13289994" cy="287179"/>
          </a:xfrm>
          <a:prstGeom prst="rect">
            <a:avLst/>
          </a:prstGeom>
          <a:noFill/>
        </p:spPr>
        <p:txBody>
          <a:bodyPr wrap="none" lIns="0" tIns="0" rIns="0" bIns="0" rtlCol="0" anchor="t"/>
          <a:lstStyle/>
          <a:p>
            <a:pPr marL="0" indent="0">
              <a:lnSpc>
                <a:spcPts val="2250"/>
              </a:lnSpc>
              <a:buNone/>
            </a:pPr>
            <a:endParaRPr lang="en-US" sz="1500" dirty="0"/>
          </a:p>
        </p:txBody>
      </p:sp>
      <p:sp>
        <p:nvSpPr>
          <p:cNvPr id="6" name="Text Box 5"/>
          <p:cNvSpPr txBox="1"/>
          <p:nvPr/>
        </p:nvSpPr>
        <p:spPr>
          <a:xfrm>
            <a:off x="9581515" y="7701915"/>
            <a:ext cx="4939665" cy="527685"/>
          </a:xfrm>
          <a:prstGeom prst="rect">
            <a:avLst/>
          </a:prstGeom>
          <a:solidFill>
            <a:srgbClr val="111213"/>
          </a:solidFill>
        </p:spPr>
        <p:txBody>
          <a:bodyPr wrap="square" rtlCol="0">
            <a:noAutofit/>
          </a:bodyPr>
          <a:p>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701873"/>
            <a:ext cx="9007078" cy="701278"/>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Obstacles During development</a:t>
            </a:r>
            <a:endParaRPr lang="en-US" sz="4400" dirty="0"/>
          </a:p>
        </p:txBody>
      </p:sp>
      <p:sp>
        <p:nvSpPr>
          <p:cNvPr id="3" name="Text 1"/>
          <p:cNvSpPr/>
          <p:nvPr/>
        </p:nvSpPr>
        <p:spPr>
          <a:xfrm>
            <a:off x="863798" y="1773317"/>
            <a:ext cx="3365778" cy="420648"/>
          </a:xfrm>
          <a:prstGeom prst="rect">
            <a:avLst/>
          </a:prstGeom>
          <a:noFill/>
        </p:spPr>
        <p:txBody>
          <a:bodyPr wrap="none" lIns="0" tIns="0" rIns="0" bIns="0" rtlCol="0" anchor="t"/>
          <a:lstStyle/>
          <a:p>
            <a:pPr marL="0" indent="0">
              <a:lnSpc>
                <a:spcPts val="3300"/>
              </a:lnSpc>
              <a:buNone/>
            </a:pPr>
            <a:r>
              <a:rPr lang="en-US" sz="2650" b="1" kern="0" spc="-27" dirty="0">
                <a:solidFill>
                  <a:srgbClr val="FFFFFF"/>
                </a:solidFill>
                <a:latin typeface="Montserrat Bold" pitchFamily="34" charset="0"/>
                <a:ea typeface="Montserrat Bold" pitchFamily="34" charset="-122"/>
                <a:cs typeface="Montserrat Bold" pitchFamily="34" charset="-120"/>
              </a:rPr>
              <a:t>Data Quality Issues</a:t>
            </a:r>
            <a:endParaRPr lang="en-US" sz="2650" dirty="0"/>
          </a:p>
        </p:txBody>
      </p:sp>
      <p:sp>
        <p:nvSpPr>
          <p:cNvPr id="4" name="Text 2"/>
          <p:cNvSpPr/>
          <p:nvPr/>
        </p:nvSpPr>
        <p:spPr>
          <a:xfrm>
            <a:off x="863798" y="2564130"/>
            <a:ext cx="12902803" cy="370165"/>
          </a:xfrm>
          <a:prstGeom prst="rect">
            <a:avLst/>
          </a:prstGeom>
          <a:noFill/>
        </p:spPr>
        <p:txBody>
          <a:bodyPr wrap="none" lIns="0" tIns="0" rIns="0" bIns="0" rtlCol="0" anchor="t"/>
          <a:lstStyle/>
          <a:p>
            <a:pPr marL="0" indent="0" algn="l">
              <a:lnSpc>
                <a:spcPts val="2900"/>
              </a:lnSpc>
              <a:buSzPct val="100000"/>
              <a:buNone/>
            </a:pPr>
            <a:r>
              <a:rPr lang="en-US" sz="1900" b="1" dirty="0">
                <a:solidFill>
                  <a:srgbClr val="E2E6E9"/>
                </a:solidFill>
                <a:latin typeface="Source Sans Pro" pitchFamily="34" charset="0"/>
                <a:ea typeface="Source Sans Pro" pitchFamily="34" charset="-122"/>
                <a:cs typeface="Source Sans Pro" pitchFamily="34" charset="-120"/>
              </a:rPr>
              <a:t>Missing or Inaccurate Data</a:t>
            </a:r>
            <a:r>
              <a:rPr lang="en-US" sz="1900" dirty="0">
                <a:solidFill>
                  <a:srgbClr val="E2E6E9"/>
                </a:solidFill>
                <a:latin typeface="Source Sans Pro" pitchFamily="34" charset="0"/>
                <a:ea typeface="Source Sans Pro" pitchFamily="34" charset="-122"/>
                <a:cs typeface="Source Sans Pro" pitchFamily="34" charset="-120"/>
              </a:rPr>
              <a:t>: Some data points might be missing, or incorrect data can cause problems in analysis.</a:t>
            </a:r>
            <a:endParaRPr lang="en-US" sz="1900" dirty="0"/>
          </a:p>
        </p:txBody>
      </p:sp>
      <p:sp>
        <p:nvSpPr>
          <p:cNvPr id="5" name="Text 3"/>
          <p:cNvSpPr/>
          <p:nvPr/>
        </p:nvSpPr>
        <p:spPr>
          <a:xfrm>
            <a:off x="863798" y="3304461"/>
            <a:ext cx="3495913" cy="420648"/>
          </a:xfrm>
          <a:prstGeom prst="rect">
            <a:avLst/>
          </a:prstGeom>
          <a:noFill/>
        </p:spPr>
        <p:txBody>
          <a:bodyPr wrap="none" lIns="0" tIns="0" rIns="0" bIns="0" rtlCol="0" anchor="t"/>
          <a:lstStyle/>
          <a:p>
            <a:pPr marL="0" indent="0">
              <a:lnSpc>
                <a:spcPts val="3300"/>
              </a:lnSpc>
              <a:buNone/>
            </a:pPr>
            <a:r>
              <a:rPr lang="en-US" sz="2650" b="1" kern="0" spc="-27" dirty="0">
                <a:solidFill>
                  <a:srgbClr val="FFFFFF"/>
                </a:solidFill>
                <a:latin typeface="Montserrat Bold" pitchFamily="34" charset="0"/>
                <a:ea typeface="Montserrat Bold" pitchFamily="34" charset="-122"/>
                <a:cs typeface="Montserrat Bold" pitchFamily="34" charset="-120"/>
              </a:rPr>
              <a:t>Large Data Volumes</a:t>
            </a:r>
            <a:endParaRPr lang="en-US" sz="2650" dirty="0"/>
          </a:p>
        </p:txBody>
      </p:sp>
      <p:sp>
        <p:nvSpPr>
          <p:cNvPr id="6" name="Text 4"/>
          <p:cNvSpPr/>
          <p:nvPr/>
        </p:nvSpPr>
        <p:spPr>
          <a:xfrm>
            <a:off x="863798" y="4095274"/>
            <a:ext cx="12902803" cy="370165"/>
          </a:xfrm>
          <a:prstGeom prst="rect">
            <a:avLst/>
          </a:prstGeom>
          <a:noFill/>
        </p:spPr>
        <p:txBody>
          <a:bodyPr wrap="none" lIns="0" tIns="0" rIns="0" bIns="0" rtlCol="0" anchor="t"/>
          <a:lstStyle/>
          <a:p>
            <a:pPr marL="0" indent="0" algn="l">
              <a:lnSpc>
                <a:spcPts val="2900"/>
              </a:lnSpc>
              <a:buSzPct val="100000"/>
              <a:buNone/>
            </a:pPr>
            <a:r>
              <a:rPr lang="en-US" sz="1900" b="1" dirty="0">
                <a:solidFill>
                  <a:srgbClr val="E2E6E9"/>
                </a:solidFill>
                <a:latin typeface="Source Sans Pro" pitchFamily="34" charset="0"/>
                <a:ea typeface="Source Sans Pro" pitchFamily="34" charset="-122"/>
                <a:cs typeface="Source Sans Pro" pitchFamily="34" charset="-120"/>
              </a:rPr>
              <a:t>Handling Big Datasets</a:t>
            </a:r>
            <a:r>
              <a:rPr lang="en-US" sz="1900" dirty="0">
                <a:solidFill>
                  <a:srgbClr val="E2E6E9"/>
                </a:solidFill>
                <a:latin typeface="Source Sans Pro" pitchFamily="34" charset="0"/>
                <a:ea typeface="Source Sans Pro" pitchFamily="34" charset="-122"/>
                <a:cs typeface="Source Sans Pro" pitchFamily="34" charset="-120"/>
              </a:rPr>
              <a:t>: Large amounts of healthcare data can be tough to store, process, and analyze efficiently.</a:t>
            </a:r>
            <a:endParaRPr lang="en-US" sz="1900" dirty="0"/>
          </a:p>
        </p:txBody>
      </p:sp>
      <p:sp>
        <p:nvSpPr>
          <p:cNvPr id="7" name="Text 5"/>
          <p:cNvSpPr/>
          <p:nvPr/>
        </p:nvSpPr>
        <p:spPr>
          <a:xfrm>
            <a:off x="863798" y="4835604"/>
            <a:ext cx="3365778" cy="420648"/>
          </a:xfrm>
          <a:prstGeom prst="rect">
            <a:avLst/>
          </a:prstGeom>
          <a:noFill/>
        </p:spPr>
        <p:txBody>
          <a:bodyPr wrap="none" lIns="0" tIns="0" rIns="0" bIns="0" rtlCol="0" anchor="t"/>
          <a:lstStyle/>
          <a:p>
            <a:pPr marL="0" indent="0">
              <a:lnSpc>
                <a:spcPts val="3300"/>
              </a:lnSpc>
              <a:buNone/>
            </a:pPr>
            <a:r>
              <a:rPr lang="en-US" sz="2650" b="1" kern="0" spc="-27" dirty="0">
                <a:solidFill>
                  <a:srgbClr val="FFFFFF"/>
                </a:solidFill>
                <a:latin typeface="Montserrat Bold" pitchFamily="34" charset="0"/>
                <a:ea typeface="Montserrat Bold" pitchFamily="34" charset="-122"/>
                <a:cs typeface="Montserrat Bold" pitchFamily="34" charset="-120"/>
              </a:rPr>
              <a:t>Bias in Data</a:t>
            </a:r>
            <a:endParaRPr lang="en-US" sz="2650" dirty="0"/>
          </a:p>
        </p:txBody>
      </p:sp>
      <p:sp>
        <p:nvSpPr>
          <p:cNvPr id="8" name="Text 6"/>
          <p:cNvSpPr/>
          <p:nvPr/>
        </p:nvSpPr>
        <p:spPr>
          <a:xfrm>
            <a:off x="863798" y="5626418"/>
            <a:ext cx="12902803" cy="370165"/>
          </a:xfrm>
          <a:prstGeom prst="rect">
            <a:avLst/>
          </a:prstGeom>
          <a:noFill/>
        </p:spPr>
        <p:txBody>
          <a:bodyPr wrap="none" lIns="0" tIns="0" rIns="0" bIns="0" rtlCol="0" anchor="t"/>
          <a:lstStyle/>
          <a:p>
            <a:pPr marL="0" indent="0" algn="l">
              <a:lnSpc>
                <a:spcPts val="2900"/>
              </a:lnSpc>
              <a:buSzPct val="100000"/>
              <a:buNone/>
            </a:pPr>
            <a:r>
              <a:rPr lang="en-US" sz="1900" b="1" dirty="0">
                <a:solidFill>
                  <a:srgbClr val="E2E6E9"/>
                </a:solidFill>
                <a:latin typeface="Source Sans Pro" pitchFamily="34" charset="0"/>
                <a:ea typeface="Source Sans Pro" pitchFamily="34" charset="-122"/>
                <a:cs typeface="Source Sans Pro" pitchFamily="34" charset="-120"/>
              </a:rPr>
              <a:t>Unrepresentative Data</a:t>
            </a:r>
            <a:r>
              <a:rPr lang="en-US" sz="1900" dirty="0">
                <a:solidFill>
                  <a:srgbClr val="E2E6E9"/>
                </a:solidFill>
                <a:latin typeface="Source Sans Pro" pitchFamily="34" charset="0"/>
                <a:ea typeface="Source Sans Pro" pitchFamily="34" charset="-122"/>
                <a:cs typeface="Source Sans Pro" pitchFamily="34" charset="-120"/>
              </a:rPr>
              <a:t>: Some patient groups might be underrepresented in the data, affecting the results.</a:t>
            </a:r>
            <a:endParaRPr lang="en-US" sz="1900" dirty="0"/>
          </a:p>
        </p:txBody>
      </p:sp>
      <p:sp>
        <p:nvSpPr>
          <p:cNvPr id="9" name="Text 7"/>
          <p:cNvSpPr/>
          <p:nvPr/>
        </p:nvSpPr>
        <p:spPr>
          <a:xfrm>
            <a:off x="863798" y="6366748"/>
            <a:ext cx="3365778" cy="420648"/>
          </a:xfrm>
          <a:prstGeom prst="rect">
            <a:avLst/>
          </a:prstGeom>
          <a:noFill/>
        </p:spPr>
        <p:txBody>
          <a:bodyPr wrap="none" lIns="0" tIns="0" rIns="0" bIns="0" rtlCol="0" anchor="t"/>
          <a:lstStyle/>
          <a:p>
            <a:pPr marL="0" indent="0">
              <a:lnSpc>
                <a:spcPts val="3300"/>
              </a:lnSpc>
              <a:buNone/>
            </a:pPr>
            <a:r>
              <a:rPr lang="en-US" sz="2650" b="1" kern="0" spc="-27" dirty="0">
                <a:solidFill>
                  <a:srgbClr val="FFFFFF"/>
                </a:solidFill>
                <a:latin typeface="Montserrat Bold" pitchFamily="34" charset="0"/>
                <a:ea typeface="Montserrat Bold" pitchFamily="34" charset="-122"/>
                <a:cs typeface="Montserrat Bold" pitchFamily="34" charset="-120"/>
              </a:rPr>
              <a:t>Ethical Issues</a:t>
            </a:r>
            <a:endParaRPr lang="en-US" sz="2650" dirty="0"/>
          </a:p>
        </p:txBody>
      </p:sp>
      <p:sp>
        <p:nvSpPr>
          <p:cNvPr id="10" name="Text 8"/>
          <p:cNvSpPr/>
          <p:nvPr/>
        </p:nvSpPr>
        <p:spPr>
          <a:xfrm>
            <a:off x="863798" y="7157561"/>
            <a:ext cx="12902803" cy="370165"/>
          </a:xfrm>
          <a:prstGeom prst="rect">
            <a:avLst/>
          </a:prstGeom>
          <a:noFill/>
        </p:spPr>
        <p:txBody>
          <a:bodyPr wrap="none" lIns="0" tIns="0" rIns="0" bIns="0" rtlCol="0" anchor="t"/>
          <a:lstStyle/>
          <a:p>
            <a:pPr marL="0" indent="0" algn="l">
              <a:lnSpc>
                <a:spcPts val="2900"/>
              </a:lnSpc>
              <a:buSzPct val="100000"/>
              <a:buNone/>
            </a:pPr>
            <a:r>
              <a:rPr lang="en-US" sz="1900" b="1" dirty="0">
                <a:solidFill>
                  <a:srgbClr val="E2E6E9"/>
                </a:solidFill>
                <a:latin typeface="Source Sans Pro" pitchFamily="34" charset="0"/>
                <a:ea typeface="Source Sans Pro" pitchFamily="34" charset="-122"/>
                <a:cs typeface="Source Sans Pro" pitchFamily="34" charset="-120"/>
              </a:rPr>
              <a:t>Responsible Use of Data</a:t>
            </a:r>
            <a:r>
              <a:rPr lang="en-US" sz="1900" dirty="0">
                <a:solidFill>
                  <a:srgbClr val="E2E6E9"/>
                </a:solidFill>
                <a:latin typeface="Source Sans Pro" pitchFamily="34" charset="0"/>
                <a:ea typeface="Source Sans Pro" pitchFamily="34" charset="-122"/>
                <a:cs typeface="Source Sans Pro" pitchFamily="34" charset="-120"/>
              </a:rPr>
              <a:t>: Ensuring the data is used ethically to improve patient care and not for harmful purposes.</a:t>
            </a:r>
            <a:endParaRPr lang="en-US" sz="1900" dirty="0"/>
          </a:p>
        </p:txBody>
      </p:sp>
      <p:sp>
        <p:nvSpPr>
          <p:cNvPr id="12" name="Text Box 11"/>
          <p:cNvSpPr txBox="1"/>
          <p:nvPr/>
        </p:nvSpPr>
        <p:spPr>
          <a:xfrm>
            <a:off x="9753600" y="7775575"/>
            <a:ext cx="4876800" cy="368300"/>
          </a:xfrm>
          <a:prstGeom prst="rect">
            <a:avLst/>
          </a:prstGeom>
          <a:solidFill>
            <a:srgbClr val="111213"/>
          </a:solidFill>
        </p:spPr>
        <p:txBody>
          <a:bodyPr wrap="square" rtlCol="0">
            <a:spAutoFit/>
          </a:bodyPr>
          <a:p>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10446" y="558165"/>
            <a:ext cx="4613315" cy="576620"/>
          </a:xfrm>
          <a:prstGeom prst="rect">
            <a:avLst/>
          </a:prstGeom>
          <a:noFill/>
        </p:spPr>
        <p:txBody>
          <a:bodyPr wrap="none" lIns="0" tIns="0" rIns="0" bIns="0" rtlCol="0" anchor="t"/>
          <a:lstStyle/>
          <a:p>
            <a:pPr marL="0" indent="0">
              <a:lnSpc>
                <a:spcPts val="4500"/>
              </a:lnSpc>
              <a:buNone/>
            </a:pPr>
            <a:r>
              <a:rPr lang="en-US" sz="3600" b="1" kern="0" spc="-36" dirty="0">
                <a:solidFill>
                  <a:srgbClr val="FFFFFF"/>
                </a:solidFill>
                <a:latin typeface="Montserrat Bold" pitchFamily="34" charset="0"/>
                <a:ea typeface="Montserrat Bold" pitchFamily="34" charset="-122"/>
                <a:cs typeface="Montserrat Bold" pitchFamily="34" charset="-120"/>
              </a:rPr>
              <a:t>Future Steps</a:t>
            </a:r>
            <a:endParaRPr lang="en-US" sz="3600" dirty="0"/>
          </a:p>
        </p:txBody>
      </p:sp>
      <p:sp>
        <p:nvSpPr>
          <p:cNvPr id="3" name="Text 1"/>
          <p:cNvSpPr/>
          <p:nvPr/>
        </p:nvSpPr>
        <p:spPr>
          <a:xfrm>
            <a:off x="710446" y="1439228"/>
            <a:ext cx="4554022" cy="345996"/>
          </a:xfrm>
          <a:prstGeom prst="rect">
            <a:avLst/>
          </a:prstGeom>
          <a:noFill/>
        </p:spPr>
        <p:txBody>
          <a:bodyPr wrap="none" lIns="0" tIns="0" rIns="0" bIns="0" rtlCol="0" anchor="t"/>
          <a:lstStyle/>
          <a:p>
            <a:pPr marL="0" indent="0">
              <a:lnSpc>
                <a:spcPts val="2700"/>
              </a:lnSpc>
              <a:buNone/>
            </a:pPr>
            <a:r>
              <a:rPr lang="en-US" sz="2150" b="1" kern="0" spc="-22" dirty="0">
                <a:solidFill>
                  <a:srgbClr val="FFFFFF"/>
                </a:solidFill>
                <a:latin typeface="Montserrat Bold" pitchFamily="34" charset="0"/>
                <a:ea typeface="Montserrat Bold" pitchFamily="34" charset="-122"/>
                <a:cs typeface="Montserrat Bold" pitchFamily="34" charset="-120"/>
              </a:rPr>
              <a:t>Data Collection and Preparation</a:t>
            </a:r>
            <a:endParaRPr lang="en-US" sz="2150" dirty="0"/>
          </a:p>
        </p:txBody>
      </p:sp>
      <p:sp>
        <p:nvSpPr>
          <p:cNvPr id="4" name="Text 2"/>
          <p:cNvSpPr/>
          <p:nvPr/>
        </p:nvSpPr>
        <p:spPr>
          <a:xfrm>
            <a:off x="710446" y="2089666"/>
            <a:ext cx="13209508" cy="304443"/>
          </a:xfrm>
          <a:prstGeom prst="rect">
            <a:avLst/>
          </a:prstGeom>
          <a:noFill/>
        </p:spPr>
        <p:txBody>
          <a:bodyPr wrap="none" lIns="0" tIns="0" rIns="0" bIns="0" rtlCol="0" anchor="t"/>
          <a:lstStyle/>
          <a:p>
            <a:pPr marL="0" indent="0" algn="l">
              <a:lnSpc>
                <a:spcPts val="2350"/>
              </a:lnSpc>
              <a:buSzPct val="100000"/>
              <a:buNone/>
            </a:pPr>
            <a:r>
              <a:rPr lang="en-US" sz="1550" b="1" dirty="0">
                <a:solidFill>
                  <a:srgbClr val="E2E6E9"/>
                </a:solidFill>
                <a:latin typeface="Source Sans Pro" pitchFamily="34" charset="0"/>
                <a:ea typeface="Source Sans Pro" pitchFamily="34" charset="-122"/>
                <a:cs typeface="Source Sans Pro" pitchFamily="34" charset="-120"/>
              </a:rPr>
              <a:t>Gather Data</a:t>
            </a:r>
            <a:r>
              <a:rPr lang="en-US" sz="1550" dirty="0">
                <a:solidFill>
                  <a:srgbClr val="E2E6E9"/>
                </a:solidFill>
                <a:latin typeface="Source Sans Pro" pitchFamily="34" charset="0"/>
                <a:ea typeface="Source Sans Pro" pitchFamily="34" charset="-122"/>
                <a:cs typeface="Source Sans Pro" pitchFamily="34" charset="-120"/>
              </a:rPr>
              <a:t>: Collect healthcare data from reliable sources (e.g., hospital records, public datasets).</a:t>
            </a:r>
            <a:endParaRPr lang="en-US" sz="1550" dirty="0"/>
          </a:p>
        </p:txBody>
      </p:sp>
      <p:sp>
        <p:nvSpPr>
          <p:cNvPr id="5" name="Text 3"/>
          <p:cNvSpPr/>
          <p:nvPr/>
        </p:nvSpPr>
        <p:spPr>
          <a:xfrm>
            <a:off x="710446" y="2465070"/>
            <a:ext cx="13209508" cy="304443"/>
          </a:xfrm>
          <a:prstGeom prst="rect">
            <a:avLst/>
          </a:prstGeom>
          <a:noFill/>
        </p:spPr>
        <p:txBody>
          <a:bodyPr wrap="none" lIns="0" tIns="0" rIns="0" bIns="0" rtlCol="0" anchor="t"/>
          <a:lstStyle/>
          <a:p>
            <a:pPr marL="0" indent="0" algn="l">
              <a:lnSpc>
                <a:spcPts val="2350"/>
              </a:lnSpc>
              <a:buSzPct val="100000"/>
              <a:buNone/>
            </a:pPr>
            <a:r>
              <a:rPr lang="en-US" sz="1550" b="1" dirty="0">
                <a:solidFill>
                  <a:srgbClr val="E2E6E9"/>
                </a:solidFill>
                <a:latin typeface="Source Sans Pro" pitchFamily="34" charset="0"/>
                <a:ea typeface="Source Sans Pro" pitchFamily="34" charset="-122"/>
                <a:cs typeface="Source Sans Pro" pitchFamily="34" charset="-120"/>
              </a:rPr>
              <a:t>Data Cleaning</a:t>
            </a:r>
            <a:r>
              <a:rPr lang="en-US" sz="1550" dirty="0">
                <a:solidFill>
                  <a:srgbClr val="E2E6E9"/>
                </a:solidFill>
                <a:latin typeface="Source Sans Pro" pitchFamily="34" charset="0"/>
                <a:ea typeface="Source Sans Pro" pitchFamily="34" charset="-122"/>
                <a:cs typeface="Source Sans Pro" pitchFamily="34" charset="-120"/>
              </a:rPr>
              <a:t>: Handle missing values, remove duplicates, and correct inconsistencies.</a:t>
            </a:r>
            <a:endParaRPr lang="en-US" sz="1550" dirty="0"/>
          </a:p>
        </p:txBody>
      </p:sp>
      <p:sp>
        <p:nvSpPr>
          <p:cNvPr id="6" name="Text 4"/>
          <p:cNvSpPr/>
          <p:nvPr/>
        </p:nvSpPr>
        <p:spPr>
          <a:xfrm>
            <a:off x="710446" y="3073956"/>
            <a:ext cx="2767965" cy="345996"/>
          </a:xfrm>
          <a:prstGeom prst="rect">
            <a:avLst/>
          </a:prstGeom>
          <a:noFill/>
        </p:spPr>
        <p:txBody>
          <a:bodyPr wrap="none" lIns="0" tIns="0" rIns="0" bIns="0" rtlCol="0" anchor="t"/>
          <a:lstStyle/>
          <a:p>
            <a:pPr marL="0" indent="0">
              <a:lnSpc>
                <a:spcPts val="2700"/>
              </a:lnSpc>
              <a:buNone/>
            </a:pPr>
            <a:r>
              <a:rPr lang="en-US" sz="2150" b="1" kern="0" spc="-22" dirty="0">
                <a:solidFill>
                  <a:srgbClr val="FFFFFF"/>
                </a:solidFill>
                <a:latin typeface="Montserrat Bold" pitchFamily="34" charset="0"/>
                <a:ea typeface="Montserrat Bold" pitchFamily="34" charset="-122"/>
                <a:cs typeface="Montserrat Bold" pitchFamily="34" charset="-120"/>
              </a:rPr>
              <a:t>Data Exploration</a:t>
            </a:r>
            <a:endParaRPr lang="en-US" sz="2150" dirty="0"/>
          </a:p>
        </p:txBody>
      </p:sp>
      <p:sp>
        <p:nvSpPr>
          <p:cNvPr id="7" name="Text 5"/>
          <p:cNvSpPr/>
          <p:nvPr/>
        </p:nvSpPr>
        <p:spPr>
          <a:xfrm>
            <a:off x="710446" y="3724394"/>
            <a:ext cx="13209508" cy="304443"/>
          </a:xfrm>
          <a:prstGeom prst="rect">
            <a:avLst/>
          </a:prstGeom>
          <a:noFill/>
        </p:spPr>
        <p:txBody>
          <a:bodyPr wrap="none" lIns="0" tIns="0" rIns="0" bIns="0" rtlCol="0" anchor="t"/>
          <a:lstStyle/>
          <a:p>
            <a:pPr marL="0" indent="0" algn="l">
              <a:lnSpc>
                <a:spcPts val="2350"/>
              </a:lnSpc>
              <a:buSzPct val="100000"/>
              <a:buNone/>
            </a:pPr>
            <a:r>
              <a:rPr lang="en-US" sz="1550" b="1" dirty="0">
                <a:solidFill>
                  <a:srgbClr val="E2E6E9"/>
                </a:solidFill>
                <a:latin typeface="Source Sans Pro" pitchFamily="34" charset="0"/>
                <a:ea typeface="Source Sans Pro" pitchFamily="34" charset="-122"/>
                <a:cs typeface="Source Sans Pro" pitchFamily="34" charset="-120"/>
              </a:rPr>
              <a:t>Understand the Data</a:t>
            </a:r>
            <a:r>
              <a:rPr lang="en-US" sz="1550" dirty="0">
                <a:solidFill>
                  <a:srgbClr val="E2E6E9"/>
                </a:solidFill>
                <a:latin typeface="Source Sans Pro" pitchFamily="34" charset="0"/>
                <a:ea typeface="Source Sans Pro" pitchFamily="34" charset="-122"/>
                <a:cs typeface="Source Sans Pro" pitchFamily="34" charset="-120"/>
              </a:rPr>
              <a:t>: Explore and analyze the data to understand its structure and patterns.</a:t>
            </a:r>
            <a:endParaRPr lang="en-US" sz="1550" dirty="0"/>
          </a:p>
        </p:txBody>
      </p:sp>
      <p:sp>
        <p:nvSpPr>
          <p:cNvPr id="8" name="Text 6"/>
          <p:cNvSpPr/>
          <p:nvPr/>
        </p:nvSpPr>
        <p:spPr>
          <a:xfrm>
            <a:off x="710446" y="4099798"/>
            <a:ext cx="13209508" cy="304443"/>
          </a:xfrm>
          <a:prstGeom prst="rect">
            <a:avLst/>
          </a:prstGeom>
          <a:noFill/>
        </p:spPr>
        <p:txBody>
          <a:bodyPr wrap="none" lIns="0" tIns="0" rIns="0" bIns="0" rtlCol="0" anchor="t"/>
          <a:lstStyle/>
          <a:p>
            <a:pPr marL="0" indent="0" algn="l">
              <a:lnSpc>
                <a:spcPts val="2350"/>
              </a:lnSpc>
              <a:buSzPct val="100000"/>
              <a:buNone/>
            </a:pPr>
            <a:r>
              <a:rPr lang="en-US" sz="1550" b="1" dirty="0">
                <a:solidFill>
                  <a:srgbClr val="E2E6E9"/>
                </a:solidFill>
                <a:latin typeface="Source Sans Pro" pitchFamily="34" charset="0"/>
                <a:ea typeface="Source Sans Pro" pitchFamily="34" charset="-122"/>
                <a:cs typeface="Source Sans Pro" pitchFamily="34" charset="-120"/>
              </a:rPr>
              <a:t>Visualize Trends</a:t>
            </a:r>
            <a:r>
              <a:rPr lang="en-US" sz="1550" dirty="0">
                <a:solidFill>
                  <a:srgbClr val="E2E6E9"/>
                </a:solidFill>
                <a:latin typeface="Source Sans Pro" pitchFamily="34" charset="0"/>
                <a:ea typeface="Source Sans Pro" pitchFamily="34" charset="-122"/>
                <a:cs typeface="Source Sans Pro" pitchFamily="34" charset="-120"/>
              </a:rPr>
              <a:t>: Use charts or graphs to visualize key metrics like age distribution, blood pressure levels, etc.</a:t>
            </a:r>
            <a:endParaRPr lang="en-US" sz="1550" dirty="0"/>
          </a:p>
        </p:txBody>
      </p:sp>
      <p:sp>
        <p:nvSpPr>
          <p:cNvPr id="9" name="Text 7"/>
          <p:cNvSpPr/>
          <p:nvPr/>
        </p:nvSpPr>
        <p:spPr>
          <a:xfrm>
            <a:off x="710446" y="4708684"/>
            <a:ext cx="4036338" cy="345996"/>
          </a:xfrm>
          <a:prstGeom prst="rect">
            <a:avLst/>
          </a:prstGeom>
          <a:noFill/>
        </p:spPr>
        <p:txBody>
          <a:bodyPr wrap="none" lIns="0" tIns="0" rIns="0" bIns="0" rtlCol="0" anchor="t"/>
          <a:lstStyle/>
          <a:p>
            <a:pPr marL="0" indent="0">
              <a:lnSpc>
                <a:spcPts val="2700"/>
              </a:lnSpc>
              <a:buNone/>
            </a:pPr>
            <a:r>
              <a:rPr lang="en-US" sz="2150" b="1" kern="0" spc="-22" dirty="0">
                <a:solidFill>
                  <a:srgbClr val="FFFFFF"/>
                </a:solidFill>
                <a:latin typeface="Montserrat Bold" pitchFamily="34" charset="0"/>
                <a:ea typeface="Montserrat Bold" pitchFamily="34" charset="-122"/>
                <a:cs typeface="Montserrat Bold" pitchFamily="34" charset="-120"/>
              </a:rPr>
              <a:t>Model Building and Analysis</a:t>
            </a:r>
            <a:endParaRPr lang="en-US" sz="2150" dirty="0"/>
          </a:p>
        </p:txBody>
      </p:sp>
      <p:sp>
        <p:nvSpPr>
          <p:cNvPr id="10" name="Text 8"/>
          <p:cNvSpPr/>
          <p:nvPr/>
        </p:nvSpPr>
        <p:spPr>
          <a:xfrm>
            <a:off x="710446" y="5359122"/>
            <a:ext cx="13209508" cy="304443"/>
          </a:xfrm>
          <a:prstGeom prst="rect">
            <a:avLst/>
          </a:prstGeom>
          <a:noFill/>
        </p:spPr>
        <p:txBody>
          <a:bodyPr wrap="none" lIns="0" tIns="0" rIns="0" bIns="0" rtlCol="0" anchor="t"/>
          <a:lstStyle/>
          <a:p>
            <a:pPr marL="0" indent="0" algn="l">
              <a:lnSpc>
                <a:spcPts val="2350"/>
              </a:lnSpc>
              <a:buSzPct val="100000"/>
              <a:buNone/>
            </a:pPr>
            <a:r>
              <a:rPr lang="en-US" sz="1550" b="1" dirty="0">
                <a:solidFill>
                  <a:srgbClr val="E2E6E9"/>
                </a:solidFill>
                <a:latin typeface="Source Sans Pro" pitchFamily="34" charset="0"/>
                <a:ea typeface="Source Sans Pro" pitchFamily="34" charset="-122"/>
                <a:cs typeface="Source Sans Pro" pitchFamily="34" charset="-120"/>
              </a:rPr>
              <a:t>Statistical Analysis</a:t>
            </a:r>
            <a:r>
              <a:rPr lang="en-US" sz="1550" dirty="0">
                <a:solidFill>
                  <a:srgbClr val="E2E6E9"/>
                </a:solidFill>
                <a:latin typeface="Source Sans Pro" pitchFamily="34" charset="0"/>
                <a:ea typeface="Source Sans Pro" pitchFamily="34" charset="-122"/>
                <a:cs typeface="Source Sans Pro" pitchFamily="34" charset="-120"/>
              </a:rPr>
              <a:t>: Apply statistical techniques to uncover insights from the data (e.g., correlations between risk factors and heart disease).</a:t>
            </a:r>
            <a:endParaRPr lang="en-US" sz="1550" dirty="0"/>
          </a:p>
        </p:txBody>
      </p:sp>
      <p:sp>
        <p:nvSpPr>
          <p:cNvPr id="11" name="Text 9"/>
          <p:cNvSpPr/>
          <p:nvPr/>
        </p:nvSpPr>
        <p:spPr>
          <a:xfrm>
            <a:off x="710446" y="5734526"/>
            <a:ext cx="13209508" cy="304443"/>
          </a:xfrm>
          <a:prstGeom prst="rect">
            <a:avLst/>
          </a:prstGeom>
          <a:noFill/>
        </p:spPr>
        <p:txBody>
          <a:bodyPr wrap="none" lIns="0" tIns="0" rIns="0" bIns="0" rtlCol="0" anchor="t"/>
          <a:lstStyle/>
          <a:p>
            <a:pPr marL="0" indent="0" algn="l">
              <a:lnSpc>
                <a:spcPts val="2350"/>
              </a:lnSpc>
              <a:buSzPct val="100000"/>
              <a:buNone/>
            </a:pPr>
            <a:r>
              <a:rPr lang="en-US" sz="1550" b="1" dirty="0">
                <a:solidFill>
                  <a:srgbClr val="E2E6E9"/>
                </a:solidFill>
                <a:latin typeface="Source Sans Pro" pitchFamily="34" charset="0"/>
                <a:ea typeface="Source Sans Pro" pitchFamily="34" charset="-122"/>
                <a:cs typeface="Source Sans Pro" pitchFamily="34" charset="-120"/>
              </a:rPr>
              <a:t>Predictive Modeling</a:t>
            </a:r>
            <a:r>
              <a:rPr lang="en-US" sz="1550" dirty="0">
                <a:solidFill>
                  <a:srgbClr val="E2E6E9"/>
                </a:solidFill>
                <a:latin typeface="Source Sans Pro" pitchFamily="34" charset="0"/>
                <a:ea typeface="Source Sans Pro" pitchFamily="34" charset="-122"/>
                <a:cs typeface="Source Sans Pro" pitchFamily="34" charset="-120"/>
              </a:rPr>
              <a:t>: If applicable, build machine learning models to predict outcomes like heart disease risk.</a:t>
            </a:r>
            <a:endParaRPr lang="en-US" sz="1550" dirty="0"/>
          </a:p>
        </p:txBody>
      </p:sp>
      <p:sp>
        <p:nvSpPr>
          <p:cNvPr id="12" name="Text 10"/>
          <p:cNvSpPr/>
          <p:nvPr/>
        </p:nvSpPr>
        <p:spPr>
          <a:xfrm>
            <a:off x="710446" y="6343412"/>
            <a:ext cx="3179564" cy="345996"/>
          </a:xfrm>
          <a:prstGeom prst="rect">
            <a:avLst/>
          </a:prstGeom>
          <a:noFill/>
        </p:spPr>
        <p:txBody>
          <a:bodyPr wrap="none" lIns="0" tIns="0" rIns="0" bIns="0" rtlCol="0" anchor="t"/>
          <a:lstStyle/>
          <a:p>
            <a:pPr marL="0" indent="0">
              <a:lnSpc>
                <a:spcPts val="2700"/>
              </a:lnSpc>
              <a:buNone/>
            </a:pPr>
            <a:r>
              <a:rPr lang="en-US" sz="2150" b="1" kern="0" spc="-22" dirty="0">
                <a:solidFill>
                  <a:srgbClr val="FFFFFF"/>
                </a:solidFill>
                <a:latin typeface="Montserrat Bold" pitchFamily="34" charset="0"/>
                <a:ea typeface="Montserrat Bold" pitchFamily="34" charset="-122"/>
                <a:cs typeface="Montserrat Bold" pitchFamily="34" charset="-120"/>
              </a:rPr>
              <a:t>Ethical Considerations</a:t>
            </a:r>
            <a:endParaRPr lang="en-US" sz="2150" dirty="0"/>
          </a:p>
        </p:txBody>
      </p:sp>
      <p:sp>
        <p:nvSpPr>
          <p:cNvPr id="13" name="Text 11"/>
          <p:cNvSpPr/>
          <p:nvPr/>
        </p:nvSpPr>
        <p:spPr>
          <a:xfrm>
            <a:off x="710446" y="6993850"/>
            <a:ext cx="13209508" cy="304443"/>
          </a:xfrm>
          <a:prstGeom prst="rect">
            <a:avLst/>
          </a:prstGeom>
          <a:noFill/>
        </p:spPr>
        <p:txBody>
          <a:bodyPr wrap="none" lIns="0" tIns="0" rIns="0" bIns="0" rtlCol="0" anchor="t"/>
          <a:lstStyle/>
          <a:p>
            <a:pPr marL="0" indent="0" algn="l">
              <a:lnSpc>
                <a:spcPts val="2350"/>
              </a:lnSpc>
              <a:buSzPct val="100000"/>
              <a:buNone/>
            </a:pPr>
            <a:r>
              <a:rPr lang="en-US" sz="1550" b="1" dirty="0">
                <a:solidFill>
                  <a:srgbClr val="E2E6E9"/>
                </a:solidFill>
                <a:latin typeface="Source Sans Pro" pitchFamily="34" charset="0"/>
                <a:ea typeface="Source Sans Pro" pitchFamily="34" charset="-122"/>
                <a:cs typeface="Source Sans Pro" pitchFamily="34" charset="-120"/>
              </a:rPr>
              <a:t>Ensure Data Privacy</a:t>
            </a:r>
            <a:r>
              <a:rPr lang="en-US" sz="1550" dirty="0">
                <a:solidFill>
                  <a:srgbClr val="E2E6E9"/>
                </a:solidFill>
                <a:latin typeface="Source Sans Pro" pitchFamily="34" charset="0"/>
                <a:ea typeface="Source Sans Pro" pitchFamily="34" charset="-122"/>
                <a:cs typeface="Source Sans Pro" pitchFamily="34" charset="-120"/>
              </a:rPr>
              <a:t>: Follow privacy laws to protect patient data and ensure confidentiality.</a:t>
            </a:r>
            <a:endParaRPr lang="en-US" sz="1550" dirty="0"/>
          </a:p>
        </p:txBody>
      </p:sp>
      <p:sp>
        <p:nvSpPr>
          <p:cNvPr id="14" name="Text 12"/>
          <p:cNvSpPr/>
          <p:nvPr/>
        </p:nvSpPr>
        <p:spPr>
          <a:xfrm>
            <a:off x="710446" y="7369254"/>
            <a:ext cx="13209508" cy="304443"/>
          </a:xfrm>
          <a:prstGeom prst="rect">
            <a:avLst/>
          </a:prstGeom>
          <a:noFill/>
        </p:spPr>
        <p:txBody>
          <a:bodyPr wrap="none" lIns="0" tIns="0" rIns="0" bIns="0" rtlCol="0" anchor="t"/>
          <a:lstStyle/>
          <a:p>
            <a:pPr marL="0" indent="0" algn="l">
              <a:lnSpc>
                <a:spcPts val="2350"/>
              </a:lnSpc>
              <a:buSzPct val="100000"/>
              <a:buNone/>
            </a:pPr>
            <a:r>
              <a:rPr lang="en-US" sz="1550" b="1" dirty="0">
                <a:solidFill>
                  <a:srgbClr val="E2E6E9"/>
                </a:solidFill>
                <a:latin typeface="Source Sans Pro" pitchFamily="34" charset="0"/>
                <a:ea typeface="Source Sans Pro" pitchFamily="34" charset="-122"/>
                <a:cs typeface="Source Sans Pro" pitchFamily="34" charset="-120"/>
              </a:rPr>
              <a:t>Address Bias</a:t>
            </a:r>
            <a:r>
              <a:rPr lang="en-US" sz="1550" dirty="0">
                <a:solidFill>
                  <a:srgbClr val="E2E6E9"/>
                </a:solidFill>
                <a:latin typeface="Source Sans Pro" pitchFamily="34" charset="0"/>
                <a:ea typeface="Source Sans Pro" pitchFamily="34" charset="-122"/>
                <a:cs typeface="Source Sans Pro" pitchFamily="34" charset="-120"/>
              </a:rPr>
              <a:t>: Check for biases in the data and take steps to minimize their impact on the results.</a:t>
            </a:r>
            <a:endParaRPr lang="en-US" sz="1550" dirty="0"/>
          </a:p>
        </p:txBody>
      </p:sp>
      <p:sp>
        <p:nvSpPr>
          <p:cNvPr id="15" name="Text Box 14"/>
          <p:cNvSpPr txBox="1"/>
          <p:nvPr/>
        </p:nvSpPr>
        <p:spPr>
          <a:xfrm>
            <a:off x="9753600" y="7744460"/>
            <a:ext cx="4876800" cy="368300"/>
          </a:xfrm>
          <a:prstGeom prst="rect">
            <a:avLst/>
          </a:prstGeom>
          <a:solidFill>
            <a:srgbClr val="111213"/>
          </a:solidFill>
        </p:spPr>
        <p:txBody>
          <a:bodyPr wrap="square" rtlCol="0">
            <a:spAutoFit/>
          </a:bodyPr>
          <a:p>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2360533"/>
            <a:ext cx="8248174" cy="701278"/>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                                  Thank You</a:t>
            </a:r>
            <a:endParaRPr lang="en-US" sz="4400" dirty="0"/>
          </a:p>
        </p:txBody>
      </p:sp>
      <p:sp>
        <p:nvSpPr>
          <p:cNvPr id="3" name="Text 1"/>
          <p:cNvSpPr/>
          <p:nvPr/>
        </p:nvSpPr>
        <p:spPr>
          <a:xfrm>
            <a:off x="863798" y="3555444"/>
            <a:ext cx="12902803"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Patel Shrey</a:t>
            </a:r>
            <a:endParaRPr lang="en-US" sz="1900" dirty="0"/>
          </a:p>
        </p:txBody>
      </p:sp>
      <p:sp>
        <p:nvSpPr>
          <p:cNvPr id="4" name="Text 2"/>
          <p:cNvSpPr/>
          <p:nvPr/>
        </p:nvSpPr>
        <p:spPr>
          <a:xfrm>
            <a:off x="863798" y="4203263"/>
            <a:ext cx="12902803"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Patel Parth</a:t>
            </a:r>
            <a:endParaRPr lang="en-US" sz="1900" dirty="0"/>
          </a:p>
        </p:txBody>
      </p:sp>
      <p:sp>
        <p:nvSpPr>
          <p:cNvPr id="5" name="Text 3"/>
          <p:cNvSpPr/>
          <p:nvPr/>
        </p:nvSpPr>
        <p:spPr>
          <a:xfrm>
            <a:off x="863798" y="4851083"/>
            <a:ext cx="12902803"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Patel Manush</a:t>
            </a:r>
            <a:endParaRPr lang="en-US" sz="1900" dirty="0"/>
          </a:p>
        </p:txBody>
      </p:sp>
      <p:sp>
        <p:nvSpPr>
          <p:cNvPr id="6" name="Text 4"/>
          <p:cNvSpPr/>
          <p:nvPr/>
        </p:nvSpPr>
        <p:spPr>
          <a:xfrm>
            <a:off x="863798" y="5498902"/>
            <a:ext cx="12902803" cy="370165"/>
          </a:xfrm>
          <a:prstGeom prst="rect">
            <a:avLst/>
          </a:prstGeom>
          <a:noFill/>
        </p:spPr>
        <p:txBody>
          <a:bodyPr wrap="non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Aman chordia</a:t>
            </a:r>
            <a:endParaRPr lang="en-US" sz="1900" dirty="0"/>
          </a:p>
        </p:txBody>
      </p:sp>
      <p:sp>
        <p:nvSpPr>
          <p:cNvPr id="7" name="Text Box 6"/>
          <p:cNvSpPr txBox="1"/>
          <p:nvPr/>
        </p:nvSpPr>
        <p:spPr>
          <a:xfrm>
            <a:off x="9753600" y="7762875"/>
            <a:ext cx="4876800" cy="368300"/>
          </a:xfrm>
          <a:prstGeom prst="rect">
            <a:avLst/>
          </a:prstGeom>
          <a:solidFill>
            <a:srgbClr val="111213"/>
          </a:solidFill>
        </p:spPr>
        <p:txBody>
          <a:bodyPr wrap="square" rtlCol="0">
            <a:spAutoFit/>
          </a:bodyPr>
          <a:p>
            <a:endParaRPr lang="en-GB"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3157</Words>
  <Application>WPS Presentation</Application>
  <PresentationFormat>On-screen Show (16:9)</PresentationFormat>
  <Paragraphs>220</Paragraphs>
  <Slides>9</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Montserrat Bold</vt:lpstr>
      <vt:lpstr>Segoe Print</vt:lpstr>
      <vt:lpstr>Montserrat Bold</vt:lpstr>
      <vt:lpstr>Montserrat Bold</vt:lpstr>
      <vt:lpstr>Source Sans Pro</vt:lpstr>
      <vt:lpstr>Source Sans Pro</vt:lpstr>
      <vt:lpstr>Source Sans Pro</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manus</cp:lastModifiedBy>
  <cp:revision>2</cp:revision>
  <dcterms:created xsi:type="dcterms:W3CDTF">2024-12-16T07:30:00Z</dcterms:created>
  <dcterms:modified xsi:type="dcterms:W3CDTF">2024-12-16T07:35:18Z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8A9D6FF9D66F43259C1783A515484E21_12</vt:lpwstr>
  </property>
  <property fmtid="{D5CDD505-2E9C-101B-9397-08002B2CF9AE}" pid="3" name="KSOProductBuildVer">
    <vt:lpwstr>2057-12.2.0.18639</vt:lpwstr>
  </property>
</Properties>
</file>