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9685"/>
            <a:ext cx="4037011" cy="41883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11" y="0"/>
            <a:ext cx="1603387" cy="114140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5878" y="6096000"/>
            <a:ext cx="993733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9711" y="0"/>
            <a:ext cx="762000" cy="12065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7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685799" y="0"/>
                </a:lnTo>
                <a:lnTo>
                  <a:pt x="685799" y="1142999"/>
                </a:lnTo>
                <a:close/>
              </a:path>
            </a:pathLst>
          </a:custGeom>
          <a:solidFill>
            <a:srgbClr val="B014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136" y="456782"/>
            <a:ext cx="653859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831" y="2066126"/>
            <a:ext cx="8307705" cy="369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80" y="2495444"/>
            <a:ext cx="827532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550784" algn="l"/>
              </a:tabLst>
            </a:pPr>
            <a:r>
              <a:rPr dirty="0" sz="7200"/>
              <a:t>Unit</a:t>
            </a:r>
            <a:r>
              <a:rPr dirty="0" sz="7200" spc="-30"/>
              <a:t> </a:t>
            </a:r>
            <a:r>
              <a:rPr dirty="0" sz="7200"/>
              <a:t>1:</a:t>
            </a:r>
            <a:r>
              <a:rPr dirty="0" sz="7200" spc="-30"/>
              <a:t> </a:t>
            </a:r>
            <a:r>
              <a:rPr dirty="0" sz="7200" spc="-10"/>
              <a:t>Introduction</a:t>
            </a:r>
            <a:r>
              <a:rPr dirty="0" sz="7200"/>
              <a:t>	</a:t>
            </a:r>
            <a:r>
              <a:rPr dirty="0" sz="7200" spc="-25"/>
              <a:t>to AI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344677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dirty="0" spc="-25"/>
              <a:t>AI</a:t>
            </a:r>
            <a:r>
              <a:rPr dirty="0"/>
              <a:t>	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8812" y="1166190"/>
            <a:ext cx="8580120" cy="517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3545" marR="457834" indent="-411480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Healthcare: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Disease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diagnosis,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medicine,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robotic surgeries.</a:t>
            </a:r>
            <a:endParaRPr sz="2400">
              <a:latin typeface="Times New Roman"/>
              <a:cs typeface="Times New Roman"/>
            </a:endParaRPr>
          </a:p>
          <a:p>
            <a:pPr marL="423545" marR="1160780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Finance: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Fraud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detection,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algorithmic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trading,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credit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risk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assessment.</a:t>
            </a:r>
            <a:endParaRPr sz="2400">
              <a:latin typeface="Times New Roman"/>
              <a:cs typeface="Times New Roman"/>
            </a:endParaRPr>
          </a:p>
          <a:p>
            <a:pPr marL="423545" marR="796925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Transportation: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Autonomous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vehicles,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management systems.</a:t>
            </a:r>
            <a:endParaRPr sz="2400">
              <a:latin typeface="Times New Roman"/>
              <a:cs typeface="Times New Roman"/>
            </a:endParaRPr>
          </a:p>
          <a:p>
            <a:pPr marL="423545" indent="-41084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Education: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systems,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tutors.</a:t>
            </a:r>
            <a:endParaRPr sz="2400">
              <a:latin typeface="Times New Roman"/>
              <a:cs typeface="Times New Roman"/>
            </a:endParaRPr>
          </a:p>
          <a:p>
            <a:pPr marL="423545" marR="5080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Entertainment: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Recommendation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Netflix,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Spotify),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creation.</a:t>
            </a:r>
            <a:endParaRPr sz="2400">
              <a:latin typeface="Times New Roman"/>
              <a:cs typeface="Times New Roman"/>
            </a:endParaRPr>
          </a:p>
          <a:p>
            <a:pPr marL="423545" indent="-41084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Agriculture: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Precision farming,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pest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detection,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crop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monitoring.</a:t>
            </a:r>
            <a:endParaRPr sz="2400">
              <a:latin typeface="Times New Roman"/>
              <a:cs typeface="Times New Roman"/>
            </a:endParaRPr>
          </a:p>
          <a:p>
            <a:pPr marL="423545" marR="492759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Security: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Surveillance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systems,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detection,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cybersecurity solutions.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Intelligent</a:t>
            </a:r>
            <a:r>
              <a:rPr dirty="0" spc="-65"/>
              <a:t> 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2064094"/>
            <a:ext cx="8585200" cy="339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Definition:</a:t>
            </a:r>
            <a:r>
              <a:rPr dirty="0" sz="2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intelligent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entity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capable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perceiving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environment, reasoning,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 taking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actions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goals.</a:t>
            </a:r>
            <a:endParaRPr sz="28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Components:</a:t>
            </a:r>
            <a:endParaRPr sz="2800">
              <a:latin typeface="Times New Roman"/>
              <a:cs typeface="Times New Roman"/>
            </a:endParaRPr>
          </a:p>
          <a:p>
            <a:pPr lvl="1" marL="835025" indent="-35433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83502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Sensors: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Gather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lvl="1" marL="835025" indent="-3543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83502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Actuators:</a:t>
            </a:r>
            <a:r>
              <a:rPr dirty="0" sz="24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actions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985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dirty="0" sz="2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Program:</a:t>
            </a:r>
            <a:r>
              <a:rPr dirty="0" sz="2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Processes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inputs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decides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actions.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456501"/>
            <a:ext cx="38569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Intelligent</a:t>
            </a:r>
            <a:r>
              <a:rPr dirty="0" spc="-65"/>
              <a:t> </a:t>
            </a:r>
            <a:r>
              <a:rPr dirty="0" spc="-10"/>
              <a:t>Agents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60" y="1310640"/>
            <a:ext cx="6903718" cy="5349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155" y="243421"/>
            <a:ext cx="55645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685" algn="l"/>
              </a:tabLst>
            </a:pPr>
            <a:r>
              <a:rPr dirty="0"/>
              <a:t>Agents</a:t>
            </a:r>
            <a:r>
              <a:rPr dirty="0" spc="-150"/>
              <a:t>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Environments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0867" y="1056222"/>
            <a:ext cx="8752840" cy="380492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0"/>
              </a:spcBef>
              <a:buClr>
                <a:srgbClr val="86D1D8"/>
              </a:buClr>
              <a:buSzPct val="79545"/>
              <a:buFont typeface="Arial Black"/>
              <a:buChar char="►"/>
              <a:tabLst>
                <a:tab pos="417830" algn="l"/>
              </a:tabLst>
            </a:pP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Agent:</a:t>
            </a:r>
            <a:r>
              <a:rPr dirty="0" sz="22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Anything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perceives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acts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upon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220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545"/>
              <a:buFont typeface="Arial Black"/>
              <a:buChar char="►"/>
              <a:tabLst>
                <a:tab pos="417830" algn="l"/>
              </a:tabLst>
            </a:pP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Environment:</a:t>
            </a:r>
            <a:r>
              <a:rPr dirty="0" sz="2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interacts.</a:t>
            </a:r>
            <a:endParaRPr sz="220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545"/>
              <a:buFont typeface="Arial Black"/>
              <a:buChar char="►"/>
              <a:tabLst>
                <a:tab pos="417830" algn="l"/>
              </a:tabLst>
            </a:pP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dirty="0" sz="2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Times New Roman"/>
                <a:cs typeface="Times New Roman"/>
              </a:rPr>
              <a:t>Environments:</a:t>
            </a:r>
            <a:endParaRPr sz="2200">
              <a:latin typeface="Times New Roman"/>
              <a:cs typeface="Times New Roman"/>
            </a:endParaRPr>
          </a:p>
          <a:p>
            <a:pPr lvl="1" marL="817880" marR="5080" indent="-34861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545"/>
              <a:buFont typeface="Arial Black"/>
              <a:buChar char="►"/>
              <a:tabLst>
                <a:tab pos="817880" algn="l"/>
              </a:tabLst>
            </a:pP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Fully</a:t>
            </a:r>
            <a:r>
              <a:rPr dirty="0" sz="2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Observable</a:t>
            </a:r>
            <a:r>
              <a:rPr dirty="0" sz="22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dirty="0" sz="2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Partially</a:t>
            </a:r>
            <a:r>
              <a:rPr dirty="0" sz="2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Observable:</a:t>
            </a:r>
            <a:r>
              <a:rPr dirty="0" sz="22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availability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information.</a:t>
            </a:r>
            <a:endParaRPr sz="2200">
              <a:latin typeface="Times New Roman"/>
              <a:cs typeface="Times New Roman"/>
            </a:endParaRPr>
          </a:p>
          <a:p>
            <a:pPr marL="532130" marR="374015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e.g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Chess: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entire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board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fully observable.</a:t>
            </a:r>
            <a:endParaRPr sz="2200">
              <a:latin typeface="Times New Roman"/>
              <a:cs typeface="Times New Roman"/>
            </a:endParaRPr>
          </a:p>
          <a:p>
            <a:pPr marL="532130" marR="40005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Autonomous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Vehicles: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sensors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objects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partially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observable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0907" y="2067142"/>
            <a:ext cx="7771765" cy="334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230504" indent="-348615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9545"/>
              <a:buFont typeface="Arial Black"/>
              <a:buChar char="►"/>
              <a:tabLst>
                <a:tab pos="360680" algn="l"/>
              </a:tabLst>
            </a:pPr>
            <a:r>
              <a:rPr dirty="0" sz="2200" spc="-10" b="1">
                <a:solidFill>
                  <a:srgbClr val="FFFFFF"/>
                </a:solidFill>
                <a:latin typeface="Times New Roman"/>
                <a:cs typeface="Times New Roman"/>
              </a:rPr>
              <a:t>Deterministic</a:t>
            </a:r>
            <a:r>
              <a:rPr dirty="0" sz="2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dirty="0" sz="22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Stochastic:</a:t>
            </a:r>
            <a:r>
              <a:rPr dirty="0" sz="22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actions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predictable outcomes.</a:t>
            </a:r>
            <a:endParaRPr sz="2200">
              <a:latin typeface="Times New Roman"/>
              <a:cs typeface="Times New Roman"/>
            </a:endParaRPr>
          </a:p>
          <a:p>
            <a:pPr marL="74930" marR="586105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e.g-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Solving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Rubik’s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Cube: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move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predictable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change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cube's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state.</a:t>
            </a:r>
            <a:endParaRPr sz="22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Stock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Market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Trading</a:t>
            </a:r>
            <a:endParaRPr sz="2200">
              <a:latin typeface="Times New Roman"/>
              <a:cs typeface="Times New Roman"/>
            </a:endParaRPr>
          </a:p>
          <a:p>
            <a:pPr marL="74930" marR="5080" indent="-62865">
              <a:lnSpc>
                <a:spcPct val="137900"/>
              </a:lnSpc>
              <a:buClr>
                <a:srgbClr val="86D1D8"/>
              </a:buClr>
              <a:buSzPct val="79545"/>
              <a:buFont typeface="Arial Black"/>
              <a:buChar char="►"/>
              <a:tabLst>
                <a:tab pos="74930" algn="l"/>
                <a:tab pos="360680" algn="l"/>
              </a:tabLst>
            </a:pP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dirty="0" sz="2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dirty="0" sz="22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Dynamic:</a:t>
            </a:r>
            <a:r>
              <a:rPr dirty="0" sz="22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changes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time.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Chess: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board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changes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moves.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2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3707" y="2067142"/>
            <a:ext cx="8519160" cy="195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830" marR="105410" indent="-405765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9545"/>
              <a:buFont typeface="Arial Black"/>
              <a:buChar char="►"/>
              <a:tabLst>
                <a:tab pos="417830" algn="l"/>
              </a:tabLst>
            </a:pP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Discrete</a:t>
            </a:r>
            <a:r>
              <a:rPr dirty="0" sz="22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dirty="0" sz="22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FFFF"/>
                </a:solidFill>
                <a:latin typeface="Times New Roman"/>
                <a:cs typeface="Times New Roman"/>
              </a:rPr>
              <a:t>Continuous:</a:t>
            </a:r>
            <a:r>
              <a:rPr dirty="0" sz="22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nature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space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finite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infinite.</a:t>
            </a:r>
            <a:endParaRPr sz="22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E.g-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Chess: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finite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board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configurations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moves.</a:t>
            </a:r>
            <a:endParaRPr sz="2200">
              <a:latin typeface="Times New Roman"/>
              <a:cs typeface="Times New Roman"/>
            </a:endParaRPr>
          </a:p>
          <a:p>
            <a:pPr marL="74930" marR="5080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Driving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Car: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position,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speed,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steering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angles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take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continuous values.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84996" y="2062062"/>
            <a:ext cx="8809355" cy="357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6405" marR="5080" indent="-434340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9687"/>
              <a:buFont typeface="Arial Black"/>
              <a:buChar char="►"/>
              <a:tabLst>
                <a:tab pos="446405" algn="l"/>
              </a:tabLst>
            </a:pP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32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Reflex</a:t>
            </a:r>
            <a:r>
              <a:rPr dirty="0" sz="3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Agents:</a:t>
            </a:r>
            <a:r>
              <a:rPr dirty="0" sz="32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Respond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stimuli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condition-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rules.</a:t>
            </a:r>
            <a:endParaRPr sz="3200">
              <a:latin typeface="Times New Roman"/>
              <a:cs typeface="Times New Roman"/>
            </a:endParaRPr>
          </a:p>
          <a:p>
            <a:pPr marL="446405" indent="-43370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687"/>
              <a:buFont typeface="Arial Black"/>
              <a:buChar char="►"/>
              <a:tabLst>
                <a:tab pos="446405" algn="l"/>
              </a:tabLst>
            </a:pP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32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Times New Roman"/>
                <a:cs typeface="Times New Roman"/>
              </a:rPr>
              <a:t>Thermostat</a:t>
            </a:r>
            <a:endParaRPr sz="3200">
              <a:latin typeface="Times New Roman"/>
              <a:cs typeface="Times New Roman"/>
            </a:endParaRPr>
          </a:p>
          <a:p>
            <a:pPr lvl="1" marL="846455" marR="34925" indent="-35687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8571"/>
              <a:buFont typeface="Lucida Sans Unicode"/>
              <a:buChar char="►"/>
              <a:tabLst>
                <a:tab pos="84645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thermostat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senses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temperature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adjusts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heating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cooling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threshold.</a:t>
            </a:r>
            <a:endParaRPr sz="2800">
              <a:latin typeface="Times New Roman"/>
              <a:cs typeface="Times New Roman"/>
            </a:endParaRPr>
          </a:p>
          <a:p>
            <a:pPr lvl="1" marL="846455" marR="135890" indent="-36576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84645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"if-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then"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rule,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"If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temperature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25°C,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turn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off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heater."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2064094"/>
            <a:ext cx="8839200" cy="315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 marR="795655" indent="-422909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Model-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8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Reflex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Agents: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internal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partially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observable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environments.</a:t>
            </a:r>
            <a:endParaRPr sz="28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Robot</a:t>
            </a:r>
            <a:r>
              <a:rPr dirty="0" sz="28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Vacuum</a:t>
            </a:r>
            <a:r>
              <a:rPr dirty="0" sz="28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Cleaner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8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Roomba)</a:t>
            </a:r>
            <a:endParaRPr sz="2800">
              <a:latin typeface="Times New Roman"/>
              <a:cs typeface="Times New Roman"/>
            </a:endParaRPr>
          </a:p>
          <a:p>
            <a:pPr lvl="1" marL="835025" marR="249554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robot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vacuum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sensors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obstacles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internal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navigate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rooms.</a:t>
            </a:r>
            <a:endParaRPr sz="2400">
              <a:latin typeface="Times New Roman"/>
              <a:cs typeface="Times New Roman"/>
            </a:endParaRPr>
          </a:p>
          <a:p>
            <a:pPr lvl="1" marL="835025" marR="5080" indent="-3543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83502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updates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internal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room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layout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moves,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allowing it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 clean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efficiently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2064094"/>
            <a:ext cx="8345805" cy="351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Goal-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Agents: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Focus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achieving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goals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using decision-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making.</a:t>
            </a:r>
            <a:endParaRPr sz="28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Autonomous</a:t>
            </a:r>
            <a:r>
              <a:rPr dirty="0" sz="28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Vehicles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8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Tesla)</a:t>
            </a:r>
            <a:endParaRPr sz="2800">
              <a:latin typeface="Times New Roman"/>
              <a:cs typeface="Times New Roman"/>
            </a:endParaRPr>
          </a:p>
          <a:p>
            <a:pPr lvl="1" marL="835025" marR="488315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self-driving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aims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safely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passengers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destination.</a:t>
            </a:r>
            <a:endParaRPr sz="2400">
              <a:latin typeface="Times New Roman"/>
              <a:cs typeface="Times New Roman"/>
            </a:endParaRPr>
          </a:p>
          <a:p>
            <a:pPr lvl="1" marL="835025" marR="12700" indent="-3543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83502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perception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(cameras,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radar,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LIDAR)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reasoning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avoiding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collisions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obeying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3545" marR="222885" indent="-422909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23545" algn="l"/>
              </a:tabLst>
            </a:pPr>
            <a:r>
              <a:rPr dirty="0" spc="-25" b="1">
                <a:latin typeface="Times New Roman"/>
                <a:cs typeface="Times New Roman"/>
              </a:rPr>
              <a:t>Utility-</a:t>
            </a:r>
            <a:r>
              <a:rPr dirty="0" b="1">
                <a:latin typeface="Times New Roman"/>
                <a:cs typeface="Times New Roman"/>
              </a:rPr>
              <a:t>Based</a:t>
            </a:r>
            <a:r>
              <a:rPr dirty="0" spc="-5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Agents: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/>
              <a:t>Evaluate</a:t>
            </a:r>
            <a:r>
              <a:rPr dirty="0" spc="-45"/>
              <a:t> </a:t>
            </a:r>
            <a:r>
              <a:rPr dirty="0"/>
              <a:t>multiple</a:t>
            </a:r>
            <a:r>
              <a:rPr dirty="0" spc="-50"/>
              <a:t> </a:t>
            </a:r>
            <a:r>
              <a:rPr dirty="0"/>
              <a:t>outcomes</a:t>
            </a:r>
            <a:r>
              <a:rPr dirty="0" spc="-45"/>
              <a:t> </a:t>
            </a:r>
            <a:r>
              <a:rPr dirty="0" spc="-25"/>
              <a:t>to </a:t>
            </a:r>
            <a:r>
              <a:rPr dirty="0"/>
              <a:t>maximize</a:t>
            </a:r>
            <a:r>
              <a:rPr dirty="0" spc="-40"/>
              <a:t> </a:t>
            </a:r>
            <a:r>
              <a:rPr dirty="0" spc="-10"/>
              <a:t>utility.</a:t>
            </a:r>
          </a:p>
          <a:p>
            <a:pPr marL="423545" marR="260985" indent="-422909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23545" algn="l"/>
              </a:tabLst>
            </a:pPr>
            <a:r>
              <a:rPr dirty="0" b="1">
                <a:latin typeface="Times New Roman"/>
                <a:cs typeface="Times New Roman"/>
              </a:rPr>
              <a:t>Example:</a:t>
            </a:r>
            <a:r>
              <a:rPr dirty="0" spc="-10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E-</a:t>
            </a:r>
            <a:r>
              <a:rPr dirty="0" b="1">
                <a:latin typeface="Times New Roman"/>
                <a:cs typeface="Times New Roman"/>
              </a:rPr>
              <a:t>Commerce</a:t>
            </a:r>
            <a:r>
              <a:rPr dirty="0" spc="-9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Recommendation</a:t>
            </a:r>
            <a:r>
              <a:rPr dirty="0" spc="-10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Systems </a:t>
            </a:r>
            <a:r>
              <a:rPr dirty="0" b="1">
                <a:latin typeface="Times New Roman"/>
                <a:cs typeface="Times New Roman"/>
              </a:rPr>
              <a:t>(e.g., </a:t>
            </a:r>
            <a:r>
              <a:rPr dirty="0" spc="-10" b="1">
                <a:latin typeface="Times New Roman"/>
                <a:cs typeface="Times New Roman"/>
              </a:rPr>
              <a:t>Amazon)</a:t>
            </a:r>
          </a:p>
          <a:p>
            <a:pPr lvl="1" marL="823594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23594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Suggests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products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maximize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sales.</a:t>
            </a:r>
            <a:endParaRPr sz="2400">
              <a:latin typeface="Times New Roman"/>
              <a:cs typeface="Times New Roman"/>
            </a:endParaRPr>
          </a:p>
          <a:p>
            <a:pPr lvl="1" marL="823594" marR="5080" indent="-3543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823594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evaluates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utility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(user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preference,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past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purchases)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recommendations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selects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-25"/>
              <a:t>AI?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5269" y="1937094"/>
            <a:ext cx="8718550" cy="339344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1100"/>
              </a:spcBef>
              <a:buClr>
                <a:srgbClr val="86D1D8"/>
              </a:buClr>
              <a:buSzPct val="78571"/>
              <a:buFont typeface="Lucida Sans Unicode"/>
              <a:buChar char="►"/>
              <a:tabLst>
                <a:tab pos="426084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Definition: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Simulation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machines.</a:t>
            </a:r>
            <a:endParaRPr sz="2800">
              <a:latin typeface="Times New Roman"/>
              <a:cs typeface="Times New Roman"/>
            </a:endParaRPr>
          </a:p>
          <a:p>
            <a:pPr marL="426084" marR="360680" indent="-41402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Lucida Sans Unicode"/>
              <a:buChar char="►"/>
              <a:tabLst>
                <a:tab pos="426084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Artificial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(AI)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simulation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machines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programmed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think,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learn,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reason,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decisions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humans.</a:t>
            </a:r>
            <a:endParaRPr sz="2800">
              <a:latin typeface="Times New Roman"/>
              <a:cs typeface="Times New Roman"/>
            </a:endParaRPr>
          </a:p>
          <a:p>
            <a:pPr marL="426084" marR="60325" indent="-41402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Lucida Sans Unicode"/>
              <a:buChar char="►"/>
              <a:tabLst>
                <a:tab pos="426084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tasks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problem-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solving,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language,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recognizing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patterns,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adapting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inputs.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2064094"/>
            <a:ext cx="8843645" cy="327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 marR="685165" indent="-422909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Agents:</a:t>
            </a:r>
            <a:r>
              <a:rPr dirty="0" sz="2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experiences.</a:t>
            </a:r>
            <a:endParaRPr sz="28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Chatbots</a:t>
            </a:r>
            <a:r>
              <a:rPr dirty="0" sz="280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8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ChatGPT,</a:t>
            </a:r>
            <a:r>
              <a:rPr dirty="0" sz="28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Siri)</a:t>
            </a:r>
            <a:endParaRPr sz="2800">
              <a:latin typeface="Times New Roman"/>
              <a:cs typeface="Times New Roman"/>
            </a:endParaRPr>
          </a:p>
          <a:p>
            <a:pPr lvl="1" marL="835025" marR="42545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AI-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powered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conversational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learning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interactions.</a:t>
            </a:r>
            <a:endParaRPr sz="2400">
              <a:latin typeface="Times New Roman"/>
              <a:cs typeface="Times New Roman"/>
            </a:endParaRPr>
          </a:p>
          <a:p>
            <a:pPr marL="434975" marR="5080" indent="-422909">
              <a:lnSpc>
                <a:spcPct val="100000"/>
              </a:lnSpc>
              <a:spcBef>
                <a:spcPts val="985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context,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needs,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responses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1937094"/>
            <a:ext cx="8860155" cy="321818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34975" indent="-422275">
              <a:lnSpc>
                <a:spcPct val="100000"/>
              </a:lnSpc>
              <a:spcBef>
                <a:spcPts val="1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Multi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endParaRPr sz="28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dirty="0" sz="2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Multiplayer</a:t>
            </a:r>
            <a:r>
              <a:rPr dirty="0" sz="2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Games</a:t>
            </a:r>
            <a:r>
              <a:rPr dirty="0" sz="2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Fortnite)</a:t>
            </a:r>
            <a:endParaRPr sz="2800">
              <a:latin typeface="Times New Roman"/>
              <a:cs typeface="Times New Roman"/>
            </a:endParaRPr>
          </a:p>
          <a:p>
            <a:pPr lvl="1" marL="835025" marR="1013460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bots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interact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bots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gaming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experience.</a:t>
            </a:r>
            <a:endParaRPr sz="2400">
              <a:latin typeface="Times New Roman"/>
              <a:cs typeface="Times New Roman"/>
            </a:endParaRPr>
          </a:p>
          <a:p>
            <a:pPr lvl="1" marL="835025" marR="5080" indent="-35433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83502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bot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operates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independent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agent,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working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towards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survival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scoring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points,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adapting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actions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0375" algn="l"/>
                <a:tab pos="5014595" algn="l"/>
              </a:tabLst>
            </a:pPr>
            <a:r>
              <a:rPr dirty="0"/>
              <a:t>Structure</a:t>
            </a:r>
            <a:r>
              <a:rPr dirty="0" spc="-55"/>
              <a:t> </a:t>
            </a:r>
            <a:r>
              <a:rPr dirty="0" spc="-25"/>
              <a:t>and</a:t>
            </a:r>
            <a:r>
              <a:rPr dirty="0"/>
              <a:t>	Types</a:t>
            </a:r>
            <a:r>
              <a:rPr dirty="0" spc="-25"/>
              <a:t> of</a:t>
            </a:r>
            <a:r>
              <a:rPr dirty="0"/>
              <a:t>	</a:t>
            </a:r>
            <a:r>
              <a:rPr dirty="0" spc="-10"/>
              <a:t>Agents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1937094"/>
            <a:ext cx="8706485" cy="30327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34975" indent="-422275">
              <a:lnSpc>
                <a:spcPct val="100000"/>
              </a:lnSpc>
              <a:spcBef>
                <a:spcPts val="11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dirty="0" sz="28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endParaRPr sz="2800">
              <a:latin typeface="Times New Roman"/>
              <a:cs typeface="Times New Roman"/>
            </a:endParaRPr>
          </a:p>
          <a:p>
            <a:pPr marL="434975" marR="248285" indent="-422909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Robotic</a:t>
            </a:r>
            <a:r>
              <a:rPr dirty="0" sz="2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Warehouse</a:t>
            </a:r>
            <a:r>
              <a:rPr dirty="0" sz="2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dirty="0" sz="2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8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Amazon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Kiva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Robots)</a:t>
            </a:r>
            <a:endParaRPr sz="2800">
              <a:latin typeface="Times New Roman"/>
              <a:cs typeface="Times New Roman"/>
            </a:endParaRPr>
          </a:p>
          <a:p>
            <a:pPr lvl="1" marL="835025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Robots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collaborate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move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inventory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warehouses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efficiently.</a:t>
            </a:r>
            <a:endParaRPr sz="2400">
              <a:latin typeface="Times New Roman"/>
              <a:cs typeface="Times New Roman"/>
            </a:endParaRPr>
          </a:p>
          <a:p>
            <a:pPr marL="434975" marR="5080" indent="-422909">
              <a:lnSpc>
                <a:spcPct val="100000"/>
              </a:lnSpc>
              <a:spcBef>
                <a:spcPts val="985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Mechanism:</a:t>
            </a:r>
            <a:r>
              <a:rPr dirty="0" sz="2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communicate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coordinate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actions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optimize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completion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collisions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delays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69685"/>
            <a:ext cx="4037329" cy="4188460"/>
            <a:chOff x="0" y="2669685"/>
            <a:chExt cx="4037329" cy="4188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9685"/>
              <a:ext cx="4037011" cy="418831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2347"/>
              <a:ext cx="1522411" cy="236545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9411" y="0"/>
            <a:ext cx="1603387" cy="11414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5878" y="6096000"/>
            <a:ext cx="993733" cy="76199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399711" y="0"/>
            <a:ext cx="762000" cy="1206500"/>
            <a:chOff x="10399711" y="0"/>
            <a:chExt cx="762000" cy="120650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0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E5155"/>
                </a:solidFill>
              </a:rPr>
              <a:t>What</a:t>
            </a:r>
            <a:r>
              <a:rPr dirty="0" spc="-15">
                <a:solidFill>
                  <a:srgbClr val="1E5155"/>
                </a:solidFill>
              </a:rPr>
              <a:t> </a:t>
            </a:r>
            <a:r>
              <a:rPr dirty="0">
                <a:solidFill>
                  <a:srgbClr val="1E5155"/>
                </a:solidFill>
              </a:rPr>
              <a:t>is</a:t>
            </a:r>
            <a:r>
              <a:rPr dirty="0" spc="-15">
                <a:solidFill>
                  <a:srgbClr val="1E5155"/>
                </a:solidFill>
              </a:rPr>
              <a:t> </a:t>
            </a:r>
            <a:r>
              <a:rPr dirty="0" spc="-25">
                <a:solidFill>
                  <a:srgbClr val="1E5155"/>
                </a:solidFill>
              </a:rPr>
              <a:t>AI?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095116" y="2062062"/>
            <a:ext cx="8459470" cy="369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6245" marR="539750" indent="-424180">
              <a:lnSpc>
                <a:spcPct val="100000"/>
              </a:lnSpc>
              <a:spcBef>
                <a:spcPts val="100"/>
              </a:spcBef>
              <a:buClr>
                <a:srgbClr val="F6F6F6"/>
              </a:buClr>
              <a:buSzPct val="79687"/>
              <a:buFont typeface="Lucida Sans Unicode"/>
              <a:buChar char="►"/>
              <a:tabLst>
                <a:tab pos="436245" algn="l"/>
              </a:tabLst>
            </a:pPr>
            <a:r>
              <a:rPr dirty="0" sz="3200">
                <a:latin typeface="Times New Roman"/>
                <a:cs typeface="Times New Roman"/>
              </a:rPr>
              <a:t>Goals: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perform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tasks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requiring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human-</a:t>
            </a:r>
            <a:r>
              <a:rPr dirty="0" sz="3200" spc="-20">
                <a:latin typeface="Times New Roman"/>
                <a:cs typeface="Times New Roman"/>
              </a:rPr>
              <a:t>like </a:t>
            </a:r>
            <a:r>
              <a:rPr dirty="0" sz="3200" spc="-10">
                <a:latin typeface="Times New Roman"/>
                <a:cs typeface="Times New Roman"/>
              </a:rPr>
              <a:t>intelligence.</a:t>
            </a:r>
            <a:endParaRPr sz="3200">
              <a:latin typeface="Times New Roman"/>
              <a:cs typeface="Times New Roman"/>
            </a:endParaRPr>
          </a:p>
          <a:p>
            <a:pPr marL="436245" marR="287655" indent="-424180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79687"/>
              <a:buFont typeface="Lucida Sans Unicode"/>
              <a:buChar char="►"/>
              <a:tabLst>
                <a:tab pos="436245" algn="l"/>
              </a:tabLst>
            </a:pPr>
            <a:r>
              <a:rPr dirty="0" sz="3200">
                <a:latin typeface="Times New Roman"/>
                <a:cs typeface="Times New Roman"/>
              </a:rPr>
              <a:t>Enable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machines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perceive,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reason,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learn,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and </a:t>
            </a:r>
            <a:r>
              <a:rPr dirty="0" sz="3200">
                <a:latin typeface="Times New Roman"/>
                <a:cs typeface="Times New Roman"/>
              </a:rPr>
              <a:t>adapt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perform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tasks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requiring</a:t>
            </a:r>
            <a:r>
              <a:rPr dirty="0" sz="3200" spc="-30">
                <a:latin typeface="Times New Roman"/>
                <a:cs typeface="Times New Roman"/>
              </a:rPr>
              <a:t> human-</a:t>
            </a:r>
            <a:r>
              <a:rPr dirty="0" sz="3200" spc="-20">
                <a:latin typeface="Times New Roman"/>
                <a:cs typeface="Times New Roman"/>
              </a:rPr>
              <a:t>like </a:t>
            </a:r>
            <a:r>
              <a:rPr dirty="0" sz="3200" spc="-10">
                <a:latin typeface="Times New Roman"/>
                <a:cs typeface="Times New Roman"/>
              </a:rPr>
              <a:t>intelligence.</a:t>
            </a:r>
            <a:endParaRPr sz="3200">
              <a:latin typeface="Times New Roman"/>
              <a:cs typeface="Times New Roman"/>
            </a:endParaRPr>
          </a:p>
          <a:p>
            <a:pPr marL="436245" marR="5080" indent="-424180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79687"/>
              <a:buFont typeface="Lucida Sans Unicode"/>
              <a:buChar char="►"/>
              <a:tabLst>
                <a:tab pos="436245" algn="l"/>
              </a:tabLst>
            </a:pPr>
            <a:r>
              <a:rPr dirty="0" sz="3200" spc="-10">
                <a:latin typeface="Times New Roman"/>
                <a:cs typeface="Times New Roman"/>
              </a:rPr>
              <a:t>Applications: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Problem-solving,</a:t>
            </a:r>
            <a:r>
              <a:rPr dirty="0" sz="3200" spc="-20">
                <a:latin typeface="Times New Roman"/>
                <a:cs typeface="Times New Roman"/>
              </a:rPr>
              <a:t> decision-</a:t>
            </a:r>
            <a:r>
              <a:rPr dirty="0" sz="3200" spc="-10">
                <a:latin typeface="Times New Roman"/>
                <a:cs typeface="Times New Roman"/>
              </a:rPr>
              <a:t>making, </a:t>
            </a:r>
            <a:r>
              <a:rPr dirty="0" sz="3200">
                <a:latin typeface="Times New Roman"/>
                <a:cs typeface="Times New Roman"/>
              </a:rPr>
              <a:t>pattern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recognition,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69685"/>
            <a:ext cx="4037329" cy="4188460"/>
            <a:chOff x="0" y="2669685"/>
            <a:chExt cx="4037329" cy="4188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9685"/>
              <a:ext cx="4037011" cy="418831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2347"/>
              <a:ext cx="1522411" cy="236545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9411" y="0"/>
            <a:ext cx="1603387" cy="11414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5878" y="6096000"/>
            <a:ext cx="993733" cy="76199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399711" y="0"/>
            <a:ext cx="762000" cy="1206500"/>
            <a:chOff x="10399711" y="0"/>
            <a:chExt cx="762000" cy="120650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0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2692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dirty="0" b="1">
                <a:solidFill>
                  <a:srgbClr val="1E5155"/>
                </a:solidFill>
                <a:latin typeface="Times New Roman"/>
                <a:cs typeface="Times New Roman"/>
              </a:rPr>
              <a:t>Types</a:t>
            </a:r>
            <a:r>
              <a:rPr dirty="0" spc="-135" b="1">
                <a:solidFill>
                  <a:srgbClr val="1E5155"/>
                </a:solidFill>
                <a:latin typeface="Times New Roman"/>
                <a:cs typeface="Times New Roman"/>
              </a:rPr>
              <a:t> </a:t>
            </a:r>
            <a:r>
              <a:rPr dirty="0" spc="-25" b="1">
                <a:solidFill>
                  <a:srgbClr val="1E5155"/>
                </a:solidFill>
                <a:latin typeface="Times New Roman"/>
                <a:cs typeface="Times New Roman"/>
              </a:rPr>
              <a:t>of</a:t>
            </a:r>
            <a:r>
              <a:rPr dirty="0" b="1">
                <a:solidFill>
                  <a:srgbClr val="1E5155"/>
                </a:solidFill>
                <a:latin typeface="Times New Roman"/>
                <a:cs typeface="Times New Roman"/>
              </a:rPr>
              <a:t>	</a:t>
            </a:r>
            <a:r>
              <a:rPr dirty="0" spc="-25" b="1">
                <a:solidFill>
                  <a:srgbClr val="1E5155"/>
                </a:solidFill>
                <a:latin typeface="Times New Roman"/>
                <a:cs typeface="Times New Roman"/>
              </a:rPr>
              <a:t>AI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123646" y="2023809"/>
            <a:ext cx="8851265" cy="37985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407670" marR="497205" indent="-395605">
              <a:lnSpc>
                <a:spcPct val="80000"/>
              </a:lnSpc>
              <a:spcBef>
                <a:spcPts val="545"/>
              </a:spcBef>
              <a:buClr>
                <a:srgbClr val="F6F6F6"/>
              </a:buClr>
              <a:buSzPct val="78378"/>
              <a:buFont typeface="Arial Black"/>
              <a:buChar char="►"/>
              <a:tabLst>
                <a:tab pos="407670" algn="l"/>
              </a:tabLst>
            </a:pPr>
            <a:r>
              <a:rPr dirty="0" sz="1850" b="1">
                <a:latin typeface="Times New Roman"/>
                <a:cs typeface="Times New Roman"/>
              </a:rPr>
              <a:t>Narrow</a:t>
            </a:r>
            <a:r>
              <a:rPr dirty="0" sz="1850" spc="-45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AI:</a:t>
            </a:r>
            <a:r>
              <a:rPr dirty="0" sz="1850" spc="-45" b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Specialized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single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task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(e.g.,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voice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assistants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like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Siri).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Narrow</a:t>
            </a:r>
            <a:r>
              <a:rPr dirty="0" sz="1850" spc="-45" b="1">
                <a:latin typeface="Times New Roman"/>
                <a:cs typeface="Times New Roman"/>
              </a:rPr>
              <a:t> </a:t>
            </a:r>
            <a:r>
              <a:rPr dirty="0" sz="1850" spc="-25" b="1">
                <a:latin typeface="Times New Roman"/>
                <a:cs typeface="Times New Roman"/>
              </a:rPr>
              <a:t>AI </a:t>
            </a:r>
            <a:r>
              <a:rPr dirty="0" sz="1850" b="1">
                <a:latin typeface="Times New Roman"/>
                <a:cs typeface="Times New Roman"/>
              </a:rPr>
              <a:t>(Weak</a:t>
            </a:r>
            <a:r>
              <a:rPr dirty="0" sz="1850" spc="-25" b="1">
                <a:latin typeface="Times New Roman"/>
                <a:cs typeface="Times New Roman"/>
              </a:rPr>
              <a:t> AI)</a:t>
            </a:r>
            <a:endParaRPr sz="1850">
              <a:latin typeface="Times New Roman"/>
              <a:cs typeface="Times New Roman"/>
            </a:endParaRPr>
          </a:p>
          <a:p>
            <a:pPr marL="407670" marR="602615" indent="-395605">
              <a:lnSpc>
                <a:spcPts val="1780"/>
              </a:lnSpc>
              <a:spcBef>
                <a:spcPts val="980"/>
              </a:spcBef>
              <a:buClr>
                <a:srgbClr val="F6F6F6"/>
              </a:buClr>
              <a:buSzPct val="78378"/>
              <a:buFont typeface="Arial Black"/>
              <a:buChar char="►"/>
              <a:tabLst>
                <a:tab pos="407670" algn="l"/>
              </a:tabLst>
            </a:pPr>
            <a:r>
              <a:rPr dirty="0" sz="1850" b="1">
                <a:latin typeface="Times New Roman"/>
                <a:cs typeface="Times New Roman"/>
              </a:rPr>
              <a:t>Definition:</a:t>
            </a:r>
            <a:r>
              <a:rPr dirty="0" sz="1850" spc="-30" b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AI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specialized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performing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single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task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or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narrow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range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tasks.</a:t>
            </a:r>
            <a:r>
              <a:rPr dirty="0" sz="1850" spc="-25">
                <a:latin typeface="Times New Roman"/>
                <a:cs typeface="Times New Roman"/>
              </a:rPr>
              <a:t> It </a:t>
            </a:r>
            <a:r>
              <a:rPr dirty="0" sz="1850">
                <a:latin typeface="Times New Roman"/>
                <a:cs typeface="Times New Roman"/>
              </a:rPr>
              <a:t>cannot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generalize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beyond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its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specific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domain.</a:t>
            </a:r>
            <a:endParaRPr sz="1850">
              <a:latin typeface="Times New Roman"/>
              <a:cs typeface="Times New Roman"/>
            </a:endParaRPr>
          </a:p>
          <a:p>
            <a:pPr marL="407670" indent="-394970">
              <a:lnSpc>
                <a:spcPct val="100000"/>
              </a:lnSpc>
              <a:spcBef>
                <a:spcPts val="565"/>
              </a:spcBef>
              <a:buClr>
                <a:srgbClr val="F6F6F6"/>
              </a:buClr>
              <a:buSzPct val="78378"/>
              <a:buFont typeface="Arial Black"/>
              <a:buChar char="►"/>
              <a:tabLst>
                <a:tab pos="407670" algn="l"/>
              </a:tabLst>
            </a:pPr>
            <a:r>
              <a:rPr dirty="0" sz="1850" spc="-10" b="1">
                <a:latin typeface="Times New Roman"/>
                <a:cs typeface="Times New Roman"/>
              </a:rPr>
              <a:t>Examples:</a:t>
            </a:r>
            <a:endParaRPr sz="1850">
              <a:latin typeface="Times New Roman"/>
              <a:cs typeface="Times New Roman"/>
            </a:endParaRPr>
          </a:p>
          <a:p>
            <a:pPr lvl="1" marL="807720" marR="304800" indent="-333375">
              <a:lnSpc>
                <a:spcPts val="1600"/>
              </a:lnSpc>
              <a:spcBef>
                <a:spcPts val="985"/>
              </a:spcBef>
              <a:buClr>
                <a:srgbClr val="F6F6F6"/>
              </a:buClr>
              <a:buSzPct val="78787"/>
              <a:buFont typeface="Arial Black"/>
              <a:buChar char="►"/>
              <a:tabLst>
                <a:tab pos="807720" algn="l"/>
              </a:tabLst>
            </a:pPr>
            <a:r>
              <a:rPr dirty="0" sz="1650" b="1">
                <a:latin typeface="Times New Roman"/>
                <a:cs typeface="Times New Roman"/>
              </a:rPr>
              <a:t>Voice</a:t>
            </a:r>
            <a:r>
              <a:rPr dirty="0" sz="1650" spc="-5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Assistants (e.g., Siri, Alexa, Google Assistant):</a:t>
            </a:r>
            <a:r>
              <a:rPr dirty="0" sz="1650" spc="-5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They can perform tasks like </a:t>
            </a:r>
            <a:r>
              <a:rPr dirty="0" sz="1650" spc="-10">
                <a:latin typeface="Times New Roman"/>
                <a:cs typeface="Times New Roman"/>
              </a:rPr>
              <a:t>setting </a:t>
            </a:r>
            <a:r>
              <a:rPr dirty="0" sz="1650">
                <a:latin typeface="Times New Roman"/>
                <a:cs typeface="Times New Roman"/>
              </a:rPr>
              <a:t>reminders,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playing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music,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or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answering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questions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but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cannot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perform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tasks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outside</a:t>
            </a:r>
            <a:r>
              <a:rPr dirty="0" sz="1650" spc="-10">
                <a:latin typeface="Times New Roman"/>
                <a:cs typeface="Times New Roman"/>
              </a:rPr>
              <a:t> their programming.</a:t>
            </a:r>
            <a:endParaRPr sz="1650">
              <a:latin typeface="Times New Roman"/>
              <a:cs typeface="Times New Roman"/>
            </a:endParaRPr>
          </a:p>
          <a:p>
            <a:pPr lvl="1" marL="807720" marR="6985" indent="-333375">
              <a:lnSpc>
                <a:spcPts val="1600"/>
              </a:lnSpc>
              <a:spcBef>
                <a:spcPts val="994"/>
              </a:spcBef>
              <a:buClr>
                <a:srgbClr val="F6F6F6"/>
              </a:buClr>
              <a:buSzPct val="78787"/>
              <a:buFont typeface="Arial Black"/>
              <a:buChar char="►"/>
              <a:tabLst>
                <a:tab pos="807720" algn="l"/>
              </a:tabLst>
            </a:pPr>
            <a:r>
              <a:rPr dirty="0" sz="1650" b="1">
                <a:latin typeface="Times New Roman"/>
                <a:cs typeface="Times New Roman"/>
              </a:rPr>
              <a:t>Recommendation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Systems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(e.g.,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Netflix,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Spotify):</a:t>
            </a:r>
            <a:r>
              <a:rPr dirty="0" sz="1650" spc="-25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Suggest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content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based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on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user</a:t>
            </a:r>
            <a:r>
              <a:rPr dirty="0" sz="1650" spc="-10">
                <a:latin typeface="Times New Roman"/>
                <a:cs typeface="Times New Roman"/>
              </a:rPr>
              <a:t> preferences </a:t>
            </a:r>
            <a:r>
              <a:rPr dirty="0" sz="1650">
                <a:latin typeface="Times New Roman"/>
                <a:cs typeface="Times New Roman"/>
              </a:rPr>
              <a:t>but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cannot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assist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in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other</a:t>
            </a:r>
            <a:r>
              <a:rPr dirty="0" sz="1650" spc="-10">
                <a:latin typeface="Times New Roman"/>
                <a:cs typeface="Times New Roman"/>
              </a:rPr>
              <a:t> areas.</a:t>
            </a:r>
            <a:endParaRPr sz="1650">
              <a:latin typeface="Times New Roman"/>
              <a:cs typeface="Times New Roman"/>
            </a:endParaRPr>
          </a:p>
          <a:p>
            <a:pPr lvl="1" marL="807720" marR="542290" indent="-333375">
              <a:lnSpc>
                <a:spcPts val="1600"/>
              </a:lnSpc>
              <a:spcBef>
                <a:spcPts val="994"/>
              </a:spcBef>
              <a:buClr>
                <a:srgbClr val="F6F6F6"/>
              </a:buClr>
              <a:buSzPct val="78787"/>
              <a:buFont typeface="Arial Black"/>
              <a:buChar char="►"/>
              <a:tabLst>
                <a:tab pos="807720" algn="l"/>
              </a:tabLst>
            </a:pPr>
            <a:r>
              <a:rPr dirty="0" sz="1650" b="1">
                <a:latin typeface="Times New Roman"/>
                <a:cs typeface="Times New Roman"/>
              </a:rPr>
              <a:t>Spam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Filters: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Detect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and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filter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out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spam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emails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but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do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not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understand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the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content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of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the </a:t>
            </a:r>
            <a:r>
              <a:rPr dirty="0" sz="1650">
                <a:latin typeface="Times New Roman"/>
                <a:cs typeface="Times New Roman"/>
              </a:rPr>
              <a:t>emails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in-</a:t>
            </a:r>
            <a:r>
              <a:rPr dirty="0" sz="1650" spc="-10">
                <a:latin typeface="Times New Roman"/>
                <a:cs typeface="Times New Roman"/>
              </a:rPr>
              <a:t>depth.</a:t>
            </a:r>
            <a:endParaRPr sz="1650">
              <a:latin typeface="Times New Roman"/>
              <a:cs typeface="Times New Roman"/>
            </a:endParaRPr>
          </a:p>
          <a:p>
            <a:pPr lvl="1" marL="807720" marR="5080" indent="-333375">
              <a:lnSpc>
                <a:spcPts val="1600"/>
              </a:lnSpc>
              <a:spcBef>
                <a:spcPts val="1000"/>
              </a:spcBef>
              <a:buClr>
                <a:srgbClr val="F6F6F6"/>
              </a:buClr>
              <a:buSzPct val="78787"/>
              <a:buFont typeface="Arial Black"/>
              <a:buChar char="►"/>
              <a:tabLst>
                <a:tab pos="807720" algn="l"/>
              </a:tabLst>
            </a:pPr>
            <a:r>
              <a:rPr dirty="0" sz="1650" b="1">
                <a:latin typeface="Times New Roman"/>
                <a:cs typeface="Times New Roman"/>
              </a:rPr>
              <a:t>Autonomous</a:t>
            </a:r>
            <a:r>
              <a:rPr dirty="0" sz="1650" spc="-5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Vehicles:</a:t>
            </a:r>
            <a:r>
              <a:rPr dirty="0" sz="1650" spc="-10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Self-driving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cars specialize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in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navigating roads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and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avoiding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obstacles </a:t>
            </a:r>
            <a:r>
              <a:rPr dirty="0" sz="1650">
                <a:latin typeface="Times New Roman"/>
                <a:cs typeface="Times New Roman"/>
              </a:rPr>
              <a:t>but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cannot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perform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tasks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like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repairing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themselves.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2692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dirty="0" b="1">
                <a:latin typeface="Times New Roman"/>
                <a:cs typeface="Times New Roman"/>
              </a:rPr>
              <a:t>Types</a:t>
            </a:r>
            <a:r>
              <a:rPr dirty="0" spc="-135" b="1">
                <a:latin typeface="Times New Roman"/>
                <a:cs typeface="Times New Roman"/>
              </a:rPr>
              <a:t> </a:t>
            </a:r>
            <a:r>
              <a:rPr dirty="0" spc="-25" b="1">
                <a:latin typeface="Times New Roman"/>
                <a:cs typeface="Times New Roman"/>
              </a:rPr>
              <a:t>of</a:t>
            </a:r>
            <a:r>
              <a:rPr dirty="0" b="1">
                <a:latin typeface="Times New Roman"/>
                <a:cs typeface="Times New Roman"/>
              </a:rPr>
              <a:t>	</a:t>
            </a:r>
            <a:r>
              <a:rPr dirty="0" spc="-25" b="1">
                <a:latin typeface="Times New Roman"/>
                <a:cs typeface="Times New Roman"/>
              </a:rPr>
              <a:t>AI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3545" marR="5080" indent="-411480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latin typeface="Times New Roman"/>
                <a:cs typeface="Times New Roman"/>
              </a:rPr>
              <a:t>General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AI: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/>
              <a:t>A</a:t>
            </a:r>
            <a:r>
              <a:rPr dirty="0" sz="2400" spc="-25"/>
              <a:t> </a:t>
            </a:r>
            <a:r>
              <a:rPr dirty="0" sz="2400"/>
              <a:t>hypothetical</a:t>
            </a:r>
            <a:r>
              <a:rPr dirty="0" sz="2400" spc="-30"/>
              <a:t> </a:t>
            </a:r>
            <a:r>
              <a:rPr dirty="0" sz="2400"/>
              <a:t>AI</a:t>
            </a:r>
            <a:r>
              <a:rPr dirty="0" sz="2400" spc="-25"/>
              <a:t> </a:t>
            </a:r>
            <a:r>
              <a:rPr dirty="0" sz="2400"/>
              <a:t>that</a:t>
            </a:r>
            <a:r>
              <a:rPr dirty="0" sz="2400" spc="-25"/>
              <a:t> </a:t>
            </a:r>
            <a:r>
              <a:rPr dirty="0" sz="2400"/>
              <a:t>can</a:t>
            </a:r>
            <a:r>
              <a:rPr dirty="0" sz="2400" spc="-25"/>
              <a:t> </a:t>
            </a:r>
            <a:r>
              <a:rPr dirty="0" sz="2400"/>
              <a:t>perform</a:t>
            </a:r>
            <a:r>
              <a:rPr dirty="0" sz="2400" spc="-25"/>
              <a:t> </a:t>
            </a:r>
            <a:r>
              <a:rPr dirty="0" sz="2400"/>
              <a:t>any</a:t>
            </a:r>
            <a:r>
              <a:rPr dirty="0" sz="2400" spc="-25"/>
              <a:t> </a:t>
            </a:r>
            <a:r>
              <a:rPr dirty="0" sz="2400" spc="-10"/>
              <a:t>intellectual </a:t>
            </a:r>
            <a:r>
              <a:rPr dirty="0" sz="2400"/>
              <a:t>task a</a:t>
            </a:r>
            <a:r>
              <a:rPr dirty="0" sz="2400" spc="-5"/>
              <a:t> </a:t>
            </a:r>
            <a:r>
              <a:rPr dirty="0" sz="2400"/>
              <a:t>human can</a:t>
            </a:r>
            <a:r>
              <a:rPr dirty="0" sz="2400" spc="5"/>
              <a:t> </a:t>
            </a:r>
            <a:r>
              <a:rPr dirty="0" sz="2400"/>
              <a:t>do, with </a:t>
            </a:r>
            <a:r>
              <a:rPr dirty="0" sz="2400" spc="-10"/>
              <a:t>general-</a:t>
            </a:r>
            <a:r>
              <a:rPr dirty="0" sz="2400"/>
              <a:t>purpose problem-</a:t>
            </a:r>
            <a:r>
              <a:rPr dirty="0" sz="2400" spc="-10"/>
              <a:t>solving capabilities.</a:t>
            </a:r>
            <a:endParaRPr sz="2400">
              <a:latin typeface="Times New Roman"/>
              <a:cs typeface="Times New Roman"/>
            </a:endParaRPr>
          </a:p>
          <a:p>
            <a:pPr marL="423545" marR="1242060" indent="-40386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423545" algn="l"/>
              </a:tabLst>
            </a:pPr>
            <a:r>
              <a:rPr dirty="0" sz="2400"/>
              <a:t>General</a:t>
            </a:r>
            <a:r>
              <a:rPr dirty="0" sz="2400" spc="-25"/>
              <a:t> </a:t>
            </a:r>
            <a:r>
              <a:rPr dirty="0" sz="2400"/>
              <a:t>AI</a:t>
            </a:r>
            <a:r>
              <a:rPr dirty="0" sz="2400" spc="-15"/>
              <a:t> </a:t>
            </a:r>
            <a:r>
              <a:rPr dirty="0" sz="2400"/>
              <a:t>is</a:t>
            </a:r>
            <a:r>
              <a:rPr dirty="0" sz="2400" spc="-20"/>
              <a:t> </a:t>
            </a:r>
            <a:r>
              <a:rPr dirty="0" sz="2400"/>
              <a:t>versatile</a:t>
            </a:r>
            <a:r>
              <a:rPr dirty="0" sz="2400" spc="-20"/>
              <a:t> </a:t>
            </a:r>
            <a:r>
              <a:rPr dirty="0" sz="2400"/>
              <a:t>and</a:t>
            </a:r>
            <a:r>
              <a:rPr dirty="0" sz="2400" spc="-15"/>
              <a:t> </a:t>
            </a:r>
            <a:r>
              <a:rPr dirty="0" sz="2400"/>
              <a:t>capable</a:t>
            </a:r>
            <a:r>
              <a:rPr dirty="0" sz="2400" spc="-20"/>
              <a:t> </a:t>
            </a:r>
            <a:r>
              <a:rPr dirty="0" sz="2400"/>
              <a:t>of</a:t>
            </a:r>
            <a:r>
              <a:rPr dirty="0" sz="2400" spc="-20"/>
              <a:t> </a:t>
            </a:r>
            <a:r>
              <a:rPr dirty="0" sz="2400" spc="-10"/>
              <a:t>general-purpose </a:t>
            </a:r>
            <a:r>
              <a:rPr dirty="0" sz="2400"/>
              <a:t>problem-solving,</a:t>
            </a:r>
            <a:r>
              <a:rPr dirty="0" sz="2400" spc="-35"/>
              <a:t> </a:t>
            </a:r>
            <a:r>
              <a:rPr dirty="0" sz="2400"/>
              <a:t>unlike</a:t>
            </a:r>
            <a:r>
              <a:rPr dirty="0" sz="2400" spc="-40"/>
              <a:t> </a:t>
            </a:r>
            <a:r>
              <a:rPr dirty="0" sz="2400" spc="-10"/>
              <a:t>task-</a:t>
            </a:r>
            <a:r>
              <a:rPr dirty="0" sz="2400"/>
              <a:t>specific</a:t>
            </a:r>
            <a:r>
              <a:rPr dirty="0" sz="2400" spc="-40"/>
              <a:t> </a:t>
            </a:r>
            <a:r>
              <a:rPr dirty="0" sz="2400"/>
              <a:t>Narrow</a:t>
            </a:r>
            <a:r>
              <a:rPr dirty="0" sz="2400" spc="-35"/>
              <a:t> </a:t>
            </a:r>
            <a:r>
              <a:rPr dirty="0" sz="2400" spc="-25"/>
              <a:t>AI</a:t>
            </a:r>
            <a:endParaRPr sz="2400"/>
          </a:p>
          <a:p>
            <a:pPr marL="423545" marR="1242060" indent="-40386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423545" algn="l"/>
              </a:tabLst>
            </a:pPr>
            <a:r>
              <a:rPr dirty="0" sz="2400"/>
              <a:t>General</a:t>
            </a:r>
            <a:r>
              <a:rPr dirty="0" sz="2400" spc="-25"/>
              <a:t> </a:t>
            </a:r>
            <a:r>
              <a:rPr dirty="0" sz="2400"/>
              <a:t>AI</a:t>
            </a:r>
            <a:r>
              <a:rPr dirty="0" sz="2400" spc="-15"/>
              <a:t> </a:t>
            </a:r>
            <a:r>
              <a:rPr dirty="0" sz="2400"/>
              <a:t>is</a:t>
            </a:r>
            <a:r>
              <a:rPr dirty="0" sz="2400" spc="-20"/>
              <a:t> </a:t>
            </a:r>
            <a:r>
              <a:rPr dirty="0" sz="2400"/>
              <a:t>versatile</a:t>
            </a:r>
            <a:r>
              <a:rPr dirty="0" sz="2400" spc="-20"/>
              <a:t> </a:t>
            </a:r>
            <a:r>
              <a:rPr dirty="0" sz="2400"/>
              <a:t>and</a:t>
            </a:r>
            <a:r>
              <a:rPr dirty="0" sz="2400" spc="-15"/>
              <a:t> </a:t>
            </a:r>
            <a:r>
              <a:rPr dirty="0" sz="2400"/>
              <a:t>capable</a:t>
            </a:r>
            <a:r>
              <a:rPr dirty="0" sz="2400" spc="-20"/>
              <a:t> </a:t>
            </a:r>
            <a:r>
              <a:rPr dirty="0" sz="2400"/>
              <a:t>of</a:t>
            </a:r>
            <a:r>
              <a:rPr dirty="0" sz="2400" spc="-20"/>
              <a:t> </a:t>
            </a:r>
            <a:r>
              <a:rPr dirty="0" sz="2400" spc="-10"/>
              <a:t>general-purpose </a:t>
            </a:r>
            <a:r>
              <a:rPr dirty="0" sz="2400"/>
              <a:t>problem-solving,</a:t>
            </a:r>
            <a:r>
              <a:rPr dirty="0" sz="2400" spc="-35"/>
              <a:t> </a:t>
            </a:r>
            <a:r>
              <a:rPr dirty="0" sz="2400"/>
              <a:t>unlike</a:t>
            </a:r>
            <a:r>
              <a:rPr dirty="0" sz="2400" spc="-40"/>
              <a:t> </a:t>
            </a:r>
            <a:r>
              <a:rPr dirty="0" sz="2400" spc="-10"/>
              <a:t>task-</a:t>
            </a:r>
            <a:r>
              <a:rPr dirty="0" sz="2400"/>
              <a:t>specific</a:t>
            </a:r>
            <a:r>
              <a:rPr dirty="0" sz="2400" spc="-40"/>
              <a:t> </a:t>
            </a:r>
            <a:r>
              <a:rPr dirty="0" sz="2400"/>
              <a:t>Narrow</a:t>
            </a:r>
            <a:r>
              <a:rPr dirty="0" sz="2400" spc="-35"/>
              <a:t> </a:t>
            </a:r>
            <a:r>
              <a:rPr dirty="0" sz="2400" spc="-25"/>
              <a:t>AI</a:t>
            </a:r>
            <a:endParaRPr sz="2400"/>
          </a:p>
          <a:p>
            <a:pPr marL="423545" marR="377190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latin typeface="Times New Roman"/>
                <a:cs typeface="Times New Roman"/>
              </a:rPr>
              <a:t>Examples: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Currently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Non-</a:t>
            </a:r>
            <a:r>
              <a:rPr dirty="0" sz="2400" b="1">
                <a:latin typeface="Times New Roman"/>
                <a:cs typeface="Times New Roman"/>
              </a:rPr>
              <a:t>Existent: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/>
              <a:t>As</a:t>
            </a:r>
            <a:r>
              <a:rPr dirty="0" sz="2400" spc="-30"/>
              <a:t> </a:t>
            </a:r>
            <a:r>
              <a:rPr dirty="0" sz="2400"/>
              <a:t>of</a:t>
            </a:r>
            <a:r>
              <a:rPr dirty="0" sz="2400" spc="-30"/>
              <a:t> </a:t>
            </a:r>
            <a:r>
              <a:rPr dirty="0" sz="2400"/>
              <a:t>now,</a:t>
            </a:r>
            <a:r>
              <a:rPr dirty="0" sz="2400" spc="-25"/>
              <a:t> </a:t>
            </a:r>
            <a:r>
              <a:rPr dirty="0" sz="2400"/>
              <a:t>General</a:t>
            </a:r>
            <a:r>
              <a:rPr dirty="0" sz="2400" spc="-35"/>
              <a:t> </a:t>
            </a:r>
            <a:r>
              <a:rPr dirty="0" sz="2400" spc="-25"/>
              <a:t>AI </a:t>
            </a:r>
            <a:r>
              <a:rPr dirty="0" sz="2400"/>
              <a:t>remains</a:t>
            </a:r>
            <a:r>
              <a:rPr dirty="0" sz="2400" spc="-30"/>
              <a:t> </a:t>
            </a:r>
            <a:r>
              <a:rPr dirty="0" sz="2400"/>
              <a:t>theoretical</a:t>
            </a:r>
            <a:r>
              <a:rPr dirty="0" sz="2400" spc="-25"/>
              <a:t> </a:t>
            </a:r>
            <a:r>
              <a:rPr dirty="0" sz="2400"/>
              <a:t>and</a:t>
            </a:r>
            <a:r>
              <a:rPr dirty="0" sz="2400" spc="-25"/>
              <a:t> </a:t>
            </a:r>
            <a:r>
              <a:rPr dirty="0" sz="2400"/>
              <a:t>has</a:t>
            </a:r>
            <a:r>
              <a:rPr dirty="0" sz="2400" spc="-25"/>
              <a:t> </a:t>
            </a:r>
            <a:r>
              <a:rPr dirty="0" sz="2400"/>
              <a:t>not</a:t>
            </a:r>
            <a:r>
              <a:rPr dirty="0" sz="2400" spc="-25"/>
              <a:t> </a:t>
            </a:r>
            <a:r>
              <a:rPr dirty="0" sz="2400"/>
              <a:t>been</a:t>
            </a:r>
            <a:r>
              <a:rPr dirty="0" sz="2400" spc="-25"/>
              <a:t> </a:t>
            </a:r>
            <a:r>
              <a:rPr dirty="0" sz="2400" spc="-10"/>
              <a:t>achieved.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2692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dirty="0" b="1">
                <a:latin typeface="Times New Roman"/>
                <a:cs typeface="Times New Roman"/>
              </a:rPr>
              <a:t>Types</a:t>
            </a:r>
            <a:r>
              <a:rPr dirty="0" spc="-135" b="1">
                <a:latin typeface="Times New Roman"/>
                <a:cs typeface="Times New Roman"/>
              </a:rPr>
              <a:t> </a:t>
            </a:r>
            <a:r>
              <a:rPr dirty="0" spc="-25" b="1">
                <a:latin typeface="Times New Roman"/>
                <a:cs typeface="Times New Roman"/>
              </a:rPr>
              <a:t>of</a:t>
            </a:r>
            <a:r>
              <a:rPr dirty="0" b="1">
                <a:latin typeface="Times New Roman"/>
                <a:cs typeface="Times New Roman"/>
              </a:rPr>
              <a:t>	</a:t>
            </a:r>
            <a:r>
              <a:rPr dirty="0" spc="-25" b="1">
                <a:latin typeface="Times New Roman"/>
                <a:cs typeface="Times New Roman"/>
              </a:rPr>
              <a:t>AI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831" y="2066126"/>
            <a:ext cx="8855075" cy="320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3545" marR="407034" indent="-411480">
              <a:lnSpc>
                <a:spcPct val="100000"/>
              </a:lnSpc>
              <a:spcBef>
                <a:spcPts val="1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Super</a:t>
            </a:r>
            <a:r>
              <a:rPr dirty="0" sz="24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intelligent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AI: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surpassing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(currently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speculative).</a:t>
            </a:r>
            <a:endParaRPr sz="2400">
              <a:latin typeface="Times New Roman"/>
              <a:cs typeface="Times New Roman"/>
            </a:endParaRPr>
          </a:p>
          <a:p>
            <a:pPr marL="423545" marR="5080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Examples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Future: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Solves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Complex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Problems: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capable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solving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climate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change,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eradicating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diseases,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sustainable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ecosystems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faster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effectively than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humans.</a:t>
            </a:r>
            <a:endParaRPr sz="2400">
              <a:latin typeface="Times New Roman"/>
              <a:cs typeface="Times New Roman"/>
            </a:endParaRPr>
          </a:p>
          <a:p>
            <a:pPr marL="423545" marR="130175" indent="-41148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Strategic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Leader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AI: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governs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institution,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sociopolitical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dynamics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69685"/>
            <a:ext cx="4037329" cy="4188460"/>
            <a:chOff x="0" y="2669685"/>
            <a:chExt cx="4037329" cy="4188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9685"/>
              <a:ext cx="4037011" cy="418831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2347"/>
              <a:ext cx="1522411" cy="236545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9411" y="0"/>
            <a:ext cx="1603387" cy="11414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5878" y="6096000"/>
            <a:ext cx="993733" cy="76199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399711" y="0"/>
            <a:ext cx="762000" cy="1206500"/>
            <a:chOff x="10399711" y="0"/>
            <a:chExt cx="762000" cy="120650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0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79692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785" algn="l"/>
              </a:tabLst>
            </a:pPr>
            <a:r>
              <a:rPr dirty="0">
                <a:solidFill>
                  <a:srgbClr val="1E5155"/>
                </a:solidFill>
              </a:rPr>
              <a:t>Foundations</a:t>
            </a:r>
            <a:r>
              <a:rPr dirty="0" spc="-65">
                <a:solidFill>
                  <a:srgbClr val="1E5155"/>
                </a:solidFill>
              </a:rPr>
              <a:t> </a:t>
            </a:r>
            <a:r>
              <a:rPr dirty="0" spc="-35">
                <a:solidFill>
                  <a:srgbClr val="1E5155"/>
                </a:solidFill>
              </a:rPr>
              <a:t>of</a:t>
            </a:r>
            <a:r>
              <a:rPr dirty="0">
                <a:solidFill>
                  <a:srgbClr val="1E5155"/>
                </a:solidFill>
              </a:rPr>
              <a:t>	Artificial</a:t>
            </a:r>
            <a:r>
              <a:rPr dirty="0" spc="-60">
                <a:solidFill>
                  <a:srgbClr val="1E5155"/>
                </a:solidFill>
              </a:rPr>
              <a:t> </a:t>
            </a:r>
            <a:r>
              <a:rPr dirty="0" spc="-10">
                <a:solidFill>
                  <a:srgbClr val="1E5155"/>
                </a:solidFill>
              </a:rPr>
              <a:t>Intelligence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271723" y="1412838"/>
            <a:ext cx="8359140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 marR="765810" indent="-400050">
              <a:lnSpc>
                <a:spcPct val="100000"/>
              </a:lnSpc>
              <a:spcBef>
                <a:spcPts val="1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Philosophy: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thought,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reasoning,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intelligence.</a:t>
            </a:r>
            <a:endParaRPr sz="2000">
              <a:latin typeface="Times New Roman"/>
              <a:cs typeface="Times New Roman"/>
            </a:endParaRPr>
          </a:p>
          <a:p>
            <a:pPr marL="412115" marR="1019175" indent="-400050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Mathematics: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modelling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probabilities,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decision-</a:t>
            </a:r>
            <a:r>
              <a:rPr dirty="0" sz="2000" spc="-10">
                <a:latin typeface="Times New Roman"/>
                <a:cs typeface="Times New Roman"/>
              </a:rPr>
              <a:t>making.</a:t>
            </a:r>
            <a:endParaRPr sz="2000">
              <a:latin typeface="Times New Roman"/>
              <a:cs typeface="Times New Roman"/>
            </a:endParaRPr>
          </a:p>
          <a:p>
            <a:pPr marL="412115" marR="402590" indent="-400050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Science: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computational techniques.</a:t>
            </a:r>
            <a:endParaRPr sz="20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Cognitive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Science: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humans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learn.</a:t>
            </a:r>
            <a:endParaRPr sz="20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Neuroscience: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insights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human</a:t>
            </a:r>
            <a:r>
              <a:rPr dirty="0" sz="2000" spc="-10">
                <a:latin typeface="Times New Roman"/>
                <a:cs typeface="Times New Roman"/>
              </a:rPr>
              <a:t> brain.</a:t>
            </a:r>
            <a:endParaRPr sz="20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Control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Theory: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optimizing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decision-making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10">
                <a:latin typeface="Times New Roman"/>
                <a:cs typeface="Times New Roman"/>
              </a:rPr>
              <a:t> processes.</a:t>
            </a:r>
            <a:endParaRPr sz="20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000"/>
              </a:spcBef>
              <a:buClr>
                <a:srgbClr val="F6F6F6"/>
              </a:buClr>
              <a:buSzPct val="80000"/>
              <a:buFont typeface="Arial Black"/>
              <a:buChar char="►"/>
              <a:tabLst>
                <a:tab pos="412115" algn="l"/>
              </a:tabLst>
            </a:pPr>
            <a:r>
              <a:rPr dirty="0" sz="2000" b="1">
                <a:latin typeface="Times New Roman"/>
                <a:cs typeface="Times New Roman"/>
              </a:rPr>
              <a:t>Linguistics: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language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processing.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693293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5614" algn="l"/>
                <a:tab pos="2323465" algn="l"/>
              </a:tabLst>
            </a:pPr>
            <a:r>
              <a:rPr dirty="0" spc="-10"/>
              <a:t>History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Artificial</a:t>
            </a:r>
            <a:r>
              <a:rPr dirty="0" spc="-60"/>
              <a:t> </a:t>
            </a:r>
            <a:r>
              <a:rPr dirty="0" spc="-10"/>
              <a:t>Intelligence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6488" y="1913557"/>
            <a:ext cx="8692515" cy="386143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434975" indent="-422275">
              <a:lnSpc>
                <a:spcPct val="100000"/>
              </a:lnSpc>
              <a:spcBef>
                <a:spcPts val="1285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1950s:</a:t>
            </a:r>
            <a:r>
              <a:rPr dirty="0" sz="2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Birth</a:t>
            </a:r>
            <a:r>
              <a:rPr dirty="0" sz="2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endParaRPr sz="2800">
              <a:latin typeface="Times New Roman"/>
              <a:cs typeface="Times New Roman"/>
            </a:endParaRPr>
          </a:p>
          <a:p>
            <a:pPr lvl="1" marL="835025" marR="444500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Alan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Turing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proposed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"Turing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Test"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evaluate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machine intelligence.</a:t>
            </a:r>
            <a:endParaRPr sz="2400">
              <a:latin typeface="Times New Roman"/>
              <a:cs typeface="Times New Roman"/>
            </a:endParaRPr>
          </a:p>
          <a:p>
            <a:pPr lvl="1" marL="835025" marR="5080" indent="-34671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term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"Artificial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Intelligence"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coined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John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McCarthy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1956.</a:t>
            </a:r>
            <a:endParaRPr sz="2400">
              <a:latin typeface="Times New Roman"/>
              <a:cs typeface="Times New Roman"/>
            </a:endParaRPr>
          </a:p>
          <a:p>
            <a:pPr marL="434975" indent="-422275">
              <a:lnSpc>
                <a:spcPct val="100000"/>
              </a:lnSpc>
              <a:spcBef>
                <a:spcPts val="985"/>
              </a:spcBef>
              <a:buClr>
                <a:srgbClr val="86D1D8"/>
              </a:buClr>
              <a:buSzPct val="78571"/>
              <a:buFont typeface="Arial Black"/>
              <a:buChar char="►"/>
              <a:tabLst>
                <a:tab pos="434975" algn="l"/>
              </a:tabLst>
            </a:pPr>
            <a:r>
              <a:rPr dirty="0" sz="2800" spc="-20" b="1">
                <a:solidFill>
                  <a:srgbClr val="FFFFFF"/>
                </a:solidFill>
                <a:latin typeface="Times New Roman"/>
                <a:cs typeface="Times New Roman"/>
              </a:rPr>
              <a:t>1960s-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70s: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Early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phases</a:t>
            </a:r>
            <a:endParaRPr sz="2800">
              <a:latin typeface="Times New Roman"/>
              <a:cs typeface="Times New Roman"/>
            </a:endParaRPr>
          </a:p>
          <a:p>
            <a:pPr lvl="1" marL="835025" indent="-34671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early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ELIZA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SHRDLU.</a:t>
            </a:r>
            <a:endParaRPr sz="2400">
              <a:latin typeface="Times New Roman"/>
              <a:cs typeface="Times New Roman"/>
            </a:endParaRPr>
          </a:p>
          <a:p>
            <a:pPr lvl="1" marL="835025" indent="-34671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79166"/>
              <a:buFont typeface="Lucida Sans Unicode"/>
              <a:buChar char="►"/>
              <a:tabLst>
                <a:tab pos="83502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expert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693293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5614" algn="l"/>
                <a:tab pos="2323465" algn="l"/>
              </a:tabLst>
            </a:pPr>
            <a:r>
              <a:rPr dirty="0" spc="-10"/>
              <a:t>History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Artificial</a:t>
            </a:r>
            <a:r>
              <a:rPr dirty="0" spc="-60"/>
              <a:t> </a:t>
            </a:r>
            <a:r>
              <a:rPr dirty="0" spc="-10"/>
              <a:t>Intelligence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8812" y="1210247"/>
            <a:ext cx="8667750" cy="442976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423545" indent="-410845">
              <a:lnSpc>
                <a:spcPct val="100000"/>
              </a:lnSpc>
              <a:spcBef>
                <a:spcPts val="1320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1980s: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Knowledge-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lvl="1" marL="823594" indent="-33655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80000"/>
              <a:buFont typeface="Lucida Sans Unicode"/>
              <a:buChar char="►"/>
              <a:tabLst>
                <a:tab pos="823594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Focus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expert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tasks.</a:t>
            </a:r>
            <a:endParaRPr sz="2000">
              <a:latin typeface="Times New Roman"/>
              <a:cs typeface="Times New Roman"/>
            </a:endParaRPr>
          </a:p>
          <a:p>
            <a:pPr lvl="1" marL="823594" indent="-33655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80000"/>
              <a:buFont typeface="Lucida Sans Unicode"/>
              <a:buChar char="►"/>
              <a:tabLst>
                <a:tab pos="823594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investment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2000">
              <a:latin typeface="Times New Roman"/>
              <a:cs typeface="Times New Roman"/>
            </a:endParaRPr>
          </a:p>
          <a:p>
            <a:pPr marL="423545" indent="-410845">
              <a:lnSpc>
                <a:spcPct val="100000"/>
              </a:lnSpc>
              <a:spcBef>
                <a:spcPts val="985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1990s: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Emergence</a:t>
            </a:r>
            <a:endParaRPr sz="2400">
              <a:latin typeface="Times New Roman"/>
              <a:cs typeface="Times New Roman"/>
            </a:endParaRPr>
          </a:p>
          <a:p>
            <a:pPr lvl="1" marL="823594" indent="-33655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80000"/>
              <a:buFont typeface="Lucida Sans Unicode"/>
              <a:buChar char="►"/>
              <a:tabLst>
                <a:tab pos="823594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neural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networks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probabilistic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reasoning.</a:t>
            </a:r>
            <a:endParaRPr sz="2000">
              <a:latin typeface="Times New Roman"/>
              <a:cs typeface="Times New Roman"/>
            </a:endParaRPr>
          </a:p>
          <a:p>
            <a:pPr lvl="1" marL="823594" indent="-33655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80000"/>
              <a:buFont typeface="Lucida Sans Unicode"/>
              <a:buChar char="►"/>
              <a:tabLst>
                <a:tab pos="823594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Milestones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IBM's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Blue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defeating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chess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champion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Garry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Kasparov.</a:t>
            </a:r>
            <a:endParaRPr sz="2000">
              <a:latin typeface="Times New Roman"/>
              <a:cs typeface="Times New Roman"/>
            </a:endParaRPr>
          </a:p>
          <a:p>
            <a:pPr marL="423545" indent="-410845">
              <a:lnSpc>
                <a:spcPct val="100000"/>
              </a:lnSpc>
              <a:spcBef>
                <a:spcPts val="985"/>
              </a:spcBef>
              <a:buClr>
                <a:srgbClr val="86D1D8"/>
              </a:buClr>
              <a:buSzPct val="79166"/>
              <a:buFont typeface="Arial Black"/>
              <a:buChar char="►"/>
              <a:tabLst>
                <a:tab pos="423545" algn="l"/>
              </a:tabLst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2000s-Present:</a:t>
            </a:r>
            <a:r>
              <a:rPr dirty="0" sz="2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Modern</a:t>
            </a:r>
            <a:r>
              <a:rPr dirty="0" sz="2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endParaRPr sz="2400">
              <a:latin typeface="Times New Roman"/>
              <a:cs typeface="Times New Roman"/>
            </a:endParaRPr>
          </a:p>
          <a:p>
            <a:pPr lvl="1" marL="823594" indent="-336550">
              <a:lnSpc>
                <a:spcPct val="100000"/>
              </a:lnSpc>
              <a:spcBef>
                <a:spcPts val="1015"/>
              </a:spcBef>
              <a:buClr>
                <a:srgbClr val="86D1D8"/>
              </a:buClr>
              <a:buSzPct val="80000"/>
              <a:buFont typeface="Lucida Sans Unicode"/>
              <a:buChar char="►"/>
              <a:tabLst>
                <a:tab pos="823594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Rise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 deep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learning and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big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823594" marR="1017269" indent="-336550">
              <a:lnSpc>
                <a:spcPct val="100000"/>
              </a:lnSpc>
              <a:spcBef>
                <a:spcPts val="1000"/>
              </a:spcBef>
              <a:buClr>
                <a:srgbClr val="86D1D8"/>
              </a:buClr>
              <a:buSzPct val="80000"/>
              <a:buFont typeface="Lucida Sans Unicode"/>
              <a:buChar char="►"/>
              <a:tabLst>
                <a:tab pos="823594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diverse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domains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healthcare,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finance,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autonomous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vehicles.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2025-07-31T06:42:32Z</dcterms:created>
  <dcterms:modified xsi:type="dcterms:W3CDTF">2025-07-31T06:42:32Z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2025-07-31T00:00:00Z</vt:filetime>
  </property>
</Properties>
</file>