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9"/>
  </p:notesMasterIdLst>
  <p:handoutMasterIdLst>
    <p:handoutMasterId r:id="rId40"/>
  </p:handoutMasterIdLst>
  <p:sldIdLst>
    <p:sldId id="335" r:id="rId2"/>
    <p:sldId id="418" r:id="rId3"/>
    <p:sldId id="419" r:id="rId4"/>
    <p:sldId id="420" r:id="rId5"/>
    <p:sldId id="421" r:id="rId6"/>
    <p:sldId id="422" r:id="rId7"/>
    <p:sldId id="423" r:id="rId8"/>
    <p:sldId id="424" r:id="rId9"/>
    <p:sldId id="425" r:id="rId10"/>
    <p:sldId id="426" r:id="rId11"/>
    <p:sldId id="427" r:id="rId12"/>
    <p:sldId id="428" r:id="rId13"/>
    <p:sldId id="429" r:id="rId14"/>
    <p:sldId id="430" r:id="rId15"/>
    <p:sldId id="431" r:id="rId16"/>
    <p:sldId id="432" r:id="rId17"/>
    <p:sldId id="433" r:id="rId18"/>
    <p:sldId id="434" r:id="rId19"/>
    <p:sldId id="435" r:id="rId20"/>
    <p:sldId id="436" r:id="rId21"/>
    <p:sldId id="437" r:id="rId22"/>
    <p:sldId id="438" r:id="rId23"/>
    <p:sldId id="439" r:id="rId24"/>
    <p:sldId id="440" r:id="rId25"/>
    <p:sldId id="441" r:id="rId26"/>
    <p:sldId id="442" r:id="rId27"/>
    <p:sldId id="443" r:id="rId28"/>
    <p:sldId id="444" r:id="rId29"/>
    <p:sldId id="445" r:id="rId30"/>
    <p:sldId id="454" r:id="rId31"/>
    <p:sldId id="447" r:id="rId32"/>
    <p:sldId id="448" r:id="rId33"/>
    <p:sldId id="449" r:id="rId34"/>
    <p:sldId id="450" r:id="rId35"/>
    <p:sldId id="451" r:id="rId36"/>
    <p:sldId id="452" r:id="rId37"/>
    <p:sldId id="453" r:id="rId38"/>
  </p:sldIdLst>
  <p:sldSz cx="9144000" cy="6858000" type="screen4x3"/>
  <p:notesSz cx="6997700" cy="9283700"/>
  <p:custShowLst>
    <p:custShow name="Custom Show 1" id="0">
      <p:sldLst>
        <p:sld r:id="rId2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2" autoAdjust="0"/>
    <p:restoredTop sz="94737" autoAdjust="0"/>
  </p:normalViewPr>
  <p:slideViewPr>
    <p:cSldViewPr snapToGrid="0">
      <p:cViewPr varScale="1">
        <p:scale>
          <a:sx n="79" d="100"/>
          <a:sy n="79" d="100"/>
        </p:scale>
        <p:origin x="432" y="84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1DE2DCE1-2EFC-4C42-8DFC-CBA6F33233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637794-A468-4EC6-9DD2-8F932E639220}" type="slidenum">
              <a:rPr lang="en-US" altLang="en-US" sz="1300" smtClean="0"/>
              <a:pPr/>
              <a:t>1</a:t>
            </a:fld>
            <a:endParaRPr lang="en-US" altLang="en-US" sz="13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07B12F9-7FC5-42D0-9964-0865785D1C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BC6D4DE-B9DA-4FD2-A997-14A566E8D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FC7DE4E5-79F5-4AF4-9119-D11AC2C04ADD}" type="slidenum">
              <a:rPr lang="en-US" altLang="en-US" sz="1200"/>
              <a:pPr algn="r"/>
              <a:t>10</a:t>
            </a:fld>
            <a:endParaRPr lang="en-US" altLang="en-US" sz="1200" dirty="0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2225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EAD16834-209D-4E76-8929-855939541692}" type="slidenum">
              <a:rPr lang="en-US" altLang="en-US" sz="1200"/>
              <a:pPr algn="r"/>
              <a:t>11</a:t>
            </a:fld>
            <a:endParaRPr lang="en-US" altLang="en-US" sz="1200" dirty="0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238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7BAA96B3-F44A-462E-9F3B-FC947B143EC7}" type="slidenum">
              <a:rPr lang="en-US" altLang="en-US" sz="1200"/>
              <a:pPr algn="r"/>
              <a:t>12</a:t>
            </a:fld>
            <a:endParaRPr lang="en-US" altLang="en-US" sz="1200" dirty="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1417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F9A1746-BC92-49CA-A120-ACAD23E13744}" type="slidenum">
              <a:rPr lang="en-US" altLang="en-US" sz="1200"/>
              <a:pPr algn="r"/>
              <a:t>13</a:t>
            </a:fld>
            <a:endParaRPr lang="en-US" altLang="en-US" sz="1200" dirty="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1840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FC368658-0DFD-4DB0-8AA5-9E00D9759535}" type="slidenum">
              <a:rPr lang="en-US" altLang="en-US" sz="1200"/>
              <a:pPr algn="r"/>
              <a:t>14</a:t>
            </a:fld>
            <a:endParaRPr lang="en-US" altLang="en-US" sz="1200" dirty="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4795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1771A0E-559D-43D5-85C1-2D375155CEF8}" type="slidenum">
              <a:rPr lang="en-US" altLang="en-US" sz="1200"/>
              <a:pPr algn="r"/>
              <a:t>15</a:t>
            </a:fld>
            <a:endParaRPr lang="en-US" altLang="en-US" sz="12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0794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1771A0E-559D-43D5-85C1-2D375155CEF8}" type="slidenum">
              <a:rPr lang="en-US" altLang="en-US" sz="1200"/>
              <a:pPr algn="r"/>
              <a:t>16</a:t>
            </a:fld>
            <a:endParaRPr lang="en-US" altLang="en-US" sz="12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0794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6E3BFCD-61F2-489C-9C66-EB1B41452C50}" type="slidenum">
              <a:rPr lang="en-US" altLang="en-US" sz="1200"/>
              <a:pPr algn="r"/>
              <a:t>17</a:t>
            </a:fld>
            <a:endParaRPr lang="en-US" altLang="en-US" sz="1200" dirty="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3393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CC0252F-502D-463C-A8AA-53AD833A94B6}" type="slidenum">
              <a:rPr lang="en-US" altLang="en-US" sz="1200"/>
              <a:pPr algn="r"/>
              <a:t>18</a:t>
            </a:fld>
            <a:endParaRPr lang="en-US" altLang="en-US" sz="1200" dirty="0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4593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CC0252F-502D-463C-A8AA-53AD833A94B6}" type="slidenum">
              <a:rPr lang="en-US" altLang="en-US" sz="1200"/>
              <a:pPr algn="r"/>
              <a:t>19</a:t>
            </a:fld>
            <a:endParaRPr lang="en-US" altLang="en-US" sz="1200" dirty="0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585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2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3AAE4D7F-1E33-42F8-B511-F7C8C40A7E44}" type="slidenum">
              <a:rPr lang="en-US" altLang="en-US" sz="1200"/>
              <a:pPr algn="r"/>
              <a:t>20</a:t>
            </a:fld>
            <a:endParaRPr lang="en-US" altLang="en-US" sz="1200" dirty="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4806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DAE1106A-09D7-4CBD-A5F5-BE222B3FA3D1}" type="slidenum">
              <a:rPr lang="en-US" altLang="en-US" sz="1200"/>
              <a:pPr algn="r"/>
              <a:t>21</a:t>
            </a:fld>
            <a:endParaRPr lang="en-US" altLang="en-US" sz="1200" dirty="0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4898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DAE1106A-09D7-4CBD-A5F5-BE222B3FA3D1}" type="slidenum">
              <a:rPr lang="en-US" altLang="en-US" sz="1200"/>
              <a:pPr algn="r"/>
              <a:t>22</a:t>
            </a:fld>
            <a:endParaRPr lang="en-US" altLang="en-US" sz="1200" dirty="0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3620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B19B9DFD-DF31-43CC-8BBB-94C6B775DF6A}" type="slidenum">
              <a:rPr lang="en-US" altLang="en-US" sz="1200"/>
              <a:pPr algn="r"/>
              <a:t>23</a:t>
            </a:fld>
            <a:endParaRPr lang="en-US" altLang="en-US" sz="1200" dirty="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3410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B19B9DFD-DF31-43CC-8BBB-94C6B775DF6A}" type="slidenum">
              <a:rPr lang="en-US" altLang="en-US" sz="1200"/>
              <a:pPr algn="r"/>
              <a:t>24</a:t>
            </a:fld>
            <a:endParaRPr lang="en-US" altLang="en-US" sz="1200" dirty="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2101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B19B9DFD-DF31-43CC-8BBB-94C6B775DF6A}" type="slidenum">
              <a:rPr lang="en-US" altLang="en-US" sz="1200"/>
              <a:pPr algn="r"/>
              <a:t>25</a:t>
            </a:fld>
            <a:endParaRPr lang="en-US" altLang="en-US" sz="1200" dirty="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6392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2CA03AE4-EA27-469C-8E49-6A6D2386542F}" type="slidenum">
              <a:rPr lang="en-US" altLang="en-US" sz="1200"/>
              <a:pPr algn="r"/>
              <a:t>26</a:t>
            </a:fld>
            <a:endParaRPr lang="en-US" altLang="en-US" sz="1200" dirty="0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6899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F692E26-C62E-47DD-B019-6402D6B97215}" type="slidenum">
              <a:rPr lang="en-US" altLang="en-US" sz="1200"/>
              <a:pPr algn="r"/>
              <a:t>27</a:t>
            </a:fld>
            <a:endParaRPr lang="en-US" altLang="en-US" sz="1200" dirty="0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6190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9C50108-5EFA-4F84-9892-157B948F69F3}" type="slidenum">
              <a:rPr lang="en-US" altLang="en-US" sz="1200"/>
              <a:pPr algn="r"/>
              <a:t>28</a:t>
            </a:fld>
            <a:endParaRPr lang="en-US" altLang="en-US" sz="1200" dirty="0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7128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2F2B756-9213-4637-9F3D-8CD40917EA0A}" type="slidenum">
              <a:rPr lang="en-US" altLang="en-US" sz="1200"/>
              <a:pPr algn="r"/>
              <a:t>29</a:t>
            </a:fld>
            <a:endParaRPr lang="en-US" altLang="en-US" sz="1200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513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61B8CAD7-46FF-4242-BDA5-2263185C4B88}" type="slidenum">
              <a:rPr lang="en-US" altLang="en-US" sz="1200"/>
              <a:pPr algn="r"/>
              <a:t>3</a:t>
            </a:fld>
            <a:endParaRPr lang="en-US" altLang="en-US" sz="1200" dirty="0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3340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2F2B756-9213-4637-9F3D-8CD40917EA0A}" type="slidenum">
              <a:rPr lang="en-US" altLang="en-US" sz="1200"/>
              <a:pPr algn="r"/>
              <a:t>30</a:t>
            </a:fld>
            <a:endParaRPr lang="en-US" altLang="en-US" sz="1200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1032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E8F6CFE8-F4B8-4635-B9A3-190ADFF2F8A1}" type="slidenum">
              <a:rPr lang="en-US" altLang="en-US" sz="1200"/>
              <a:pPr algn="r"/>
              <a:t>31</a:t>
            </a:fld>
            <a:endParaRPr lang="en-US" altLang="en-US" sz="1200" dirty="0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2978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2F2B756-9213-4637-9F3D-8CD40917EA0A}" type="slidenum">
              <a:rPr lang="en-US" altLang="en-US" sz="1200"/>
              <a:pPr algn="r"/>
              <a:t>32</a:t>
            </a:fld>
            <a:endParaRPr lang="en-US" altLang="en-US" sz="1200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62480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2F2B756-9213-4637-9F3D-8CD40917EA0A}" type="slidenum">
              <a:rPr lang="en-US" altLang="en-US" sz="1200"/>
              <a:pPr algn="r"/>
              <a:t>33</a:t>
            </a:fld>
            <a:endParaRPr lang="en-US" altLang="en-US" sz="1200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5200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5188066E-62EE-4B9F-B875-24DB77358110}" type="slidenum">
              <a:rPr lang="en-US" altLang="en-US" sz="1200"/>
              <a:pPr algn="r"/>
              <a:t>34</a:t>
            </a:fld>
            <a:endParaRPr lang="en-US" altLang="en-US" sz="1200" dirty="0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9728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DE0F9339-897F-48D6-BF47-88403A03B134}" type="slidenum">
              <a:rPr lang="en-US" altLang="en-US" sz="1200"/>
              <a:pPr algn="r"/>
              <a:t>35</a:t>
            </a:fld>
            <a:endParaRPr lang="en-US" altLang="en-US" sz="1200" dirty="0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8169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4FEA4BD3-34B5-41A4-AD0A-924F71A2839F}" type="slidenum">
              <a:rPr lang="en-US" altLang="en-US" sz="1200"/>
              <a:pPr algn="r"/>
              <a:t>36</a:t>
            </a:fld>
            <a:endParaRPr lang="en-US" altLang="en-US" sz="1200" dirty="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03324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04F48141-AC33-4BB4-B9B9-0E58D9A72CB1}" type="slidenum">
              <a:rPr lang="en-US" altLang="en-US" sz="1200"/>
              <a:pPr algn="r"/>
              <a:t>37</a:t>
            </a:fld>
            <a:endParaRPr lang="en-US" altLang="en-US" sz="1200" dirty="0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082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022" tIns="46511" rIns="93022" bIns="46511" anchor="b"/>
          <a:lstStyle/>
          <a:p>
            <a:pPr algn="r" defTabSz="928787"/>
            <a:fld id="{0D799AF1-7295-4E0B-8743-1CC5B98377B9}" type="slidenum">
              <a:rPr lang="en-US" sz="1200"/>
              <a:pPr algn="r" defTabSz="928787"/>
              <a:t>4</a:t>
            </a:fld>
            <a:endParaRPr lang="en-US" sz="1200" dirty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383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022" tIns="46511" rIns="93022" bIns="46511" anchor="b"/>
          <a:lstStyle/>
          <a:p>
            <a:pPr algn="r" defTabSz="928787"/>
            <a:fld id="{0D799AF1-7295-4E0B-8743-1CC5B98377B9}" type="slidenum">
              <a:rPr lang="en-US" sz="1200"/>
              <a:pPr algn="r" defTabSz="928787"/>
              <a:t>5</a:t>
            </a:fld>
            <a:endParaRPr lang="en-US" sz="1200" dirty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1809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4516B392-AB16-433E-A341-C08B2964F80A}" type="slidenum">
              <a:rPr lang="en-US" altLang="en-US" sz="1200"/>
              <a:pPr algn="r"/>
              <a:t>6</a:t>
            </a:fld>
            <a:endParaRPr lang="en-US" altLang="en-US" sz="1200" dirty="0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388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5E2E42CA-A09A-4793-8A18-57204D130B58}" type="slidenum">
              <a:rPr lang="en-US" altLang="en-US" sz="1200"/>
              <a:pPr algn="r"/>
              <a:t>7</a:t>
            </a:fld>
            <a:endParaRPr lang="en-US" altLang="en-US" sz="1200" dirty="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211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E7E4010D-B469-485C-9478-EC8472477B61}" type="slidenum">
              <a:rPr lang="en-US" altLang="en-US" sz="1200"/>
              <a:pPr algn="r"/>
              <a:t>8</a:t>
            </a:fld>
            <a:endParaRPr lang="en-US" altLang="en-US" sz="1200" dirty="0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324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F9A1746-BC92-49CA-A120-ACAD23E13744}" type="slidenum">
              <a:rPr lang="en-US" altLang="en-US" sz="1200"/>
              <a:pPr algn="r"/>
              <a:t>9</a:t>
            </a:fld>
            <a:endParaRPr lang="en-US" altLang="en-US" sz="1200" dirty="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486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48145" y="1093788"/>
            <a:ext cx="7727518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4" y="6613525"/>
            <a:ext cx="4475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1.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:a16="http://schemas.microsoft.com/office/drawing/2014/main" id="{1CB68582-BBE2-4F64-8E5F-7C76410784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1: Introduction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 Models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57215"/>
            <a:ext cx="7802626" cy="4819329"/>
          </a:xfrm>
        </p:spPr>
        <p:txBody>
          <a:bodyPr/>
          <a:lstStyle/>
          <a:p>
            <a:r>
              <a:rPr lang="en-US" altLang="en-US" sz="1700" dirty="0"/>
              <a:t>A collection of tools for describing </a:t>
            </a:r>
          </a:p>
          <a:p>
            <a:pPr lvl="1">
              <a:lnSpc>
                <a:spcPct val="80000"/>
              </a:lnSpc>
            </a:pPr>
            <a:r>
              <a:rPr lang="en-US" altLang="en-US" sz="1700" dirty="0"/>
              <a:t>Data </a:t>
            </a:r>
          </a:p>
          <a:p>
            <a:pPr lvl="1">
              <a:lnSpc>
                <a:spcPct val="80000"/>
              </a:lnSpc>
            </a:pPr>
            <a:r>
              <a:rPr lang="en-US" altLang="en-US" sz="1700" dirty="0"/>
              <a:t>Data relationships</a:t>
            </a:r>
          </a:p>
          <a:p>
            <a:pPr lvl="1">
              <a:lnSpc>
                <a:spcPct val="80000"/>
              </a:lnSpc>
            </a:pPr>
            <a:r>
              <a:rPr lang="en-US" altLang="en-US" sz="1700" dirty="0"/>
              <a:t>Data semantics</a:t>
            </a:r>
          </a:p>
          <a:p>
            <a:pPr lvl="1">
              <a:lnSpc>
                <a:spcPct val="80000"/>
              </a:lnSpc>
            </a:pPr>
            <a:r>
              <a:rPr lang="en-US" altLang="en-US" sz="1700" dirty="0"/>
              <a:t>Data constraints</a:t>
            </a:r>
          </a:p>
          <a:p>
            <a:r>
              <a:rPr lang="en-US" altLang="en-US" sz="1700" dirty="0"/>
              <a:t>Relational model</a:t>
            </a:r>
          </a:p>
          <a:p>
            <a:r>
              <a:rPr lang="en-US" altLang="en-US" sz="1700" dirty="0"/>
              <a:t>Entity-Relationship data model (mainly for database design) </a:t>
            </a:r>
          </a:p>
          <a:p>
            <a:r>
              <a:rPr lang="en-US" altLang="en-US" sz="1700" dirty="0"/>
              <a:t>Object-based data models (Object-oriented and Object-relational)</a:t>
            </a:r>
          </a:p>
          <a:p>
            <a:r>
              <a:rPr lang="en-US" altLang="en-US" sz="1700" dirty="0"/>
              <a:t>Semi-structured data model  (XML)</a:t>
            </a:r>
          </a:p>
          <a:p>
            <a:r>
              <a:rPr lang="en-US" altLang="en-US" sz="1700" dirty="0"/>
              <a:t>Other older models:</a:t>
            </a:r>
          </a:p>
          <a:p>
            <a:pPr lvl="1"/>
            <a:r>
              <a:rPr lang="en-US" altLang="en-US" sz="1700" dirty="0"/>
              <a:t>Network model </a:t>
            </a:r>
          </a:p>
          <a:p>
            <a:pPr lvl="1"/>
            <a:r>
              <a:rPr lang="en-US" altLang="en-US" sz="1700" dirty="0"/>
              <a:t>Hierarchical model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Relational Model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91327"/>
            <a:ext cx="7924546" cy="1490914"/>
          </a:xfrm>
        </p:spPr>
        <p:txBody>
          <a:bodyPr/>
          <a:lstStyle/>
          <a:p>
            <a:r>
              <a:rPr lang="en-US" altLang="en-US" sz="1700" dirty="0"/>
              <a:t>All the data is stored in various tables.</a:t>
            </a:r>
          </a:p>
          <a:p>
            <a:r>
              <a:rPr lang="en-US" altLang="en-US" sz="1700" dirty="0"/>
              <a:t>Example of tabular data in the relational model</a:t>
            </a:r>
          </a:p>
        </p:txBody>
      </p:sp>
      <p:sp>
        <p:nvSpPr>
          <p:cNvPr id="25603" name="Line 31"/>
          <p:cNvSpPr>
            <a:spLocks noChangeShapeType="1"/>
          </p:cNvSpPr>
          <p:nvPr/>
        </p:nvSpPr>
        <p:spPr bwMode="auto">
          <a:xfrm flipH="1">
            <a:off x="5312617" y="2289430"/>
            <a:ext cx="642938" cy="4786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sz="1200"/>
          </a:p>
        </p:txBody>
      </p:sp>
      <p:sp>
        <p:nvSpPr>
          <p:cNvPr id="25604" name="Text Box 32"/>
          <p:cNvSpPr txBox="1">
            <a:spLocks noChangeArrowheads="1"/>
          </p:cNvSpPr>
          <p:nvPr/>
        </p:nvSpPr>
        <p:spPr bwMode="auto">
          <a:xfrm>
            <a:off x="5540693" y="2012967"/>
            <a:ext cx="788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dirty="0"/>
              <a:t>Columns</a:t>
            </a:r>
          </a:p>
        </p:txBody>
      </p:sp>
      <p:sp>
        <p:nvSpPr>
          <p:cNvPr id="25605" name="Line 33"/>
          <p:cNvSpPr>
            <a:spLocks noChangeShapeType="1"/>
          </p:cNvSpPr>
          <p:nvPr/>
        </p:nvSpPr>
        <p:spPr bwMode="auto">
          <a:xfrm flipH="1">
            <a:off x="4576287" y="2286476"/>
            <a:ext cx="1132285" cy="4679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sz="1200"/>
          </a:p>
        </p:txBody>
      </p:sp>
      <p:pic>
        <p:nvPicPr>
          <p:cNvPr id="25606" name="Picture 37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330"/>
          <a:stretch>
            <a:fillRect/>
          </a:stretch>
        </p:blipFill>
        <p:spPr bwMode="auto">
          <a:xfrm>
            <a:off x="758913" y="2854283"/>
            <a:ext cx="5258309" cy="3563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7" name="Text Box 38"/>
          <p:cNvSpPr txBox="1">
            <a:spLocks noChangeArrowheads="1"/>
          </p:cNvSpPr>
          <p:nvPr/>
        </p:nvSpPr>
        <p:spPr bwMode="auto">
          <a:xfrm>
            <a:off x="6756371" y="3078525"/>
            <a:ext cx="5677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dirty="0"/>
              <a:t>Rows</a:t>
            </a:r>
          </a:p>
        </p:txBody>
      </p:sp>
      <p:sp>
        <p:nvSpPr>
          <p:cNvPr id="25608" name="Line 39"/>
          <p:cNvSpPr>
            <a:spLocks noChangeShapeType="1"/>
          </p:cNvSpPr>
          <p:nvPr/>
        </p:nvSpPr>
        <p:spPr bwMode="auto">
          <a:xfrm flipH="1">
            <a:off x="6055090" y="3268645"/>
            <a:ext cx="395288" cy="214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sz="1200"/>
          </a:p>
        </p:txBody>
      </p:sp>
      <p:sp>
        <p:nvSpPr>
          <p:cNvPr id="25609" name="Line 40"/>
          <p:cNvSpPr>
            <a:spLocks noChangeShapeType="1"/>
          </p:cNvSpPr>
          <p:nvPr/>
        </p:nvSpPr>
        <p:spPr bwMode="auto">
          <a:xfrm flipH="1">
            <a:off x="6008170" y="3292828"/>
            <a:ext cx="395288" cy="18121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sz="1200"/>
          </a:p>
        </p:txBody>
      </p:sp>
      <p:pic>
        <p:nvPicPr>
          <p:cNvPr id="11" name="Picture 2" descr="Edgar F. Cod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744" y="993387"/>
            <a:ext cx="905257" cy="855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709317" y="1952275"/>
            <a:ext cx="132600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50" b="1" dirty="0"/>
              <a:t>Ted Codd</a:t>
            </a:r>
            <a:br>
              <a:rPr lang="en-IN" sz="1050" b="1" dirty="0"/>
            </a:br>
            <a:r>
              <a:rPr lang="en-IN" sz="1050" dirty="0"/>
              <a:t>Turing Award 1981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A Sample Relational Database</a:t>
            </a:r>
          </a:p>
        </p:txBody>
      </p:sp>
      <p:pic>
        <p:nvPicPr>
          <p:cNvPr id="27650" name="Picture 3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14" y="1345474"/>
            <a:ext cx="4197313" cy="5018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Levels of Abstraction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93790"/>
            <a:ext cx="7638803" cy="4903787"/>
          </a:xfrm>
        </p:spPr>
        <p:txBody>
          <a:bodyPr/>
          <a:lstStyle/>
          <a:p>
            <a:pPr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Physical level</a:t>
            </a:r>
            <a:r>
              <a:rPr lang="en-US" altLang="en-US" sz="1700" dirty="0">
                <a:solidFill>
                  <a:srgbClr val="002060"/>
                </a:solidFill>
              </a:rPr>
              <a:t>:</a:t>
            </a:r>
            <a:r>
              <a:rPr lang="en-US" altLang="en-US" sz="1700" b="1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describes how a record (e.g., instructor) is stored.</a:t>
            </a:r>
          </a:p>
          <a:p>
            <a:pPr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Logical level</a:t>
            </a:r>
            <a:r>
              <a:rPr lang="en-US" altLang="en-US" sz="1700" dirty="0">
                <a:solidFill>
                  <a:srgbClr val="002060"/>
                </a:solidFill>
              </a:rPr>
              <a:t>:</a:t>
            </a:r>
            <a:r>
              <a:rPr lang="en-US" altLang="en-US" sz="1700" b="1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describes data stored in database, and the relationships among the data.</a:t>
            </a:r>
          </a:p>
          <a:p>
            <a:pPr lvl="1">
              <a:buNone/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b="1" dirty="0"/>
              <a:t>	type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= </a:t>
            </a:r>
            <a:r>
              <a:rPr lang="en-US" altLang="en-US" sz="1700" b="1" dirty="0"/>
              <a:t>record</a:t>
            </a:r>
            <a:endParaRPr lang="en-US" altLang="en-US" sz="1700" dirty="0"/>
          </a:p>
          <a:p>
            <a:pPr lvl="1">
              <a:buNone/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		</a:t>
            </a:r>
            <a:r>
              <a:rPr lang="en-US" altLang="en-US" sz="1700" i="1" dirty="0"/>
              <a:t>ID</a:t>
            </a:r>
            <a:r>
              <a:rPr lang="en-US" altLang="en-US" sz="1700" dirty="0"/>
              <a:t> : string; 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 : string;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 : string;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 : integer;</a:t>
            </a:r>
          </a:p>
          <a:p>
            <a:pPr lvl="4">
              <a:buNone/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b="1" dirty="0"/>
              <a:t>end</a:t>
            </a:r>
            <a:r>
              <a:rPr lang="en-US" altLang="en-US" sz="1700" dirty="0"/>
              <a:t>;</a:t>
            </a:r>
          </a:p>
          <a:p>
            <a:pPr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View level</a:t>
            </a:r>
            <a:r>
              <a:rPr lang="en-US" altLang="en-US" sz="1700" dirty="0">
                <a:solidFill>
                  <a:srgbClr val="002060"/>
                </a:solidFill>
              </a:rPr>
              <a:t>:</a:t>
            </a:r>
            <a:r>
              <a:rPr lang="en-US" altLang="en-US" sz="1700" b="1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application programs hide details of data types.  Views can also hide information (such as an employee</a:t>
            </a:r>
            <a:r>
              <a:rPr lang="ja-JP" altLang="en-US" sz="1700" dirty="0"/>
              <a:t>’</a:t>
            </a:r>
            <a:r>
              <a:rPr lang="en-US" altLang="ja-JP" sz="1700" dirty="0"/>
              <a:t>s salary) for security purposes. </a:t>
            </a:r>
            <a:endParaRPr lang="en-US" altLang="en-US" sz="1700" dirty="0"/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View of Data</a:t>
            </a:r>
          </a:p>
        </p:txBody>
      </p:sp>
      <p:sp>
        <p:nvSpPr>
          <p:cNvPr id="19458" name="Text Box 3"/>
          <p:cNvSpPr txBox="1">
            <a:spLocks noChangeArrowheads="1"/>
          </p:cNvSpPr>
          <p:nvPr/>
        </p:nvSpPr>
        <p:spPr bwMode="auto">
          <a:xfrm>
            <a:off x="948690" y="1151971"/>
            <a:ext cx="4549139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700" dirty="0"/>
              <a:t>An architecture for a database system </a:t>
            </a:r>
          </a:p>
        </p:txBody>
      </p:sp>
      <p:pic>
        <p:nvPicPr>
          <p:cNvPr id="1945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709" y="1799807"/>
            <a:ext cx="5012055" cy="2934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78435"/>
            <a:ext cx="8077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Instances and Schemas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201232"/>
            <a:ext cx="7638802" cy="4903787"/>
          </a:xfrm>
        </p:spPr>
        <p:txBody>
          <a:bodyPr/>
          <a:lstStyle/>
          <a:p>
            <a:r>
              <a:rPr lang="en-US" altLang="en-US" sz="1700" dirty="0"/>
              <a:t>Similar to types and variables in programming languages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Logical Schema </a:t>
            </a:r>
            <a:r>
              <a:rPr lang="en-US" altLang="en-US" sz="1700" dirty="0"/>
              <a:t>– the overall logical structure of the database </a:t>
            </a:r>
          </a:p>
          <a:p>
            <a:pPr lvl="1"/>
            <a:r>
              <a:rPr lang="en-US" altLang="en-US" sz="1700" dirty="0"/>
              <a:t>Example: The database consists of information about a set of customers and accounts in a bank and the relationship between them</a:t>
            </a:r>
          </a:p>
          <a:p>
            <a:pPr lvl="2"/>
            <a:r>
              <a:rPr lang="en-US" altLang="en-US" sz="1700" dirty="0"/>
              <a:t>Analogous to type information of a variable in a program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Physical schema </a:t>
            </a:r>
            <a:r>
              <a:rPr lang="en-US" altLang="en-US" sz="1700" dirty="0"/>
              <a:t>– the overall physical  structure of the database 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Instance</a:t>
            </a:r>
            <a:r>
              <a:rPr lang="en-US" altLang="en-US" sz="1700" dirty="0">
                <a:solidFill>
                  <a:srgbClr val="FF0000"/>
                </a:solidFill>
              </a:rPr>
              <a:t> </a:t>
            </a:r>
            <a:r>
              <a:rPr lang="en-US" altLang="en-US" sz="1700" dirty="0"/>
              <a:t>– the actual content of the database at a particular point in time </a:t>
            </a:r>
          </a:p>
          <a:p>
            <a:pPr lvl="1"/>
            <a:r>
              <a:rPr lang="en-US" altLang="en-US" sz="1700" dirty="0"/>
              <a:t>Analogous to the value of a variable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/>
              <a:t>Physical Data Independence </a:t>
            </a:r>
            <a:endParaRPr lang="en-US" altLang="en-US" sz="2800" dirty="0">
              <a:effectLst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50544"/>
            <a:ext cx="7558904" cy="4903787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Physical Data Independence </a:t>
            </a:r>
            <a:r>
              <a:rPr lang="en-US" altLang="en-US" sz="1700" dirty="0"/>
              <a:t>– the ability to modify the physical schema without changing the logical schema</a:t>
            </a:r>
          </a:p>
          <a:p>
            <a:pPr lvl="1"/>
            <a:r>
              <a:rPr lang="en-US" altLang="en-US" sz="1700" dirty="0"/>
              <a:t>Applications depend on the logical schema</a:t>
            </a:r>
          </a:p>
          <a:p>
            <a:pPr lvl="1"/>
            <a:r>
              <a:rPr lang="en-US" altLang="en-US" sz="1700" dirty="0"/>
              <a:t>In general, the interfaces between the various levels and components should be well defined so that changes in some parts do not seriously influence others.</a:t>
            </a:r>
          </a:p>
          <a:p>
            <a:endParaRPr lang="en-US" altLang="en-US" sz="12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 Definition Language (DDL)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6942"/>
            <a:ext cx="7401096" cy="4903787"/>
          </a:xfrm>
        </p:spPr>
        <p:txBody>
          <a:bodyPr/>
          <a:lstStyle/>
          <a:p>
            <a:r>
              <a:rPr lang="en-US" altLang="en-US" sz="1700" dirty="0"/>
              <a:t>Specification notation for defining the database schema</a:t>
            </a:r>
          </a:p>
          <a:p>
            <a:pPr lvl="1">
              <a:buFont typeface="Monotype Sorts" charset="2"/>
              <a:buNone/>
            </a:pPr>
            <a:r>
              <a:rPr lang="en-US" altLang="en-US" sz="1700" dirty="0"/>
              <a:t>Example:	</a:t>
            </a:r>
            <a:r>
              <a:rPr lang="en-US" altLang="en-US" sz="1700" b="1" dirty="0"/>
              <a:t>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             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name          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(20)</a:t>
            </a:r>
            <a:r>
              <a:rPr lang="en-US" altLang="en-US" sz="1700" b="1" dirty="0"/>
              <a:t>,</a:t>
            </a:r>
            <a:r>
              <a:rPr lang="en-US" altLang="en-US" sz="1700" b="1" i="1" dirty="0"/>
              <a:t/>
            </a:r>
            <a:br>
              <a:rPr lang="en-US" altLang="en-US" sz="1700" b="1" i="1" dirty="0"/>
            </a:br>
            <a:r>
              <a:rPr lang="en-US" altLang="en-US" sz="1700" b="1" i="1" dirty="0"/>
              <a:t>                             </a:t>
            </a:r>
            <a:r>
              <a:rPr lang="en-US" altLang="en-US" sz="1700" i="1" dirty="0" err="1"/>
              <a:t>dept_name</a:t>
            </a:r>
            <a:r>
              <a:rPr lang="en-US" altLang="en-US" sz="1700" i="1" dirty="0"/>
              <a:t> 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(8,2))</a:t>
            </a:r>
          </a:p>
          <a:p>
            <a:r>
              <a:rPr lang="en-US" altLang="en-US" sz="1700" dirty="0"/>
              <a:t>DDL compiler generates a set of table templates stored in a </a:t>
            </a:r>
            <a:r>
              <a:rPr lang="en-US" altLang="en-US" sz="1700" b="1" i="1" dirty="0">
                <a:solidFill>
                  <a:srgbClr val="002060"/>
                </a:solidFill>
              </a:rPr>
              <a:t>data dictionary</a:t>
            </a:r>
          </a:p>
          <a:p>
            <a:r>
              <a:rPr lang="en-US" altLang="en-US" sz="1700" dirty="0"/>
              <a:t>Data dictionary contains metadata (i.e., data about data)</a:t>
            </a:r>
          </a:p>
          <a:p>
            <a:pPr lvl="1"/>
            <a:r>
              <a:rPr lang="en-US" altLang="en-US" sz="1700" dirty="0"/>
              <a:t>Database schema </a:t>
            </a:r>
          </a:p>
          <a:p>
            <a:pPr lvl="1"/>
            <a:r>
              <a:rPr lang="en-US" altLang="en-US" sz="1700" dirty="0"/>
              <a:t>Integrity constraints</a:t>
            </a:r>
          </a:p>
          <a:p>
            <a:pPr lvl="2"/>
            <a:r>
              <a:rPr lang="en-US" altLang="en-US" sz="1700" dirty="0"/>
              <a:t>Primary key (ID uniquely identifies instructors)</a:t>
            </a:r>
          </a:p>
          <a:p>
            <a:pPr lvl="1"/>
            <a:r>
              <a:rPr lang="en-US" altLang="en-US" sz="1700" dirty="0"/>
              <a:t>Authorization</a:t>
            </a:r>
          </a:p>
          <a:p>
            <a:pPr lvl="2"/>
            <a:r>
              <a:rPr lang="en-US" altLang="en-US" sz="1700" dirty="0"/>
              <a:t>Who can access what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 Manipulation Language (DML)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>
          <a:xfrm>
            <a:off x="768349" y="1093790"/>
            <a:ext cx="7550027" cy="4903787"/>
          </a:xfrm>
        </p:spPr>
        <p:txBody>
          <a:bodyPr/>
          <a:lstStyle/>
          <a:p>
            <a:r>
              <a:rPr lang="en-US" altLang="en-US" sz="1700" dirty="0"/>
              <a:t>Language for accessing and updating the data organized by the appropriate data model</a:t>
            </a:r>
          </a:p>
          <a:p>
            <a:pPr lvl="1"/>
            <a:r>
              <a:rPr lang="en-US" altLang="en-US" sz="1700" dirty="0"/>
              <a:t>DML also known as query language</a:t>
            </a:r>
          </a:p>
          <a:p>
            <a:r>
              <a:rPr lang="en-US" altLang="en-US" sz="1700" dirty="0"/>
              <a:t>Two classes of languages 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latin typeface="+mj-lt"/>
                <a:cs typeface="ＭＳ Ｐゴシック" charset="0"/>
              </a:rPr>
              <a:t>Pure </a:t>
            </a:r>
            <a:r>
              <a:rPr lang="en-US" altLang="en-US" sz="1700" dirty="0"/>
              <a:t>– used for proving properties about computational power and for optimization</a:t>
            </a:r>
          </a:p>
          <a:p>
            <a:pPr lvl="2"/>
            <a:r>
              <a:rPr lang="en-US" altLang="en-US" sz="1700" dirty="0"/>
              <a:t>Relational Algebra</a:t>
            </a:r>
          </a:p>
          <a:p>
            <a:pPr lvl="2"/>
            <a:r>
              <a:rPr lang="en-US" altLang="en-US" sz="1700" dirty="0"/>
              <a:t>Tuple relational calculus</a:t>
            </a:r>
          </a:p>
          <a:p>
            <a:pPr lvl="2"/>
            <a:r>
              <a:rPr lang="en-US" altLang="en-US" sz="1700" dirty="0"/>
              <a:t>Domain relational calculus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latin typeface="+mj-lt"/>
                <a:cs typeface="ＭＳ Ｐゴシック" charset="0"/>
              </a:rPr>
              <a:t>Commercial </a:t>
            </a:r>
            <a:r>
              <a:rPr lang="en-US" altLang="en-US" sz="1700" dirty="0"/>
              <a:t>– used in commercial systems</a:t>
            </a:r>
          </a:p>
          <a:p>
            <a:pPr lvl="2"/>
            <a:r>
              <a:rPr lang="en-US" altLang="en-US" sz="1700" dirty="0"/>
              <a:t>SQL is the most widely used commercial language</a:t>
            </a:r>
          </a:p>
          <a:p>
            <a:pPr lvl="1">
              <a:buFont typeface="Monotype Sorts" charset="2"/>
              <a:buNone/>
            </a:pPr>
            <a:endParaRPr lang="en-US" altLang="en-US" sz="17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 Manipulation Language (Cont.)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30207"/>
            <a:ext cx="7541148" cy="4234274"/>
          </a:xfrm>
        </p:spPr>
        <p:txBody>
          <a:bodyPr/>
          <a:lstStyle/>
          <a:p>
            <a:r>
              <a:rPr lang="en-US" altLang="en-US" sz="1700" dirty="0"/>
              <a:t>There are basically two types of data-manipulation language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cs typeface="ＭＳ Ｐゴシック" charset="0"/>
              </a:rPr>
              <a:t>Procedural DML </a:t>
            </a:r>
            <a:r>
              <a:rPr lang="en-US" altLang="en-US" sz="1700" dirty="0">
                <a:cs typeface="ＭＳ Ｐゴシック" charset="0"/>
              </a:rPr>
              <a:t>--  require a user to specify what data are needed and how to get those data.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cs typeface="ＭＳ Ｐゴシック" charset="0"/>
              </a:rPr>
              <a:t>Declarative DML  </a:t>
            </a:r>
            <a:r>
              <a:rPr lang="en-US" altLang="en-US" sz="1700" dirty="0">
                <a:cs typeface="ＭＳ Ｐゴシック" charset="0"/>
              </a:rPr>
              <a:t>-- require a user to specify what data are needed without specifying how to get those data. </a:t>
            </a:r>
          </a:p>
          <a:p>
            <a:r>
              <a:rPr lang="en-US" altLang="en-US" sz="1700" dirty="0"/>
              <a:t>Declarative DMLs are usually easier to learn and use than are procedural DMLs.  </a:t>
            </a:r>
          </a:p>
          <a:p>
            <a:r>
              <a:rPr lang="en-US" altLang="en-US" sz="1700" dirty="0"/>
              <a:t>Declarative DMLs are also referred to as non-procedural DMLs</a:t>
            </a:r>
          </a:p>
          <a:p>
            <a:r>
              <a:rPr lang="en-US" altLang="en-US" sz="1700" dirty="0"/>
              <a:t>The portion of a DML that involves information retrieval is called a </a:t>
            </a:r>
            <a:r>
              <a:rPr lang="en-US" altLang="en-US" sz="1700" b="1" dirty="0">
                <a:solidFill>
                  <a:srgbClr val="002060"/>
                </a:solidFill>
              </a:rPr>
              <a:t>query</a:t>
            </a:r>
            <a:r>
              <a:rPr lang="en-US" altLang="en-US" sz="1700" dirty="0"/>
              <a:t> language.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Outline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1"/>
            <a:ext cx="7851394" cy="3538368"/>
          </a:xfrm>
        </p:spPr>
        <p:txBody>
          <a:bodyPr lIns="91440"/>
          <a:lstStyle/>
          <a:p>
            <a:pPr indent="-365760"/>
            <a:r>
              <a:rPr lang="en-US" altLang="en-US" sz="1700" dirty="0"/>
              <a:t>Database-System Applications</a:t>
            </a:r>
          </a:p>
          <a:p>
            <a:pPr indent="-365760"/>
            <a:r>
              <a:rPr lang="en-US" altLang="en-US" sz="1700" dirty="0"/>
              <a:t>Purpose of Database Systems</a:t>
            </a:r>
          </a:p>
          <a:p>
            <a:pPr indent="-365760"/>
            <a:r>
              <a:rPr lang="en-US" altLang="en-US" sz="1700" dirty="0"/>
              <a:t>View of Data</a:t>
            </a:r>
          </a:p>
          <a:p>
            <a:pPr indent="-365760"/>
            <a:r>
              <a:rPr lang="en-US" altLang="en-US" sz="1700" dirty="0"/>
              <a:t>Database Languages</a:t>
            </a:r>
          </a:p>
          <a:p>
            <a:pPr indent="-365760"/>
            <a:r>
              <a:rPr lang="en-US" altLang="en-US" sz="1700" dirty="0"/>
              <a:t>Database Design</a:t>
            </a:r>
          </a:p>
          <a:p>
            <a:pPr indent="-365760"/>
            <a:r>
              <a:rPr lang="en-US" altLang="en-US" sz="1700" dirty="0"/>
              <a:t>Database Engine</a:t>
            </a:r>
          </a:p>
          <a:p>
            <a:pPr indent="-365760"/>
            <a:r>
              <a:rPr lang="en-US" altLang="en-US" sz="1700" dirty="0"/>
              <a:t>Database Architecture</a:t>
            </a:r>
          </a:p>
          <a:p>
            <a:pPr indent="-365760"/>
            <a:r>
              <a:rPr lang="en-US" altLang="en-US" sz="1700" dirty="0"/>
              <a:t>Database Users and Administrators</a:t>
            </a:r>
          </a:p>
          <a:p>
            <a:pPr indent="-365760"/>
            <a:r>
              <a:rPr lang="en-US" altLang="en-US" sz="1700" dirty="0"/>
              <a:t>History of Database Systems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SQL Query Language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43359"/>
            <a:ext cx="7603292" cy="4806338"/>
          </a:xfrm>
        </p:spPr>
        <p:txBody>
          <a:bodyPr/>
          <a:lstStyle/>
          <a:p>
            <a:r>
              <a:rPr lang="en-US" altLang="en-US" sz="1700" dirty="0"/>
              <a:t>SQL  query language is nonprocedural. A query takes as input several tables (possibly only one) and always returns a single table.</a:t>
            </a:r>
          </a:p>
          <a:p>
            <a:pPr>
              <a:tabLst>
                <a:tab pos="983456" algn="l"/>
              </a:tabLst>
            </a:pPr>
            <a:r>
              <a:rPr lang="en-US" altLang="en-US" sz="1700" dirty="0"/>
              <a:t>Example to find all instructors in Comp. Sci. dept</a:t>
            </a:r>
          </a:p>
          <a:p>
            <a:pPr>
              <a:buNone/>
              <a:tabLst>
                <a:tab pos="983456" algn="l"/>
              </a:tabLst>
            </a:pPr>
            <a:r>
              <a:rPr lang="en-US" altLang="en-US" sz="1700" b="1" dirty="0"/>
              <a:t>		select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dept_name =</a:t>
            </a:r>
            <a:r>
              <a:rPr lang="en-US" altLang="en-US" sz="1700" dirty="0"/>
              <a:t> </a:t>
            </a:r>
            <a:r>
              <a:rPr lang="en-US" altLang="ja-JP" sz="1700" dirty="0"/>
              <a:t>'Comp. Sci.'</a:t>
            </a:r>
            <a:endParaRPr lang="en-US" altLang="en-US" sz="1700" dirty="0"/>
          </a:p>
          <a:p>
            <a:r>
              <a:rPr lang="en-US" altLang="en-US" sz="1700" dirty="0"/>
              <a:t>SQL is </a:t>
            </a:r>
            <a:r>
              <a:rPr lang="en-US" altLang="en-US" sz="1700" b="1" dirty="0">
                <a:solidFill>
                  <a:srgbClr val="002060"/>
                </a:solidFill>
              </a:rPr>
              <a:t>NOT</a:t>
            </a:r>
            <a:r>
              <a:rPr lang="en-US" altLang="en-US" sz="1700" dirty="0"/>
              <a:t> a Turing machine equivalent language</a:t>
            </a:r>
          </a:p>
          <a:p>
            <a:r>
              <a:rPr lang="en-US" altLang="en-US" sz="1700" dirty="0"/>
              <a:t>To be able to compute complex functions SQL is usually embedded in some higher-level language</a:t>
            </a:r>
          </a:p>
          <a:p>
            <a:r>
              <a:rPr lang="en-US" altLang="en-US" sz="1700" dirty="0"/>
              <a:t>Application programs generally access databases through one of</a:t>
            </a:r>
          </a:p>
          <a:p>
            <a:pPr lvl="1"/>
            <a:r>
              <a:rPr lang="en-US" altLang="en-US" sz="1700" dirty="0"/>
              <a:t>Language extensions to allow embedded SQL</a:t>
            </a:r>
          </a:p>
          <a:p>
            <a:pPr lvl="1"/>
            <a:r>
              <a:rPr lang="en-US" altLang="en-US" sz="1700" dirty="0"/>
              <a:t>Application program interface (e.g., ODBC/JD</a:t>
            </a:r>
            <a:r>
              <a:rPr lang="en-US" altLang="en-US" dirty="0"/>
              <a:t>BC) which allow SQL queries to be sent to a database</a:t>
            </a:r>
          </a:p>
          <a:p>
            <a:pPr>
              <a:buFont typeface="Monotype Sorts" charset="2"/>
              <a:buNone/>
            </a:pPr>
            <a:endParaRPr lang="en-US" altLang="en-US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Access from Application Program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91006"/>
            <a:ext cx="7585537" cy="4903787"/>
          </a:xfrm>
        </p:spPr>
        <p:txBody>
          <a:bodyPr/>
          <a:lstStyle/>
          <a:p>
            <a:r>
              <a:rPr lang="en-US" altLang="en-US" sz="1700" dirty="0"/>
              <a:t>Non-procedural query languages such as SQL are not as powerful as a universal Turing machine.</a:t>
            </a:r>
            <a:r>
              <a:rPr lang="en-US" altLang="en-US" sz="1700" dirty="0">
                <a:sym typeface="Symbol" panose="05050102010706020507" pitchFamily="18" charset="2"/>
              </a:rPr>
              <a:t>    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SQL does not support actions such as input from users, output to displays, or communication over the network.  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Such computations and actions must be written in a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host</a:t>
            </a:r>
            <a:r>
              <a:rPr lang="en-US" altLang="en-US" sz="1700" dirty="0">
                <a:solidFill>
                  <a:srgbClr val="002060"/>
                </a:solidFill>
                <a:sym typeface="Symbol" panose="05050102010706020507" pitchFamily="18" charset="2"/>
              </a:rPr>
              <a:t>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language</a:t>
            </a:r>
            <a:r>
              <a:rPr lang="en-US" altLang="en-US" sz="1700" dirty="0">
                <a:sym typeface="Symbol" panose="05050102010706020507" pitchFamily="18" charset="2"/>
              </a:rPr>
              <a:t>, such as C/C++, Java or Python, with embedded SQL queries that access the data in the database.</a:t>
            </a:r>
          </a:p>
          <a:p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Application programs </a:t>
            </a:r>
            <a:r>
              <a:rPr lang="en-US" altLang="en-US" sz="1700" dirty="0">
                <a:sym typeface="Symbol" panose="05050102010706020507" pitchFamily="18" charset="2"/>
              </a:rPr>
              <a:t>-- are programs that are used to interact with the database in this fashion. 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Design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>
          <a:xfrm>
            <a:off x="994300" y="1535768"/>
            <a:ext cx="7457242" cy="4425713"/>
          </a:xfrm>
        </p:spPr>
        <p:txBody>
          <a:bodyPr/>
          <a:lstStyle/>
          <a:p>
            <a:r>
              <a:rPr lang="en-US" altLang="en-US" sz="1700" dirty="0"/>
              <a:t>Logical Design –  Deciding on the database schema. Database design requires that we find a </a:t>
            </a:r>
            <a:r>
              <a:rPr lang="ja-JP" altLang="en-US" sz="1700" dirty="0"/>
              <a:t>“</a:t>
            </a:r>
            <a:r>
              <a:rPr lang="en-US" altLang="ja-JP" sz="1700" dirty="0"/>
              <a:t>good</a:t>
            </a:r>
            <a:r>
              <a:rPr lang="ja-JP" altLang="en-US" sz="1700" dirty="0"/>
              <a:t>”</a:t>
            </a:r>
            <a:r>
              <a:rPr lang="en-US" altLang="ja-JP" sz="1700" dirty="0"/>
              <a:t> collection of relation schemas.</a:t>
            </a:r>
          </a:p>
          <a:p>
            <a:pPr lvl="1"/>
            <a:r>
              <a:rPr lang="en-US" altLang="en-US" sz="1700" dirty="0"/>
              <a:t>Business decision – What attributes should we record in the database?</a:t>
            </a:r>
          </a:p>
          <a:p>
            <a:pPr lvl="1"/>
            <a:r>
              <a:rPr lang="en-US" altLang="en-US" sz="1700" dirty="0"/>
              <a:t>Computer Science decision –  What relation schemas should we have and how should the attributes be distributed among the various relation schemas?</a:t>
            </a:r>
          </a:p>
          <a:p>
            <a:r>
              <a:rPr lang="en-US" altLang="en-US" sz="1700" dirty="0"/>
              <a:t>Physical Design – Deciding on the physical layout of the database                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     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768351" y="1089305"/>
            <a:ext cx="8144002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Font typeface="Monotype Sorts" charset="2"/>
              <a:buNone/>
            </a:pPr>
            <a:r>
              <a:rPr lang="en-US" altLang="en-US" sz="1700" dirty="0"/>
              <a:t>The process of designing the general structure of the database: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Engine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54750"/>
            <a:ext cx="7550026" cy="4903787"/>
          </a:xfrm>
        </p:spPr>
        <p:txBody>
          <a:bodyPr/>
          <a:lstStyle/>
          <a:p>
            <a:r>
              <a:rPr lang="en-US" altLang="en-US" sz="1700" dirty="0"/>
              <a:t>A database system is partitioned into modules that deal with each of the responsibilities of the overall system.  </a:t>
            </a:r>
          </a:p>
          <a:p>
            <a:r>
              <a:rPr lang="en-US" altLang="en-US" sz="1700" dirty="0"/>
              <a:t>The functional components of a database system can be divided into</a:t>
            </a:r>
          </a:p>
          <a:p>
            <a:pPr lvl="1"/>
            <a:r>
              <a:rPr lang="en-US" altLang="en-US" sz="1700" dirty="0"/>
              <a:t>The storage manager,</a:t>
            </a:r>
          </a:p>
          <a:p>
            <a:pPr lvl="1"/>
            <a:r>
              <a:rPr lang="en-US" altLang="en-US" sz="1700" dirty="0"/>
              <a:t>The  query processor component, </a:t>
            </a:r>
          </a:p>
          <a:p>
            <a:pPr lvl="1"/>
            <a:r>
              <a:rPr lang="en-US" altLang="en-US" sz="1700" dirty="0"/>
              <a:t>The transaction management component.</a:t>
            </a:r>
          </a:p>
          <a:p>
            <a:endParaRPr lang="en-US" altLang="en-US" sz="17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Storage Manager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768349" y="1046142"/>
            <a:ext cx="7638803" cy="4903787"/>
          </a:xfrm>
        </p:spPr>
        <p:txBody>
          <a:bodyPr/>
          <a:lstStyle/>
          <a:p>
            <a:r>
              <a:rPr lang="en-US" altLang="en-US" sz="1700" dirty="0"/>
              <a:t>A program module that provides the interface between the low-level data stored in the database and the application programs and queries submitted to the system.</a:t>
            </a:r>
          </a:p>
          <a:p>
            <a:r>
              <a:rPr lang="en-US" altLang="en-US" sz="1700" dirty="0"/>
              <a:t>The storage manager is responsible to the following tasks: </a:t>
            </a:r>
          </a:p>
          <a:p>
            <a:pPr lvl="1"/>
            <a:r>
              <a:rPr lang="en-US" altLang="en-US" sz="1700" dirty="0"/>
              <a:t>Interaction with the OS file manager </a:t>
            </a:r>
          </a:p>
          <a:p>
            <a:pPr lvl="1"/>
            <a:r>
              <a:rPr lang="en-US" altLang="en-US" sz="1700" dirty="0"/>
              <a:t>Efficient storing, retrieving and updating of data\</a:t>
            </a:r>
          </a:p>
          <a:p>
            <a:r>
              <a:rPr lang="en-US" altLang="en-US" sz="1700" dirty="0"/>
              <a:t>The storage manager components include:</a:t>
            </a:r>
          </a:p>
          <a:p>
            <a:pPr lvl="1"/>
            <a:r>
              <a:rPr lang="en-US" altLang="en-US" sz="1700" dirty="0"/>
              <a:t>Authorization and integrity manager</a:t>
            </a:r>
          </a:p>
          <a:p>
            <a:pPr lvl="1"/>
            <a:r>
              <a:rPr lang="en-US" altLang="en-US" sz="1700" dirty="0"/>
              <a:t>Transaction manager</a:t>
            </a:r>
          </a:p>
          <a:p>
            <a:pPr lvl="1"/>
            <a:r>
              <a:rPr lang="en-US" altLang="en-US" sz="1700" dirty="0"/>
              <a:t>File manager</a:t>
            </a:r>
          </a:p>
          <a:p>
            <a:pPr lvl="1"/>
            <a:r>
              <a:rPr lang="en-US" altLang="en-US" sz="1700" dirty="0"/>
              <a:t>Buffer manager</a:t>
            </a:r>
          </a:p>
          <a:p>
            <a:pPr lvl="1"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Storage Manager (Cont.)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82239"/>
            <a:ext cx="7683192" cy="3270306"/>
          </a:xfrm>
        </p:spPr>
        <p:txBody>
          <a:bodyPr/>
          <a:lstStyle/>
          <a:p>
            <a:r>
              <a:rPr lang="en-US" altLang="en-US" sz="1700" dirty="0"/>
              <a:t>The storage manager implements several data structures as part of the physical system implementation:</a:t>
            </a:r>
          </a:p>
          <a:p>
            <a:pPr lvl="1"/>
            <a:r>
              <a:rPr lang="en-US" altLang="en-US" sz="1700" dirty="0"/>
              <a:t>Data files -- store the database itself</a:t>
            </a:r>
          </a:p>
          <a:p>
            <a:pPr lvl="1"/>
            <a:r>
              <a:rPr lang="en-US" altLang="en-US" sz="1700" dirty="0"/>
              <a:t>Data dictionary --  stores metadata about the structure of the database, in particular the schema of the database.</a:t>
            </a:r>
          </a:p>
          <a:p>
            <a:pPr lvl="1"/>
            <a:r>
              <a:rPr lang="en-US" altLang="en-US" sz="1700" dirty="0"/>
              <a:t>Indices --  can provide fast access to data items.  A database index provides pointers to those data items that hold a particular value.  </a:t>
            </a:r>
          </a:p>
          <a:p>
            <a:endParaRPr lang="en-US" altLang="en-US" sz="1700" dirty="0"/>
          </a:p>
          <a:p>
            <a:pPr lvl="1"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Query Processor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idx="1"/>
          </p:nvPr>
        </p:nvSpPr>
        <p:spPr>
          <a:xfrm>
            <a:off x="768349" y="1143038"/>
            <a:ext cx="7603293" cy="4903787"/>
          </a:xfrm>
        </p:spPr>
        <p:txBody>
          <a:bodyPr/>
          <a:lstStyle/>
          <a:p>
            <a:r>
              <a:rPr lang="en-US" altLang="en-US" sz="1700" dirty="0"/>
              <a:t>The query processor components include:</a:t>
            </a:r>
          </a:p>
          <a:p>
            <a:pPr lvl="1"/>
            <a:r>
              <a:rPr lang="en-US" altLang="en-US" sz="1700" dirty="0"/>
              <a:t>DDL  interpreter --  interprets DDL statements and records the definitions in the data dictionary.</a:t>
            </a:r>
          </a:p>
          <a:p>
            <a:pPr lvl="1"/>
            <a:r>
              <a:rPr lang="en-US" altLang="en-US" sz="1700" dirty="0"/>
              <a:t>DML compiler -- translates DML statements in a query language into an evaluation plan consisting of low-level instructions that the query evaluation engine understands.</a:t>
            </a:r>
          </a:p>
          <a:p>
            <a:pPr lvl="2"/>
            <a:r>
              <a:rPr lang="en-US" altLang="en-US" sz="1700" dirty="0"/>
              <a:t>The DML compiler performs query optimization; that is, it picks the lowest cost evaluation plan from among the various alternatives.</a:t>
            </a:r>
          </a:p>
          <a:p>
            <a:pPr lvl="1"/>
            <a:r>
              <a:rPr lang="en-US" altLang="en-US" sz="1700" dirty="0"/>
              <a:t>Query evaluation engine -- executes low-level instructions generated by the DML compiler.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Query Processing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93789"/>
            <a:ext cx="7327139" cy="1100771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 sz="1700" dirty="0"/>
              <a:t>1.	Parsing and translation</a:t>
            </a:r>
          </a:p>
          <a:p>
            <a:pPr>
              <a:buFont typeface="Monotype Sorts" charset="2"/>
              <a:buNone/>
            </a:pPr>
            <a:r>
              <a:rPr lang="en-US" altLang="en-US" sz="1700" dirty="0"/>
              <a:t>2.	Optimization</a:t>
            </a:r>
          </a:p>
          <a:p>
            <a:pPr>
              <a:buFont typeface="Monotype Sorts" charset="2"/>
              <a:buNone/>
            </a:pPr>
            <a:r>
              <a:rPr lang="en-US" altLang="en-US" sz="1700" dirty="0"/>
              <a:t>3.	Evaluation</a:t>
            </a:r>
          </a:p>
        </p:txBody>
      </p:sp>
      <p:pic>
        <p:nvPicPr>
          <p:cNvPr id="5120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144" y="2368476"/>
            <a:ext cx="5718048" cy="343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152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Transaction Management</a:t>
            </a:r>
            <a:r>
              <a:rPr lang="en-US" altLang="en-US" dirty="0">
                <a:effectLst/>
              </a:rPr>
              <a:t>	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30367"/>
            <a:ext cx="7567781" cy="3661090"/>
          </a:xfrm>
        </p:spPr>
        <p:txBody>
          <a:bodyPr/>
          <a:lstStyle/>
          <a:p>
            <a:r>
              <a:rPr lang="en-US" altLang="en-US" sz="1700" dirty="0">
                <a:sym typeface="Symbol" panose="05050102010706020507" pitchFamily="18" charset="2"/>
              </a:rPr>
              <a:t>A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 transaction </a:t>
            </a:r>
            <a:r>
              <a:rPr lang="en-US" altLang="en-US" sz="1700" dirty="0"/>
              <a:t>is a collection of operations that performs a single logical function in a database application</a:t>
            </a:r>
          </a:p>
          <a:p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Transaction-management component </a:t>
            </a:r>
            <a:r>
              <a:rPr lang="en-US" altLang="en-US" sz="1700" dirty="0"/>
              <a:t>ensures that the database remains in a consistent (correct) state despite system failures (e.g., power failures and operating system crashes) and transaction failures.</a:t>
            </a:r>
          </a:p>
          <a:p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Concurrency-control manager </a:t>
            </a:r>
            <a:r>
              <a:rPr lang="en-US" altLang="en-US" sz="1700" dirty="0"/>
              <a:t>controls the interaction among the concurrent transactions, to ensure the consistency of the database.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</a:p>
          <a:p>
            <a:endParaRPr lang="en-US" alt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Architecture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93788"/>
            <a:ext cx="7354718" cy="4903787"/>
          </a:xfrm>
        </p:spPr>
        <p:txBody>
          <a:bodyPr/>
          <a:lstStyle/>
          <a:p>
            <a:r>
              <a:rPr lang="en-US" altLang="en-US" sz="1800" dirty="0"/>
              <a:t>Centralized databases</a:t>
            </a:r>
          </a:p>
          <a:p>
            <a:pPr lvl="1"/>
            <a:r>
              <a:rPr lang="en-US" altLang="en-US" sz="1700" dirty="0"/>
              <a:t>One to a few cores, shared memory</a:t>
            </a:r>
          </a:p>
          <a:p>
            <a:r>
              <a:rPr lang="en-US" altLang="en-US" sz="1800" dirty="0"/>
              <a:t>Client-server, </a:t>
            </a:r>
          </a:p>
          <a:p>
            <a:pPr lvl="1"/>
            <a:r>
              <a:rPr lang="en-US" altLang="en-US" sz="1700" dirty="0"/>
              <a:t>One server machine executes work on behalf of multiple client machines.</a:t>
            </a:r>
          </a:p>
          <a:p>
            <a:r>
              <a:rPr lang="en-US" altLang="en-US" sz="1800" dirty="0"/>
              <a:t>Parallel databases</a:t>
            </a:r>
          </a:p>
          <a:p>
            <a:pPr lvl="1"/>
            <a:r>
              <a:rPr lang="en-US" altLang="en-US" sz="1700" dirty="0"/>
              <a:t>Many core shared memory</a:t>
            </a:r>
          </a:p>
          <a:p>
            <a:pPr lvl="1"/>
            <a:r>
              <a:rPr lang="en-US" altLang="en-US" sz="1700" dirty="0"/>
              <a:t>Shared disk</a:t>
            </a:r>
          </a:p>
          <a:p>
            <a:pPr lvl="1"/>
            <a:r>
              <a:rPr lang="en-US" altLang="en-US" sz="1700" dirty="0"/>
              <a:t>Shared nothing</a:t>
            </a:r>
          </a:p>
          <a:p>
            <a:r>
              <a:rPr lang="en-US" altLang="en-US" sz="1800" dirty="0"/>
              <a:t>Distributed databases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Geographical distribution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Schema/data heterogeneity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 smtClean="0">
                <a:effectLst/>
              </a:rPr>
              <a:t>Database Systems</a:t>
            </a:r>
            <a:endParaRPr lang="en-US" altLang="en-US" sz="3200" dirty="0">
              <a:effectLst/>
            </a:endParaRPr>
          </a:p>
        </p:txBody>
      </p:sp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18174"/>
            <a:ext cx="7400290" cy="4903787"/>
          </a:xfrm>
        </p:spPr>
        <p:txBody>
          <a:bodyPr/>
          <a:lstStyle/>
          <a:p>
            <a:pPr indent="-365760"/>
            <a:r>
              <a:rPr lang="en-US" altLang="en-US" sz="1700" dirty="0"/>
              <a:t>DBMS contains information about a particular enterprise</a:t>
            </a:r>
          </a:p>
          <a:p>
            <a:pPr lvl="1"/>
            <a:r>
              <a:rPr lang="en-US" altLang="en-US" sz="1700" dirty="0"/>
              <a:t>Collection of interrelated data</a:t>
            </a:r>
          </a:p>
          <a:p>
            <a:pPr lvl="1"/>
            <a:r>
              <a:rPr lang="en-US" altLang="en-US" sz="1700" dirty="0"/>
              <a:t>Set of programs to access the data </a:t>
            </a:r>
          </a:p>
          <a:p>
            <a:pPr lvl="1"/>
            <a:r>
              <a:rPr lang="en-US" altLang="en-US" sz="1700" dirty="0"/>
              <a:t>An environment that is both </a:t>
            </a:r>
            <a:r>
              <a:rPr lang="en-US" altLang="en-US" sz="1700" i="1" dirty="0"/>
              <a:t>convenient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efficient</a:t>
            </a:r>
            <a:r>
              <a:rPr lang="en-US" altLang="en-US" sz="1700" dirty="0"/>
              <a:t> to use</a:t>
            </a:r>
          </a:p>
          <a:p>
            <a:pPr indent="-365760"/>
            <a:r>
              <a:rPr lang="en-US" altLang="en-US" sz="1700" dirty="0"/>
              <a:t>Database systems are used to manage collections of data that are:</a:t>
            </a:r>
          </a:p>
          <a:p>
            <a:pPr lvl="1"/>
            <a:r>
              <a:rPr lang="en-US" altLang="en-US" sz="1700" dirty="0"/>
              <a:t>Highly valuable</a:t>
            </a:r>
          </a:p>
          <a:p>
            <a:pPr lvl="1"/>
            <a:r>
              <a:rPr lang="en-US" altLang="en-US" sz="1700" dirty="0"/>
              <a:t>Relatively large</a:t>
            </a:r>
          </a:p>
          <a:p>
            <a:pPr lvl="1"/>
            <a:r>
              <a:rPr lang="en-US" altLang="en-US" sz="1700" dirty="0"/>
              <a:t>Accessed by multiple users and applications, often at the same time.</a:t>
            </a:r>
          </a:p>
          <a:p>
            <a:pPr marL="365760" indent="-365760"/>
            <a:r>
              <a:rPr lang="en-US" altLang="en-US" sz="1700" dirty="0"/>
              <a:t>A modern database system is a complex software system whose task is to manage a large, complex collection of data.</a:t>
            </a:r>
          </a:p>
          <a:p>
            <a:pPr indent="-365760"/>
            <a:r>
              <a:rPr lang="en-US" sz="1700" dirty="0">
                <a:ea typeface="ＭＳ Ｐゴシック" pitchFamily="34" charset="-128"/>
              </a:rPr>
              <a:t>Databases touch all aspects of our lives</a:t>
            </a:r>
          </a:p>
          <a:p>
            <a:endParaRPr lang="en-US" altLang="en-US" dirty="0"/>
          </a:p>
          <a:p>
            <a:pPr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Applications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>
          <a:xfrm>
            <a:off x="1154097" y="1569919"/>
            <a:ext cx="7359588" cy="3331266"/>
          </a:xfrm>
        </p:spPr>
        <p:txBody>
          <a:bodyPr/>
          <a:lstStyle/>
          <a:p>
            <a:r>
              <a:rPr lang="en-US" altLang="en-US" sz="1700" dirty="0"/>
              <a:t>Two-tier architecture --  the application resides at the client machine, where it invokes database system functionality at the server machine</a:t>
            </a:r>
          </a:p>
          <a:p>
            <a:r>
              <a:rPr lang="en-US" altLang="en-US" sz="1700" dirty="0"/>
              <a:t>Three-tier architecture -- the client machine acts as a front end and does not contain any direct database calls.  </a:t>
            </a:r>
          </a:p>
          <a:p>
            <a:pPr lvl="1"/>
            <a:r>
              <a:rPr lang="en-US" altLang="en-US" sz="1700" dirty="0"/>
              <a:t>The client end communicates with an application server, usually through a forms interface.  </a:t>
            </a:r>
          </a:p>
          <a:p>
            <a:pPr lvl="1"/>
            <a:r>
              <a:rPr lang="en-US" altLang="en-US" sz="1700" dirty="0"/>
              <a:t>The application server in turn communicates with a database system to access data.  </a:t>
            </a:r>
          </a:p>
          <a:p>
            <a:endParaRPr lang="en-US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68350" y="1170432"/>
            <a:ext cx="709549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700" dirty="0"/>
              <a:t>Database applications are usually partitioned into two or three parts</a:t>
            </a:r>
          </a:p>
        </p:txBody>
      </p:sp>
    </p:spTree>
    <p:extLst>
      <p:ext uri="{BB962C8B-B14F-4D97-AF65-F5344CB8AC3E}">
        <p14:creationId xmlns:p14="http://schemas.microsoft.com/office/powerpoint/2010/main" val="37088176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Two-tier and three-tier architectures</a:t>
            </a:r>
          </a:p>
        </p:txBody>
      </p:sp>
      <p:sp>
        <p:nvSpPr>
          <p:cNvPr id="59394" name="Rectangle 10"/>
          <p:cNvSpPr>
            <a:spLocks noChangeArrowheads="1"/>
          </p:cNvSpPr>
          <p:nvPr/>
        </p:nvSpPr>
        <p:spPr bwMode="auto">
          <a:xfrm>
            <a:off x="5934075" y="2765823"/>
            <a:ext cx="923925" cy="15835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200"/>
          </a:p>
        </p:txBody>
      </p:sp>
      <p:sp>
        <p:nvSpPr>
          <p:cNvPr id="59395" name="Rectangle 11"/>
          <p:cNvSpPr>
            <a:spLocks noChangeArrowheads="1"/>
          </p:cNvSpPr>
          <p:nvPr/>
        </p:nvSpPr>
        <p:spPr bwMode="auto">
          <a:xfrm>
            <a:off x="6038850" y="3965973"/>
            <a:ext cx="923925" cy="15835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200"/>
          </a:p>
        </p:txBody>
      </p:sp>
      <p:sp>
        <p:nvSpPr>
          <p:cNvPr id="59396" name="Rectangle 12"/>
          <p:cNvSpPr>
            <a:spLocks noChangeArrowheads="1"/>
          </p:cNvSpPr>
          <p:nvPr/>
        </p:nvSpPr>
        <p:spPr bwMode="auto">
          <a:xfrm>
            <a:off x="6000750" y="4670823"/>
            <a:ext cx="923925" cy="15835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200"/>
          </a:p>
        </p:txBody>
      </p:sp>
      <p:pic>
        <p:nvPicPr>
          <p:cNvPr id="2051" name="Picture 3" descr="C:\Users\as668\Desktop\1_0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66134" y="1460273"/>
            <a:ext cx="5833705" cy="37356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Users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>
          <a:xfrm>
            <a:off x="1127463" y="1504159"/>
            <a:ext cx="7350711" cy="4262658"/>
          </a:xfrm>
        </p:spPr>
        <p:txBody>
          <a:bodyPr/>
          <a:lstStyle/>
          <a:p>
            <a:r>
              <a:rPr lang="en-US" altLang="en-US" sz="1700" dirty="0"/>
              <a:t>Naive users -- unsophisticated users who interact with the system by invoking one of the application programs that have been written previously. </a:t>
            </a:r>
          </a:p>
          <a:p>
            <a:r>
              <a:rPr lang="en-US" altLang="en-US" sz="1700" dirty="0"/>
              <a:t>Application programmers -- are computer professionals who write application programs. </a:t>
            </a:r>
          </a:p>
          <a:p>
            <a:r>
              <a:rPr lang="en-US" altLang="en-US" sz="1700" dirty="0"/>
              <a:t>Sophisticated users -- interact with the system without writing programs</a:t>
            </a:r>
          </a:p>
          <a:p>
            <a:pPr lvl="1"/>
            <a:r>
              <a:rPr lang="en-US" altLang="en-US" sz="1700" dirty="0"/>
              <a:t>using a database query language or by </a:t>
            </a:r>
          </a:p>
          <a:p>
            <a:pPr lvl="1"/>
            <a:r>
              <a:rPr lang="en-US" altLang="en-US" sz="1700" dirty="0"/>
              <a:t>using tools such as data analysis software.</a:t>
            </a:r>
          </a:p>
          <a:p>
            <a:r>
              <a:rPr lang="en-US" altLang="en-US" sz="1700" dirty="0"/>
              <a:t>Specialized users --write specialized database applications that do not fit into the traditional data-processing framework. For example, CAD,  graphic data, audio, video.</a:t>
            </a:r>
          </a:p>
          <a:p>
            <a:endParaRPr lang="en-US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768351" y="1056631"/>
            <a:ext cx="6402438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700" dirty="0"/>
              <a:t>There are four different types of database-system users</a:t>
            </a:r>
            <a:endParaRPr lang="en-US" sz="17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Administrator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>
          <a:xfrm>
            <a:off x="976545" y="1799577"/>
            <a:ext cx="7301824" cy="4059456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altLang="en-US" sz="1700" dirty="0"/>
              <a:t>Schema definition</a:t>
            </a:r>
          </a:p>
          <a:p>
            <a:r>
              <a:rPr lang="en-US" altLang="en-US" sz="1700" dirty="0"/>
              <a:t>Storage structure and access-method definition</a:t>
            </a:r>
          </a:p>
          <a:p>
            <a:r>
              <a:rPr lang="en-US" altLang="en-US" sz="1700" dirty="0"/>
              <a:t>Schema and physical-organization modification</a:t>
            </a:r>
          </a:p>
          <a:p>
            <a:r>
              <a:rPr lang="en-US" altLang="en-US" sz="1700" dirty="0"/>
              <a:t>Granting of authorization for data access</a:t>
            </a:r>
          </a:p>
          <a:p>
            <a:r>
              <a:rPr lang="en-US" altLang="en-US" sz="1700" dirty="0"/>
              <a:t>Routine maintenance</a:t>
            </a:r>
          </a:p>
          <a:p>
            <a:r>
              <a:rPr lang="en-US" altLang="en-US" sz="1700" dirty="0"/>
              <a:t>Periodically backing up the database</a:t>
            </a:r>
          </a:p>
          <a:p>
            <a:r>
              <a:rPr lang="en-US" altLang="en-US" sz="1700" dirty="0"/>
              <a:t>Ensuring that enough free disk space is available for normal operations, and upgrading disk space as required</a:t>
            </a:r>
          </a:p>
          <a:p>
            <a:r>
              <a:rPr lang="en-US" altLang="en-US" sz="1700" dirty="0"/>
              <a:t>Monitoring jobs running on the database and ensuring that performance is not degraded by very expensive tasks submitted by some users</a:t>
            </a:r>
          </a:p>
        </p:txBody>
      </p:sp>
      <p:sp>
        <p:nvSpPr>
          <p:cNvPr id="5" name="Rectangle 4"/>
          <p:cNvSpPr/>
          <p:nvPr/>
        </p:nvSpPr>
        <p:spPr>
          <a:xfrm>
            <a:off x="768351" y="1135533"/>
            <a:ext cx="751001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/>
              <a:t>A person who has central control over the system is called a </a:t>
            </a:r>
            <a:r>
              <a:rPr lang="en-US" sz="1700" b="1" dirty="0">
                <a:solidFill>
                  <a:srgbClr val="002060"/>
                </a:solidFill>
              </a:rPr>
              <a:t>database administrator </a:t>
            </a:r>
            <a:r>
              <a:rPr lang="en-US" sz="1700" b="1" dirty="0"/>
              <a:t>(</a:t>
            </a:r>
            <a:r>
              <a:rPr lang="en-US" sz="1700" b="1" dirty="0">
                <a:solidFill>
                  <a:srgbClr val="002060"/>
                </a:solidFill>
              </a:rPr>
              <a:t>DBA</a:t>
            </a:r>
            <a:r>
              <a:rPr lang="en-US" sz="1700" b="1" dirty="0"/>
              <a:t>)</a:t>
            </a:r>
            <a:r>
              <a:rPr lang="en-US" sz="1700" dirty="0"/>
              <a:t>, whose functions are: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History of Database Systems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21664"/>
            <a:ext cx="7692068" cy="4900777"/>
          </a:xfrm>
        </p:spPr>
        <p:txBody>
          <a:bodyPr/>
          <a:lstStyle/>
          <a:p>
            <a:r>
              <a:rPr lang="en-US" altLang="en-US" sz="1700" dirty="0"/>
              <a:t>1950s and early 1960s:</a:t>
            </a:r>
          </a:p>
          <a:p>
            <a:pPr lvl="1"/>
            <a:r>
              <a:rPr lang="en-US" altLang="en-US" sz="1700" dirty="0"/>
              <a:t>Data processing using magnetic tapes for storage</a:t>
            </a:r>
          </a:p>
          <a:p>
            <a:pPr lvl="2"/>
            <a:r>
              <a:rPr lang="en-US" altLang="en-US" sz="1700" dirty="0"/>
              <a:t>Tapes provided only sequential access</a:t>
            </a:r>
          </a:p>
          <a:p>
            <a:pPr lvl="1"/>
            <a:r>
              <a:rPr lang="en-US" altLang="en-US" sz="1700" dirty="0"/>
              <a:t>Punched cards for input</a:t>
            </a:r>
          </a:p>
          <a:p>
            <a:r>
              <a:rPr lang="en-US" altLang="en-US" sz="1700" dirty="0"/>
              <a:t>Late 1960s and 1970s:</a:t>
            </a:r>
          </a:p>
          <a:p>
            <a:pPr lvl="1"/>
            <a:r>
              <a:rPr lang="en-US" altLang="en-US" sz="1700" dirty="0"/>
              <a:t>Hard disks allowed direct access to data</a:t>
            </a:r>
          </a:p>
          <a:p>
            <a:pPr lvl="1"/>
            <a:r>
              <a:rPr lang="en-US" altLang="en-US" sz="1700" dirty="0"/>
              <a:t>Network and hierarchical data models in widespread use</a:t>
            </a:r>
          </a:p>
          <a:p>
            <a:pPr lvl="1"/>
            <a:r>
              <a:rPr lang="en-US" altLang="en-US" sz="1700" dirty="0"/>
              <a:t>Ted </a:t>
            </a:r>
            <a:r>
              <a:rPr lang="en-US" altLang="en-US" sz="1700" dirty="0" err="1"/>
              <a:t>Codd</a:t>
            </a:r>
            <a:r>
              <a:rPr lang="en-US" altLang="en-US" sz="1700" dirty="0"/>
              <a:t> defines the relational data model</a:t>
            </a:r>
          </a:p>
          <a:p>
            <a:pPr lvl="2"/>
            <a:r>
              <a:rPr lang="en-US" altLang="en-US" sz="1700" dirty="0"/>
              <a:t>Would win the ACM Turing Award for this work</a:t>
            </a:r>
          </a:p>
          <a:p>
            <a:pPr lvl="2"/>
            <a:r>
              <a:rPr lang="en-US" altLang="en-US" sz="1700" dirty="0"/>
              <a:t>IBM Research begins System R prototype</a:t>
            </a:r>
          </a:p>
          <a:p>
            <a:pPr lvl="2"/>
            <a:r>
              <a:rPr lang="en-US" altLang="en-US" sz="1700" dirty="0"/>
              <a:t>UC Berkeley (Michael </a:t>
            </a:r>
            <a:r>
              <a:rPr lang="en-US" altLang="en-US" sz="1700" dirty="0" err="1"/>
              <a:t>Stonebraker</a:t>
            </a:r>
            <a:r>
              <a:rPr lang="en-US" altLang="en-US" sz="1700" dirty="0"/>
              <a:t>) begins Ingres prototype</a:t>
            </a:r>
          </a:p>
          <a:p>
            <a:pPr lvl="2"/>
            <a:r>
              <a:rPr lang="en-US" altLang="en-US" sz="1700" dirty="0"/>
              <a:t>Oracle releases first commercial relational database</a:t>
            </a:r>
          </a:p>
          <a:p>
            <a:pPr lvl="1"/>
            <a:r>
              <a:rPr lang="en-US" altLang="en-US" sz="1700" dirty="0"/>
              <a:t>High-performance (for the era) transaction processing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History of Database Systems (Cont.)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91326"/>
            <a:ext cx="7621047" cy="49037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dirty="0"/>
              <a:t>1980s: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Research relational prototypes evolve into commercial systems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SQL becomes industrial standard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Parallel and distributed database systems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Wisconsin, IBM, Teradata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Object-oriented database systems</a:t>
            </a:r>
          </a:p>
          <a:p>
            <a:pPr>
              <a:lnSpc>
                <a:spcPct val="90000"/>
              </a:lnSpc>
            </a:pPr>
            <a:r>
              <a:rPr lang="en-US" altLang="en-US" sz="1700" dirty="0"/>
              <a:t>1990s: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Large decision support and data-mining applications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Large multi-terabyte data warehouses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Emergence of Web commerce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History of Database Systems (Cont.)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79135"/>
            <a:ext cx="7665435" cy="489248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dirty="0"/>
              <a:t>2000s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Big data storage systems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Google </a:t>
            </a:r>
            <a:r>
              <a:rPr lang="en-US" altLang="en-US" sz="1700" dirty="0" err="1"/>
              <a:t>BigTable</a:t>
            </a:r>
            <a:r>
              <a:rPr lang="en-US" altLang="en-US" sz="1700" dirty="0"/>
              <a:t>, Yahoo </a:t>
            </a:r>
            <a:r>
              <a:rPr lang="en-US" altLang="en-US" sz="1700" dirty="0" err="1"/>
              <a:t>PNuts</a:t>
            </a:r>
            <a:r>
              <a:rPr lang="en-US" altLang="en-US" sz="1700" dirty="0"/>
              <a:t>, Amazon, 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“</a:t>
            </a:r>
            <a:r>
              <a:rPr lang="en-US" altLang="ja-JP" sz="1700" dirty="0"/>
              <a:t>NoSQL</a:t>
            </a:r>
            <a:r>
              <a:rPr lang="en-US" altLang="en-US" sz="1700" dirty="0"/>
              <a:t>”</a:t>
            </a:r>
            <a:r>
              <a:rPr lang="en-US" altLang="ja-JP" sz="1700" dirty="0"/>
              <a:t> systems.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Big data analysis: beyond SQL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Map reduce and friends</a:t>
            </a:r>
          </a:p>
          <a:p>
            <a:pPr>
              <a:lnSpc>
                <a:spcPct val="90000"/>
              </a:lnSpc>
            </a:pPr>
            <a:r>
              <a:rPr lang="en-US" altLang="en-US" sz="1700" dirty="0"/>
              <a:t>2010s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SQL reloaded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SQL front end to Map Reduce systems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Massively parallel database systems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Multi-core main-memory databases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657350" y="2571750"/>
            <a:ext cx="5829300" cy="857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3200" dirty="0">
                <a:effectLst/>
              </a:rPr>
              <a:t>End of Chapter 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2800" dirty="0">
                <a:effectLst/>
                <a:ea typeface="ＭＳ Ｐゴシック" pitchFamily="34" charset="-128"/>
              </a:rPr>
              <a:t>Database Applications Examples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0831"/>
            <a:ext cx="7576659" cy="4860170"/>
          </a:xfrm>
        </p:spPr>
        <p:txBody>
          <a:bodyPr/>
          <a:lstStyle/>
          <a:p>
            <a:r>
              <a:rPr lang="en-US" sz="1700" dirty="0">
                <a:ea typeface="ＭＳ Ｐゴシック" pitchFamily="34" charset="-128"/>
              </a:rPr>
              <a:t>Enterprise Information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Sales: customers, products, purchases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Accounting: payments, receipts, assets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Human Resources: Information about employees, salaries, payroll taxes.</a:t>
            </a:r>
          </a:p>
          <a:p>
            <a:r>
              <a:rPr lang="en-US" sz="1700" dirty="0">
                <a:ea typeface="ＭＳ Ｐゴシック" pitchFamily="34" charset="-128"/>
              </a:rPr>
              <a:t>Manufacturing: management of production, inventory, orders, supply chain.</a:t>
            </a:r>
          </a:p>
          <a:p>
            <a:r>
              <a:rPr lang="en-US" sz="1700" dirty="0">
                <a:ea typeface="ＭＳ Ｐゴシック" pitchFamily="34" charset="-128"/>
              </a:rPr>
              <a:t>Banking and finance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customer information, accounts, loans, and banking transactions.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Credit card transactions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Finance:  sales and purchases of financial instruments (e.g., stocks and bonds; storing real-time market data</a:t>
            </a:r>
          </a:p>
          <a:p>
            <a:r>
              <a:rPr lang="en-US" sz="1700" dirty="0">
                <a:ea typeface="ＭＳ Ｐゴシック" pitchFamily="34" charset="-128"/>
              </a:rPr>
              <a:t>Universities:  registration, grades</a:t>
            </a:r>
          </a:p>
          <a:p>
            <a:pPr>
              <a:buNone/>
            </a:pPr>
            <a:endParaRPr lang="en-US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65886" y="117475"/>
            <a:ext cx="8077200" cy="609600"/>
          </a:xfrm>
          <a:noFill/>
        </p:spPr>
        <p:txBody>
          <a:bodyPr/>
          <a:lstStyle/>
          <a:p>
            <a:r>
              <a:rPr lang="en-US" sz="2800" dirty="0">
                <a:effectLst/>
                <a:ea typeface="ＭＳ Ｐゴシック" pitchFamily="34" charset="-128"/>
              </a:rPr>
              <a:t>Database Applications Examples (Cont.)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754603" y="1093790"/>
            <a:ext cx="7617040" cy="4903787"/>
          </a:xfrm>
        </p:spPr>
        <p:txBody>
          <a:bodyPr/>
          <a:lstStyle/>
          <a:p>
            <a:r>
              <a:rPr lang="en-US" sz="1700" dirty="0">
                <a:ea typeface="ＭＳ Ｐゴシック" pitchFamily="34" charset="-128"/>
              </a:rPr>
              <a:t>Airlines: reservations, schedules</a:t>
            </a:r>
          </a:p>
          <a:p>
            <a:r>
              <a:rPr lang="en-US" sz="1700" dirty="0">
                <a:ea typeface="ＭＳ Ｐゴシック" pitchFamily="34" charset="-128"/>
              </a:rPr>
              <a:t>Telecommunication: records of calls, texts, and data usage, generating monthly bills, maintaining balances on prepaid calling cards</a:t>
            </a:r>
          </a:p>
          <a:p>
            <a:r>
              <a:rPr lang="en-US" sz="1700" dirty="0">
                <a:ea typeface="ＭＳ Ｐゴシック" pitchFamily="34" charset="-128"/>
              </a:rPr>
              <a:t>Web-based services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Online retailers: order tracking, customized recommendations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Online advertisements</a:t>
            </a:r>
          </a:p>
          <a:p>
            <a:r>
              <a:rPr lang="en-US" sz="1700" dirty="0">
                <a:ea typeface="ＭＳ Ｐゴシック" pitchFamily="34" charset="-128"/>
              </a:rPr>
              <a:t>Document databases</a:t>
            </a:r>
          </a:p>
          <a:p>
            <a:r>
              <a:rPr lang="en-US" sz="1700" dirty="0">
                <a:ea typeface="ＭＳ Ｐゴシック" pitchFamily="34" charset="-128"/>
              </a:rPr>
              <a:t>Navigation systems: For maintaining the locations of varies places of interest along with the exact routes of roads, train systems, buses, etc.</a:t>
            </a:r>
          </a:p>
          <a:p>
            <a:pPr lvl="1"/>
            <a:endParaRPr lang="en-US" dirty="0">
              <a:ea typeface="ＭＳ Ｐゴシック" pitchFamily="34" charset="-128"/>
            </a:endParaRPr>
          </a:p>
          <a:p>
            <a:pPr>
              <a:buNone/>
            </a:pPr>
            <a:endParaRPr lang="en-US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Purpose of Database Systems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>
          <a:xfrm>
            <a:off x="1074198" y="1851328"/>
            <a:ext cx="7315199" cy="3988640"/>
          </a:xfrm>
        </p:spPr>
        <p:txBody>
          <a:bodyPr/>
          <a:lstStyle/>
          <a:p>
            <a:r>
              <a:rPr lang="en-US" altLang="en-US" sz="1700" dirty="0"/>
              <a:t>Data redundancy and inconsistency: data is stored  in multiple file formats resulting induplication of information in different files</a:t>
            </a:r>
          </a:p>
          <a:p>
            <a:r>
              <a:rPr lang="en-US" altLang="en-US" sz="1700" dirty="0"/>
              <a:t>Difficulty in accessing data </a:t>
            </a:r>
          </a:p>
          <a:p>
            <a:pPr lvl="1"/>
            <a:r>
              <a:rPr lang="en-US" altLang="en-US" sz="1700" dirty="0"/>
              <a:t>Need to write a new program to carry out each new task</a:t>
            </a:r>
          </a:p>
          <a:p>
            <a:r>
              <a:rPr lang="en-US" altLang="en-US" sz="1700" dirty="0"/>
              <a:t>Data isolation </a:t>
            </a:r>
          </a:p>
          <a:p>
            <a:pPr lvl="1"/>
            <a:r>
              <a:rPr lang="en-US" altLang="en-US" sz="1700" dirty="0"/>
              <a:t>Multiple files and formats</a:t>
            </a:r>
          </a:p>
          <a:p>
            <a:r>
              <a:rPr lang="en-US" altLang="en-US" sz="1700" dirty="0"/>
              <a:t>Integrity problems</a:t>
            </a:r>
          </a:p>
          <a:p>
            <a:pPr lvl="1"/>
            <a:r>
              <a:rPr lang="en-US" altLang="en-US" sz="1700" dirty="0"/>
              <a:t>Integrity constraints  (e.g., account balance &gt; 0) become </a:t>
            </a:r>
            <a:r>
              <a:rPr lang="ja-JP" altLang="en-US" sz="1700" dirty="0"/>
              <a:t>“</a:t>
            </a:r>
            <a:r>
              <a:rPr lang="en-US" altLang="ja-JP" sz="1700" dirty="0"/>
              <a:t>buried</a:t>
            </a:r>
            <a:r>
              <a:rPr lang="ja-JP" altLang="en-US" sz="1700" dirty="0"/>
              <a:t>”</a:t>
            </a:r>
            <a:r>
              <a:rPr lang="en-US" altLang="ja-JP" sz="1700" dirty="0"/>
              <a:t> in program code rather than being stated explicitly</a:t>
            </a:r>
          </a:p>
          <a:p>
            <a:pPr lvl="1"/>
            <a:r>
              <a:rPr lang="en-US" altLang="en-US" sz="1700" dirty="0"/>
              <a:t>Hard to add new constraints or change existing ones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8349" y="1142251"/>
            <a:ext cx="762104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1700" dirty="0">
                <a:latin typeface="+mn-lt"/>
                <a:cs typeface="ＭＳ Ｐゴシック" charset="0"/>
              </a:rPr>
              <a:t>In the early days, database applications were built directly on top of file systems, which leads to: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Purpose of Database Systems (Cont.)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1"/>
            <a:ext cx="7656322" cy="3990273"/>
          </a:xfrm>
        </p:spPr>
        <p:txBody>
          <a:bodyPr/>
          <a:lstStyle/>
          <a:p>
            <a:r>
              <a:rPr lang="en-US" altLang="en-US" sz="1700" dirty="0"/>
              <a:t>Atomicity of updates</a:t>
            </a:r>
          </a:p>
          <a:p>
            <a:pPr lvl="1"/>
            <a:r>
              <a:rPr lang="en-US" altLang="en-US" sz="1700" dirty="0"/>
              <a:t>Failures may leave database in an inconsistent state with partial updates carried out</a:t>
            </a:r>
          </a:p>
          <a:p>
            <a:pPr lvl="1"/>
            <a:r>
              <a:rPr lang="en-US" altLang="en-US" sz="1700" dirty="0"/>
              <a:t>Example: Transfer of funds from one account to another should either complete or not happen at all</a:t>
            </a:r>
          </a:p>
          <a:p>
            <a:r>
              <a:rPr lang="en-US" altLang="en-US" sz="1700" dirty="0"/>
              <a:t>Concurrent access by multiple users</a:t>
            </a:r>
          </a:p>
          <a:p>
            <a:pPr lvl="1"/>
            <a:r>
              <a:rPr lang="en-US" altLang="en-US" sz="1700" dirty="0"/>
              <a:t>Concurrent access needed for performance</a:t>
            </a:r>
          </a:p>
          <a:p>
            <a:pPr lvl="1"/>
            <a:r>
              <a:rPr lang="en-US" altLang="en-US" sz="1700" dirty="0"/>
              <a:t>Uncontrolled concurrent accesses can lead to inconsistencies</a:t>
            </a:r>
          </a:p>
          <a:p>
            <a:pPr lvl="2"/>
            <a:r>
              <a:rPr lang="en-US" altLang="en-US" sz="1700" dirty="0"/>
              <a:t>Ex: Two people reading a balance (say 100) and updating it by withdrawing money (say 50 each) at the same time</a:t>
            </a:r>
          </a:p>
          <a:p>
            <a:r>
              <a:rPr lang="en-US" altLang="en-US" sz="1700" dirty="0"/>
              <a:t>Security problems</a:t>
            </a:r>
          </a:p>
          <a:p>
            <a:pPr lvl="1"/>
            <a:r>
              <a:rPr lang="en-US" altLang="en-US" sz="1700" dirty="0"/>
              <a:t>Hard to provide user access to some, but not all, data</a:t>
            </a:r>
          </a:p>
          <a:p>
            <a:pPr marL="457200" lvl="1" indent="0">
              <a:buNone/>
            </a:pPr>
            <a:endParaRPr lang="en-US" altLang="en-US" sz="1700" dirty="0"/>
          </a:p>
          <a:p>
            <a:pPr>
              <a:buNone/>
            </a:pPr>
            <a:r>
              <a:rPr lang="en-US" altLang="en-US" b="1" dirty="0">
                <a:solidFill>
                  <a:srgbClr val="002060"/>
                </a:solidFill>
              </a:rPr>
              <a:t>    Database systems offer solutions to all the above problems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University Database Example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45022"/>
            <a:ext cx="7638802" cy="4903787"/>
          </a:xfrm>
        </p:spPr>
        <p:txBody>
          <a:bodyPr/>
          <a:lstStyle/>
          <a:p>
            <a:r>
              <a:rPr lang="en-US" altLang="en-US" sz="1700" dirty="0"/>
              <a:t>In this text we will be using a university database to illustrate all the concepts</a:t>
            </a:r>
          </a:p>
          <a:p>
            <a:r>
              <a:rPr lang="en-US" altLang="en-US" sz="1700" dirty="0"/>
              <a:t>Data consists of information about:</a:t>
            </a:r>
          </a:p>
          <a:p>
            <a:pPr lvl="1"/>
            <a:r>
              <a:rPr lang="en-US" altLang="en-US" sz="1700" dirty="0"/>
              <a:t>Students</a:t>
            </a:r>
          </a:p>
          <a:p>
            <a:pPr lvl="1"/>
            <a:r>
              <a:rPr lang="en-US" altLang="en-US" sz="1700" dirty="0"/>
              <a:t>Instructors</a:t>
            </a:r>
          </a:p>
          <a:p>
            <a:pPr lvl="1"/>
            <a:r>
              <a:rPr lang="en-US" altLang="en-US" sz="1700" dirty="0"/>
              <a:t>Classes</a:t>
            </a:r>
          </a:p>
          <a:p>
            <a:r>
              <a:rPr lang="en-US" altLang="en-US" sz="1700" dirty="0"/>
              <a:t>Application program examples:</a:t>
            </a:r>
          </a:p>
          <a:p>
            <a:pPr lvl="1"/>
            <a:r>
              <a:rPr lang="en-US" altLang="en-US" sz="1700" dirty="0"/>
              <a:t>Add new students, instructors, and courses</a:t>
            </a:r>
          </a:p>
          <a:p>
            <a:pPr lvl="1"/>
            <a:r>
              <a:rPr lang="en-US" altLang="en-US" sz="1700" dirty="0"/>
              <a:t>Register students for courses, and generate class rosters</a:t>
            </a:r>
          </a:p>
          <a:p>
            <a:pPr lvl="1"/>
            <a:r>
              <a:rPr lang="en-US" altLang="en-US" sz="1700" dirty="0"/>
              <a:t>Assign grades to students, compute grade point averages (GPA) and generate transcripts</a:t>
            </a:r>
          </a:p>
          <a:p>
            <a:pPr>
              <a:buFont typeface="Monotype Sorts" charset="2"/>
              <a:buNone/>
            </a:pPr>
            <a:endParaRPr lang="en-US" altLang="en-US" sz="1700" dirty="0"/>
          </a:p>
          <a:p>
            <a:endParaRPr lang="en-US" altLang="en-US" sz="1700" dirty="0"/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View of Data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29810"/>
            <a:ext cx="7647680" cy="4895503"/>
          </a:xfrm>
        </p:spPr>
        <p:txBody>
          <a:bodyPr/>
          <a:lstStyle/>
          <a:p>
            <a:pPr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A database system is a collection of interrelated data and a set of programs that allow users to access and modify these data. </a:t>
            </a:r>
          </a:p>
          <a:p>
            <a:pPr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A major purpose of a database system is to provide users with an abstract view of the data.</a:t>
            </a:r>
          </a:p>
          <a:p>
            <a:pPr lvl="1"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Data models</a:t>
            </a:r>
          </a:p>
          <a:p>
            <a:pPr lvl="2"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A collection of conceptual tools for describing data, data relationships, data semantics, and consistency constraints.</a:t>
            </a:r>
          </a:p>
          <a:p>
            <a:pPr lvl="1"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Data abstraction</a:t>
            </a:r>
          </a:p>
          <a:p>
            <a:pPr lvl="2"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Hide the complexity  of data structures to represent data in the database from users through several levels of data abstraction.</a:t>
            </a:r>
          </a:p>
          <a:p>
            <a:pPr lvl="1">
              <a:tabLst>
                <a:tab pos="1365647" algn="l"/>
                <a:tab pos="2744391" algn="l"/>
                <a:tab pos="2957513" algn="l"/>
              </a:tabLst>
            </a:pPr>
            <a:endParaRPr lang="en-US" altLang="en-US" dirty="0"/>
          </a:p>
          <a:p>
            <a:pPr lvl="1">
              <a:tabLst>
                <a:tab pos="1365647" algn="l"/>
                <a:tab pos="2744391" algn="l"/>
                <a:tab pos="2957513" algn="l"/>
              </a:tabLst>
            </a:pPr>
            <a:endParaRPr lang="en-US" altLang="en-US" dirty="0"/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95185</TotalTime>
  <Words>2161</Words>
  <Application>Microsoft Office PowerPoint</Application>
  <PresentationFormat>On-screen Show (4:3)</PresentationFormat>
  <Paragraphs>319</Paragraphs>
  <Slides>37</Slides>
  <Notes>37</Notes>
  <HiddenSlides>5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  <vt:variant>
        <vt:lpstr>Custom Shows</vt:lpstr>
      </vt:variant>
      <vt:variant>
        <vt:i4>1</vt:i4>
      </vt:variant>
    </vt:vector>
  </HeadingPairs>
  <TitlesOfParts>
    <vt:vector size="48" baseType="lpstr">
      <vt:lpstr>MS PGothic</vt:lpstr>
      <vt:lpstr>MS PGothic</vt:lpstr>
      <vt:lpstr>Arial</vt:lpstr>
      <vt:lpstr>Helvetica</vt:lpstr>
      <vt:lpstr>Monotype Sorts</vt:lpstr>
      <vt:lpstr>Symbol</vt:lpstr>
      <vt:lpstr>Times New Roman</vt:lpstr>
      <vt:lpstr>Webdings</vt:lpstr>
      <vt:lpstr>Wingdings</vt:lpstr>
      <vt:lpstr>2_db-5-grey</vt:lpstr>
      <vt:lpstr>Chapter 1: Introduction</vt:lpstr>
      <vt:lpstr>Outline</vt:lpstr>
      <vt:lpstr>Database Systems</vt:lpstr>
      <vt:lpstr>Database Applications Examples</vt:lpstr>
      <vt:lpstr>Database Applications Examples (Cont.)</vt:lpstr>
      <vt:lpstr>Purpose of Database Systems</vt:lpstr>
      <vt:lpstr>Purpose of Database Systems (Cont.)</vt:lpstr>
      <vt:lpstr>University Database Example</vt:lpstr>
      <vt:lpstr>View of Data</vt:lpstr>
      <vt:lpstr>Data Models</vt:lpstr>
      <vt:lpstr>Relational Model</vt:lpstr>
      <vt:lpstr>A Sample Relational Database</vt:lpstr>
      <vt:lpstr>Levels of Abstraction</vt:lpstr>
      <vt:lpstr>View of Data</vt:lpstr>
      <vt:lpstr>Instances and Schemas</vt:lpstr>
      <vt:lpstr>Physical Data Independence </vt:lpstr>
      <vt:lpstr>Data Definition Language (DDL)</vt:lpstr>
      <vt:lpstr>Data Manipulation Language (DML)</vt:lpstr>
      <vt:lpstr>Data Manipulation Language (Cont.)</vt:lpstr>
      <vt:lpstr>SQL Query Language</vt:lpstr>
      <vt:lpstr>Database Access from Application Program</vt:lpstr>
      <vt:lpstr>Database Design</vt:lpstr>
      <vt:lpstr>Database Engine</vt:lpstr>
      <vt:lpstr>Storage Manager</vt:lpstr>
      <vt:lpstr>Storage Manager (Cont.)</vt:lpstr>
      <vt:lpstr>Query Processor</vt:lpstr>
      <vt:lpstr>Query Processing</vt:lpstr>
      <vt:lpstr>Transaction Management </vt:lpstr>
      <vt:lpstr>Database Architecture</vt:lpstr>
      <vt:lpstr>Database Applications</vt:lpstr>
      <vt:lpstr>Two-tier and three-tier architectures</vt:lpstr>
      <vt:lpstr>Database Users</vt:lpstr>
      <vt:lpstr>Database Administrator</vt:lpstr>
      <vt:lpstr>History of Database Systems</vt:lpstr>
      <vt:lpstr>History of Database Systems (Cont.)</vt:lpstr>
      <vt:lpstr>History of Database Systems (Cont.)</vt:lpstr>
      <vt:lpstr>End of Chapter 1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Silberschatz, Avi</cp:lastModifiedBy>
  <cp:revision>452</cp:revision>
  <cp:lastPrinted>1999-06-28T19:27:31Z</cp:lastPrinted>
  <dcterms:created xsi:type="dcterms:W3CDTF">2009-12-21T15:40:22Z</dcterms:created>
  <dcterms:modified xsi:type="dcterms:W3CDTF">2019-09-02T19:31:00Z</dcterms:modified>
</cp:coreProperties>
</file>