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2"/>
  </p:notesMasterIdLst>
  <p:handoutMasterIdLst>
    <p:handoutMasterId r:id="rId83"/>
  </p:handoutMasterIdLst>
  <p:sldIdLst>
    <p:sldId id="336" r:id="rId2"/>
    <p:sldId id="337" r:id="rId3"/>
    <p:sldId id="338" r:id="rId4"/>
    <p:sldId id="339" r:id="rId5"/>
    <p:sldId id="340" r:id="rId6"/>
    <p:sldId id="341" r:id="rId7"/>
    <p:sldId id="342" r:id="rId8"/>
    <p:sldId id="343" r:id="rId9"/>
    <p:sldId id="344" r:id="rId10"/>
    <p:sldId id="345" r:id="rId11"/>
    <p:sldId id="346" r:id="rId12"/>
    <p:sldId id="347" r:id="rId13"/>
    <p:sldId id="348" r:id="rId14"/>
    <p:sldId id="349" r:id="rId15"/>
    <p:sldId id="350" r:id="rId16"/>
    <p:sldId id="351" r:id="rId17"/>
    <p:sldId id="352" r:id="rId18"/>
    <p:sldId id="391" r:id="rId19"/>
    <p:sldId id="354" r:id="rId20"/>
    <p:sldId id="355" r:id="rId21"/>
    <p:sldId id="356" r:id="rId22"/>
    <p:sldId id="357" r:id="rId23"/>
    <p:sldId id="392" r:id="rId24"/>
    <p:sldId id="359" r:id="rId25"/>
    <p:sldId id="360" r:id="rId26"/>
    <p:sldId id="361" r:id="rId27"/>
    <p:sldId id="362" r:id="rId28"/>
    <p:sldId id="363" r:id="rId29"/>
    <p:sldId id="393" r:id="rId30"/>
    <p:sldId id="405" r:id="rId31"/>
    <p:sldId id="366" r:id="rId32"/>
    <p:sldId id="367" r:id="rId33"/>
    <p:sldId id="368" r:id="rId34"/>
    <p:sldId id="395" r:id="rId35"/>
    <p:sldId id="396" r:id="rId36"/>
    <p:sldId id="397" r:id="rId37"/>
    <p:sldId id="372" r:id="rId38"/>
    <p:sldId id="399" r:id="rId39"/>
    <p:sldId id="400" r:id="rId40"/>
    <p:sldId id="375" r:id="rId41"/>
    <p:sldId id="401" r:id="rId42"/>
    <p:sldId id="377" r:id="rId43"/>
    <p:sldId id="378" r:id="rId44"/>
    <p:sldId id="379" r:id="rId45"/>
    <p:sldId id="402" r:id="rId46"/>
    <p:sldId id="381" r:id="rId47"/>
    <p:sldId id="382" r:id="rId48"/>
    <p:sldId id="383" r:id="rId49"/>
    <p:sldId id="384" r:id="rId50"/>
    <p:sldId id="385" r:id="rId51"/>
    <p:sldId id="386" r:id="rId52"/>
    <p:sldId id="387" r:id="rId53"/>
    <p:sldId id="403" r:id="rId54"/>
    <p:sldId id="389" r:id="rId55"/>
    <p:sldId id="444" r:id="rId56"/>
    <p:sldId id="445" r:id="rId57"/>
    <p:sldId id="446" r:id="rId58"/>
    <p:sldId id="447" r:id="rId59"/>
    <p:sldId id="448" r:id="rId60"/>
    <p:sldId id="449" r:id="rId61"/>
    <p:sldId id="450" r:id="rId62"/>
    <p:sldId id="451" r:id="rId63"/>
    <p:sldId id="452" r:id="rId64"/>
    <p:sldId id="453" r:id="rId65"/>
    <p:sldId id="454" r:id="rId66"/>
    <p:sldId id="455" r:id="rId67"/>
    <p:sldId id="456" r:id="rId68"/>
    <p:sldId id="457" r:id="rId69"/>
    <p:sldId id="458" r:id="rId70"/>
    <p:sldId id="459" r:id="rId71"/>
    <p:sldId id="460" r:id="rId72"/>
    <p:sldId id="461" r:id="rId73"/>
    <p:sldId id="462" r:id="rId74"/>
    <p:sldId id="463" r:id="rId75"/>
    <p:sldId id="464" r:id="rId76"/>
    <p:sldId id="465" r:id="rId77"/>
    <p:sldId id="466" r:id="rId78"/>
    <p:sldId id="467" r:id="rId79"/>
    <p:sldId id="468" r:id="rId80"/>
    <p:sldId id="469" r:id="rId81"/>
  </p:sldIdLst>
  <p:sldSz cx="9144000" cy="6858000" type="screen4x3"/>
  <p:notesSz cx="6997700" cy="9283700"/>
  <p:custShowLst>
    <p:custShow name="Custom Show 1" id="0">
      <p:sldLst/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7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1" autoAdjust="0"/>
    <p:restoredTop sz="94737" autoAdjust="0"/>
  </p:normalViewPr>
  <p:slideViewPr>
    <p:cSldViewPr snapToGrid="0">
      <p:cViewPr varScale="1">
        <p:scale>
          <a:sx n="65" d="100"/>
          <a:sy n="65" d="100"/>
        </p:scale>
        <p:origin x="1002" y="72"/>
      </p:cViewPr>
      <p:guideLst>
        <p:guide orient="horz" pos="707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0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>
            <a:extLst>
              <a:ext uri="{FF2B5EF4-FFF2-40B4-BE49-F238E27FC236}">
                <a16:creationId xmlns:a16="http://schemas.microsoft.com/office/drawing/2014/main" id="{C6EF5354-BFFB-44DF-8FA7-1A088153BD8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7" name="Rectangle 3">
            <a:extLst>
              <a:ext uri="{FF2B5EF4-FFF2-40B4-BE49-F238E27FC236}">
                <a16:creationId xmlns:a16="http://schemas.microsoft.com/office/drawing/2014/main" id="{5BBF6CF9-ADFE-4F6E-89A0-8CB582D8FFC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8" name="Rectangle 4">
            <a:extLst>
              <a:ext uri="{FF2B5EF4-FFF2-40B4-BE49-F238E27FC236}">
                <a16:creationId xmlns:a16="http://schemas.microsoft.com/office/drawing/2014/main" id="{8C120FC7-7BCE-4696-BB5D-C087861E4B4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9" name="Rectangle 5">
            <a:extLst>
              <a:ext uri="{FF2B5EF4-FFF2-40B4-BE49-F238E27FC236}">
                <a16:creationId xmlns:a16="http://schemas.microsoft.com/office/drawing/2014/main" id="{6735A123-7D3E-455E-AB82-1C3749BB052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8B4C920-550B-4EA7-9CB5-2D8883A273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>
            <a:extLst>
              <a:ext uri="{FF2B5EF4-FFF2-40B4-BE49-F238E27FC236}">
                <a16:creationId xmlns:a16="http://schemas.microsoft.com/office/drawing/2014/main" id="{2E8AF117-EF14-4BF3-AB7D-D75C4F934CC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3" name="Rectangle 3">
            <a:extLst>
              <a:ext uri="{FF2B5EF4-FFF2-40B4-BE49-F238E27FC236}">
                <a16:creationId xmlns:a16="http://schemas.microsoft.com/office/drawing/2014/main" id="{D7D2DA5C-BED3-45D1-AFD2-94AF29863AB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2936E5F-4C9B-4144-9261-C3F188AA67D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0645" name="Rectangle 5">
            <a:extLst>
              <a:ext uri="{FF2B5EF4-FFF2-40B4-BE49-F238E27FC236}">
                <a16:creationId xmlns:a16="http://schemas.microsoft.com/office/drawing/2014/main" id="{D73F14C5-05F8-4300-9D01-F3633C85474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0646" name="Rectangle 6">
            <a:extLst>
              <a:ext uri="{FF2B5EF4-FFF2-40B4-BE49-F238E27FC236}">
                <a16:creationId xmlns:a16="http://schemas.microsoft.com/office/drawing/2014/main" id="{BCB6CAD9-A006-4455-8054-9CACB290288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7" name="Rectangle 7">
            <a:extLst>
              <a:ext uri="{FF2B5EF4-FFF2-40B4-BE49-F238E27FC236}">
                <a16:creationId xmlns:a16="http://schemas.microsoft.com/office/drawing/2014/main" id="{63060AD7-0C3D-477B-BD60-55C8EBDB94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E66C03C-4B0E-4149-8287-A3B340EB81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384C445-B1F5-490F-A9C4-D80A2FD64200}" type="slidenum">
              <a:rPr lang="en-US" altLang="en-US" sz="1200"/>
              <a:pPr/>
              <a:t>1</a:t>
            </a:fld>
            <a:endParaRPr lang="en-US" altLang="en-US" sz="120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3EA5081-7C3B-4331-8DF4-4701702254E9}" type="slidenum">
              <a:rPr lang="en-US" altLang="en-US" sz="1200"/>
              <a:pPr/>
              <a:t>10</a:t>
            </a:fld>
            <a:endParaRPr lang="en-US" altLang="en-US" sz="120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BAD4660-C1BD-43D6-AED2-2CDB1E45F07D}" type="slidenum">
              <a:rPr lang="en-US" altLang="en-US" sz="1200"/>
              <a:pPr/>
              <a:t>11</a:t>
            </a:fld>
            <a:endParaRPr lang="en-US" altLang="en-US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79B905-280D-44BD-8E31-AB90F5734834}" type="slidenum">
              <a:rPr lang="en-US" altLang="en-US" smtClean="0"/>
              <a:pPr/>
              <a:t>18</a:t>
            </a:fld>
            <a:endParaRPr lang="en-US" alt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77F9C97-08D5-47D4-A865-ADACA29B1AA1}" type="slidenum">
              <a:rPr lang="en-US" altLang="en-US" sz="1200"/>
              <a:pPr/>
              <a:t>22</a:t>
            </a:fld>
            <a:endParaRPr lang="en-US" altLang="en-US" sz="120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79B905-280D-44BD-8E31-AB90F5734834}" type="slidenum">
              <a:rPr lang="en-US" altLang="en-US" smtClean="0"/>
              <a:pPr/>
              <a:t>23</a:t>
            </a:fld>
            <a:endParaRPr lang="en-US" alt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1BA436F-0A43-4014-B8D3-1B023E7936DE}" type="slidenum">
              <a:rPr lang="en-US" altLang="en-US" sz="1200"/>
              <a:pPr/>
              <a:t>24</a:t>
            </a:fld>
            <a:endParaRPr lang="en-US" altLang="en-US" sz="120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5ABEB0D-E689-4772-BE6A-4FA7DBC8FEE3}" type="slidenum">
              <a:rPr lang="en-US" altLang="en-US" sz="1200"/>
              <a:pPr/>
              <a:t>25</a:t>
            </a:fld>
            <a:endParaRPr lang="en-US" altLang="en-US" sz="120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E5A182C-C5A4-4D0D-A6BE-A4D6F4732074}" type="slidenum">
              <a:rPr lang="en-US" altLang="en-US" sz="1200"/>
              <a:pPr/>
              <a:t>26</a:t>
            </a:fld>
            <a:endParaRPr lang="en-US" altLang="en-US" sz="120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12ABCD7-1D35-4F42-9F48-1FA3A1BF75A6}" type="slidenum">
              <a:rPr lang="en-US" altLang="en-US" sz="1200"/>
              <a:pPr/>
              <a:t>27</a:t>
            </a:fld>
            <a:endParaRPr lang="en-US" altLang="en-US" sz="120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E5239BC-08AC-4171-BC29-B11CED1C00D8}" type="slidenum">
              <a:rPr lang="en-US" altLang="en-US" sz="1200"/>
              <a:pPr/>
              <a:t>28</a:t>
            </a:fld>
            <a:endParaRPr lang="en-US" altLang="en-US" sz="120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1350AA7-056F-4860-8F4F-423CF851BA62}" type="slidenum">
              <a:rPr lang="en-US" altLang="en-US" sz="1200"/>
              <a:pPr/>
              <a:t>2</a:t>
            </a:fld>
            <a:endParaRPr lang="en-US" altLang="en-US" sz="120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79B905-280D-44BD-8E31-AB90F5734834}" type="slidenum">
              <a:rPr lang="en-US" altLang="en-US" smtClean="0"/>
              <a:pPr/>
              <a:t>29</a:t>
            </a:fld>
            <a:endParaRPr lang="en-US" alt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6F0339C-7A5B-4860-8D42-52F584D09780}" type="slidenum">
              <a:rPr lang="en-US" altLang="en-US" sz="1200"/>
              <a:pPr/>
              <a:t>30</a:t>
            </a:fld>
            <a:endParaRPr lang="en-US" altLang="en-US" sz="120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6EA8CD4-BE8A-459D-9D31-26FCFAB06D25}" type="slidenum">
              <a:rPr lang="en-US" altLang="en-US" sz="1200"/>
              <a:pPr/>
              <a:t>31</a:t>
            </a:fld>
            <a:endParaRPr lang="en-US" altLang="en-US" sz="120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7040340-971D-4A83-83E8-822FA67F93DB}" type="slidenum">
              <a:rPr lang="en-US" altLang="en-US" sz="1200"/>
              <a:pPr/>
              <a:t>32</a:t>
            </a:fld>
            <a:endParaRPr lang="en-US" altLang="en-US" sz="120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0D3EC4A-6F15-43AE-AA3C-5A809172836D}" type="slidenum">
              <a:rPr lang="en-US" altLang="en-US" sz="1200"/>
              <a:pPr/>
              <a:t>33</a:t>
            </a:fld>
            <a:endParaRPr lang="en-US" altLang="en-US" sz="120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  <a:pPr/>
              <a:t>34</a:t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5122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  <a:pPr/>
              <a:t>35</a:t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51223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  <a:pPr/>
              <a:t>36</a:t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5122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A0A2931-304C-4865-B2DC-2F6371DEAF73}" type="slidenum">
              <a:rPr lang="en-US" altLang="en-US" sz="1200"/>
              <a:pPr/>
              <a:t>37</a:t>
            </a:fld>
            <a:endParaRPr lang="en-US" altLang="en-US" sz="120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  <a:pPr/>
              <a:t>38</a:t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5122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B660626-6ED4-4019-A597-4C6DFE264C50}" type="slidenum">
              <a:rPr lang="en-US" altLang="en-US" sz="1200"/>
              <a:pPr/>
              <a:t>3</a:t>
            </a:fld>
            <a:endParaRPr lang="en-US" altLang="en-US" sz="120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  <a:pPr/>
              <a:t>39</a:t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51223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C7B0BBF-B3C9-440E-B986-950E14E24760}" type="slidenum">
              <a:rPr lang="en-US" altLang="en-US" sz="1200"/>
              <a:pPr/>
              <a:t>40</a:t>
            </a:fld>
            <a:endParaRPr lang="en-US" altLang="en-US" sz="120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  <a:pPr/>
              <a:t>41</a:t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51223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283D157-7C62-425E-BB0E-CE8BAE867B64}" type="slidenum">
              <a:rPr lang="en-US" altLang="en-US" sz="1200"/>
              <a:pPr/>
              <a:t>42</a:t>
            </a:fld>
            <a:endParaRPr lang="en-US" altLang="en-US" sz="120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4AC97B1-25CD-474B-98A6-5180BA18AE28}" type="slidenum">
              <a:rPr lang="en-US" altLang="en-US" sz="1200"/>
              <a:pPr/>
              <a:t>43</a:t>
            </a:fld>
            <a:endParaRPr lang="en-US" altLang="en-US" sz="120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AFD31E9-BE10-4267-BC2D-73ADA680375F}" type="slidenum">
              <a:rPr lang="en-US" altLang="en-US" sz="1200"/>
              <a:pPr/>
              <a:t>44</a:t>
            </a:fld>
            <a:endParaRPr lang="en-US" altLang="en-US" sz="120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  <a:pPr/>
              <a:t>45</a:t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51223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F04CF4B-324E-46D0-BA47-9EB6AD9CA672}" type="slidenum">
              <a:rPr lang="en-US" altLang="en-US" sz="1200"/>
              <a:pPr/>
              <a:t>47</a:t>
            </a:fld>
            <a:endParaRPr lang="en-US" altLang="en-US" sz="120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0967849-B9F5-4791-B1A9-03C13B822321}" type="slidenum">
              <a:rPr lang="en-US" altLang="en-US" sz="1200"/>
              <a:pPr/>
              <a:t>48</a:t>
            </a:fld>
            <a:endParaRPr lang="en-US" altLang="en-US" sz="120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1CD168A-2AB0-40BE-8A28-C8934AB24B59}" type="slidenum">
              <a:rPr lang="en-US" altLang="en-US" sz="1200"/>
              <a:pPr/>
              <a:t>4</a:t>
            </a:fld>
            <a:endParaRPr lang="en-US" altLang="en-US" sz="120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667AE9D-16D3-4C16-919A-75B127D37AD1}" type="slidenum">
              <a:rPr lang="en-US" altLang="en-US" sz="1200"/>
              <a:pPr/>
              <a:t>49</a:t>
            </a:fld>
            <a:endParaRPr lang="en-US" altLang="en-US" sz="120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6F0339C-7A5B-4860-8D42-52F584D09780}" type="slidenum">
              <a:rPr lang="en-US" altLang="en-US" sz="1200"/>
              <a:pPr/>
              <a:t>50</a:t>
            </a:fld>
            <a:endParaRPr lang="en-US" altLang="en-US" sz="120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516BC0A-7AF6-411D-BE71-BCBBBCBA9517}" type="slidenum">
              <a:rPr lang="en-US" altLang="en-US" sz="1200"/>
              <a:pPr/>
              <a:t>51</a:t>
            </a:fld>
            <a:endParaRPr lang="en-US" altLang="en-US" sz="120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0C6C070-221F-4423-9214-3514A79EC7A3}" type="slidenum">
              <a:rPr lang="en-US" altLang="en-US" sz="1200"/>
              <a:pPr/>
              <a:t>52</a:t>
            </a:fld>
            <a:endParaRPr lang="en-US" altLang="en-US" sz="120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  <a:pPr/>
              <a:t>53</a:t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51223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AAEAC40-D26E-4DE7-A131-BE43F6F065EA}" type="slidenum">
              <a:rPr lang="en-US" altLang="en-US" sz="1200"/>
              <a:pPr/>
              <a:t>54</a:t>
            </a:fld>
            <a:endParaRPr lang="en-US" altLang="en-US" sz="1200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>
            <a:extLst>
              <a:ext uri="{FF2B5EF4-FFF2-40B4-BE49-F238E27FC236}">
                <a16:creationId xmlns:a16="http://schemas.microsoft.com/office/drawing/2014/main" id="{C5C2D2E6-F3AE-4706-AA7C-A27CB5881BF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>
            <a:extLst>
              <a:ext uri="{FF2B5EF4-FFF2-40B4-BE49-F238E27FC236}">
                <a16:creationId xmlns:a16="http://schemas.microsoft.com/office/drawing/2014/main" id="{63E3BA3E-1163-4871-A1C5-DDC284DA4B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>
            <a:extLst>
              <a:ext uri="{FF2B5EF4-FFF2-40B4-BE49-F238E27FC236}">
                <a16:creationId xmlns:a16="http://schemas.microsoft.com/office/drawing/2014/main" id="{11377A80-0AAD-447B-BE0B-51EE48D2E4B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A88492A6-4F00-4007-87E0-225E8D3BDEF7}" type="slidenum">
              <a:rPr lang="en-US" altLang="en-US" sz="1200"/>
              <a:pPr algn="r"/>
              <a:t>56</a:t>
            </a:fld>
            <a:endParaRPr lang="en-US" altLang="en-US" sz="1200"/>
          </a:p>
        </p:txBody>
      </p:sp>
      <p:sp>
        <p:nvSpPr>
          <p:cNvPr id="110595" name="Rectangle 2">
            <a:extLst>
              <a:ext uri="{FF2B5EF4-FFF2-40B4-BE49-F238E27FC236}">
                <a16:creationId xmlns:a16="http://schemas.microsoft.com/office/drawing/2014/main" id="{1A8A5EF8-1EA2-40F7-ACE3-511711E5DAE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110596" name="Rectangle 3">
            <a:extLst>
              <a:ext uri="{FF2B5EF4-FFF2-40B4-BE49-F238E27FC236}">
                <a16:creationId xmlns:a16="http://schemas.microsoft.com/office/drawing/2014/main" id="{52C85F7F-263F-4BCA-A748-E7BF53C318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>
            <a:extLst>
              <a:ext uri="{FF2B5EF4-FFF2-40B4-BE49-F238E27FC236}">
                <a16:creationId xmlns:a16="http://schemas.microsoft.com/office/drawing/2014/main" id="{63C515C3-4144-46F2-9488-0C2F9C995AF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>
            <a:extLst>
              <a:ext uri="{FF2B5EF4-FFF2-40B4-BE49-F238E27FC236}">
                <a16:creationId xmlns:a16="http://schemas.microsoft.com/office/drawing/2014/main" id="{2CDE7844-086F-44A6-BD23-B7F220B0A4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>
            <a:extLst>
              <a:ext uri="{FF2B5EF4-FFF2-40B4-BE49-F238E27FC236}">
                <a16:creationId xmlns:a16="http://schemas.microsoft.com/office/drawing/2014/main" id="{1B3BA81C-442A-4230-A20A-E595EBE42E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648B2855-8CA5-440D-9408-4CE865C843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412AD63-2C6B-42F7-8B81-9C7AD796E0BB}" type="slidenum">
              <a:rPr lang="en-US" altLang="en-US" sz="1200"/>
              <a:pPr/>
              <a:t>5</a:t>
            </a:fld>
            <a:endParaRPr lang="en-US" altLang="en-US" sz="12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>
            <a:extLst>
              <a:ext uri="{FF2B5EF4-FFF2-40B4-BE49-F238E27FC236}">
                <a16:creationId xmlns:a16="http://schemas.microsoft.com/office/drawing/2014/main" id="{9AE2622C-3725-441E-83A6-02F180C38E3E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4195425E-B128-4221-8204-CB4CCCA7DF75}" type="slidenum">
              <a:rPr lang="en-US" altLang="en-US" sz="1200"/>
              <a:pPr algn="r"/>
              <a:t>59</a:t>
            </a:fld>
            <a:endParaRPr lang="en-US" altLang="en-US" sz="1200"/>
          </a:p>
        </p:txBody>
      </p:sp>
      <p:sp>
        <p:nvSpPr>
          <p:cNvPr id="113667" name="Rectangle 2">
            <a:extLst>
              <a:ext uri="{FF2B5EF4-FFF2-40B4-BE49-F238E27FC236}">
                <a16:creationId xmlns:a16="http://schemas.microsoft.com/office/drawing/2014/main" id="{2690451F-D741-432D-92E9-516ABF987B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113668" name="Rectangle 3">
            <a:extLst>
              <a:ext uri="{FF2B5EF4-FFF2-40B4-BE49-F238E27FC236}">
                <a16:creationId xmlns:a16="http://schemas.microsoft.com/office/drawing/2014/main" id="{BE2C4D40-217F-4CE6-B4E8-F1DA3F8333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>
            <a:extLst>
              <a:ext uri="{FF2B5EF4-FFF2-40B4-BE49-F238E27FC236}">
                <a16:creationId xmlns:a16="http://schemas.microsoft.com/office/drawing/2014/main" id="{D0EAB560-37BF-4BCA-B8B2-3F91FFA8DC77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59A4489F-5EFD-4D7E-AF6C-64604DC04144}" type="slidenum">
              <a:rPr lang="en-US" altLang="en-US" sz="1200"/>
              <a:pPr algn="r"/>
              <a:t>60</a:t>
            </a:fld>
            <a:endParaRPr lang="en-US" altLang="en-US" sz="1200"/>
          </a:p>
        </p:txBody>
      </p:sp>
      <p:sp>
        <p:nvSpPr>
          <p:cNvPr id="114691" name="Rectangle 2">
            <a:extLst>
              <a:ext uri="{FF2B5EF4-FFF2-40B4-BE49-F238E27FC236}">
                <a16:creationId xmlns:a16="http://schemas.microsoft.com/office/drawing/2014/main" id="{64BF505B-7173-4754-A528-D8FA43F0AD2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114692" name="Rectangle 3">
            <a:extLst>
              <a:ext uri="{FF2B5EF4-FFF2-40B4-BE49-F238E27FC236}">
                <a16:creationId xmlns:a16="http://schemas.microsoft.com/office/drawing/2014/main" id="{22B67DF2-5D25-46F8-ACC9-D9394CC342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>
            <a:extLst>
              <a:ext uri="{FF2B5EF4-FFF2-40B4-BE49-F238E27FC236}">
                <a16:creationId xmlns:a16="http://schemas.microsoft.com/office/drawing/2014/main" id="{B1916905-3F23-48B5-B6F3-A8A48ED2744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A1AACACD-8B6D-4E06-8D1A-2038FD192ACE}" type="slidenum">
              <a:rPr lang="en-US" altLang="en-US" sz="1200"/>
              <a:pPr algn="r"/>
              <a:t>61</a:t>
            </a:fld>
            <a:endParaRPr lang="en-US" altLang="en-US" sz="1200"/>
          </a:p>
        </p:txBody>
      </p:sp>
      <p:sp>
        <p:nvSpPr>
          <p:cNvPr id="115715" name="Rectangle 2">
            <a:extLst>
              <a:ext uri="{FF2B5EF4-FFF2-40B4-BE49-F238E27FC236}">
                <a16:creationId xmlns:a16="http://schemas.microsoft.com/office/drawing/2014/main" id="{C32371CE-4867-4407-B3A6-51B53F3120E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115716" name="Rectangle 3">
            <a:extLst>
              <a:ext uri="{FF2B5EF4-FFF2-40B4-BE49-F238E27FC236}">
                <a16:creationId xmlns:a16="http://schemas.microsoft.com/office/drawing/2014/main" id="{8B4DCB98-CC70-4854-9597-C4D5A37DAB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>
            <a:extLst>
              <a:ext uri="{FF2B5EF4-FFF2-40B4-BE49-F238E27FC236}">
                <a16:creationId xmlns:a16="http://schemas.microsoft.com/office/drawing/2014/main" id="{A7615A99-8D1A-4BC1-9629-12BC9DF9EE60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7748E501-D662-4A27-9C06-945CF1E5CC34}" type="slidenum">
              <a:rPr lang="en-US" altLang="en-US" sz="1200"/>
              <a:pPr algn="r"/>
              <a:t>62</a:t>
            </a:fld>
            <a:endParaRPr lang="en-US" altLang="en-US" sz="1200"/>
          </a:p>
        </p:txBody>
      </p:sp>
      <p:sp>
        <p:nvSpPr>
          <p:cNvPr id="116739" name="Rectangle 2">
            <a:extLst>
              <a:ext uri="{FF2B5EF4-FFF2-40B4-BE49-F238E27FC236}">
                <a16:creationId xmlns:a16="http://schemas.microsoft.com/office/drawing/2014/main" id="{661E8095-6D2C-41A8-B271-9AB1D651D88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116740" name="Rectangle 3">
            <a:extLst>
              <a:ext uri="{FF2B5EF4-FFF2-40B4-BE49-F238E27FC236}">
                <a16:creationId xmlns:a16="http://schemas.microsoft.com/office/drawing/2014/main" id="{86D5D4DC-B829-48BF-B1AC-E75D18F988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>
            <a:extLst>
              <a:ext uri="{FF2B5EF4-FFF2-40B4-BE49-F238E27FC236}">
                <a16:creationId xmlns:a16="http://schemas.microsoft.com/office/drawing/2014/main" id="{841B4EAA-8DEC-4091-900B-F533CB361E95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C0EEDD03-8CC7-4993-B1DC-9F7BF290D871}" type="slidenum">
              <a:rPr lang="en-US" altLang="en-US" sz="1200"/>
              <a:pPr algn="r"/>
              <a:t>63</a:t>
            </a:fld>
            <a:endParaRPr lang="en-US" altLang="en-US" sz="1200"/>
          </a:p>
        </p:txBody>
      </p:sp>
      <p:sp>
        <p:nvSpPr>
          <p:cNvPr id="117763" name="Rectangle 2">
            <a:extLst>
              <a:ext uri="{FF2B5EF4-FFF2-40B4-BE49-F238E27FC236}">
                <a16:creationId xmlns:a16="http://schemas.microsoft.com/office/drawing/2014/main" id="{A8809479-F953-4055-B86B-B7BBDED367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117764" name="Rectangle 3">
            <a:extLst>
              <a:ext uri="{FF2B5EF4-FFF2-40B4-BE49-F238E27FC236}">
                <a16:creationId xmlns:a16="http://schemas.microsoft.com/office/drawing/2014/main" id="{6946F2EA-0356-44B0-A850-64B9E53683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>
            <a:extLst>
              <a:ext uri="{FF2B5EF4-FFF2-40B4-BE49-F238E27FC236}">
                <a16:creationId xmlns:a16="http://schemas.microsoft.com/office/drawing/2014/main" id="{7A787AF7-66B7-4972-B7D6-364DAE18B2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>
            <a:extLst>
              <a:ext uri="{FF2B5EF4-FFF2-40B4-BE49-F238E27FC236}">
                <a16:creationId xmlns:a16="http://schemas.microsoft.com/office/drawing/2014/main" id="{20F94DD8-2809-4B5A-B4AF-08400FB9EB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>
            <a:extLst>
              <a:ext uri="{FF2B5EF4-FFF2-40B4-BE49-F238E27FC236}">
                <a16:creationId xmlns:a16="http://schemas.microsoft.com/office/drawing/2014/main" id="{5AB8FDEF-5BD6-4003-AB54-905620D33D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C5CFC35-B157-4AC7-8AB7-E1A48B0EE199}" type="slidenum">
              <a:rPr lang="en-US" altLang="en-US" sz="1200"/>
              <a:pPr/>
              <a:t>65</a:t>
            </a:fld>
            <a:endParaRPr lang="en-US" altLang="en-US" sz="1200"/>
          </a:p>
        </p:txBody>
      </p:sp>
      <p:sp>
        <p:nvSpPr>
          <p:cNvPr id="119811" name="Rectangle 2">
            <a:extLst>
              <a:ext uri="{FF2B5EF4-FFF2-40B4-BE49-F238E27FC236}">
                <a16:creationId xmlns:a16="http://schemas.microsoft.com/office/drawing/2014/main" id="{54499535-6F71-45E0-8F21-448C498DFF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119812" name="Rectangle 3">
            <a:extLst>
              <a:ext uri="{FF2B5EF4-FFF2-40B4-BE49-F238E27FC236}">
                <a16:creationId xmlns:a16="http://schemas.microsoft.com/office/drawing/2014/main" id="{B18A5756-94E4-49C3-ABAF-2FB7113ADD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>
            <a:extLst>
              <a:ext uri="{FF2B5EF4-FFF2-40B4-BE49-F238E27FC236}">
                <a16:creationId xmlns:a16="http://schemas.microsoft.com/office/drawing/2014/main" id="{375DABD8-6F94-4383-A073-09A69F57DC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86D0486-2383-464C-8F37-EE396CDFE6B7}" type="slidenum">
              <a:rPr lang="en-US" altLang="en-US" sz="1200"/>
              <a:pPr/>
              <a:t>66</a:t>
            </a:fld>
            <a:endParaRPr lang="en-US" altLang="en-US" sz="1200"/>
          </a:p>
        </p:txBody>
      </p:sp>
      <p:sp>
        <p:nvSpPr>
          <p:cNvPr id="120835" name="Rectangle 2">
            <a:extLst>
              <a:ext uri="{FF2B5EF4-FFF2-40B4-BE49-F238E27FC236}">
                <a16:creationId xmlns:a16="http://schemas.microsoft.com/office/drawing/2014/main" id="{C61A5E75-BCB2-4DC1-A7EA-5EA6F3ECED9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>
            <a:extLst>
              <a:ext uri="{FF2B5EF4-FFF2-40B4-BE49-F238E27FC236}">
                <a16:creationId xmlns:a16="http://schemas.microsoft.com/office/drawing/2014/main" id="{A51625C8-428E-42A3-A2E9-C899D2160C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>
            <a:extLst>
              <a:ext uri="{FF2B5EF4-FFF2-40B4-BE49-F238E27FC236}">
                <a16:creationId xmlns:a16="http://schemas.microsoft.com/office/drawing/2014/main" id="{148FBFC0-4311-421C-BC03-F76D62307A7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BF7C2E8-7F0D-4256-96FD-C289296D7A78}" type="slidenum">
              <a:rPr lang="en-US" altLang="en-US" sz="1200"/>
              <a:pPr/>
              <a:t>67</a:t>
            </a:fld>
            <a:endParaRPr lang="en-US" altLang="en-US" sz="1200"/>
          </a:p>
        </p:txBody>
      </p:sp>
      <p:sp>
        <p:nvSpPr>
          <p:cNvPr id="121859" name="Rectangle 2">
            <a:extLst>
              <a:ext uri="{FF2B5EF4-FFF2-40B4-BE49-F238E27FC236}">
                <a16:creationId xmlns:a16="http://schemas.microsoft.com/office/drawing/2014/main" id="{A3C93AC7-CA99-43E4-AE8F-91CDBA14C7A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121860" name="Rectangle 3">
            <a:extLst>
              <a:ext uri="{FF2B5EF4-FFF2-40B4-BE49-F238E27FC236}">
                <a16:creationId xmlns:a16="http://schemas.microsoft.com/office/drawing/2014/main" id="{4F316149-E36D-4BAF-878D-B38887B1CA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>
            <a:extLst>
              <a:ext uri="{FF2B5EF4-FFF2-40B4-BE49-F238E27FC236}">
                <a16:creationId xmlns:a16="http://schemas.microsoft.com/office/drawing/2014/main" id="{23DF8502-8D0D-46C4-9475-8D9E378F017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334B156-CC36-4057-9BA9-DAFF2ADAEBE0}" type="slidenum">
              <a:rPr lang="en-US" altLang="en-US" sz="1200"/>
              <a:pPr/>
              <a:t>68</a:t>
            </a:fld>
            <a:endParaRPr lang="en-US" altLang="en-US" sz="1200"/>
          </a:p>
        </p:txBody>
      </p:sp>
      <p:sp>
        <p:nvSpPr>
          <p:cNvPr id="122883" name="Rectangle 2">
            <a:extLst>
              <a:ext uri="{FF2B5EF4-FFF2-40B4-BE49-F238E27FC236}">
                <a16:creationId xmlns:a16="http://schemas.microsoft.com/office/drawing/2014/main" id="{E2B9470B-BE2B-461E-A82C-20E238B2004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122884" name="Rectangle 3">
            <a:extLst>
              <a:ext uri="{FF2B5EF4-FFF2-40B4-BE49-F238E27FC236}">
                <a16:creationId xmlns:a16="http://schemas.microsoft.com/office/drawing/2014/main" id="{559F1B65-B0E5-4571-87D7-11F1FDB4BC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5C2FE0B-747E-4E51-8338-9337A712521F}" type="slidenum">
              <a:rPr lang="en-US" altLang="en-US" sz="1200"/>
              <a:pPr/>
              <a:t>6</a:t>
            </a:fld>
            <a:endParaRPr lang="en-US" altLang="en-US" sz="120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>
            <a:extLst>
              <a:ext uri="{FF2B5EF4-FFF2-40B4-BE49-F238E27FC236}">
                <a16:creationId xmlns:a16="http://schemas.microsoft.com/office/drawing/2014/main" id="{BE32ABD2-DC6C-45D8-AA16-9196C793CA1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37232A8-64F6-48E8-B73B-ADCEE6F9D8FE}" type="slidenum">
              <a:rPr lang="en-US" altLang="en-US" sz="1200"/>
              <a:pPr/>
              <a:t>69</a:t>
            </a:fld>
            <a:endParaRPr lang="en-US" altLang="en-US" sz="1200"/>
          </a:p>
        </p:txBody>
      </p:sp>
      <p:sp>
        <p:nvSpPr>
          <p:cNvPr id="123907" name="Rectangle 2">
            <a:extLst>
              <a:ext uri="{FF2B5EF4-FFF2-40B4-BE49-F238E27FC236}">
                <a16:creationId xmlns:a16="http://schemas.microsoft.com/office/drawing/2014/main" id="{7C8F1F65-53E9-43E5-BAF2-60CCDAB0E7F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123908" name="Rectangle 3">
            <a:extLst>
              <a:ext uri="{FF2B5EF4-FFF2-40B4-BE49-F238E27FC236}">
                <a16:creationId xmlns:a16="http://schemas.microsoft.com/office/drawing/2014/main" id="{DD84AF79-177F-440D-9CAF-AFA9FE699F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>
            <a:extLst>
              <a:ext uri="{FF2B5EF4-FFF2-40B4-BE49-F238E27FC236}">
                <a16:creationId xmlns:a16="http://schemas.microsoft.com/office/drawing/2014/main" id="{D9C600FC-25C5-48DB-8B59-D3FD0181662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B6EED90-ACF9-422B-915D-7246E309F195}" type="slidenum">
              <a:rPr lang="en-US" altLang="en-US" sz="1200"/>
              <a:pPr/>
              <a:t>70</a:t>
            </a:fld>
            <a:endParaRPr lang="en-US" altLang="en-US" sz="1200"/>
          </a:p>
        </p:txBody>
      </p:sp>
      <p:sp>
        <p:nvSpPr>
          <p:cNvPr id="124931" name="Rectangle 2">
            <a:extLst>
              <a:ext uri="{FF2B5EF4-FFF2-40B4-BE49-F238E27FC236}">
                <a16:creationId xmlns:a16="http://schemas.microsoft.com/office/drawing/2014/main" id="{7B42EEEC-3A31-4BA6-84C5-4846D1EFEFA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124932" name="Rectangle 3">
            <a:extLst>
              <a:ext uri="{FF2B5EF4-FFF2-40B4-BE49-F238E27FC236}">
                <a16:creationId xmlns:a16="http://schemas.microsoft.com/office/drawing/2014/main" id="{3AE2EDAE-02D8-4130-8B73-45B3F8FD32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>
            <a:extLst>
              <a:ext uri="{FF2B5EF4-FFF2-40B4-BE49-F238E27FC236}">
                <a16:creationId xmlns:a16="http://schemas.microsoft.com/office/drawing/2014/main" id="{90996C1E-24C8-48FC-AD5C-6409A79720C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404FD1F-96DF-4300-AD07-17DC7A99019F}" type="slidenum">
              <a:rPr lang="en-US" altLang="en-US" sz="1200"/>
              <a:pPr/>
              <a:t>71</a:t>
            </a:fld>
            <a:endParaRPr lang="en-US" altLang="en-US" sz="1200"/>
          </a:p>
        </p:txBody>
      </p:sp>
      <p:sp>
        <p:nvSpPr>
          <p:cNvPr id="125955" name="Rectangle 2">
            <a:extLst>
              <a:ext uri="{FF2B5EF4-FFF2-40B4-BE49-F238E27FC236}">
                <a16:creationId xmlns:a16="http://schemas.microsoft.com/office/drawing/2014/main" id="{0D4EFE85-7A1F-44AD-87B2-A81E9D28AE3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125956" name="Rectangle 3">
            <a:extLst>
              <a:ext uri="{FF2B5EF4-FFF2-40B4-BE49-F238E27FC236}">
                <a16:creationId xmlns:a16="http://schemas.microsoft.com/office/drawing/2014/main" id="{725CC705-0DD6-40FF-AFF2-3ACD9964A7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>
            <a:extLst>
              <a:ext uri="{FF2B5EF4-FFF2-40B4-BE49-F238E27FC236}">
                <a16:creationId xmlns:a16="http://schemas.microsoft.com/office/drawing/2014/main" id="{9320E0F5-85BB-4833-9F4A-BED92444571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AE5F7E46-45D8-462F-926B-991372CA2A56}" type="slidenum">
              <a:rPr lang="en-US" altLang="en-US" sz="1200"/>
              <a:pPr algn="r"/>
              <a:t>72</a:t>
            </a:fld>
            <a:endParaRPr lang="en-US" altLang="en-US" sz="1200"/>
          </a:p>
        </p:txBody>
      </p:sp>
      <p:sp>
        <p:nvSpPr>
          <p:cNvPr id="126979" name="Rectangle 2">
            <a:extLst>
              <a:ext uri="{FF2B5EF4-FFF2-40B4-BE49-F238E27FC236}">
                <a16:creationId xmlns:a16="http://schemas.microsoft.com/office/drawing/2014/main" id="{2C44E2E1-DF2F-4706-82AD-0E21CD7E1EA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126980" name="Rectangle 3">
            <a:extLst>
              <a:ext uri="{FF2B5EF4-FFF2-40B4-BE49-F238E27FC236}">
                <a16:creationId xmlns:a16="http://schemas.microsoft.com/office/drawing/2014/main" id="{EDE43156-BBCC-4F31-87CB-3AA3FF6DD8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>
            <a:extLst>
              <a:ext uri="{FF2B5EF4-FFF2-40B4-BE49-F238E27FC236}">
                <a16:creationId xmlns:a16="http://schemas.microsoft.com/office/drawing/2014/main" id="{ED84FF49-0D5A-496D-A872-9090CABCA7EB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C897B525-AB85-4C24-B44B-743940307121}" type="slidenum">
              <a:rPr lang="en-US" altLang="en-US" sz="1200"/>
              <a:pPr algn="r"/>
              <a:t>73</a:t>
            </a:fld>
            <a:endParaRPr lang="en-US" altLang="en-US" sz="1200"/>
          </a:p>
        </p:txBody>
      </p:sp>
      <p:sp>
        <p:nvSpPr>
          <p:cNvPr id="128003" name="Rectangle 2">
            <a:extLst>
              <a:ext uri="{FF2B5EF4-FFF2-40B4-BE49-F238E27FC236}">
                <a16:creationId xmlns:a16="http://schemas.microsoft.com/office/drawing/2014/main" id="{709D3E4E-1403-42C1-BB81-F296EF3ED67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128004" name="Rectangle 3">
            <a:extLst>
              <a:ext uri="{FF2B5EF4-FFF2-40B4-BE49-F238E27FC236}">
                <a16:creationId xmlns:a16="http://schemas.microsoft.com/office/drawing/2014/main" id="{13FB87FF-8B87-4E2E-BF8A-09229A330C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>
            <a:extLst>
              <a:ext uri="{FF2B5EF4-FFF2-40B4-BE49-F238E27FC236}">
                <a16:creationId xmlns:a16="http://schemas.microsoft.com/office/drawing/2014/main" id="{BBBD082B-4275-4186-88A3-9A2849F9C725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E5CB8196-3869-44DC-99DF-42C11768853F}" type="slidenum">
              <a:rPr lang="en-US" altLang="en-US" sz="1200"/>
              <a:pPr algn="r"/>
              <a:t>74</a:t>
            </a:fld>
            <a:endParaRPr lang="en-US" altLang="en-US" sz="1200"/>
          </a:p>
        </p:txBody>
      </p:sp>
      <p:sp>
        <p:nvSpPr>
          <p:cNvPr id="129027" name="Rectangle 2">
            <a:extLst>
              <a:ext uri="{FF2B5EF4-FFF2-40B4-BE49-F238E27FC236}">
                <a16:creationId xmlns:a16="http://schemas.microsoft.com/office/drawing/2014/main" id="{3AD9FA62-AE53-462E-BF52-7F816F7A7B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129028" name="Rectangle 3">
            <a:extLst>
              <a:ext uri="{FF2B5EF4-FFF2-40B4-BE49-F238E27FC236}">
                <a16:creationId xmlns:a16="http://schemas.microsoft.com/office/drawing/2014/main" id="{06C6DCDE-01DA-4A7F-9654-905CDEA953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>
            <a:extLst>
              <a:ext uri="{FF2B5EF4-FFF2-40B4-BE49-F238E27FC236}">
                <a16:creationId xmlns:a16="http://schemas.microsoft.com/office/drawing/2014/main" id="{65D0C9B7-D4F0-46CD-8304-A48F6FC9BB6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8D7A2C95-D4B0-4DED-AF83-59C697A357B3}" type="slidenum">
              <a:rPr lang="en-US" altLang="en-US" sz="1200"/>
              <a:pPr algn="r"/>
              <a:t>75</a:t>
            </a:fld>
            <a:endParaRPr lang="en-US" altLang="en-US" sz="1200"/>
          </a:p>
        </p:txBody>
      </p:sp>
      <p:sp>
        <p:nvSpPr>
          <p:cNvPr id="130051" name="Rectangle 2">
            <a:extLst>
              <a:ext uri="{FF2B5EF4-FFF2-40B4-BE49-F238E27FC236}">
                <a16:creationId xmlns:a16="http://schemas.microsoft.com/office/drawing/2014/main" id="{4E6C2557-692A-4C26-A999-D6F44D9B39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130052" name="Rectangle 3">
            <a:extLst>
              <a:ext uri="{FF2B5EF4-FFF2-40B4-BE49-F238E27FC236}">
                <a16:creationId xmlns:a16="http://schemas.microsoft.com/office/drawing/2014/main" id="{9692E777-5FF9-4FC8-938B-860A4F28B4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>
            <a:extLst>
              <a:ext uri="{FF2B5EF4-FFF2-40B4-BE49-F238E27FC236}">
                <a16:creationId xmlns:a16="http://schemas.microsoft.com/office/drawing/2014/main" id="{6A0DAA6D-A998-4B94-B4AD-D86A087D25B2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8AF534BB-9825-443C-99B7-76466BEA7223}" type="slidenum">
              <a:rPr lang="en-US" altLang="en-US" sz="1200"/>
              <a:pPr algn="r"/>
              <a:t>76</a:t>
            </a:fld>
            <a:endParaRPr lang="en-US" altLang="en-US" sz="1200"/>
          </a:p>
        </p:txBody>
      </p:sp>
      <p:sp>
        <p:nvSpPr>
          <p:cNvPr id="131075" name="Rectangle 2">
            <a:extLst>
              <a:ext uri="{FF2B5EF4-FFF2-40B4-BE49-F238E27FC236}">
                <a16:creationId xmlns:a16="http://schemas.microsoft.com/office/drawing/2014/main" id="{CC2A6F4A-DF2E-490A-9981-B3021240E13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131076" name="Rectangle 3">
            <a:extLst>
              <a:ext uri="{FF2B5EF4-FFF2-40B4-BE49-F238E27FC236}">
                <a16:creationId xmlns:a16="http://schemas.microsoft.com/office/drawing/2014/main" id="{7B6FF9CF-A9E8-4643-83F1-801B59FDFA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>
            <a:extLst>
              <a:ext uri="{FF2B5EF4-FFF2-40B4-BE49-F238E27FC236}">
                <a16:creationId xmlns:a16="http://schemas.microsoft.com/office/drawing/2014/main" id="{4608B392-B382-433A-80AE-EF6C47D6FB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4131894-5A1D-4527-A683-DA1180A7E7AC}" type="slidenum">
              <a:rPr lang="en-US" altLang="en-US" sz="1200"/>
              <a:pPr/>
              <a:t>77</a:t>
            </a:fld>
            <a:endParaRPr lang="en-US" altLang="en-US" sz="1200"/>
          </a:p>
        </p:txBody>
      </p:sp>
      <p:sp>
        <p:nvSpPr>
          <p:cNvPr id="132099" name="Rectangle 2">
            <a:extLst>
              <a:ext uri="{FF2B5EF4-FFF2-40B4-BE49-F238E27FC236}">
                <a16:creationId xmlns:a16="http://schemas.microsoft.com/office/drawing/2014/main" id="{0BCE5266-A70B-4241-828C-87B74029F7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132100" name="Rectangle 3">
            <a:extLst>
              <a:ext uri="{FF2B5EF4-FFF2-40B4-BE49-F238E27FC236}">
                <a16:creationId xmlns:a16="http://schemas.microsoft.com/office/drawing/2014/main" id="{B45E3F25-5650-42C8-A467-2DB8C45502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>
            <a:extLst>
              <a:ext uri="{FF2B5EF4-FFF2-40B4-BE49-F238E27FC236}">
                <a16:creationId xmlns:a16="http://schemas.microsoft.com/office/drawing/2014/main" id="{C6E3A8DF-30D3-4E0C-BA58-0E4953DB1D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D43E662-CB9A-4C3E-A77F-E9C3019374AD}" type="slidenum">
              <a:rPr lang="en-US" altLang="en-US" sz="1200"/>
              <a:pPr/>
              <a:t>78</a:t>
            </a:fld>
            <a:endParaRPr lang="en-US" altLang="en-US" sz="1200"/>
          </a:p>
        </p:txBody>
      </p:sp>
      <p:sp>
        <p:nvSpPr>
          <p:cNvPr id="133123" name="Rectangle 2">
            <a:extLst>
              <a:ext uri="{FF2B5EF4-FFF2-40B4-BE49-F238E27FC236}">
                <a16:creationId xmlns:a16="http://schemas.microsoft.com/office/drawing/2014/main" id="{954061BF-0A24-4D43-93C1-6A97987728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133124" name="Rectangle 3">
            <a:extLst>
              <a:ext uri="{FF2B5EF4-FFF2-40B4-BE49-F238E27FC236}">
                <a16:creationId xmlns:a16="http://schemas.microsoft.com/office/drawing/2014/main" id="{17AEAA54-50CE-4B35-8824-D0407D87A8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EF74B7E-6D78-40C0-B480-B2E1F05096CD}" type="slidenum">
              <a:rPr lang="en-US" altLang="en-US" sz="1200"/>
              <a:pPr/>
              <a:t>7</a:t>
            </a:fld>
            <a:endParaRPr lang="en-US" altLang="en-US" sz="120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>
            <a:extLst>
              <a:ext uri="{FF2B5EF4-FFF2-40B4-BE49-F238E27FC236}">
                <a16:creationId xmlns:a16="http://schemas.microsoft.com/office/drawing/2014/main" id="{2825F836-76EB-4933-8C54-38841E319AB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CD3F978-FDE2-4BBF-A170-9F7AEE734DA4}" type="slidenum">
              <a:rPr lang="en-US" altLang="en-US" sz="1200"/>
              <a:pPr/>
              <a:t>79</a:t>
            </a:fld>
            <a:endParaRPr lang="en-US" altLang="en-US" sz="1200"/>
          </a:p>
        </p:txBody>
      </p:sp>
      <p:sp>
        <p:nvSpPr>
          <p:cNvPr id="134147" name="Rectangle 2">
            <a:extLst>
              <a:ext uri="{FF2B5EF4-FFF2-40B4-BE49-F238E27FC236}">
                <a16:creationId xmlns:a16="http://schemas.microsoft.com/office/drawing/2014/main" id="{FEDFD892-41AE-4A6D-B8DF-214B1D3EA6E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134148" name="Rectangle 3">
            <a:extLst>
              <a:ext uri="{FF2B5EF4-FFF2-40B4-BE49-F238E27FC236}">
                <a16:creationId xmlns:a16="http://schemas.microsoft.com/office/drawing/2014/main" id="{2B426679-9F43-40C9-96D1-BCB41FC4CD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>
            <a:extLst>
              <a:ext uri="{FF2B5EF4-FFF2-40B4-BE49-F238E27FC236}">
                <a16:creationId xmlns:a16="http://schemas.microsoft.com/office/drawing/2014/main" id="{1D77FF02-3555-47C0-A739-7773DB2495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9950C1B-400B-4121-9FED-A7A42814D2A9}" type="slidenum">
              <a:rPr lang="en-US" altLang="en-US" sz="1200"/>
              <a:pPr/>
              <a:t>80</a:t>
            </a:fld>
            <a:endParaRPr lang="en-US" altLang="en-US" sz="1200"/>
          </a:p>
        </p:txBody>
      </p:sp>
      <p:sp>
        <p:nvSpPr>
          <p:cNvPr id="135171" name="Rectangle 2">
            <a:extLst>
              <a:ext uri="{FF2B5EF4-FFF2-40B4-BE49-F238E27FC236}">
                <a16:creationId xmlns:a16="http://schemas.microsoft.com/office/drawing/2014/main" id="{DF4FB788-3F7E-4D41-B04A-400256640C9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>
            <a:extLst>
              <a:ext uri="{FF2B5EF4-FFF2-40B4-BE49-F238E27FC236}">
                <a16:creationId xmlns:a16="http://schemas.microsoft.com/office/drawing/2014/main" id="{AA17D98E-B593-469A-9179-1066E959B5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86412B2-536C-4355-9676-2D56984C8D0B}" type="slidenum">
              <a:rPr lang="en-US" altLang="en-US" sz="1200"/>
              <a:pPr/>
              <a:t>8</a:t>
            </a:fld>
            <a:endParaRPr lang="en-US" altLang="en-US" sz="120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EB2570B-4ECC-42D2-A915-3497ECD86CCC}" type="slidenum">
              <a:rPr lang="en-US" altLang="en-US" sz="1200"/>
              <a:pPr/>
              <a:t>9</a:t>
            </a:fld>
            <a:endParaRPr lang="en-US" altLang="en-US" sz="120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id="{A25BB261-D773-4836-B381-7A051175F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4760F52-45E1-4E1D-A744-2F2290DE90C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3B69BB99-A72A-4470-971F-83530C443C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13858" y="0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0487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C950AD-734E-45C7-8042-5795FFAD675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E5E31B-1343-4510-8DCD-65E7B65446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3046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A7A2CD-B5B0-4CF6-8038-339B0E99E3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574B0-C055-4E38-82A9-667A1DF1F8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4649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796C49-4A73-449B-A170-DFFCD45313D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0D9E99-A0D8-4F2F-B04A-331DF655FE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2825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50" y="1093788"/>
            <a:ext cx="7707313" cy="4903787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4371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6F2EBE-FF5F-4F9D-A3C2-A59A92D7809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7F3CAF-32BF-49A6-93F1-59C9E4B7C9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0709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6D4A7F0-1138-4608-80AA-D0A6F5D4118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52D5F-D37B-4E9D-98AD-511A1ABBD6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0802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6DFCFB3-6710-4DD2-8404-7E55A930F3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91CCC-CC48-429B-87C9-7123B48E52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904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B431453-8F56-47C4-89BA-3EDF3CD092B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D92F0-DB25-4E6B-A10D-A7937AC7A3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6005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4BE8099E-18A5-481A-9697-216087BE067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555C8E-F740-4D28-8DA3-D7B8E0F6F5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214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7E2C57D-1205-411A-BA90-DF60A810F6D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BE5B0-1186-4DAB-9E97-511F15F5C6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8809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9EB6957-06EE-46F8-A450-3DB417A1F8A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1DB2E-7BC4-4C22-ACAE-0B8B3F0C51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14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6112478-D9B7-4D0D-ADE5-62D5EFAAFB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47558" y="1093788"/>
            <a:ext cx="7728105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512003" name="Rectangle 3">
            <a:extLst>
              <a:ext uri="{FF2B5EF4-FFF2-40B4-BE49-F238E27FC236}">
                <a16:creationId xmlns:a16="http://schemas.microsoft.com/office/drawing/2014/main" id="{D2EB5033-CF44-472B-B77D-FAA18581E63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00206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BECA7E0-09BC-41D3-BD93-B7E81A2ACCB7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28" name="Text Box 4">
            <a:extLst>
              <a:ext uri="{FF2B5EF4-FFF2-40B4-BE49-F238E27FC236}">
                <a16:creationId xmlns:a16="http://schemas.microsoft.com/office/drawing/2014/main" id="{D0CFC8B2-2C6C-4CA4-9AFC-14298F0DD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©Silberschatz, Korth and Sudarshan</a:t>
            </a:r>
          </a:p>
        </p:txBody>
      </p:sp>
      <p:sp>
        <p:nvSpPr>
          <p:cNvPr id="512005" name="Text Box 5">
            <a:extLst>
              <a:ext uri="{FF2B5EF4-FFF2-40B4-BE49-F238E27FC236}">
                <a16:creationId xmlns:a16="http://schemas.microsoft.com/office/drawing/2014/main" id="{ED25C836-0663-424A-84A7-5AB80342286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479984" y="6613525"/>
            <a:ext cx="44755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5.</a:t>
            </a:r>
            <a:fld id="{669DE52E-05EC-4487-BE79-3F9A6A9F8797}" type="slidenum">
              <a:rPr lang="en-US" altLang="en-US" sz="1000" b="1" smtClean="0">
                <a:solidFill>
                  <a:srgbClr val="00206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512006" name="Rectangle 6">
            <a:extLst>
              <a:ext uri="{FF2B5EF4-FFF2-40B4-BE49-F238E27FC236}">
                <a16:creationId xmlns:a16="http://schemas.microsoft.com/office/drawing/2014/main" id="{BFAC4B4C-D3C2-4A14-871E-CC7D45F076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5472E9A1-C06F-4393-872E-7F8100F91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2060"/>
                </a:solidFill>
              </a:rPr>
              <a:t>Database System Concepts - 7</a:t>
            </a:r>
            <a:r>
              <a:rPr lang="en-US" sz="1000" b="1" baseline="30000" dirty="0">
                <a:solidFill>
                  <a:srgbClr val="002060"/>
                </a:solidFill>
              </a:rPr>
              <a:t>th</a:t>
            </a:r>
            <a:r>
              <a:rPr lang="en-US" sz="1000" b="1" dirty="0">
                <a:solidFill>
                  <a:srgbClr val="002060"/>
                </a:solidFill>
              </a:rPr>
              <a:t> Edition</a:t>
            </a:r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id="{0362D880-06BD-4D02-876C-3226AC8E6F10}"/>
              </a:ext>
            </a:extLst>
          </p:cNvPr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6 h 61"/>
              <a:gd name="T2" fmla="*/ 2147483646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2147483646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2147483646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2147483646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0" name="Picture 8" descr="Cover-6Ed"/>
          <p:cNvPicPr>
            <a:picLocks noChangeAspect="1" noChangeArrowheads="1"/>
          </p:cNvPicPr>
          <p:nvPr userDrawn="1"/>
        </p:nvPicPr>
        <p:blipFill>
          <a:blip r:embed="rId14"/>
          <a:stretch>
            <a:fillRect/>
          </a:stretch>
        </p:blipFill>
        <p:spPr bwMode="auto">
          <a:xfrm>
            <a:off x="5546" y="0"/>
            <a:ext cx="742012" cy="94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pitchFamily="-65" charset="2"/>
        <a:buChar char="n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95000"/>
        <a:buFont typeface="Monotype Sorts" pitchFamily="-65" charset="2"/>
        <a:buChar char="l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8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Chapter 5: Advanced SQL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JDBC SUBSECTIONS       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35063"/>
            <a:ext cx="7734300" cy="4903787"/>
          </a:xfrm>
        </p:spPr>
        <p:txBody>
          <a:bodyPr/>
          <a:lstStyle/>
          <a:p>
            <a:r>
              <a:rPr lang="en-US" altLang="en-US" dirty="0"/>
              <a:t>Connecting to the Database</a:t>
            </a:r>
          </a:p>
          <a:p>
            <a:r>
              <a:rPr lang="en-US" altLang="en-US" dirty="0"/>
              <a:t>Shipping SQL Statements to the Database System</a:t>
            </a:r>
          </a:p>
          <a:p>
            <a:r>
              <a:rPr lang="en-US" altLang="en-US" dirty="0"/>
              <a:t>Exceptions and Resource Management</a:t>
            </a:r>
          </a:p>
          <a:p>
            <a:r>
              <a:rPr lang="en-US" altLang="en-US" dirty="0"/>
              <a:t>Retrieving the Result of a Query</a:t>
            </a:r>
          </a:p>
          <a:p>
            <a:r>
              <a:rPr lang="en-US" altLang="en-US" dirty="0"/>
              <a:t>Prepared Statements</a:t>
            </a:r>
          </a:p>
          <a:p>
            <a:r>
              <a:rPr lang="en-US" altLang="en-US" dirty="0"/>
              <a:t>Callable Statements</a:t>
            </a:r>
          </a:p>
          <a:p>
            <a:r>
              <a:rPr lang="en-US" altLang="en-US" dirty="0"/>
              <a:t>Metadata Features</a:t>
            </a:r>
          </a:p>
          <a:p>
            <a:r>
              <a:rPr lang="en-US" altLang="en-US" dirty="0"/>
              <a:t>Other Features</a:t>
            </a:r>
          </a:p>
          <a:p>
            <a:r>
              <a:rPr lang="en-US" altLang="en-US" dirty="0"/>
              <a:t>Database Access from Python</a:t>
            </a:r>
          </a:p>
          <a:p>
            <a:endParaRPr lang="en-US" altLang="en-US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JDBC Code Details       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35063"/>
            <a:ext cx="7734300" cy="4903787"/>
          </a:xfrm>
        </p:spPr>
        <p:txBody>
          <a:bodyPr/>
          <a:lstStyle/>
          <a:p>
            <a:r>
              <a:rPr lang="en-US" altLang="en-US" dirty="0"/>
              <a:t>Getting result fields:</a:t>
            </a:r>
          </a:p>
          <a:p>
            <a:pPr lvl="1"/>
            <a:r>
              <a:rPr lang="en-US" altLang="en-US" b="1" dirty="0" err="1">
                <a:ea typeface="ＭＳ Ｐゴシック" panose="020B0600070205080204" pitchFamily="34" charset="-128"/>
              </a:rPr>
              <a:t>rs.getString</a:t>
            </a:r>
            <a:r>
              <a:rPr lang="en-US" altLang="en-US" b="1" dirty="0">
                <a:ea typeface="ＭＳ Ｐゴシック" panose="020B0600070205080204" pitchFamily="34" charset="-128"/>
              </a:rPr>
              <a:t>(</a:t>
            </a:r>
            <a:r>
              <a:rPr lang="ja-JP" altLang="en-US" b="1" dirty="0">
                <a:latin typeface="Arial" panose="020B0604020202020204" pitchFamily="34" charset="0"/>
                <a:ea typeface="ＭＳ Ｐゴシック" panose="020B0600070205080204" pitchFamily="34" charset="-128"/>
              </a:rPr>
              <a:t>“</a:t>
            </a:r>
            <a:r>
              <a:rPr lang="en-US" altLang="ja-JP" b="1" dirty="0" err="1">
                <a:ea typeface="ＭＳ Ｐゴシック" panose="020B0600070205080204" pitchFamily="34" charset="-128"/>
              </a:rPr>
              <a:t>dept_name</a:t>
            </a:r>
            <a:r>
              <a:rPr lang="ja-JP" altLang="en-US" b="1" dirty="0">
                <a:latin typeface="Arial" panose="020B0604020202020204" pitchFamily="34" charset="0"/>
                <a:ea typeface="ＭＳ Ｐゴシック" panose="020B0600070205080204" pitchFamily="34" charset="-128"/>
              </a:rPr>
              <a:t>”</a:t>
            </a:r>
            <a:r>
              <a:rPr lang="en-US" altLang="ja-JP" b="1" dirty="0">
                <a:ea typeface="ＭＳ Ｐゴシック" panose="020B0600070205080204" pitchFamily="34" charset="-128"/>
              </a:rPr>
              <a:t>) and </a:t>
            </a:r>
            <a:r>
              <a:rPr lang="en-US" altLang="ja-JP" b="1" dirty="0" err="1">
                <a:ea typeface="ＭＳ Ｐゴシック" panose="020B0600070205080204" pitchFamily="34" charset="-128"/>
              </a:rPr>
              <a:t>rs.getString</a:t>
            </a:r>
            <a:r>
              <a:rPr lang="en-US" altLang="ja-JP" b="1" dirty="0">
                <a:ea typeface="ＭＳ Ｐゴシック" panose="020B0600070205080204" pitchFamily="34" charset="-128"/>
              </a:rPr>
              <a:t>(1) equivalent if </a:t>
            </a:r>
            <a:r>
              <a:rPr lang="en-US" altLang="ja-JP" b="1" dirty="0" err="1">
                <a:ea typeface="ＭＳ Ｐゴシック" panose="020B0600070205080204" pitchFamily="34" charset="-128"/>
              </a:rPr>
              <a:t>dept_name</a:t>
            </a:r>
            <a:r>
              <a:rPr lang="en-US" altLang="ja-JP" b="1" dirty="0">
                <a:ea typeface="ＭＳ Ｐゴシック" panose="020B0600070205080204" pitchFamily="34" charset="-128"/>
              </a:rPr>
              <a:t> is the first argument of select result.</a:t>
            </a:r>
          </a:p>
          <a:p>
            <a:r>
              <a:rPr lang="en-US" altLang="en-US" dirty="0"/>
              <a:t>Dealing with Null values</a:t>
            </a:r>
          </a:p>
          <a:p>
            <a:pPr lvl="1">
              <a:buFont typeface="Monotype Sorts" charset="2"/>
              <a:buNone/>
            </a:pPr>
            <a:r>
              <a:rPr lang="en-US" altLang="en-US" b="1" dirty="0" err="1">
                <a:ea typeface="ＭＳ Ｐゴシック" panose="020B0600070205080204" pitchFamily="34" charset="-128"/>
              </a:rPr>
              <a:t>int</a:t>
            </a:r>
            <a:r>
              <a:rPr lang="en-US" altLang="en-US" b="1" dirty="0">
                <a:ea typeface="ＭＳ Ｐゴシック" panose="020B0600070205080204" pitchFamily="34" charset="-128"/>
              </a:rPr>
              <a:t> a = </a:t>
            </a:r>
            <a:r>
              <a:rPr lang="en-US" altLang="en-US" b="1" dirty="0" err="1">
                <a:ea typeface="ＭＳ Ｐゴシック" panose="020B0600070205080204" pitchFamily="34" charset="-128"/>
              </a:rPr>
              <a:t>rs.getInt</a:t>
            </a:r>
            <a:r>
              <a:rPr lang="en-US" altLang="en-US" b="1" dirty="0">
                <a:ea typeface="ＭＳ Ｐゴシック" panose="020B0600070205080204" pitchFamily="34" charset="-128"/>
              </a:rPr>
              <a:t>(</a:t>
            </a:r>
            <a:r>
              <a:rPr lang="ja-JP" altLang="en-US" b="1" dirty="0">
                <a:latin typeface="Arial" panose="020B0604020202020204" pitchFamily="34" charset="0"/>
                <a:ea typeface="ＭＳ Ｐゴシック" panose="020B0600070205080204" pitchFamily="34" charset="-128"/>
              </a:rPr>
              <a:t>“</a:t>
            </a:r>
            <a:r>
              <a:rPr lang="en-US" altLang="ja-JP" b="1" dirty="0">
                <a:ea typeface="ＭＳ Ｐゴシック" panose="020B0600070205080204" pitchFamily="34" charset="-128"/>
              </a:rPr>
              <a:t>a</a:t>
            </a:r>
            <a:r>
              <a:rPr lang="ja-JP" altLang="en-US" b="1" dirty="0">
                <a:latin typeface="Arial" panose="020B0604020202020204" pitchFamily="34" charset="0"/>
                <a:ea typeface="ＭＳ Ｐゴシック" panose="020B0600070205080204" pitchFamily="34" charset="-128"/>
              </a:rPr>
              <a:t>”</a:t>
            </a:r>
            <a:r>
              <a:rPr lang="en-US" altLang="ja-JP" b="1" dirty="0">
                <a:ea typeface="ＭＳ Ｐゴシック" panose="020B0600070205080204" pitchFamily="34" charset="-128"/>
              </a:rPr>
              <a:t>);</a:t>
            </a:r>
          </a:p>
          <a:p>
            <a:pPr lvl="1">
              <a:buFont typeface="Monotype Sorts" charset="2"/>
              <a:buNone/>
            </a:pPr>
            <a:r>
              <a:rPr lang="en-US" altLang="en-US" b="1" dirty="0">
                <a:ea typeface="ＭＳ Ｐゴシック" panose="020B0600070205080204" pitchFamily="34" charset="-128"/>
              </a:rPr>
              <a:t>if (</a:t>
            </a:r>
            <a:r>
              <a:rPr lang="en-US" altLang="en-US" b="1" dirty="0" err="1">
                <a:ea typeface="ＭＳ Ｐゴシック" panose="020B0600070205080204" pitchFamily="34" charset="-128"/>
              </a:rPr>
              <a:t>rs.wasNull</a:t>
            </a:r>
            <a:r>
              <a:rPr lang="en-US" altLang="en-US" b="1" dirty="0">
                <a:ea typeface="ＭＳ Ｐゴシック" panose="020B0600070205080204" pitchFamily="34" charset="-128"/>
              </a:rPr>
              <a:t>()) </a:t>
            </a:r>
            <a:r>
              <a:rPr lang="en-US" altLang="en-US" b="1" dirty="0" err="1">
                <a:ea typeface="ＭＳ Ｐゴシック" panose="020B0600070205080204" pitchFamily="34" charset="-128"/>
              </a:rPr>
              <a:t>Systems.out.println</a:t>
            </a:r>
            <a:r>
              <a:rPr lang="en-US" altLang="en-US" b="1" dirty="0">
                <a:ea typeface="ＭＳ Ｐゴシック" panose="020B0600070205080204" pitchFamily="34" charset="-128"/>
              </a:rPr>
              <a:t>(</a:t>
            </a:r>
            <a:r>
              <a:rPr lang="ja-JP" altLang="en-US" b="1" dirty="0">
                <a:latin typeface="Arial" panose="020B0604020202020204" pitchFamily="34" charset="0"/>
                <a:ea typeface="ＭＳ Ｐゴシック" panose="020B0600070205080204" pitchFamily="34" charset="-128"/>
              </a:rPr>
              <a:t>“</a:t>
            </a:r>
            <a:r>
              <a:rPr lang="en-US" altLang="ja-JP" b="1" dirty="0">
                <a:ea typeface="ＭＳ Ｐゴシック" panose="020B0600070205080204" pitchFamily="34" charset="-128"/>
              </a:rPr>
              <a:t>Got null value</a:t>
            </a:r>
            <a:r>
              <a:rPr lang="ja-JP" altLang="en-US" b="1" dirty="0">
                <a:latin typeface="Arial" panose="020B0604020202020204" pitchFamily="34" charset="0"/>
                <a:ea typeface="ＭＳ Ｐゴシック" panose="020B0600070205080204" pitchFamily="34" charset="-128"/>
              </a:rPr>
              <a:t>”</a:t>
            </a:r>
            <a:r>
              <a:rPr lang="en-US" altLang="ja-JP" b="1" dirty="0">
                <a:ea typeface="ＭＳ Ｐゴシック" panose="020B0600070205080204" pitchFamily="34" charset="-128"/>
              </a:rPr>
              <a:t>);</a:t>
            </a:r>
            <a:endParaRPr lang="en-US" altLang="en-US" b="1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Prepared Statement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8"/>
            <a:ext cx="7707313" cy="4903787"/>
          </a:xfrm>
        </p:spPr>
        <p:txBody>
          <a:bodyPr/>
          <a:lstStyle/>
          <a:p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PreparedStatement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pStmt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conn.prepareStatement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( </a:t>
            </a:r>
            <a:b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"insert into instructor values(?,?,?,?)");</a:t>
            </a:r>
            <a:b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pStmt.setString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(1, "88877");</a:t>
            </a:r>
            <a:b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pStmt.setString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(2, "Perry");</a:t>
            </a:r>
            <a:b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pStmt.setString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(3, "Finance");</a:t>
            </a:r>
            <a:b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pStmt.setInt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(4, 125000);</a:t>
            </a:r>
            <a:b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pStmt.executeUpdate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  <a:b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pStmt.setString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(1, "88878");</a:t>
            </a:r>
            <a:b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pStmt.executeUpdate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r>
              <a:rPr lang="en-US" altLang="en-US" dirty="0"/>
              <a:t>WARNING: always use prepared statements when taking an input from the user and adding it to a query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NEVER create a query by concatenating strings</a:t>
            </a:r>
          </a:p>
          <a:p>
            <a:pPr lvl="1"/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"insert into instructor values(</a:t>
            </a:r>
            <a:r>
              <a:rPr lang="en-US" altLang="ja-JP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' " + ID + " ', ' " + name + " ', " + " ' + dept name + " ', " ' balance + </a:t>
            </a:r>
            <a:r>
              <a:rPr lang="en-US" altLang="ja-JP" dirty="0"/>
              <a:t>'</a:t>
            </a:r>
            <a:r>
              <a:rPr lang="en-US" altLang="ja-JP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)</a:t>
            </a:r>
            <a:r>
              <a:rPr lang="ja-JP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“</a:t>
            </a:r>
            <a:endParaRPr lang="en-US" altLang="ja-JP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lvl="1"/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What if name is </a:t>
            </a:r>
            <a:r>
              <a:rPr lang="ja-JP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“</a:t>
            </a:r>
            <a:r>
              <a:rPr lang="en-US" altLang="ja-JP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D'Souza</a:t>
            </a:r>
            <a:r>
              <a:rPr lang="ja-JP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”</a:t>
            </a:r>
            <a:r>
              <a:rPr lang="en-US" altLang="ja-JP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?</a:t>
            </a:r>
          </a:p>
          <a:p>
            <a:pPr lvl="1"/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SQL Injection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Suppose query is constructed using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"select * from instructor where name = </a:t>
            </a:r>
            <a:r>
              <a:rPr lang="en-US" altLang="ja-JP" dirty="0">
                <a:latin typeface="Arial" panose="020B0604020202020204" pitchFamily="34" charset="0"/>
                <a:ea typeface="ＭＳ Ｐゴシック" panose="020B0600070205080204" pitchFamily="34" charset="-128"/>
              </a:rPr>
              <a:t>'</a:t>
            </a:r>
            <a:r>
              <a:rPr lang="en-US" altLang="ja-JP" dirty="0">
                <a:ea typeface="ＭＳ Ｐゴシック" panose="020B0600070205080204" pitchFamily="34" charset="-128"/>
              </a:rPr>
              <a:t>" + name + "</a:t>
            </a:r>
            <a:r>
              <a:rPr lang="en-US" altLang="ja-JP" dirty="0">
                <a:latin typeface="Arial" panose="020B0604020202020204" pitchFamily="34" charset="0"/>
                <a:ea typeface="ＭＳ Ｐゴシック" panose="020B0600070205080204" pitchFamily="34" charset="-128"/>
              </a:rPr>
              <a:t>'</a:t>
            </a:r>
            <a:r>
              <a:rPr lang="en-US" altLang="ja-JP" dirty="0">
                <a:ea typeface="ＭＳ Ｐゴシック" panose="020B0600070205080204" pitchFamily="34" charset="-128"/>
              </a:rPr>
              <a:t>"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Suppose the user, instead of entering a name, enters: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X</a:t>
            </a:r>
            <a:r>
              <a:rPr lang="en-US" altLang="ja-JP" dirty="0">
                <a:latin typeface="Arial" panose="020B0604020202020204" pitchFamily="34" charset="0"/>
                <a:ea typeface="ＭＳ Ｐゴシック" panose="020B0600070205080204" pitchFamily="34" charset="-128"/>
              </a:rPr>
              <a:t>'</a:t>
            </a:r>
            <a:r>
              <a:rPr lang="en-US" altLang="ja-JP" dirty="0">
                <a:ea typeface="ＭＳ Ｐゴシック" panose="020B0600070205080204" pitchFamily="34" charset="-128"/>
              </a:rPr>
              <a:t> or </a:t>
            </a:r>
            <a:r>
              <a:rPr lang="en-US" altLang="ja-JP" dirty="0">
                <a:latin typeface="Arial" panose="020B0604020202020204" pitchFamily="34" charset="0"/>
                <a:ea typeface="ＭＳ Ｐゴシック" panose="020B0600070205080204" pitchFamily="34" charset="-128"/>
              </a:rPr>
              <a:t>'</a:t>
            </a:r>
            <a:r>
              <a:rPr lang="en-US" altLang="ja-JP" dirty="0">
                <a:ea typeface="ＭＳ Ｐゴシック" panose="020B0600070205080204" pitchFamily="34" charset="-128"/>
              </a:rPr>
              <a:t>Y</a:t>
            </a:r>
            <a:r>
              <a:rPr lang="en-US" altLang="ja-JP" dirty="0">
                <a:latin typeface="Arial" panose="020B0604020202020204" pitchFamily="34" charset="0"/>
                <a:ea typeface="ＭＳ Ｐゴシック" panose="020B0600070205080204" pitchFamily="34" charset="-128"/>
              </a:rPr>
              <a:t>'</a:t>
            </a:r>
            <a:r>
              <a:rPr lang="en-US" altLang="ja-JP" dirty="0">
                <a:ea typeface="ＭＳ Ｐゴシック" panose="020B0600070205080204" pitchFamily="34" charset="-128"/>
              </a:rPr>
              <a:t> = </a:t>
            </a:r>
            <a:r>
              <a:rPr lang="en-US" altLang="ja-JP" dirty="0">
                <a:latin typeface="Arial" panose="020B0604020202020204" pitchFamily="34" charset="0"/>
                <a:ea typeface="ＭＳ Ｐゴシック" panose="020B0600070205080204" pitchFamily="34" charset="-128"/>
              </a:rPr>
              <a:t>'</a:t>
            </a:r>
            <a:r>
              <a:rPr lang="en-US" altLang="ja-JP" dirty="0">
                <a:ea typeface="ＭＳ Ｐゴシック" panose="020B0600070205080204" pitchFamily="34" charset="-128"/>
              </a:rPr>
              <a:t>Y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then the resulting statement becomes: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"select * from instructor where name = </a:t>
            </a:r>
            <a:r>
              <a:rPr lang="en-US" altLang="ja-JP" dirty="0">
                <a:latin typeface="Arial" panose="020B0604020202020204" pitchFamily="34" charset="0"/>
                <a:ea typeface="ＭＳ Ｐゴシック" panose="020B0600070205080204" pitchFamily="34" charset="-128"/>
              </a:rPr>
              <a:t>'</a:t>
            </a:r>
            <a:r>
              <a:rPr lang="en-US" altLang="ja-JP" dirty="0">
                <a:ea typeface="ＭＳ Ｐゴシック" panose="020B0600070205080204" pitchFamily="34" charset="-128"/>
              </a:rPr>
              <a:t>" + "X</a:t>
            </a:r>
            <a:r>
              <a:rPr lang="en-US" altLang="ja-JP" dirty="0">
                <a:latin typeface="Arial" panose="020B0604020202020204" pitchFamily="34" charset="0"/>
                <a:ea typeface="ＭＳ Ｐゴシック" panose="020B0600070205080204" pitchFamily="34" charset="-128"/>
              </a:rPr>
              <a:t>'</a:t>
            </a:r>
            <a:r>
              <a:rPr lang="en-US" altLang="ja-JP" dirty="0">
                <a:ea typeface="ＭＳ Ｐゴシック" panose="020B0600070205080204" pitchFamily="34" charset="-128"/>
              </a:rPr>
              <a:t> or </a:t>
            </a:r>
            <a:r>
              <a:rPr lang="en-US" altLang="ja-JP" dirty="0">
                <a:latin typeface="Arial" panose="020B0604020202020204" pitchFamily="34" charset="0"/>
                <a:ea typeface="ＭＳ Ｐゴシック" panose="020B0600070205080204" pitchFamily="34" charset="-128"/>
              </a:rPr>
              <a:t>'</a:t>
            </a:r>
            <a:r>
              <a:rPr lang="en-US" altLang="ja-JP" dirty="0">
                <a:ea typeface="ＭＳ Ｐゴシック" panose="020B0600070205080204" pitchFamily="34" charset="-128"/>
              </a:rPr>
              <a:t>Y</a:t>
            </a:r>
            <a:r>
              <a:rPr lang="en-US" altLang="ja-JP" dirty="0">
                <a:latin typeface="Arial" panose="020B0604020202020204" pitchFamily="34" charset="0"/>
                <a:ea typeface="ＭＳ Ｐゴシック" panose="020B0600070205080204" pitchFamily="34" charset="-128"/>
              </a:rPr>
              <a:t>'</a:t>
            </a:r>
            <a:r>
              <a:rPr lang="en-US" altLang="ja-JP" dirty="0">
                <a:ea typeface="ＭＳ Ｐゴシック" panose="020B0600070205080204" pitchFamily="34" charset="-128"/>
              </a:rPr>
              <a:t> = </a:t>
            </a:r>
            <a:r>
              <a:rPr lang="en-US" altLang="ja-JP" dirty="0">
                <a:latin typeface="Arial" panose="020B0604020202020204" pitchFamily="34" charset="0"/>
                <a:ea typeface="ＭＳ Ｐゴシック" panose="020B0600070205080204" pitchFamily="34" charset="-128"/>
              </a:rPr>
              <a:t>'</a:t>
            </a:r>
            <a:r>
              <a:rPr lang="en-US" altLang="ja-JP" dirty="0">
                <a:ea typeface="ＭＳ Ｐゴシック" panose="020B0600070205080204" pitchFamily="34" charset="-128"/>
              </a:rPr>
              <a:t>Y" + "</a:t>
            </a:r>
            <a:r>
              <a:rPr lang="en-US" altLang="ja-JP" dirty="0">
                <a:latin typeface="Arial" panose="020B0604020202020204" pitchFamily="34" charset="0"/>
                <a:ea typeface="ＭＳ Ｐゴシック" panose="020B0600070205080204" pitchFamily="34" charset="-128"/>
              </a:rPr>
              <a:t>'</a:t>
            </a:r>
            <a:r>
              <a:rPr lang="en-US" altLang="ja-JP" dirty="0">
                <a:ea typeface="ＭＳ Ｐゴシック" panose="020B0600070205080204" pitchFamily="34" charset="-128"/>
              </a:rPr>
              <a:t>"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which is: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select * from instructor where name = </a:t>
            </a:r>
            <a:r>
              <a:rPr lang="en-US" altLang="ja-JP" dirty="0">
                <a:latin typeface="Arial" panose="020B0604020202020204" pitchFamily="34" charset="0"/>
                <a:ea typeface="ＭＳ Ｐゴシック" panose="020B0600070205080204" pitchFamily="34" charset="-128"/>
              </a:rPr>
              <a:t>'</a:t>
            </a:r>
            <a:r>
              <a:rPr lang="en-US" altLang="ja-JP" dirty="0">
                <a:ea typeface="ＭＳ Ｐゴシック" panose="020B0600070205080204" pitchFamily="34" charset="-128"/>
              </a:rPr>
              <a:t>X</a:t>
            </a:r>
            <a:r>
              <a:rPr lang="en-US" altLang="ja-JP" dirty="0">
                <a:latin typeface="Arial" panose="020B0604020202020204" pitchFamily="34" charset="0"/>
                <a:ea typeface="ＭＳ Ｐゴシック" panose="020B0600070205080204" pitchFamily="34" charset="-128"/>
              </a:rPr>
              <a:t>'</a:t>
            </a:r>
            <a:r>
              <a:rPr lang="en-US" altLang="ja-JP" dirty="0">
                <a:ea typeface="ＭＳ Ｐゴシック" panose="020B0600070205080204" pitchFamily="34" charset="-128"/>
              </a:rPr>
              <a:t> or </a:t>
            </a:r>
            <a:r>
              <a:rPr lang="en-US" altLang="ja-JP" dirty="0">
                <a:latin typeface="Arial" panose="020B0604020202020204" pitchFamily="34" charset="0"/>
                <a:ea typeface="ＭＳ Ｐゴシック" panose="020B0600070205080204" pitchFamily="34" charset="-128"/>
              </a:rPr>
              <a:t>'</a:t>
            </a:r>
            <a:r>
              <a:rPr lang="en-US" altLang="ja-JP" dirty="0">
                <a:ea typeface="ＭＳ Ｐゴシック" panose="020B0600070205080204" pitchFamily="34" charset="-128"/>
              </a:rPr>
              <a:t>Y</a:t>
            </a:r>
            <a:r>
              <a:rPr lang="en-US" altLang="ja-JP" dirty="0">
                <a:latin typeface="Arial" panose="020B0604020202020204" pitchFamily="34" charset="0"/>
                <a:ea typeface="ＭＳ Ｐゴシック" panose="020B0600070205080204" pitchFamily="34" charset="-128"/>
              </a:rPr>
              <a:t>'</a:t>
            </a:r>
            <a:r>
              <a:rPr lang="en-US" altLang="ja-JP" dirty="0">
                <a:ea typeface="ＭＳ Ｐゴシック" panose="020B0600070205080204" pitchFamily="34" charset="-128"/>
              </a:rPr>
              <a:t> = </a:t>
            </a:r>
            <a:r>
              <a:rPr lang="en-US" altLang="ja-JP" dirty="0">
                <a:latin typeface="Arial" panose="020B0604020202020204" pitchFamily="34" charset="0"/>
                <a:ea typeface="ＭＳ Ｐゴシック" panose="020B0600070205080204" pitchFamily="34" charset="-128"/>
              </a:rPr>
              <a:t>'</a:t>
            </a:r>
            <a:r>
              <a:rPr lang="en-US" altLang="ja-JP" dirty="0">
                <a:ea typeface="ＭＳ Ｐゴシック" panose="020B0600070205080204" pitchFamily="34" charset="-128"/>
              </a:rPr>
              <a:t>Y</a:t>
            </a:r>
            <a:r>
              <a:rPr lang="en-US" altLang="ja-JP" dirty="0">
                <a:latin typeface="Arial" panose="020B0604020202020204" pitchFamily="34" charset="0"/>
                <a:ea typeface="ＭＳ Ｐゴシック" panose="020B0600070205080204" pitchFamily="34" charset="-128"/>
              </a:rPr>
              <a:t>'</a:t>
            </a:r>
            <a:endParaRPr lang="en-US" altLang="ja-JP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User could have even used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X</a:t>
            </a:r>
            <a:r>
              <a:rPr lang="en-US" altLang="ja-JP" dirty="0">
                <a:latin typeface="Arial" panose="020B0604020202020204" pitchFamily="34" charset="0"/>
                <a:ea typeface="ＭＳ Ｐゴシック" panose="020B0600070205080204" pitchFamily="34" charset="-128"/>
              </a:rPr>
              <a:t>'</a:t>
            </a:r>
            <a:r>
              <a:rPr lang="en-US" altLang="ja-JP" dirty="0">
                <a:ea typeface="ＭＳ Ｐゴシック" panose="020B0600070205080204" pitchFamily="34" charset="-128"/>
              </a:rPr>
              <a:t>; update instructor set salary = salary + 10000; --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Prepared </a:t>
            </a:r>
            <a:r>
              <a:rPr lang="en-US" altLang="en-US" dirty="0" err="1"/>
              <a:t>stament</a:t>
            </a:r>
            <a:r>
              <a:rPr lang="en-US" altLang="en-US" dirty="0"/>
              <a:t> internally uses:</a:t>
            </a:r>
            <a:br>
              <a:rPr lang="en-US" altLang="en-US" dirty="0"/>
            </a:br>
            <a:r>
              <a:rPr lang="en-US" altLang="en-US" dirty="0"/>
              <a:t>"select * from instructor where name = </a:t>
            </a:r>
            <a:r>
              <a:rPr lang="en-US" altLang="ja-JP" dirty="0">
                <a:latin typeface="Arial" panose="020B0604020202020204" pitchFamily="34" charset="0"/>
              </a:rPr>
              <a:t>'</a:t>
            </a:r>
            <a:r>
              <a:rPr lang="en-US" altLang="ja-JP" dirty="0"/>
              <a:t>X\</a:t>
            </a:r>
            <a:r>
              <a:rPr lang="en-US" altLang="ja-JP" dirty="0">
                <a:latin typeface="Arial" panose="020B0604020202020204" pitchFamily="34" charset="0"/>
              </a:rPr>
              <a:t>'</a:t>
            </a:r>
            <a:r>
              <a:rPr lang="en-US" altLang="ja-JP" dirty="0"/>
              <a:t> or \</a:t>
            </a:r>
            <a:r>
              <a:rPr lang="en-US" altLang="ja-JP" dirty="0">
                <a:latin typeface="Arial" panose="020B0604020202020204" pitchFamily="34" charset="0"/>
              </a:rPr>
              <a:t>'</a:t>
            </a:r>
            <a:r>
              <a:rPr lang="en-US" altLang="ja-JP" dirty="0"/>
              <a:t>Y\</a:t>
            </a:r>
            <a:r>
              <a:rPr lang="en-US" altLang="ja-JP" dirty="0">
                <a:latin typeface="Arial" panose="020B0604020202020204" pitchFamily="34" charset="0"/>
              </a:rPr>
              <a:t>'</a:t>
            </a:r>
            <a:r>
              <a:rPr lang="en-US" altLang="ja-JP" dirty="0"/>
              <a:t> = \</a:t>
            </a:r>
            <a:r>
              <a:rPr lang="en-US" altLang="ja-JP" dirty="0">
                <a:latin typeface="Arial" panose="020B0604020202020204" pitchFamily="34" charset="0"/>
              </a:rPr>
              <a:t>'</a:t>
            </a:r>
            <a:r>
              <a:rPr lang="en-US" altLang="ja-JP" dirty="0"/>
              <a:t>Y</a:t>
            </a:r>
            <a:r>
              <a:rPr lang="en-US" altLang="ja-JP" dirty="0">
                <a:latin typeface="Arial" panose="020B0604020202020204" pitchFamily="34" charset="0"/>
              </a:rPr>
              <a:t>'</a:t>
            </a:r>
            <a:endParaRPr lang="en-US" altLang="ja-JP" dirty="0"/>
          </a:p>
          <a:p>
            <a:pPr lvl="1">
              <a:lnSpc>
                <a:spcPct val="90000"/>
              </a:lnSpc>
            </a:pPr>
            <a:r>
              <a:rPr lang="en-US" altLang="en-US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Always use prepared statements, with user inputs as parameters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Metadata Features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err="1"/>
              <a:t>ResultSet</a:t>
            </a:r>
            <a:r>
              <a:rPr lang="en-US" altLang="en-US" dirty="0"/>
              <a:t> metadata</a:t>
            </a:r>
          </a:p>
          <a:p>
            <a:r>
              <a:rPr lang="en-US" altLang="en-US" dirty="0"/>
              <a:t>E.g., after executing query to get a </a:t>
            </a:r>
            <a:r>
              <a:rPr lang="en-US" altLang="en-US" dirty="0" err="1"/>
              <a:t>ResultSet</a:t>
            </a:r>
            <a:r>
              <a:rPr lang="en-US" altLang="en-US" dirty="0"/>
              <a:t> </a:t>
            </a:r>
            <a:r>
              <a:rPr lang="en-US" altLang="en-US" dirty="0" err="1"/>
              <a:t>rs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dirty="0" err="1">
                <a:ea typeface="ＭＳ Ｐゴシック" panose="020B0600070205080204" pitchFamily="34" charset="-128"/>
              </a:rPr>
              <a:t>ResultSetMetaData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rsmd</a:t>
            </a:r>
            <a:r>
              <a:rPr lang="en-US" altLang="en-US" dirty="0">
                <a:ea typeface="ＭＳ Ｐゴシック" panose="020B0600070205080204" pitchFamily="34" charset="-128"/>
              </a:rPr>
              <a:t> = </a:t>
            </a:r>
            <a:r>
              <a:rPr lang="en-US" altLang="en-US" dirty="0" err="1">
                <a:ea typeface="ＭＳ Ｐゴシック" panose="020B0600070205080204" pitchFamily="34" charset="-128"/>
              </a:rPr>
              <a:t>rs.getMetaData</a:t>
            </a:r>
            <a:r>
              <a:rPr lang="en-US" altLang="en-US" dirty="0">
                <a:ea typeface="ＭＳ Ｐゴシック" panose="020B0600070205080204" pitchFamily="34" charset="-128"/>
              </a:rPr>
              <a:t>();</a:t>
            </a:r>
          </a:p>
          <a:p>
            <a:pPr lvl="1">
              <a:buFont typeface="Monotype Sorts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     for(int </a:t>
            </a:r>
            <a:r>
              <a:rPr lang="en-US" altLang="en-US" dirty="0" err="1">
                <a:ea typeface="ＭＳ Ｐゴシック" panose="020B0600070205080204" pitchFamily="34" charset="-128"/>
              </a:rPr>
              <a:t>i</a:t>
            </a:r>
            <a:r>
              <a:rPr lang="en-US" altLang="en-US" dirty="0">
                <a:ea typeface="ＭＳ Ｐゴシック" panose="020B0600070205080204" pitchFamily="34" charset="-128"/>
              </a:rPr>
              <a:t> = 1; </a:t>
            </a:r>
            <a:r>
              <a:rPr lang="en-US" altLang="en-US" dirty="0" err="1">
                <a:ea typeface="ＭＳ Ｐゴシック" panose="020B0600070205080204" pitchFamily="34" charset="-128"/>
              </a:rPr>
              <a:t>i</a:t>
            </a:r>
            <a:r>
              <a:rPr lang="en-US" altLang="en-US" dirty="0">
                <a:ea typeface="ＭＳ Ｐゴシック" panose="020B0600070205080204" pitchFamily="34" charset="-128"/>
              </a:rPr>
              <a:t> &lt;= </a:t>
            </a:r>
            <a:r>
              <a:rPr lang="en-US" altLang="en-US" dirty="0" err="1">
                <a:ea typeface="ＭＳ Ｐゴシック" panose="020B0600070205080204" pitchFamily="34" charset="-128"/>
              </a:rPr>
              <a:t>rsmd.getColumnCount</a:t>
            </a:r>
            <a:r>
              <a:rPr lang="en-US" altLang="en-US" dirty="0">
                <a:ea typeface="ＭＳ Ｐゴシック" panose="020B0600070205080204" pitchFamily="34" charset="-128"/>
              </a:rPr>
              <a:t>(); </a:t>
            </a:r>
            <a:r>
              <a:rPr lang="en-US" altLang="en-US" dirty="0" err="1">
                <a:ea typeface="ＭＳ Ｐゴシック" panose="020B0600070205080204" pitchFamily="34" charset="-128"/>
              </a:rPr>
              <a:t>i</a:t>
            </a:r>
            <a:r>
              <a:rPr lang="en-US" altLang="en-US" dirty="0">
                <a:ea typeface="ＭＳ Ｐゴシック" panose="020B0600070205080204" pitchFamily="34" charset="-128"/>
              </a:rPr>
              <a:t>++) {</a:t>
            </a:r>
          </a:p>
          <a:p>
            <a:pPr lvl="1">
              <a:buFont typeface="Monotype Sorts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           </a:t>
            </a:r>
            <a:r>
              <a:rPr lang="en-US" altLang="en-US" dirty="0" err="1">
                <a:ea typeface="ＭＳ Ｐゴシック" panose="020B0600070205080204" pitchFamily="34" charset="-128"/>
              </a:rPr>
              <a:t>System.out.println</a:t>
            </a:r>
            <a:r>
              <a:rPr lang="en-US" altLang="en-US" dirty="0">
                <a:ea typeface="ＭＳ Ｐゴシック" panose="020B0600070205080204" pitchFamily="34" charset="-128"/>
              </a:rPr>
              <a:t>(</a:t>
            </a:r>
            <a:r>
              <a:rPr lang="en-US" altLang="en-US" dirty="0" err="1">
                <a:ea typeface="ＭＳ Ｐゴシック" panose="020B0600070205080204" pitchFamily="34" charset="-128"/>
              </a:rPr>
              <a:t>rsmd.getColumnName</a:t>
            </a:r>
            <a:r>
              <a:rPr lang="en-US" altLang="en-US" dirty="0">
                <a:ea typeface="ＭＳ Ｐゴシック" panose="020B0600070205080204" pitchFamily="34" charset="-128"/>
              </a:rPr>
              <a:t>(</a:t>
            </a:r>
            <a:r>
              <a:rPr lang="en-US" altLang="en-US" dirty="0" err="1">
                <a:ea typeface="ＭＳ Ｐゴシック" panose="020B0600070205080204" pitchFamily="34" charset="-128"/>
              </a:rPr>
              <a:t>i</a:t>
            </a:r>
            <a:r>
              <a:rPr lang="en-US" altLang="en-US" dirty="0">
                <a:ea typeface="ＭＳ Ｐゴシック" panose="020B0600070205080204" pitchFamily="34" charset="-128"/>
              </a:rPr>
              <a:t>));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                  </a:t>
            </a:r>
            <a:r>
              <a:rPr lang="en-US" altLang="en-US" dirty="0" err="1"/>
              <a:t>System.out.println</a:t>
            </a:r>
            <a:r>
              <a:rPr lang="en-US" altLang="en-US" dirty="0"/>
              <a:t>(</a:t>
            </a:r>
            <a:r>
              <a:rPr lang="en-US" altLang="en-US" dirty="0" err="1"/>
              <a:t>rsmd.getColumnTypeName</a:t>
            </a:r>
            <a:r>
              <a:rPr lang="en-US" altLang="en-US" dirty="0"/>
              <a:t>(</a:t>
            </a:r>
            <a:r>
              <a:rPr lang="en-US" altLang="en-US" dirty="0" err="1"/>
              <a:t>i</a:t>
            </a:r>
            <a:r>
              <a:rPr lang="en-US" altLang="en-US" dirty="0"/>
              <a:t>));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	       }</a:t>
            </a:r>
          </a:p>
          <a:p>
            <a:r>
              <a:rPr lang="en-US" altLang="en-US" dirty="0"/>
              <a:t>How is this useful?</a:t>
            </a:r>
          </a:p>
          <a:p>
            <a:pPr>
              <a:buFont typeface="Monotype Sorts" charset="2"/>
              <a:buNone/>
            </a:pPr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Metadata (Cont)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Database metadata</a:t>
            </a:r>
          </a:p>
          <a:p>
            <a:r>
              <a:rPr lang="en-US" altLang="en-US" dirty="0" err="1"/>
              <a:t>DatabaseMetaData</a:t>
            </a:r>
            <a:r>
              <a:rPr lang="en-US" altLang="en-US" dirty="0"/>
              <a:t> </a:t>
            </a:r>
            <a:r>
              <a:rPr lang="en-US" altLang="en-US" dirty="0" err="1"/>
              <a:t>dbmd</a:t>
            </a:r>
            <a:r>
              <a:rPr lang="en-US" altLang="en-US" dirty="0"/>
              <a:t> = </a:t>
            </a:r>
            <a:r>
              <a:rPr lang="en-US" altLang="en-US" dirty="0" err="1"/>
              <a:t>conn.getMetaData</a:t>
            </a:r>
            <a:r>
              <a:rPr lang="en-US" altLang="en-US" dirty="0"/>
              <a:t>();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	</a:t>
            </a:r>
            <a:r>
              <a:rPr lang="en-US" altLang="en-US" dirty="0">
                <a:solidFill>
                  <a:srgbClr val="002060"/>
                </a:solidFill>
              </a:rPr>
              <a:t>// Arguments to </a:t>
            </a:r>
            <a:r>
              <a:rPr lang="en-US" altLang="en-US" dirty="0" err="1">
                <a:solidFill>
                  <a:srgbClr val="002060"/>
                </a:solidFill>
              </a:rPr>
              <a:t>getColumns</a:t>
            </a:r>
            <a:r>
              <a:rPr lang="en-US" altLang="en-US" dirty="0">
                <a:solidFill>
                  <a:srgbClr val="002060"/>
                </a:solidFill>
              </a:rPr>
              <a:t>: Catalog, Schema-pattern, Table-pattern,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// and Column-Pattern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// Returns: One row for each column; row has a number of attributes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// such as COLUMN_NAME, TYPE_NAME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// The value null indicates all Catalogs/Schemas.  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// The value “” indicates current catalog/schema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// The value “%” has the same meaning as SQL </a:t>
            </a:r>
            <a:r>
              <a:rPr lang="en-US" altLang="en-US" b="1" dirty="0">
                <a:solidFill>
                  <a:srgbClr val="002060"/>
                </a:solidFill>
              </a:rPr>
              <a:t>like</a:t>
            </a:r>
            <a:r>
              <a:rPr lang="en-US" altLang="en-US" dirty="0">
                <a:solidFill>
                  <a:srgbClr val="002060"/>
                </a:solidFill>
              </a:rPr>
              <a:t> clause</a:t>
            </a:r>
          </a:p>
          <a:p>
            <a:pPr>
              <a:buFont typeface="Monotype Sorts" charset="2"/>
              <a:buNone/>
            </a:pPr>
            <a:r>
              <a:rPr lang="en-US" altLang="en-US" dirty="0">
                <a:solidFill>
                  <a:srgbClr val="0000FF"/>
                </a:solidFill>
              </a:rPr>
              <a:t>     </a:t>
            </a:r>
            <a:r>
              <a:rPr lang="en-US" altLang="en-US" dirty="0" err="1"/>
              <a:t>ResultSet</a:t>
            </a:r>
            <a:r>
              <a:rPr lang="en-US" altLang="en-US" dirty="0"/>
              <a:t> </a:t>
            </a:r>
            <a:r>
              <a:rPr lang="en-US" altLang="en-US" dirty="0" err="1"/>
              <a:t>rs</a:t>
            </a:r>
            <a:r>
              <a:rPr lang="en-US" altLang="en-US" dirty="0"/>
              <a:t> = </a:t>
            </a:r>
            <a:r>
              <a:rPr lang="en-US" altLang="en-US" dirty="0" err="1"/>
              <a:t>dbmd.getColumns</a:t>
            </a:r>
            <a:r>
              <a:rPr lang="en-US" altLang="en-US" dirty="0"/>
              <a:t>(null, "</a:t>
            </a:r>
            <a:r>
              <a:rPr lang="en-US" altLang="en-US" dirty="0" err="1"/>
              <a:t>univdb</a:t>
            </a:r>
            <a:r>
              <a:rPr lang="en-US" altLang="en-US" dirty="0"/>
              <a:t>", "department", "%");</a:t>
            </a:r>
            <a:endParaRPr lang="en-US" altLang="en-US" dirty="0">
              <a:solidFill>
                <a:srgbClr val="0000FF"/>
              </a:solidFill>
            </a:endParaRPr>
          </a:p>
          <a:p>
            <a:pPr>
              <a:buFont typeface="Monotype Sorts" charset="2"/>
              <a:buNone/>
            </a:pPr>
            <a:r>
              <a:rPr lang="en-US" altLang="en-US" dirty="0"/>
              <a:t>	while( </a:t>
            </a:r>
            <a:r>
              <a:rPr lang="en-US" altLang="en-US" dirty="0" err="1"/>
              <a:t>rs.next</a:t>
            </a:r>
            <a:r>
              <a:rPr lang="en-US" altLang="en-US" dirty="0"/>
              <a:t>()) {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	       </a:t>
            </a:r>
            <a:r>
              <a:rPr lang="en-US" altLang="en-US" dirty="0" err="1"/>
              <a:t>System.out.println</a:t>
            </a:r>
            <a:r>
              <a:rPr lang="en-US" altLang="en-US" dirty="0"/>
              <a:t>(</a:t>
            </a:r>
            <a:r>
              <a:rPr lang="en-US" altLang="en-US" dirty="0" err="1"/>
              <a:t>rs.getString</a:t>
            </a:r>
            <a:r>
              <a:rPr lang="en-US" altLang="en-US" dirty="0"/>
              <a:t>("COLUMN_NAME"),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	                                     </a:t>
            </a:r>
            <a:r>
              <a:rPr lang="en-US" altLang="en-US" dirty="0" err="1"/>
              <a:t>rs.getString</a:t>
            </a:r>
            <a:r>
              <a:rPr lang="en-US" altLang="en-US" dirty="0"/>
              <a:t>("TYPE_NAME");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     }</a:t>
            </a:r>
          </a:p>
          <a:p>
            <a:r>
              <a:rPr lang="en-US" altLang="en-US" dirty="0"/>
              <a:t>And where is this useful?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Metadata (Cont)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8"/>
            <a:ext cx="8077200" cy="4903787"/>
          </a:xfrm>
        </p:spPr>
        <p:txBody>
          <a:bodyPr/>
          <a:lstStyle/>
          <a:p>
            <a:r>
              <a:rPr lang="en-US" altLang="en-US" dirty="0"/>
              <a:t>Database metadata</a:t>
            </a:r>
          </a:p>
          <a:p>
            <a:r>
              <a:rPr lang="en-US" altLang="en-US" dirty="0" err="1"/>
              <a:t>DatabaseMetaData</a:t>
            </a:r>
            <a:r>
              <a:rPr lang="en-US" altLang="en-US" dirty="0"/>
              <a:t> </a:t>
            </a:r>
            <a:r>
              <a:rPr lang="en-US" altLang="en-US" dirty="0" err="1"/>
              <a:t>dbmd</a:t>
            </a:r>
            <a:r>
              <a:rPr lang="en-US" altLang="en-US" dirty="0"/>
              <a:t> = </a:t>
            </a:r>
            <a:r>
              <a:rPr lang="en-US" altLang="en-US" dirty="0" err="1"/>
              <a:t>conn.getMetaData</a:t>
            </a:r>
            <a:r>
              <a:rPr lang="en-US" altLang="en-US" dirty="0"/>
              <a:t>();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	</a:t>
            </a:r>
            <a:r>
              <a:rPr lang="en-US" altLang="en-US" dirty="0">
                <a:solidFill>
                  <a:srgbClr val="002060"/>
                </a:solidFill>
              </a:rPr>
              <a:t>// Arguments to </a:t>
            </a:r>
            <a:r>
              <a:rPr lang="en-US" altLang="en-US" dirty="0" err="1">
                <a:solidFill>
                  <a:srgbClr val="002060"/>
                </a:solidFill>
              </a:rPr>
              <a:t>getTables</a:t>
            </a:r>
            <a:r>
              <a:rPr lang="en-US" altLang="en-US" dirty="0">
                <a:solidFill>
                  <a:srgbClr val="002060"/>
                </a:solidFill>
              </a:rPr>
              <a:t>: Catalog, Schema-pattern, Table-pattern,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// and Table-Type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// Returns: One row for each table; row has a number of attributes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// such as TABLE_NAME, TABLE_CAT, TABLE_TYPE, ..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// The value null indicates all Catalogs/Schemas.  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// The value “” indicates current catalog/schema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// The value “%” has the same meaning as SQL </a:t>
            </a:r>
            <a:r>
              <a:rPr lang="en-US" altLang="en-US" b="1" dirty="0">
                <a:solidFill>
                  <a:srgbClr val="002060"/>
                </a:solidFill>
              </a:rPr>
              <a:t>like</a:t>
            </a:r>
            <a:r>
              <a:rPr lang="en-US" altLang="en-US" dirty="0">
                <a:solidFill>
                  <a:srgbClr val="002060"/>
                </a:solidFill>
              </a:rPr>
              <a:t> clause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// The last attribute is an array of types of tables to return.  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//    TABLE means only regular tables</a:t>
            </a:r>
          </a:p>
          <a:p>
            <a:pPr>
              <a:buFont typeface="Monotype Sorts" charset="2"/>
              <a:buNone/>
            </a:pPr>
            <a:r>
              <a:rPr lang="en-US" altLang="en-US" dirty="0">
                <a:solidFill>
                  <a:srgbClr val="0000FF"/>
                </a:solidFill>
              </a:rPr>
              <a:t>     </a:t>
            </a:r>
            <a:r>
              <a:rPr lang="en-US" altLang="en-US" dirty="0" err="1"/>
              <a:t>ResultSet</a:t>
            </a:r>
            <a:r>
              <a:rPr lang="en-US" altLang="en-US" dirty="0"/>
              <a:t> </a:t>
            </a:r>
            <a:r>
              <a:rPr lang="en-US" altLang="en-US" dirty="0" err="1"/>
              <a:t>rs</a:t>
            </a:r>
            <a:r>
              <a:rPr lang="en-US" altLang="en-US" dirty="0"/>
              <a:t> = </a:t>
            </a:r>
            <a:r>
              <a:rPr lang="en-US" altLang="en-US" dirty="0" err="1"/>
              <a:t>dbmd.getTables</a:t>
            </a:r>
            <a:r>
              <a:rPr lang="en-US" altLang="en-US" dirty="0"/>
              <a:t> (“”, "", “%", new String[] {“TABLES”});</a:t>
            </a:r>
            <a:endParaRPr lang="en-US" altLang="en-US" dirty="0">
              <a:solidFill>
                <a:srgbClr val="0000FF"/>
              </a:solidFill>
            </a:endParaRPr>
          </a:p>
          <a:p>
            <a:pPr>
              <a:buFont typeface="Monotype Sorts" charset="2"/>
              <a:buNone/>
            </a:pPr>
            <a:r>
              <a:rPr lang="en-US" altLang="en-US" dirty="0"/>
              <a:t>	while( </a:t>
            </a:r>
            <a:r>
              <a:rPr lang="en-US" altLang="en-US" dirty="0" err="1"/>
              <a:t>rs.next</a:t>
            </a:r>
            <a:r>
              <a:rPr lang="en-US" altLang="en-US" dirty="0"/>
              <a:t>()) {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	       </a:t>
            </a:r>
            <a:r>
              <a:rPr lang="en-US" altLang="en-US" dirty="0" err="1"/>
              <a:t>System.out.println</a:t>
            </a:r>
            <a:r>
              <a:rPr lang="en-US" altLang="en-US" dirty="0"/>
              <a:t>(</a:t>
            </a:r>
            <a:r>
              <a:rPr lang="en-US" altLang="en-US" dirty="0" err="1"/>
              <a:t>rs.getString</a:t>
            </a:r>
            <a:r>
              <a:rPr lang="en-US" altLang="en-US" dirty="0"/>
              <a:t>(“TABLE_NAME“));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     }</a:t>
            </a:r>
          </a:p>
          <a:p>
            <a:r>
              <a:rPr lang="en-US" altLang="en-US" dirty="0"/>
              <a:t>And where is this useful?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Finding Primary Keys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DatabaseMetaData</a:t>
            </a:r>
            <a:r>
              <a:rPr lang="en-US" altLang="en-US" dirty="0"/>
              <a:t> </a:t>
            </a:r>
            <a:r>
              <a:rPr lang="en-US" altLang="en-US" dirty="0" err="1"/>
              <a:t>dmd</a:t>
            </a:r>
            <a:r>
              <a:rPr lang="en-US" altLang="en-US" dirty="0"/>
              <a:t> = </a:t>
            </a:r>
            <a:r>
              <a:rPr lang="en-US" altLang="en-US" dirty="0" err="1"/>
              <a:t>connection.getMetaData</a:t>
            </a:r>
            <a:r>
              <a:rPr lang="en-US" altLang="en-US" dirty="0"/>
              <a:t>();</a:t>
            </a:r>
            <a:br>
              <a:rPr lang="en-US" altLang="en-US" dirty="0"/>
            </a:br>
            <a:br>
              <a:rPr lang="en-US" altLang="en-US" dirty="0"/>
            </a:br>
            <a:r>
              <a:rPr lang="en-US" altLang="en-US" dirty="0">
                <a:solidFill>
                  <a:srgbClr val="002060"/>
                </a:solidFill>
              </a:rPr>
              <a:t>// Arguments below are:  Catalog, Schema, and Table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// The value “”  for Catalog/Schema indicates current catalog/schema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//  The value null indicates all catalogs/schemas</a:t>
            </a:r>
            <a:br>
              <a:rPr lang="en-US" altLang="en-US" dirty="0">
                <a:solidFill>
                  <a:srgbClr val="0000FF"/>
                </a:solidFill>
              </a:rPr>
            </a:br>
            <a:r>
              <a:rPr lang="en-US" altLang="en-US" dirty="0" err="1"/>
              <a:t>ResultSet</a:t>
            </a:r>
            <a:r>
              <a:rPr lang="en-US" altLang="en-US" dirty="0"/>
              <a:t> </a:t>
            </a:r>
            <a:r>
              <a:rPr lang="en-US" altLang="en-US" dirty="0" err="1"/>
              <a:t>rs</a:t>
            </a:r>
            <a:r>
              <a:rPr lang="en-US" altLang="en-US" dirty="0"/>
              <a:t> = </a:t>
            </a:r>
            <a:r>
              <a:rPr lang="en-US" altLang="en-US" dirty="0" err="1"/>
              <a:t>dmd.getPrimaryKeys</a:t>
            </a:r>
            <a:r>
              <a:rPr lang="en-US" altLang="en-US" dirty="0"/>
              <a:t>(“”, “”, </a:t>
            </a:r>
            <a:r>
              <a:rPr lang="en-US" altLang="en-US" dirty="0" err="1"/>
              <a:t>tableName</a:t>
            </a:r>
            <a:r>
              <a:rPr lang="en-US" altLang="en-US" dirty="0"/>
              <a:t>);</a:t>
            </a:r>
            <a:br>
              <a:rPr lang="en-US" altLang="en-US" dirty="0"/>
            </a:br>
            <a:br>
              <a:rPr lang="en-US" altLang="en-US" dirty="0"/>
            </a:br>
            <a:r>
              <a:rPr lang="en-US" altLang="en-US" dirty="0"/>
              <a:t>while(</a:t>
            </a:r>
            <a:r>
              <a:rPr lang="en-US" altLang="en-US" dirty="0" err="1"/>
              <a:t>rs.next</a:t>
            </a:r>
            <a:r>
              <a:rPr lang="en-US" altLang="en-US" dirty="0"/>
              <a:t>()){</a:t>
            </a:r>
            <a:br>
              <a:rPr lang="en-US" altLang="en-US" dirty="0"/>
            </a:br>
            <a:r>
              <a:rPr lang="en-US" altLang="en-US" dirty="0">
                <a:solidFill>
                  <a:srgbClr val="002060"/>
                </a:solidFill>
              </a:rPr>
              <a:t>    // KEY_SEQ indicates the position of the attribute in 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    // the primary key, which is required if a primary key has multiple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    // attributes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/>
              <a:t>    </a:t>
            </a:r>
            <a:r>
              <a:rPr lang="en-US" altLang="en-US" dirty="0" err="1"/>
              <a:t>System.out.println</a:t>
            </a:r>
            <a:r>
              <a:rPr lang="en-US" altLang="en-US" dirty="0"/>
              <a:t>(</a:t>
            </a:r>
            <a:r>
              <a:rPr lang="en-US" altLang="en-US" dirty="0" err="1"/>
              <a:t>rs.getString</a:t>
            </a:r>
            <a:r>
              <a:rPr lang="en-US" altLang="en-US" dirty="0"/>
              <a:t>(“KEY_SEQ”),  </a:t>
            </a:r>
            <a:br>
              <a:rPr lang="en-US" altLang="en-US" dirty="0"/>
            </a:br>
            <a:r>
              <a:rPr lang="en-US" altLang="en-US" dirty="0"/>
              <a:t>                                       </a:t>
            </a:r>
            <a:r>
              <a:rPr lang="en-US" altLang="en-US" dirty="0" err="1"/>
              <a:t>rs.getString</a:t>
            </a:r>
            <a:r>
              <a:rPr lang="en-US" altLang="en-US" dirty="0"/>
              <a:t>("COLUMN_NAME");</a:t>
            </a:r>
            <a:br>
              <a:rPr lang="en-US" altLang="en-US" dirty="0"/>
            </a:br>
            <a:r>
              <a:rPr lang="en-US" altLang="en-US" dirty="0"/>
              <a:t>}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Transaction Control in JDBC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9169"/>
            <a:ext cx="7514516" cy="4983163"/>
          </a:xfrm>
        </p:spPr>
        <p:txBody>
          <a:bodyPr/>
          <a:lstStyle/>
          <a:p>
            <a:r>
              <a:rPr lang="en-US" altLang="en-US" dirty="0"/>
              <a:t>By default, each SQL statement is treated as a separate transaction that is committed automatically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Bad idea for transactions with multiple updates</a:t>
            </a:r>
          </a:p>
          <a:p>
            <a:r>
              <a:rPr lang="en-US" altLang="en-US" dirty="0"/>
              <a:t>Can turn off automatic commit on a connection</a:t>
            </a:r>
          </a:p>
          <a:p>
            <a:pPr lvl="1"/>
            <a:r>
              <a:rPr lang="en-US" altLang="en-US" dirty="0" err="1">
                <a:ea typeface="ＭＳ Ｐゴシック" panose="020B0600070205080204" pitchFamily="34" charset="-128"/>
              </a:rPr>
              <a:t>conn.setAutoCommit</a:t>
            </a:r>
            <a:r>
              <a:rPr lang="en-US" altLang="en-US" dirty="0">
                <a:ea typeface="ＭＳ Ｐゴシック" panose="020B0600070205080204" pitchFamily="34" charset="-128"/>
              </a:rPr>
              <a:t>(false);</a:t>
            </a:r>
          </a:p>
          <a:p>
            <a:r>
              <a:rPr lang="en-US" altLang="en-US" dirty="0"/>
              <a:t>Transactions must then be committed or rolled back explicitly</a:t>
            </a:r>
          </a:p>
          <a:p>
            <a:pPr lvl="1"/>
            <a:r>
              <a:rPr lang="en-US" altLang="en-US" dirty="0" err="1">
                <a:ea typeface="ＭＳ Ｐゴシック" panose="020B0600070205080204" pitchFamily="34" charset="-128"/>
              </a:rPr>
              <a:t>conn.commit</a:t>
            </a:r>
            <a:r>
              <a:rPr lang="en-US" altLang="en-US" dirty="0">
                <a:ea typeface="ＭＳ Ｐゴシック" panose="020B0600070205080204" pitchFamily="34" charset="-128"/>
              </a:rPr>
              <a:t>();     or</a:t>
            </a:r>
          </a:p>
          <a:p>
            <a:pPr lvl="1"/>
            <a:r>
              <a:rPr lang="en-US" altLang="en-US" dirty="0" err="1">
                <a:ea typeface="ＭＳ Ｐゴシック" panose="020B0600070205080204" pitchFamily="34" charset="-128"/>
              </a:rPr>
              <a:t>conn.rollback</a:t>
            </a:r>
            <a:r>
              <a:rPr lang="en-US" altLang="en-US" dirty="0">
                <a:ea typeface="ＭＳ Ｐゴシック" panose="020B0600070205080204" pitchFamily="34" charset="-128"/>
              </a:rPr>
              <a:t>();</a:t>
            </a:r>
          </a:p>
          <a:p>
            <a:r>
              <a:rPr lang="en-US" altLang="en-US" dirty="0" err="1"/>
              <a:t>conn.setAutoCommit</a:t>
            </a:r>
            <a:r>
              <a:rPr lang="en-US" altLang="en-US" dirty="0"/>
              <a:t>(true) turns on automatic commit.</a:t>
            </a:r>
          </a:p>
          <a:p>
            <a:pPr>
              <a:buNone/>
            </a:pPr>
            <a:r>
              <a:rPr lang="en-US" altLang="en-US" dirty="0">
                <a:ea typeface="ＭＳ Ｐゴシック" pitchFamily="34" charset="-128"/>
              </a:rPr>
              <a:t>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Other JDBC Features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8"/>
            <a:ext cx="7827963" cy="4903787"/>
          </a:xfrm>
        </p:spPr>
        <p:txBody>
          <a:bodyPr/>
          <a:lstStyle/>
          <a:p>
            <a:r>
              <a:rPr lang="en-US" altLang="en-US" dirty="0"/>
              <a:t>Calling functions and procedures</a:t>
            </a:r>
          </a:p>
          <a:p>
            <a:pPr lvl="1"/>
            <a:r>
              <a:rPr lang="en-US" altLang="en-US" dirty="0" err="1">
                <a:ea typeface="ＭＳ Ｐゴシック" panose="020B0600070205080204" pitchFamily="34" charset="-128"/>
              </a:rPr>
              <a:t>CallableStatement</a:t>
            </a:r>
            <a:r>
              <a:rPr lang="en-US" altLang="en-US" dirty="0">
                <a:ea typeface="ＭＳ Ｐゴシック" panose="020B0600070205080204" pitchFamily="34" charset="-128"/>
              </a:rPr>
              <a:t> cStmt1 = </a:t>
            </a:r>
            <a:r>
              <a:rPr lang="en-US" altLang="en-US" dirty="0" err="1">
                <a:ea typeface="ＭＳ Ｐゴシック" panose="020B0600070205080204" pitchFamily="34" charset="-128"/>
              </a:rPr>
              <a:t>conn.prepareCall</a:t>
            </a:r>
            <a:r>
              <a:rPr lang="en-US" altLang="en-US" dirty="0">
                <a:ea typeface="ＭＳ Ｐゴシック" panose="020B0600070205080204" pitchFamily="34" charset="-128"/>
              </a:rPr>
              <a:t>("{? = call some function(?)}");</a:t>
            </a:r>
          </a:p>
          <a:p>
            <a:pPr lvl="1"/>
            <a:r>
              <a:rPr lang="en-US" altLang="en-US" dirty="0" err="1">
                <a:ea typeface="ＭＳ Ｐゴシック" panose="020B0600070205080204" pitchFamily="34" charset="-128"/>
              </a:rPr>
              <a:t>CallableStatement</a:t>
            </a:r>
            <a:r>
              <a:rPr lang="en-US" altLang="en-US" dirty="0">
                <a:ea typeface="ＭＳ Ｐゴシック" panose="020B0600070205080204" pitchFamily="34" charset="-128"/>
              </a:rPr>
              <a:t> cStmt2 = </a:t>
            </a:r>
            <a:r>
              <a:rPr lang="en-US" altLang="en-US" dirty="0" err="1">
                <a:ea typeface="ＭＳ Ｐゴシック" panose="020B0600070205080204" pitchFamily="34" charset="-128"/>
              </a:rPr>
              <a:t>conn.prepareCall</a:t>
            </a:r>
            <a:r>
              <a:rPr lang="en-US" altLang="en-US" dirty="0">
                <a:ea typeface="ＭＳ Ｐゴシック" panose="020B0600070205080204" pitchFamily="34" charset="-128"/>
              </a:rPr>
              <a:t>("{call some procedure(?,?)}");</a:t>
            </a:r>
          </a:p>
          <a:p>
            <a:r>
              <a:rPr lang="en-US" altLang="en-US" dirty="0"/>
              <a:t>Handling large object types</a:t>
            </a:r>
          </a:p>
          <a:p>
            <a:pPr lvl="1"/>
            <a:r>
              <a:rPr lang="en-US" altLang="en-US" dirty="0" err="1">
                <a:ea typeface="ＭＳ Ｐゴシック" panose="020B0600070205080204" pitchFamily="34" charset="-128"/>
              </a:rPr>
              <a:t>getBlob</a:t>
            </a:r>
            <a:r>
              <a:rPr lang="en-US" altLang="en-US" dirty="0">
                <a:ea typeface="ＭＳ Ｐゴシック" panose="020B0600070205080204" pitchFamily="34" charset="-128"/>
              </a:rPr>
              <a:t>() and </a:t>
            </a:r>
            <a:r>
              <a:rPr lang="en-US" altLang="en-US" dirty="0" err="1">
                <a:ea typeface="ＭＳ Ｐゴシック" panose="020B0600070205080204" pitchFamily="34" charset="-128"/>
              </a:rPr>
              <a:t>getClob</a:t>
            </a:r>
            <a:r>
              <a:rPr lang="en-US" altLang="en-US" dirty="0">
                <a:ea typeface="ＭＳ Ｐゴシック" panose="020B0600070205080204" pitchFamily="34" charset="-128"/>
              </a:rPr>
              <a:t>() that are similar to the </a:t>
            </a:r>
            <a:r>
              <a:rPr lang="en-US" altLang="en-US" dirty="0" err="1">
                <a:ea typeface="ＭＳ Ｐゴシック" panose="020B0600070205080204" pitchFamily="34" charset="-128"/>
              </a:rPr>
              <a:t>getString</a:t>
            </a:r>
            <a:r>
              <a:rPr lang="en-US" altLang="en-US" dirty="0">
                <a:ea typeface="ＭＳ Ｐゴシック" panose="020B0600070205080204" pitchFamily="34" charset="-128"/>
              </a:rPr>
              <a:t>() method, but return objects of type Blob and </a:t>
            </a:r>
            <a:r>
              <a:rPr lang="en-US" altLang="en-US" dirty="0" err="1">
                <a:ea typeface="ＭＳ Ｐゴシック" panose="020B0600070205080204" pitchFamily="34" charset="-128"/>
              </a:rPr>
              <a:t>Clob</a:t>
            </a:r>
            <a:r>
              <a:rPr lang="en-US" altLang="en-US" dirty="0">
                <a:ea typeface="ＭＳ Ｐゴシック" panose="020B0600070205080204" pitchFamily="34" charset="-128"/>
              </a:rPr>
              <a:t>, respectively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Get data from these objects by </a:t>
            </a:r>
            <a:r>
              <a:rPr lang="en-US" altLang="en-US" dirty="0" err="1">
                <a:ea typeface="ＭＳ Ｐゴシック" panose="020B0600070205080204" pitchFamily="34" charset="-128"/>
              </a:rPr>
              <a:t>getBytes</a:t>
            </a:r>
            <a:r>
              <a:rPr lang="en-US" altLang="en-US" dirty="0">
                <a:ea typeface="ＭＳ Ｐゴシック" panose="020B0600070205080204" pitchFamily="34" charset="-128"/>
              </a:rPr>
              <a:t>()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Associate an open stream with Java Blob or </a:t>
            </a:r>
            <a:r>
              <a:rPr lang="en-US" altLang="en-US" dirty="0" err="1">
                <a:ea typeface="ＭＳ Ｐゴシック" panose="020B0600070205080204" pitchFamily="34" charset="-128"/>
              </a:rPr>
              <a:t>Clob</a:t>
            </a:r>
            <a:r>
              <a:rPr lang="en-US" altLang="en-US" dirty="0">
                <a:ea typeface="ＭＳ Ｐゴシック" panose="020B0600070205080204" pitchFamily="34" charset="-128"/>
              </a:rPr>
              <a:t> object to update large objects</a:t>
            </a:r>
          </a:p>
          <a:p>
            <a:pPr lvl="2"/>
            <a:r>
              <a:rPr lang="en-US" altLang="en-US" dirty="0" err="1">
                <a:ea typeface="ＭＳ Ｐゴシック" panose="020B0600070205080204" pitchFamily="34" charset="-128"/>
              </a:rPr>
              <a:t>blob.setBlob</a:t>
            </a:r>
            <a:r>
              <a:rPr lang="en-US" altLang="en-US" dirty="0">
                <a:ea typeface="ＭＳ Ｐゴシック" panose="020B0600070205080204" pitchFamily="34" charset="-128"/>
              </a:rPr>
              <a:t>(</a:t>
            </a:r>
            <a:r>
              <a:rPr lang="en-US" altLang="en-US" dirty="0" err="1">
                <a:ea typeface="ＭＳ Ｐゴシック" panose="020B0600070205080204" pitchFamily="34" charset="-128"/>
              </a:rPr>
              <a:t>int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parameterIndex</a:t>
            </a:r>
            <a:r>
              <a:rPr lang="en-US" altLang="en-US" dirty="0">
                <a:ea typeface="ＭＳ Ｐゴシック" panose="020B0600070205080204" pitchFamily="34" charset="-128"/>
              </a:rPr>
              <a:t>, </a:t>
            </a:r>
            <a:r>
              <a:rPr lang="en-US" altLang="en-US" dirty="0" err="1">
                <a:ea typeface="ＭＳ Ｐゴシック" panose="020B0600070205080204" pitchFamily="34" charset="-128"/>
              </a:rPr>
              <a:t>InputStream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inputStream</a:t>
            </a:r>
            <a:r>
              <a:rPr lang="en-US" altLang="en-US" dirty="0">
                <a:ea typeface="ＭＳ Ｐゴシック" panose="020B0600070205080204" pitchFamily="34" charset="-128"/>
              </a:rPr>
              <a:t>).</a:t>
            </a:r>
          </a:p>
          <a:p>
            <a:pPr lvl="2"/>
            <a:endParaRPr lang="en-US" altLang="en-US" dirty="0">
              <a:ea typeface="ＭＳ Ｐゴシック" panose="020B0600070205080204" pitchFamily="34" charset="-128"/>
            </a:endParaRP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Outline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49351"/>
            <a:ext cx="7205218" cy="3995674"/>
          </a:xfrm>
        </p:spPr>
        <p:txBody>
          <a:bodyPr/>
          <a:lstStyle/>
          <a:p>
            <a:r>
              <a:rPr lang="en-US" altLang="en-US" sz="1700" dirty="0"/>
              <a:t>Accessing SQL From a Programming Language</a:t>
            </a:r>
          </a:p>
          <a:p>
            <a:r>
              <a:rPr lang="en-US" altLang="en-US" sz="1700" dirty="0"/>
              <a:t>Functions and Procedures</a:t>
            </a:r>
          </a:p>
          <a:p>
            <a:r>
              <a:rPr lang="en-US" altLang="en-US" sz="1700" dirty="0"/>
              <a:t>Triggers</a:t>
            </a:r>
          </a:p>
          <a:p>
            <a:r>
              <a:rPr lang="en-US" altLang="en-US" sz="1700" dirty="0"/>
              <a:t>Recursive Queries</a:t>
            </a:r>
          </a:p>
          <a:p>
            <a:r>
              <a:rPr lang="en-US" altLang="en-US" sz="1700" dirty="0"/>
              <a:t>Advanced Aggregation Features</a:t>
            </a:r>
          </a:p>
          <a:p>
            <a:endParaRPr lang="en-US" altLang="en-US" dirty="0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1435100" y="-763588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JDBC Resources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768350" y="1093788"/>
            <a:ext cx="7707313" cy="4903787"/>
          </a:xfrm>
        </p:spPr>
        <p:txBody>
          <a:bodyPr/>
          <a:lstStyle/>
          <a:p>
            <a:r>
              <a:rPr lang="en-US" altLang="en-US" dirty="0"/>
              <a:t>JDBC Basics Tutorial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https://docs.oracle.com/javase/tutorial/jdbc/index.html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SQLJ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8"/>
            <a:ext cx="7707313" cy="4903787"/>
          </a:xfrm>
        </p:spPr>
        <p:txBody>
          <a:bodyPr/>
          <a:lstStyle/>
          <a:p>
            <a:r>
              <a:rPr lang="en-US" altLang="en-US" dirty="0"/>
              <a:t>JDBC is overly dynamic, errors cannot be caught by compiler</a:t>
            </a:r>
          </a:p>
          <a:p>
            <a:r>
              <a:rPr lang="en-US" altLang="en-US" dirty="0"/>
              <a:t>SQLJ: embedded SQL in Java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#</a:t>
            </a:r>
            <a:r>
              <a:rPr lang="en-US" altLang="en-US" dirty="0" err="1">
                <a:ea typeface="ＭＳ Ｐゴシック" panose="020B0600070205080204" pitchFamily="34" charset="-128"/>
              </a:rPr>
              <a:t>sql</a:t>
            </a:r>
            <a:r>
              <a:rPr lang="en-US" altLang="en-US" dirty="0">
                <a:ea typeface="ＭＳ Ｐゴシック" panose="020B0600070205080204" pitchFamily="34" charset="-128"/>
              </a:rPr>
              <a:t> iterator </a:t>
            </a:r>
            <a:r>
              <a:rPr lang="en-US" altLang="en-US" dirty="0" err="1">
                <a:ea typeface="ＭＳ Ｐゴシック" panose="020B0600070205080204" pitchFamily="34" charset="-128"/>
              </a:rPr>
              <a:t>deptInfoIter</a:t>
            </a:r>
            <a:r>
              <a:rPr lang="en-US" altLang="en-US" dirty="0">
                <a:ea typeface="ＭＳ Ｐゴシック" panose="020B0600070205080204" pitchFamily="34" charset="-128"/>
              </a:rPr>
              <a:t> ( String </a:t>
            </a:r>
            <a:r>
              <a:rPr lang="en-US" altLang="en-US" dirty="0" err="1">
                <a:ea typeface="ＭＳ Ｐゴシック" panose="020B0600070205080204" pitchFamily="34" charset="-128"/>
              </a:rPr>
              <a:t>dept</a:t>
            </a:r>
            <a:r>
              <a:rPr lang="en-US" altLang="en-US" dirty="0">
                <a:ea typeface="ＭＳ Ｐゴシック" panose="020B0600070205080204" pitchFamily="34" charset="-128"/>
              </a:rPr>
              <a:t> name, </a:t>
            </a:r>
            <a:r>
              <a:rPr lang="en-US" altLang="en-US" dirty="0" err="1">
                <a:ea typeface="ＭＳ Ｐゴシック" panose="020B0600070205080204" pitchFamily="34" charset="-128"/>
              </a:rPr>
              <a:t>int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avgSal</a:t>
            </a:r>
            <a:r>
              <a:rPr lang="en-US" altLang="en-US" dirty="0">
                <a:ea typeface="ＭＳ Ｐゴシック" panose="020B0600070205080204" pitchFamily="34" charset="-128"/>
              </a:rPr>
              <a:t>);</a:t>
            </a:r>
          </a:p>
          <a:p>
            <a:pPr lvl="1">
              <a:buFont typeface="Monotype Sorts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	</a:t>
            </a:r>
            <a:r>
              <a:rPr lang="en-US" altLang="en-US" dirty="0" err="1">
                <a:ea typeface="ＭＳ Ｐゴシック" panose="020B0600070205080204" pitchFamily="34" charset="-128"/>
              </a:rPr>
              <a:t>deptInfoIter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iter</a:t>
            </a:r>
            <a:r>
              <a:rPr lang="en-US" altLang="en-US" dirty="0">
                <a:ea typeface="ＭＳ Ｐゴシック" panose="020B0600070205080204" pitchFamily="34" charset="-128"/>
              </a:rPr>
              <a:t> = null;</a:t>
            </a:r>
          </a:p>
          <a:p>
            <a:pPr lvl="1">
              <a:buFont typeface="Monotype Sorts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	#</a:t>
            </a:r>
            <a:r>
              <a:rPr lang="en-US" altLang="en-US" dirty="0" err="1">
                <a:ea typeface="ＭＳ Ｐゴシック" panose="020B0600070205080204" pitchFamily="34" charset="-128"/>
              </a:rPr>
              <a:t>sql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iter</a:t>
            </a:r>
            <a:r>
              <a:rPr lang="en-US" altLang="en-US" dirty="0">
                <a:ea typeface="ＭＳ Ｐゴシック" panose="020B0600070205080204" pitchFamily="34" charset="-128"/>
              </a:rPr>
              <a:t> = { select </a:t>
            </a:r>
            <a:r>
              <a:rPr lang="en-US" altLang="en-US" dirty="0" err="1">
                <a:ea typeface="ＭＳ Ｐゴシック" panose="020B0600070205080204" pitchFamily="34" charset="-128"/>
              </a:rPr>
              <a:t>dept_name</a:t>
            </a:r>
            <a:r>
              <a:rPr lang="en-US" altLang="en-US" dirty="0">
                <a:ea typeface="ＭＳ Ｐゴシック" panose="020B0600070205080204" pitchFamily="34" charset="-128"/>
              </a:rPr>
              <a:t>, </a:t>
            </a:r>
            <a:r>
              <a:rPr lang="en-US" altLang="en-US" dirty="0" err="1">
                <a:ea typeface="ＭＳ Ｐゴシック" panose="020B0600070205080204" pitchFamily="34" charset="-128"/>
              </a:rPr>
              <a:t>avg</a:t>
            </a:r>
            <a:r>
              <a:rPr lang="en-US" altLang="en-US" dirty="0">
                <a:ea typeface="ＭＳ Ｐゴシック" panose="020B0600070205080204" pitchFamily="34" charset="-128"/>
              </a:rPr>
              <a:t>(salary) from instructor</a:t>
            </a:r>
          </a:p>
          <a:p>
            <a:pPr lvl="1">
              <a:buFont typeface="Monotype Sorts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			 group by </a:t>
            </a:r>
            <a:r>
              <a:rPr lang="en-US" altLang="en-US" dirty="0" err="1">
                <a:ea typeface="ＭＳ Ｐゴシック" panose="020B0600070205080204" pitchFamily="34" charset="-128"/>
              </a:rPr>
              <a:t>dept</a:t>
            </a:r>
            <a:r>
              <a:rPr lang="en-US" altLang="en-US" dirty="0">
                <a:ea typeface="ＭＳ Ｐゴシック" panose="020B0600070205080204" pitchFamily="34" charset="-128"/>
              </a:rPr>
              <a:t> name };</a:t>
            </a:r>
          </a:p>
          <a:p>
            <a:pPr lvl="1">
              <a:buFont typeface="Monotype Sorts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	while (</a:t>
            </a:r>
            <a:r>
              <a:rPr lang="en-US" altLang="en-US" dirty="0" err="1">
                <a:ea typeface="ＭＳ Ｐゴシック" panose="020B0600070205080204" pitchFamily="34" charset="-128"/>
              </a:rPr>
              <a:t>iter.next</a:t>
            </a:r>
            <a:r>
              <a:rPr lang="en-US" altLang="en-US" dirty="0">
                <a:ea typeface="ＭＳ Ｐゴシック" panose="020B0600070205080204" pitchFamily="34" charset="-128"/>
              </a:rPr>
              <a:t>()) {</a:t>
            </a:r>
          </a:p>
          <a:p>
            <a:pPr lvl="1">
              <a:buFont typeface="Monotype Sorts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		   String </a:t>
            </a:r>
            <a:r>
              <a:rPr lang="en-US" altLang="en-US" dirty="0" err="1">
                <a:ea typeface="ＭＳ Ｐゴシック" panose="020B0600070205080204" pitchFamily="34" charset="-128"/>
              </a:rPr>
              <a:t>deptName</a:t>
            </a:r>
            <a:r>
              <a:rPr lang="en-US" altLang="en-US" dirty="0">
                <a:ea typeface="ＭＳ Ｐゴシック" panose="020B0600070205080204" pitchFamily="34" charset="-128"/>
              </a:rPr>
              <a:t> = </a:t>
            </a:r>
            <a:r>
              <a:rPr lang="en-US" altLang="en-US" dirty="0" err="1">
                <a:ea typeface="ＭＳ Ｐゴシック" panose="020B0600070205080204" pitchFamily="34" charset="-128"/>
              </a:rPr>
              <a:t>iter.dept_name</a:t>
            </a:r>
            <a:r>
              <a:rPr lang="en-US" altLang="en-US" dirty="0">
                <a:ea typeface="ＭＳ Ｐゴシック" panose="020B0600070205080204" pitchFamily="34" charset="-128"/>
              </a:rPr>
              <a:t>();</a:t>
            </a:r>
          </a:p>
          <a:p>
            <a:pPr lvl="1">
              <a:buFont typeface="Monotype Sorts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	      </a:t>
            </a:r>
            <a:r>
              <a:rPr lang="en-US" altLang="en-US" dirty="0" err="1">
                <a:ea typeface="ＭＳ Ｐゴシック" panose="020B0600070205080204" pitchFamily="34" charset="-128"/>
              </a:rPr>
              <a:t>int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avgSal</a:t>
            </a:r>
            <a:r>
              <a:rPr lang="en-US" altLang="en-US" dirty="0">
                <a:ea typeface="ＭＳ Ｐゴシック" panose="020B0600070205080204" pitchFamily="34" charset="-128"/>
              </a:rPr>
              <a:t> = </a:t>
            </a:r>
            <a:r>
              <a:rPr lang="en-US" altLang="en-US" dirty="0" err="1">
                <a:ea typeface="ＭＳ Ｐゴシック" panose="020B0600070205080204" pitchFamily="34" charset="-128"/>
              </a:rPr>
              <a:t>iter.avgSal</a:t>
            </a:r>
            <a:r>
              <a:rPr lang="en-US" altLang="en-US" dirty="0">
                <a:ea typeface="ＭＳ Ｐゴシック" panose="020B0600070205080204" pitchFamily="34" charset="-128"/>
              </a:rPr>
              <a:t>();</a:t>
            </a:r>
          </a:p>
          <a:p>
            <a:pPr lvl="1">
              <a:buFont typeface="Monotype Sorts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	      </a:t>
            </a:r>
            <a:r>
              <a:rPr lang="en-US" altLang="en-US" dirty="0" err="1">
                <a:ea typeface="ＭＳ Ｐゴシック" panose="020B0600070205080204" pitchFamily="34" charset="-128"/>
              </a:rPr>
              <a:t>System.out.println</a:t>
            </a:r>
            <a:r>
              <a:rPr lang="en-US" altLang="en-US" dirty="0">
                <a:ea typeface="ＭＳ Ｐゴシック" panose="020B0600070205080204" pitchFamily="34" charset="-128"/>
              </a:rPr>
              <a:t>(</a:t>
            </a:r>
            <a:r>
              <a:rPr lang="en-US" altLang="en-US" dirty="0" err="1">
                <a:ea typeface="ＭＳ Ｐゴシック" panose="020B0600070205080204" pitchFamily="34" charset="-128"/>
              </a:rPr>
              <a:t>deptName</a:t>
            </a:r>
            <a:r>
              <a:rPr lang="en-US" altLang="en-US" dirty="0">
                <a:ea typeface="ＭＳ Ｐゴシック" panose="020B0600070205080204" pitchFamily="34" charset="-128"/>
              </a:rPr>
              <a:t> + " " + </a:t>
            </a:r>
            <a:r>
              <a:rPr lang="en-US" altLang="en-US" dirty="0" err="1">
                <a:ea typeface="ＭＳ Ｐゴシック" panose="020B0600070205080204" pitchFamily="34" charset="-128"/>
              </a:rPr>
              <a:t>avgSal</a:t>
            </a:r>
            <a:r>
              <a:rPr lang="en-US" altLang="en-US" dirty="0">
                <a:ea typeface="ＭＳ Ｐゴシック" panose="020B0600070205080204" pitchFamily="34" charset="-128"/>
              </a:rPr>
              <a:t>);</a:t>
            </a:r>
          </a:p>
          <a:p>
            <a:pPr lvl="1">
              <a:buFont typeface="Monotype Sorts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	}</a:t>
            </a:r>
          </a:p>
          <a:p>
            <a:pPr lvl="1">
              <a:buFont typeface="Monotype Sorts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	</a:t>
            </a:r>
            <a:r>
              <a:rPr lang="en-US" altLang="en-US" dirty="0" err="1">
                <a:ea typeface="ＭＳ Ｐゴシック" panose="020B0600070205080204" pitchFamily="34" charset="-128"/>
              </a:rPr>
              <a:t>iter.close</a:t>
            </a:r>
            <a:r>
              <a:rPr lang="en-US" altLang="en-US" dirty="0">
                <a:ea typeface="ＭＳ Ｐゴシック" panose="020B0600070205080204" pitchFamily="34" charset="-128"/>
              </a:rPr>
              <a:t>();</a:t>
            </a: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22089" y="2492375"/>
            <a:ext cx="5036135" cy="2124075"/>
          </a:xfrm>
        </p:spPr>
        <p:txBody>
          <a:bodyPr/>
          <a:lstStyle/>
          <a:p>
            <a:pPr>
              <a:buFont typeface="Monotype Sorts" charset="2"/>
              <a:buNone/>
              <a:defRPr/>
            </a:pPr>
            <a:r>
              <a:rPr lang="en-US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ODBC</a:t>
            </a: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1435100" y="-763588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ODBC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9709"/>
            <a:ext cx="7287837" cy="4635454"/>
          </a:xfrm>
        </p:spPr>
        <p:txBody>
          <a:bodyPr/>
          <a:lstStyle/>
          <a:p>
            <a:r>
              <a:rPr lang="en-US" altLang="en-US" dirty="0">
                <a:ea typeface="ＭＳ Ｐゴシック" pitchFamily="34" charset="-128"/>
              </a:rPr>
              <a:t>O</a:t>
            </a:r>
            <a:r>
              <a:rPr lang="en-US" altLang="en-US" dirty="0"/>
              <a:t>pen </a:t>
            </a:r>
            <a:r>
              <a:rPr lang="en-US" altLang="en-US" dirty="0" err="1"/>
              <a:t>DataBase</a:t>
            </a:r>
            <a:r>
              <a:rPr lang="en-US" altLang="en-US" dirty="0"/>
              <a:t> Connectivity (ODBC) standard 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Standard for application program to communicate with a database server.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Application program interface (API) to 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Open a connection with a database, 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Send queries and updates, 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Get back results.</a:t>
            </a:r>
          </a:p>
          <a:p>
            <a:r>
              <a:rPr lang="en-US" altLang="en-US" dirty="0"/>
              <a:t>Applications such as GUI, spreadsheets, etc. can use ODBC</a:t>
            </a:r>
          </a:p>
          <a:p>
            <a:pPr>
              <a:buNone/>
            </a:pPr>
            <a:r>
              <a:rPr lang="en-US" altLang="en-US" dirty="0">
                <a:ea typeface="ＭＳ Ｐゴシック" pitchFamily="34" charset="-128"/>
              </a:rPr>
              <a:t>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Embedded SQL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80730"/>
            <a:ext cx="7425391" cy="4664258"/>
          </a:xfrm>
        </p:spPr>
        <p:txBody>
          <a:bodyPr/>
          <a:lstStyle/>
          <a:p>
            <a:pPr>
              <a:tabLst>
                <a:tab pos="744538" algn="l"/>
              </a:tabLst>
            </a:pPr>
            <a:r>
              <a:rPr lang="en-US" altLang="en-US" dirty="0"/>
              <a:t>The SQL standard defines embeddings of  SQL in a variety of programming languages such as C, C++, Java, Fortran, and PL/1.</a:t>
            </a:r>
          </a:p>
          <a:p>
            <a:pPr>
              <a:tabLst>
                <a:tab pos="744538" algn="l"/>
              </a:tabLst>
            </a:pPr>
            <a:r>
              <a:rPr lang="en-US" altLang="en-US" dirty="0"/>
              <a:t>A language to which SQL queries are embedded is referred to as a </a:t>
            </a:r>
            <a:r>
              <a:rPr lang="en-US" altLang="en-US" b="1" dirty="0">
                <a:solidFill>
                  <a:srgbClr val="002060"/>
                </a:solidFill>
              </a:rPr>
              <a:t>host language</a:t>
            </a:r>
            <a:r>
              <a:rPr lang="en-US" altLang="en-US" dirty="0"/>
              <a:t>, and the SQL structures permitted in the host language comprise </a:t>
            </a:r>
            <a:r>
              <a:rPr lang="en-US" altLang="en-US" i="1" dirty="0"/>
              <a:t>embedded </a:t>
            </a:r>
            <a:r>
              <a:rPr lang="en-US" altLang="en-US" dirty="0"/>
              <a:t>SQL.</a:t>
            </a:r>
          </a:p>
          <a:p>
            <a:pPr>
              <a:tabLst>
                <a:tab pos="744538" algn="l"/>
              </a:tabLst>
            </a:pPr>
            <a:r>
              <a:rPr lang="en-US" altLang="en-US" dirty="0"/>
              <a:t>The basic form of these languages follows that of the System R embedding of SQL into PL/1.</a:t>
            </a:r>
          </a:p>
          <a:p>
            <a:pPr>
              <a:tabLst>
                <a:tab pos="744538" algn="l"/>
              </a:tabLst>
            </a:pPr>
            <a:r>
              <a:rPr lang="en-US" altLang="en-US" b="1" dirty="0">
                <a:solidFill>
                  <a:srgbClr val="002060"/>
                </a:solidFill>
              </a:rPr>
              <a:t>EXEC SQL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statement is used in the host language to identify embedded SQL request to the preprocessor</a:t>
            </a:r>
          </a:p>
          <a:p>
            <a:pPr>
              <a:buFont typeface="Monotype Sorts" charset="2"/>
              <a:buNone/>
              <a:tabLst>
                <a:tab pos="744538" algn="l"/>
              </a:tabLst>
            </a:pPr>
            <a:r>
              <a:rPr lang="en-US" altLang="en-US" dirty="0"/>
              <a:t>               EXEC SQL &lt;embedded SQL statement &gt;;</a:t>
            </a:r>
          </a:p>
          <a:p>
            <a:pPr>
              <a:buFont typeface="Monotype Sorts" charset="2"/>
              <a:buNone/>
              <a:tabLst>
                <a:tab pos="744538" algn="l"/>
              </a:tabLst>
            </a:pPr>
            <a:r>
              <a:rPr lang="en-US" altLang="en-US" dirty="0"/>
              <a:t>      Note:  this varies by language: </a:t>
            </a:r>
          </a:p>
          <a:p>
            <a:pPr lvl="1">
              <a:tabLst>
                <a:tab pos="744538" algn="l"/>
              </a:tabLst>
            </a:pPr>
            <a:r>
              <a:rPr lang="en-US" altLang="en-US" dirty="0">
                <a:ea typeface="ＭＳ Ｐゴシック" panose="020B0600070205080204" pitchFamily="34" charset="-128"/>
              </a:rPr>
              <a:t>In some languages, like COBOL,  the semicolon is replaced with END-EXEC </a:t>
            </a:r>
          </a:p>
          <a:p>
            <a:pPr lvl="1">
              <a:tabLst>
                <a:tab pos="744538" algn="l"/>
              </a:tabLst>
            </a:pPr>
            <a:r>
              <a:rPr lang="en-US" altLang="en-US" dirty="0">
                <a:ea typeface="ＭＳ Ｐゴシック" panose="020B0600070205080204" pitchFamily="34" charset="-128"/>
              </a:rPr>
              <a:t>In Java embedding uses    # SQL { …. };</a:t>
            </a:r>
          </a:p>
          <a:p>
            <a:pPr>
              <a:buFont typeface="Monotype Sorts" charset="2"/>
              <a:buNone/>
              <a:tabLst>
                <a:tab pos="744538" algn="l"/>
              </a:tabLst>
            </a:pPr>
            <a:endParaRPr lang="en-US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Embedded SQL (Cont.)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35063"/>
            <a:ext cx="7696200" cy="4876800"/>
          </a:xfrm>
        </p:spPr>
        <p:txBody>
          <a:bodyPr/>
          <a:lstStyle/>
          <a:p>
            <a:pPr>
              <a:tabLst>
                <a:tab pos="744538" algn="l"/>
              </a:tabLst>
            </a:pPr>
            <a:r>
              <a:rPr lang="en-US" altLang="en-US" dirty="0"/>
              <a:t>Before executing any SQL statements, the program must first connect to the database.  This is done using:</a:t>
            </a:r>
          </a:p>
          <a:p>
            <a:pPr>
              <a:buFont typeface="Monotype Sorts" charset="2"/>
              <a:buNone/>
              <a:tabLst>
                <a:tab pos="744538" algn="l"/>
              </a:tabLst>
            </a:pPr>
            <a:r>
              <a:rPr lang="en-US" altLang="en-US" dirty="0"/>
              <a:t>         EXEC-SQL </a:t>
            </a:r>
            <a:r>
              <a:rPr lang="en-US" altLang="en-US" b="1" dirty="0"/>
              <a:t>connect to  </a:t>
            </a:r>
            <a:r>
              <a:rPr lang="en-US" altLang="en-US" i="1" dirty="0"/>
              <a:t>server</a:t>
            </a:r>
            <a:r>
              <a:rPr lang="en-US" altLang="en-US" b="1" dirty="0"/>
              <a:t> </a:t>
            </a:r>
            <a:r>
              <a:rPr lang="en-US" altLang="en-US" dirty="0"/>
              <a:t> </a:t>
            </a:r>
            <a:r>
              <a:rPr lang="en-US" altLang="en-US" b="1" dirty="0"/>
              <a:t>user</a:t>
            </a:r>
            <a:r>
              <a:rPr lang="en-US" altLang="en-US" dirty="0"/>
              <a:t> </a:t>
            </a:r>
            <a:r>
              <a:rPr lang="en-US" altLang="en-US" i="1" dirty="0"/>
              <a:t>user-name  </a:t>
            </a:r>
            <a:r>
              <a:rPr lang="en-US" altLang="en-US" b="1" dirty="0"/>
              <a:t>using</a:t>
            </a:r>
            <a:r>
              <a:rPr lang="en-US" altLang="en-US" dirty="0"/>
              <a:t> </a:t>
            </a:r>
            <a:r>
              <a:rPr lang="en-US" altLang="en-US" i="1" dirty="0"/>
              <a:t>password</a:t>
            </a:r>
            <a:r>
              <a:rPr lang="en-US" altLang="en-US" dirty="0"/>
              <a:t>;</a:t>
            </a:r>
          </a:p>
          <a:p>
            <a:pPr>
              <a:buFont typeface="Monotype Sorts" charset="2"/>
              <a:buNone/>
              <a:tabLst>
                <a:tab pos="744538" algn="l"/>
              </a:tabLst>
            </a:pPr>
            <a:r>
              <a:rPr lang="en-US" altLang="en-US" dirty="0"/>
              <a:t>     Here, </a:t>
            </a:r>
            <a:r>
              <a:rPr lang="en-US" altLang="en-US" i="1" dirty="0"/>
              <a:t>server</a:t>
            </a:r>
            <a:r>
              <a:rPr lang="en-US" altLang="en-US" dirty="0"/>
              <a:t> identifies the server to which a connection is to be established.</a:t>
            </a:r>
          </a:p>
          <a:p>
            <a:pPr>
              <a:tabLst>
                <a:tab pos="744538" algn="l"/>
              </a:tabLst>
            </a:pPr>
            <a:r>
              <a:rPr lang="en-US" altLang="en-US" dirty="0"/>
              <a:t>Variables of the host language can be used within embedded SQL statements.  They are preceded  by a colon  (:) to distinguish from SQL variables (e.g.,  :</a:t>
            </a:r>
            <a:r>
              <a:rPr lang="en-US" altLang="en-US" i="1" dirty="0" err="1"/>
              <a:t>credit_amount</a:t>
            </a:r>
            <a:r>
              <a:rPr lang="en-US" altLang="en-US" i="1" dirty="0"/>
              <a:t> )</a:t>
            </a:r>
            <a:endParaRPr lang="en-US" altLang="en-US" dirty="0"/>
          </a:p>
          <a:p>
            <a:pPr>
              <a:tabLst>
                <a:tab pos="744538" algn="l"/>
              </a:tabLst>
            </a:pPr>
            <a:r>
              <a:rPr lang="en-US" altLang="en-US" dirty="0"/>
              <a:t>Variables used as above must be declared within DECLARE section, as illustrated below. The syntax for declaring the variables, however, follows the usual host language syntax.</a:t>
            </a:r>
          </a:p>
          <a:p>
            <a:pPr>
              <a:buFont typeface="Monotype Sorts" charset="2"/>
              <a:buNone/>
              <a:tabLst>
                <a:tab pos="744538" algn="l"/>
              </a:tabLst>
            </a:pPr>
            <a:r>
              <a:rPr lang="en-US" altLang="en-US" dirty="0"/>
              <a:t>              EXEC-SQL BEGIN DECLARE SECTION}</a:t>
            </a:r>
          </a:p>
          <a:p>
            <a:pPr>
              <a:buFont typeface="Monotype Sorts" charset="2"/>
              <a:buNone/>
              <a:tabLst>
                <a:tab pos="744538" algn="l"/>
              </a:tabLst>
            </a:pPr>
            <a:r>
              <a:rPr lang="en-US" altLang="en-US" dirty="0"/>
              <a:t>                      </a:t>
            </a:r>
            <a:r>
              <a:rPr lang="en-US" altLang="en-US" dirty="0" err="1"/>
              <a:t>int</a:t>
            </a:r>
            <a:r>
              <a:rPr lang="en-US" altLang="en-US" dirty="0"/>
              <a:t>  </a:t>
            </a:r>
            <a:r>
              <a:rPr lang="en-US" altLang="en-US" i="1" dirty="0"/>
              <a:t>credit-amount </a:t>
            </a:r>
            <a:r>
              <a:rPr lang="en-US" altLang="en-US" dirty="0"/>
              <a:t>;</a:t>
            </a:r>
          </a:p>
          <a:p>
            <a:pPr>
              <a:buFont typeface="Monotype Sorts" charset="2"/>
              <a:buNone/>
              <a:tabLst>
                <a:tab pos="744538" algn="l"/>
              </a:tabLst>
            </a:pPr>
            <a:r>
              <a:rPr lang="en-US" altLang="en-US" dirty="0"/>
              <a:t>              EXEC-SQL END DECLARE SECTION;</a:t>
            </a:r>
          </a:p>
          <a:p>
            <a:pPr>
              <a:tabLst>
                <a:tab pos="744538" algn="l"/>
              </a:tabLst>
            </a:pPr>
            <a:endParaRPr lang="en-US" altLang="en-US" dirty="0"/>
          </a:p>
          <a:p>
            <a:pPr>
              <a:buFont typeface="Monotype Sorts" charset="2"/>
              <a:buNone/>
              <a:tabLst>
                <a:tab pos="744538" algn="l"/>
              </a:tabLst>
            </a:pPr>
            <a:endParaRPr lang="en-US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Embedded SQL (Cont.)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62050"/>
            <a:ext cx="7445375" cy="4903788"/>
          </a:xfrm>
        </p:spPr>
        <p:txBody>
          <a:bodyPr/>
          <a:lstStyle/>
          <a:p>
            <a:pPr>
              <a:tabLst>
                <a:tab pos="3140075" algn="ctr"/>
              </a:tabLst>
              <a:defRPr/>
            </a:pPr>
            <a:r>
              <a:rPr lang="en-US" dirty="0"/>
              <a:t>To write an embedded SQL query, we use the </a:t>
            </a:r>
          </a:p>
          <a:p>
            <a:pPr>
              <a:buFont typeface="Monotype Sorts" charset="2"/>
              <a:buNone/>
              <a:tabLst>
                <a:tab pos="3140075" algn="ctr"/>
              </a:tabLst>
              <a:defRPr/>
            </a:pPr>
            <a:r>
              <a:rPr lang="en-US" b="1" dirty="0"/>
              <a:t>             declare </a:t>
            </a:r>
            <a:r>
              <a:rPr lang="en-US" i="1" dirty="0"/>
              <a:t>c</a:t>
            </a:r>
            <a:r>
              <a:rPr lang="en-US" b="1" dirty="0"/>
              <a:t> cursor for  &lt;SQL query&gt; </a:t>
            </a:r>
          </a:p>
          <a:p>
            <a:pPr>
              <a:buFont typeface="Monotype Sorts" charset="2"/>
              <a:buNone/>
              <a:tabLst>
                <a:tab pos="3140075" algn="ctr"/>
              </a:tabLst>
              <a:defRPr/>
            </a:pPr>
            <a:r>
              <a:rPr lang="en-US" b="1" dirty="0"/>
              <a:t>      </a:t>
            </a:r>
            <a:r>
              <a:rPr lang="en-US" dirty="0"/>
              <a:t>statement.  </a:t>
            </a:r>
            <a:r>
              <a:rPr lang="en-US" kern="1200" dirty="0"/>
              <a:t>The  variable </a:t>
            </a:r>
            <a:r>
              <a:rPr lang="en-US" i="1" kern="1200" dirty="0"/>
              <a:t>c</a:t>
            </a:r>
            <a:r>
              <a:rPr lang="en-US" kern="1200" dirty="0"/>
              <a:t>  is used to identify the query</a:t>
            </a:r>
          </a:p>
          <a:p>
            <a:pPr>
              <a:tabLst>
                <a:tab pos="3140075" algn="ctr"/>
              </a:tabLst>
              <a:defRPr/>
            </a:pPr>
            <a:r>
              <a:rPr lang="en-US" dirty="0"/>
              <a:t>Example:</a:t>
            </a:r>
          </a:p>
          <a:p>
            <a:pPr lvl="1">
              <a:tabLst>
                <a:tab pos="3140075" algn="ctr"/>
              </a:tabLst>
              <a:defRPr/>
            </a:pPr>
            <a:r>
              <a:rPr lang="en-US" dirty="0"/>
              <a:t>From within a host language, find the ID and name of students who  have completed more than the number of credits stored in variable </a:t>
            </a:r>
            <a:r>
              <a:rPr lang="en-US" dirty="0" err="1">
                <a:solidFill>
                  <a:srgbClr val="002060"/>
                </a:solidFill>
              </a:rPr>
              <a:t>credit_amount</a:t>
            </a:r>
            <a:r>
              <a:rPr lang="en-US" dirty="0">
                <a:solidFill>
                  <a:srgbClr val="993300"/>
                </a:solidFill>
              </a:rPr>
              <a:t> </a:t>
            </a:r>
            <a:r>
              <a:rPr lang="en-US" dirty="0"/>
              <a:t>in the host langue</a:t>
            </a:r>
          </a:p>
          <a:p>
            <a:pPr lvl="1">
              <a:tabLst>
                <a:tab pos="966788" algn="l"/>
              </a:tabLst>
              <a:defRPr/>
            </a:pPr>
            <a:r>
              <a:rPr lang="en-US" dirty="0"/>
              <a:t>Specify the query in SQL as follows:</a:t>
            </a:r>
          </a:p>
          <a:p>
            <a:pPr lvl="1">
              <a:buFont typeface="Monotype Sorts" charset="2"/>
              <a:buNone/>
              <a:tabLst>
                <a:tab pos="966788" algn="l"/>
              </a:tabLst>
              <a:defRPr/>
            </a:pPr>
            <a:r>
              <a:rPr lang="en-US" dirty="0"/>
              <a:t>            </a:t>
            </a:r>
            <a:r>
              <a:rPr lang="en-US" dirty="0">
                <a:solidFill>
                  <a:srgbClr val="002060"/>
                </a:solidFill>
              </a:rPr>
              <a:t>EXEC SQL</a:t>
            </a:r>
          </a:p>
          <a:p>
            <a:pPr lvl="1">
              <a:buFont typeface="Monotype Sorts" charset="2"/>
              <a:buNone/>
              <a:tabLst>
                <a:tab pos="966788" algn="l"/>
              </a:tabLst>
              <a:defRPr/>
            </a:pPr>
            <a:r>
              <a:rPr lang="en-US" dirty="0">
                <a:solidFill>
                  <a:srgbClr val="002060"/>
                </a:solidFill>
              </a:rPr>
              <a:t>	           </a:t>
            </a:r>
            <a:r>
              <a:rPr lang="en-US" b="1" dirty="0">
                <a:solidFill>
                  <a:srgbClr val="002060"/>
                </a:solidFill>
              </a:rPr>
              <a:t>declare </a:t>
            </a:r>
            <a:r>
              <a:rPr lang="en-US" i="1" dirty="0">
                <a:solidFill>
                  <a:srgbClr val="002060"/>
                </a:solidFill>
              </a:rPr>
              <a:t>c</a:t>
            </a:r>
            <a:r>
              <a:rPr lang="en-US" b="1" dirty="0">
                <a:solidFill>
                  <a:srgbClr val="002060"/>
                </a:solidFill>
              </a:rPr>
              <a:t> cursor for </a:t>
            </a:r>
            <a:br>
              <a:rPr lang="en-US" b="1" dirty="0">
                <a:solidFill>
                  <a:srgbClr val="002060"/>
                </a:solidFill>
              </a:rPr>
            </a:br>
            <a:r>
              <a:rPr lang="en-US" b="1" dirty="0">
                <a:solidFill>
                  <a:srgbClr val="002060"/>
                </a:solidFill>
              </a:rPr>
              <a:t>                  select </a:t>
            </a:r>
            <a:r>
              <a:rPr lang="en-US" i="1" dirty="0">
                <a:solidFill>
                  <a:srgbClr val="002060"/>
                </a:solidFill>
              </a:rPr>
              <a:t>ID, name</a:t>
            </a:r>
            <a:br>
              <a:rPr lang="en-US" i="1" dirty="0">
                <a:solidFill>
                  <a:srgbClr val="002060"/>
                </a:solidFill>
              </a:rPr>
            </a:br>
            <a:r>
              <a:rPr lang="en-US" i="1" dirty="0">
                <a:solidFill>
                  <a:srgbClr val="002060"/>
                </a:solidFill>
              </a:rPr>
              <a:t>                  </a:t>
            </a:r>
            <a:r>
              <a:rPr lang="en-US" b="1" dirty="0">
                <a:solidFill>
                  <a:srgbClr val="002060"/>
                </a:solidFill>
              </a:rPr>
              <a:t>from </a:t>
            </a:r>
            <a:r>
              <a:rPr lang="en-US" i="1" dirty="0">
                <a:solidFill>
                  <a:srgbClr val="002060"/>
                </a:solidFill>
              </a:rPr>
              <a:t>student</a:t>
            </a:r>
            <a:br>
              <a:rPr lang="en-US" i="1" dirty="0">
                <a:solidFill>
                  <a:srgbClr val="002060"/>
                </a:solidFill>
              </a:rPr>
            </a:br>
            <a:r>
              <a:rPr lang="en-US" i="1" dirty="0">
                <a:solidFill>
                  <a:srgbClr val="002060"/>
                </a:solidFill>
              </a:rPr>
              <a:t>                  </a:t>
            </a:r>
            <a:r>
              <a:rPr lang="en-US" b="1" dirty="0">
                <a:solidFill>
                  <a:srgbClr val="002060"/>
                </a:solidFill>
              </a:rPr>
              <a:t>where </a:t>
            </a:r>
            <a:r>
              <a:rPr lang="en-US" b="1" dirty="0" err="1">
                <a:solidFill>
                  <a:srgbClr val="002060"/>
                </a:solidFill>
              </a:rPr>
              <a:t>tot_cred</a:t>
            </a:r>
            <a:r>
              <a:rPr lang="en-US" i="1" dirty="0">
                <a:solidFill>
                  <a:srgbClr val="002060"/>
                </a:solidFill>
              </a:rPr>
              <a:t> &gt; :</a:t>
            </a:r>
            <a:r>
              <a:rPr lang="en-US" i="1" dirty="0" err="1">
                <a:solidFill>
                  <a:srgbClr val="002060"/>
                </a:solidFill>
              </a:rPr>
              <a:t>credit_amount</a:t>
            </a:r>
            <a:endParaRPr lang="en-US" i="1" dirty="0">
              <a:solidFill>
                <a:srgbClr val="002060"/>
              </a:solidFill>
            </a:endParaRPr>
          </a:p>
          <a:p>
            <a:pPr lvl="1">
              <a:buFont typeface="Monotype Sorts" charset="2"/>
              <a:buNone/>
              <a:tabLst>
                <a:tab pos="966788" algn="l"/>
              </a:tabLst>
              <a:defRPr/>
            </a:pPr>
            <a:r>
              <a:rPr lang="en-US" dirty="0">
                <a:solidFill>
                  <a:srgbClr val="002060"/>
                </a:solidFill>
              </a:rPr>
              <a:t>             END_EXEC</a:t>
            </a:r>
          </a:p>
          <a:p>
            <a:pPr>
              <a:buFont typeface="Monotype Sorts" charset="2"/>
              <a:buNone/>
              <a:tabLst>
                <a:tab pos="3140075" algn="ctr"/>
              </a:tabLst>
              <a:defRPr/>
            </a:pPr>
            <a:endParaRPr lang="en-US" dirty="0"/>
          </a:p>
          <a:p>
            <a:pPr>
              <a:tabLst>
                <a:tab pos="3140075" algn="ctr"/>
              </a:tabLst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Embedded SQL (Cont.)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49" y="1135063"/>
            <a:ext cx="7594415" cy="4903787"/>
          </a:xfrm>
        </p:spPr>
        <p:txBody>
          <a:bodyPr/>
          <a:lstStyle/>
          <a:p>
            <a:pPr>
              <a:tabLst>
                <a:tab pos="3140075" algn="ctr"/>
              </a:tabLst>
            </a:pPr>
            <a:r>
              <a:rPr lang="en-US" altLang="en-US" dirty="0"/>
              <a:t>The</a:t>
            </a:r>
            <a:r>
              <a:rPr lang="en-US" altLang="en-US" b="1" dirty="0">
                <a:solidFill>
                  <a:schemeClr val="tx2"/>
                </a:solidFill>
              </a:rPr>
              <a:t> </a:t>
            </a:r>
            <a:r>
              <a:rPr lang="en-US" altLang="en-US" b="1" dirty="0">
                <a:solidFill>
                  <a:srgbClr val="002060"/>
                </a:solidFill>
              </a:rPr>
              <a:t>open</a:t>
            </a:r>
            <a:r>
              <a:rPr lang="en-US" altLang="en-US" dirty="0"/>
              <a:t> statement for our example is as follows:</a:t>
            </a:r>
          </a:p>
          <a:p>
            <a:pPr>
              <a:buFont typeface="Monotype Sorts" charset="2"/>
              <a:buNone/>
              <a:tabLst>
                <a:tab pos="3140075" algn="ctr"/>
              </a:tabLst>
            </a:pPr>
            <a:r>
              <a:rPr lang="en-US" altLang="en-US" dirty="0"/>
              <a:t>		</a:t>
            </a:r>
            <a:r>
              <a:rPr lang="en-US" altLang="en-US" dirty="0">
                <a:solidFill>
                  <a:srgbClr val="002060"/>
                </a:solidFill>
              </a:rPr>
              <a:t>EXEC SQL </a:t>
            </a:r>
            <a:r>
              <a:rPr lang="en-US" altLang="en-US" b="1" dirty="0">
                <a:solidFill>
                  <a:srgbClr val="002060"/>
                </a:solidFill>
              </a:rPr>
              <a:t>open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i="1" dirty="0">
                <a:solidFill>
                  <a:srgbClr val="002060"/>
                </a:solidFill>
              </a:rPr>
              <a:t>c</a:t>
            </a:r>
            <a:r>
              <a:rPr lang="en-US" altLang="en-US" b="1" i="1" dirty="0">
                <a:solidFill>
                  <a:srgbClr val="002060"/>
                </a:solidFill>
              </a:rPr>
              <a:t> </a:t>
            </a:r>
            <a:r>
              <a:rPr lang="en-US" altLang="en-US" dirty="0">
                <a:solidFill>
                  <a:srgbClr val="002060"/>
                </a:solidFill>
              </a:rPr>
              <a:t>;</a:t>
            </a:r>
          </a:p>
          <a:p>
            <a:pPr>
              <a:buFont typeface="Monotype Sorts" charset="2"/>
              <a:buNone/>
              <a:tabLst>
                <a:tab pos="3140075" algn="ctr"/>
              </a:tabLst>
            </a:pPr>
            <a:r>
              <a:rPr lang="en-US" altLang="en-US" dirty="0">
                <a:solidFill>
                  <a:srgbClr val="993300"/>
                </a:solidFill>
              </a:rPr>
              <a:t>     </a:t>
            </a:r>
            <a:r>
              <a:rPr lang="en-US" altLang="en-US" dirty="0"/>
              <a:t>This statement causes the database system to execute the query and  to save the results within a temporary relation.  The query uses the value of the host-language variable </a:t>
            </a:r>
            <a:r>
              <a:rPr lang="en-US" altLang="en-US" i="1" dirty="0"/>
              <a:t>credit-amount</a:t>
            </a:r>
            <a:r>
              <a:rPr lang="en-US" altLang="en-US" dirty="0"/>
              <a:t> at the time the </a:t>
            </a:r>
            <a:r>
              <a:rPr lang="en-US" altLang="en-US" b="1" dirty="0"/>
              <a:t>open</a:t>
            </a:r>
            <a:r>
              <a:rPr lang="en-US" altLang="en-US" dirty="0"/>
              <a:t> statement is executed.</a:t>
            </a:r>
            <a:endParaRPr lang="en-US" altLang="en-US" dirty="0">
              <a:solidFill>
                <a:srgbClr val="993300"/>
              </a:solidFill>
            </a:endParaRPr>
          </a:p>
          <a:p>
            <a:pPr>
              <a:tabLst>
                <a:tab pos="3140075" algn="ctr"/>
              </a:tabLst>
            </a:pPr>
            <a:r>
              <a:rPr lang="en-US" altLang="en-US" dirty="0"/>
              <a:t>The fetch statement causes the values of one tuple in the query result to be placed on host language variables.</a:t>
            </a:r>
          </a:p>
          <a:p>
            <a:pPr>
              <a:buFont typeface="Monotype Sorts" charset="2"/>
              <a:buNone/>
              <a:tabLst>
                <a:tab pos="3140075" algn="ctr"/>
              </a:tabLst>
            </a:pPr>
            <a:r>
              <a:rPr lang="en-US" altLang="en-US" dirty="0"/>
              <a:t>		</a:t>
            </a:r>
            <a:r>
              <a:rPr lang="en-US" altLang="en-US" dirty="0">
                <a:solidFill>
                  <a:srgbClr val="002060"/>
                </a:solidFill>
              </a:rPr>
              <a:t>EXEC SQL</a:t>
            </a:r>
            <a:r>
              <a:rPr lang="en-US" altLang="en-US" b="1" dirty="0">
                <a:solidFill>
                  <a:srgbClr val="002060"/>
                </a:solidFill>
              </a:rPr>
              <a:t> fetch </a:t>
            </a:r>
            <a:r>
              <a:rPr lang="en-US" altLang="en-US" i="1" dirty="0">
                <a:solidFill>
                  <a:srgbClr val="002060"/>
                </a:solidFill>
              </a:rPr>
              <a:t>c </a:t>
            </a:r>
            <a:r>
              <a:rPr lang="en-US" altLang="en-US" b="1" dirty="0">
                <a:solidFill>
                  <a:srgbClr val="002060"/>
                </a:solidFill>
              </a:rPr>
              <a:t>into </a:t>
            </a:r>
            <a:r>
              <a:rPr lang="en-US" altLang="en-US" dirty="0">
                <a:solidFill>
                  <a:srgbClr val="002060"/>
                </a:solidFill>
              </a:rPr>
              <a:t>:</a:t>
            </a:r>
            <a:r>
              <a:rPr lang="en-US" altLang="en-US" i="1" dirty="0" err="1">
                <a:solidFill>
                  <a:srgbClr val="002060"/>
                </a:solidFill>
              </a:rPr>
              <a:t>si</a:t>
            </a:r>
            <a:r>
              <a:rPr lang="en-US" altLang="en-US" i="1" dirty="0">
                <a:solidFill>
                  <a:srgbClr val="002060"/>
                </a:solidFill>
              </a:rPr>
              <a:t>, :</a:t>
            </a:r>
            <a:r>
              <a:rPr lang="en-US" altLang="en-US" i="1" dirty="0" err="1">
                <a:solidFill>
                  <a:srgbClr val="002060"/>
                </a:solidFill>
              </a:rPr>
              <a:t>sn</a:t>
            </a:r>
            <a:r>
              <a:rPr lang="en-US" altLang="en-US" dirty="0">
                <a:solidFill>
                  <a:srgbClr val="002060"/>
                </a:solidFill>
              </a:rPr>
              <a:t> END_EXEC</a:t>
            </a:r>
          </a:p>
          <a:p>
            <a:pPr>
              <a:buFont typeface="Monotype Sorts" charset="2"/>
              <a:buNone/>
              <a:tabLst>
                <a:tab pos="3140075" algn="ctr"/>
              </a:tabLst>
            </a:pPr>
            <a:r>
              <a:rPr lang="en-US" altLang="en-US" sz="800" dirty="0">
                <a:solidFill>
                  <a:srgbClr val="993300"/>
                </a:solidFill>
              </a:rPr>
              <a:t> </a:t>
            </a:r>
            <a:br>
              <a:rPr lang="en-US" altLang="en-US" dirty="0">
                <a:solidFill>
                  <a:srgbClr val="993300"/>
                </a:solidFill>
              </a:rPr>
            </a:br>
            <a:r>
              <a:rPr lang="en-US" altLang="en-US" dirty="0"/>
              <a:t>Repeated calls to fetch get successive tuples in the query result</a:t>
            </a:r>
          </a:p>
          <a:p>
            <a:pPr>
              <a:buFont typeface="Monotype Sorts" charset="2"/>
              <a:buNone/>
              <a:tabLst>
                <a:tab pos="3140075" algn="ctr"/>
              </a:tabLst>
            </a:pPr>
            <a:endParaRPr lang="en-US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Embedded SQL (Cont.)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8" y="1149350"/>
            <a:ext cx="7511218" cy="4903788"/>
          </a:xfrm>
        </p:spPr>
        <p:txBody>
          <a:bodyPr/>
          <a:lstStyle/>
          <a:p>
            <a:pPr>
              <a:tabLst>
                <a:tab pos="3140075" algn="ctr"/>
              </a:tabLst>
            </a:pPr>
            <a:r>
              <a:rPr lang="en-US" altLang="en-US" dirty="0"/>
              <a:t>A variable called SQLSTATE in the SQL communication area (SQLCA) gets set to </a:t>
            </a:r>
            <a:r>
              <a:rPr lang="en-US" altLang="ja-JP" dirty="0"/>
              <a:t>'02000' to indicate no more data is available</a:t>
            </a:r>
          </a:p>
          <a:p>
            <a:pPr>
              <a:tabLst>
                <a:tab pos="3140075" algn="ctr"/>
              </a:tabLst>
            </a:pPr>
            <a:r>
              <a:rPr lang="en-US" altLang="en-US" dirty="0"/>
              <a:t>The </a:t>
            </a:r>
            <a:r>
              <a:rPr lang="en-US" altLang="en-US" b="1" dirty="0"/>
              <a:t>close</a:t>
            </a:r>
            <a:r>
              <a:rPr lang="en-US" altLang="en-US" dirty="0"/>
              <a:t> statement causes the database system to delete the temporary relation that holds the result of the query.</a:t>
            </a:r>
          </a:p>
          <a:p>
            <a:pPr>
              <a:buFont typeface="Monotype Sorts" charset="2"/>
              <a:buNone/>
              <a:tabLst>
                <a:tab pos="3140075" algn="ctr"/>
              </a:tabLst>
            </a:pPr>
            <a:r>
              <a:rPr lang="en-US" altLang="en-US" dirty="0"/>
              <a:t>		</a:t>
            </a:r>
            <a:r>
              <a:rPr lang="en-US" altLang="en-US" dirty="0">
                <a:solidFill>
                  <a:srgbClr val="002060"/>
                </a:solidFill>
              </a:rPr>
              <a:t>EXEC SQL </a:t>
            </a:r>
            <a:r>
              <a:rPr lang="en-US" altLang="en-US" b="1" dirty="0">
                <a:solidFill>
                  <a:srgbClr val="002060"/>
                </a:solidFill>
              </a:rPr>
              <a:t>close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i="1" dirty="0">
                <a:solidFill>
                  <a:srgbClr val="002060"/>
                </a:solidFill>
              </a:rPr>
              <a:t>c</a:t>
            </a:r>
            <a:r>
              <a:rPr lang="en-US" altLang="en-US" dirty="0">
                <a:solidFill>
                  <a:srgbClr val="002060"/>
                </a:solidFill>
              </a:rPr>
              <a:t> ;</a:t>
            </a:r>
          </a:p>
          <a:p>
            <a:pPr>
              <a:buFont typeface="Monotype Sorts" charset="2"/>
              <a:buNone/>
              <a:tabLst>
                <a:tab pos="3140075" algn="ctr"/>
              </a:tabLst>
            </a:pPr>
            <a:r>
              <a:rPr lang="en-US" altLang="en-US" dirty="0"/>
              <a:t>     Note: above details vary with language.  For example, the Java              embedding defines Java iterators to step through result tuples.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Updates Through Embedded SQL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62975"/>
            <a:ext cx="7629925" cy="4582188"/>
          </a:xfrm>
        </p:spPr>
        <p:txBody>
          <a:bodyPr/>
          <a:lstStyle/>
          <a:p>
            <a:r>
              <a:rPr lang="en-US" altLang="en-US" dirty="0"/>
              <a:t>Embedded SQL expressions for database modification (</a:t>
            </a:r>
            <a:r>
              <a:rPr lang="en-US" altLang="en-US" b="1" dirty="0"/>
              <a:t>update</a:t>
            </a:r>
            <a:r>
              <a:rPr lang="en-US" altLang="en-US" dirty="0"/>
              <a:t>, </a:t>
            </a:r>
            <a:r>
              <a:rPr lang="en-US" altLang="en-US" b="1" dirty="0"/>
              <a:t>insert</a:t>
            </a:r>
            <a:r>
              <a:rPr lang="en-US" altLang="en-US" dirty="0"/>
              <a:t>, and </a:t>
            </a:r>
            <a:r>
              <a:rPr lang="en-US" altLang="en-US" b="1" dirty="0"/>
              <a:t>delete</a:t>
            </a:r>
            <a:r>
              <a:rPr lang="en-US" altLang="en-US" dirty="0"/>
              <a:t>)</a:t>
            </a:r>
            <a:r>
              <a:rPr lang="en-US" altLang="en-US" dirty="0">
                <a:ea typeface="ＭＳ Ｐゴシック" pitchFamily="34" charset="-128"/>
              </a:rPr>
              <a:t> </a:t>
            </a:r>
          </a:p>
          <a:p>
            <a:r>
              <a:rPr lang="en-US" altLang="en-US" dirty="0"/>
              <a:t>Can update tuples fetched by cursor by declaring that the cursor is for update</a:t>
            </a:r>
          </a:p>
          <a:p>
            <a:pPr>
              <a:buNone/>
            </a:pPr>
            <a:r>
              <a:rPr lang="en-US" altLang="en-US" b="1" dirty="0">
                <a:solidFill>
                  <a:srgbClr val="002060"/>
                </a:solidFill>
              </a:rPr>
              <a:t>              EXEC SQL </a:t>
            </a:r>
          </a:p>
          <a:p>
            <a:pPr>
              <a:buNone/>
            </a:pPr>
            <a:r>
              <a:rPr lang="en-US" altLang="en-US" b="1" dirty="0">
                <a:solidFill>
                  <a:srgbClr val="002060"/>
                </a:solidFill>
              </a:rPr>
              <a:t>                declare </a:t>
            </a:r>
            <a:r>
              <a:rPr lang="en-US" altLang="en-US" i="1" dirty="0">
                <a:solidFill>
                  <a:srgbClr val="002060"/>
                </a:solidFill>
              </a:rPr>
              <a:t>c </a:t>
            </a:r>
            <a:r>
              <a:rPr lang="en-US" altLang="en-US" b="1" dirty="0">
                <a:solidFill>
                  <a:srgbClr val="002060"/>
                </a:solidFill>
              </a:rPr>
              <a:t>cursor for</a:t>
            </a:r>
            <a:br>
              <a:rPr lang="en-US" altLang="en-US" b="1" dirty="0">
                <a:solidFill>
                  <a:srgbClr val="002060"/>
                </a:solidFill>
              </a:rPr>
            </a:br>
            <a:r>
              <a:rPr lang="en-US" altLang="en-US" b="1" dirty="0">
                <a:solidFill>
                  <a:srgbClr val="002060"/>
                </a:solidFill>
              </a:rPr>
              <a:t>             select </a:t>
            </a:r>
            <a:r>
              <a:rPr lang="en-US" altLang="en-US" dirty="0">
                <a:solidFill>
                  <a:srgbClr val="002060"/>
                </a:solidFill>
              </a:rPr>
              <a:t>*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             </a:t>
            </a:r>
            <a:r>
              <a:rPr lang="en-US" altLang="en-US" b="1" dirty="0">
                <a:solidFill>
                  <a:srgbClr val="002060"/>
                </a:solidFill>
              </a:rPr>
              <a:t>from </a:t>
            </a:r>
            <a:r>
              <a:rPr lang="en-US" altLang="en-US" i="1" dirty="0">
                <a:solidFill>
                  <a:srgbClr val="002060"/>
                </a:solidFill>
              </a:rPr>
              <a:t>instructor</a:t>
            </a:r>
            <a:br>
              <a:rPr lang="en-US" altLang="en-US" i="1" dirty="0">
                <a:solidFill>
                  <a:srgbClr val="002060"/>
                </a:solidFill>
              </a:rPr>
            </a:br>
            <a:r>
              <a:rPr lang="en-US" altLang="en-US" i="1" dirty="0">
                <a:solidFill>
                  <a:srgbClr val="002060"/>
                </a:solidFill>
              </a:rPr>
              <a:t>             </a:t>
            </a:r>
            <a:r>
              <a:rPr lang="en-US" altLang="en-US" b="1" dirty="0">
                <a:solidFill>
                  <a:srgbClr val="002060"/>
                </a:solidFill>
              </a:rPr>
              <a:t>where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i="1" dirty="0">
                <a:solidFill>
                  <a:srgbClr val="002060"/>
                </a:solidFill>
              </a:rPr>
              <a:t>dept_name</a:t>
            </a:r>
            <a:r>
              <a:rPr lang="en-US" altLang="en-US" dirty="0">
                <a:solidFill>
                  <a:srgbClr val="002060"/>
                </a:solidFill>
              </a:rPr>
              <a:t> = </a:t>
            </a:r>
            <a:r>
              <a:rPr lang="en-US" altLang="ja-JP" dirty="0">
                <a:solidFill>
                  <a:srgbClr val="002060"/>
                </a:solidFill>
              </a:rPr>
              <a:t>'Music'</a:t>
            </a:r>
            <a:br>
              <a:rPr lang="en-US" altLang="ja-JP" dirty="0">
                <a:solidFill>
                  <a:srgbClr val="002060"/>
                </a:solidFill>
              </a:rPr>
            </a:br>
            <a:r>
              <a:rPr lang="en-US" altLang="ja-JP" dirty="0">
                <a:solidFill>
                  <a:srgbClr val="002060"/>
                </a:solidFill>
              </a:rPr>
              <a:t>             </a:t>
            </a:r>
            <a:r>
              <a:rPr lang="en-US" altLang="ja-JP" b="1" dirty="0">
                <a:solidFill>
                  <a:srgbClr val="002060"/>
                </a:solidFill>
              </a:rPr>
              <a:t>for update</a:t>
            </a:r>
          </a:p>
          <a:p>
            <a:r>
              <a:rPr lang="en-US" altLang="en-US" dirty="0"/>
              <a:t>We then iterate through the tuples by performing  </a:t>
            </a:r>
            <a:r>
              <a:rPr lang="en-US" altLang="en-US" b="1" dirty="0"/>
              <a:t>fetch</a:t>
            </a:r>
            <a:r>
              <a:rPr lang="en-US" altLang="en-US" dirty="0"/>
              <a:t> operations on the cursor (as illustrated earlier), and after fetching each tuple we execute the following code:</a:t>
            </a:r>
          </a:p>
          <a:p>
            <a:pPr>
              <a:buNone/>
            </a:pPr>
            <a:r>
              <a:rPr lang="en-US" altLang="en-US" b="1" dirty="0">
                <a:solidFill>
                  <a:srgbClr val="993300"/>
                </a:solidFill>
              </a:rPr>
              <a:t>                  </a:t>
            </a:r>
            <a:r>
              <a:rPr lang="en-US" altLang="en-US" b="1" dirty="0">
                <a:solidFill>
                  <a:srgbClr val="002060"/>
                </a:solidFill>
              </a:rPr>
              <a:t>update </a:t>
            </a:r>
            <a:r>
              <a:rPr lang="en-US" altLang="en-US" i="1" dirty="0">
                <a:solidFill>
                  <a:srgbClr val="002060"/>
                </a:solidFill>
              </a:rPr>
              <a:t>instructor</a:t>
            </a:r>
            <a:br>
              <a:rPr lang="en-US" altLang="en-US" i="1" dirty="0">
                <a:solidFill>
                  <a:srgbClr val="002060"/>
                </a:solidFill>
              </a:rPr>
            </a:br>
            <a:r>
              <a:rPr lang="en-US" altLang="en-US" i="1" dirty="0">
                <a:solidFill>
                  <a:srgbClr val="002060"/>
                </a:solidFill>
              </a:rPr>
              <a:t>             </a:t>
            </a:r>
            <a:r>
              <a:rPr lang="en-US" altLang="en-US" b="1" dirty="0">
                <a:solidFill>
                  <a:srgbClr val="002060"/>
                </a:solidFill>
              </a:rPr>
              <a:t>set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i="1" dirty="0">
                <a:solidFill>
                  <a:srgbClr val="002060"/>
                </a:solidFill>
              </a:rPr>
              <a:t>salary = salary</a:t>
            </a:r>
            <a:r>
              <a:rPr lang="en-US" altLang="en-US" dirty="0">
                <a:solidFill>
                  <a:srgbClr val="002060"/>
                </a:solidFill>
              </a:rPr>
              <a:t> + 1000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             </a:t>
            </a:r>
            <a:r>
              <a:rPr lang="en-US" altLang="en-US" b="1" dirty="0">
                <a:solidFill>
                  <a:srgbClr val="002060"/>
                </a:solidFill>
              </a:rPr>
              <a:t>where current of </a:t>
            </a:r>
            <a:r>
              <a:rPr lang="en-US" altLang="en-US" i="1" dirty="0">
                <a:solidFill>
                  <a:srgbClr val="002060"/>
                </a:solidFill>
              </a:rPr>
              <a:t>c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SzPct val="100000"/>
              <a:buNone/>
            </a:pPr>
            <a:r>
              <a:rPr lang="en-US" altLang="en-US" b="1" dirty="0"/>
              <a:t>          </a:t>
            </a:r>
            <a:endParaRPr lang="en-US" altLang="en-US" dirty="0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56802"/>
            <a:ext cx="8077200" cy="615554"/>
          </a:xfrm>
        </p:spPr>
        <p:txBody>
          <a:bodyPr/>
          <a:lstStyle/>
          <a:p>
            <a:pPr>
              <a:defRPr/>
            </a:pPr>
            <a:r>
              <a:rPr lang="en-US" alt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Accessing SQL from a Programming Language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8587" y="1813059"/>
            <a:ext cx="6842072" cy="2579647"/>
          </a:xfrm>
        </p:spPr>
        <p:txBody>
          <a:bodyPr/>
          <a:lstStyle/>
          <a:p>
            <a:r>
              <a:rPr lang="en-US" altLang="en-US" sz="1700" dirty="0"/>
              <a:t>Not all queries can be expressed in SQL, since SQL does not provide the full expressive power of a general-purpose language.</a:t>
            </a:r>
          </a:p>
          <a:p>
            <a:r>
              <a:rPr lang="en-US" altLang="en-US" sz="1700" dirty="0"/>
              <a:t>Non-declarative actions -- such as printing a report, interacting with a user, or sending the results of a query to a graphical user interface -- cannot be done from within SQL.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1435100" y="-763588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6149" name="TextBox 4"/>
          <p:cNvSpPr txBox="1">
            <a:spLocks noChangeArrowheads="1"/>
          </p:cNvSpPr>
          <p:nvPr/>
        </p:nvSpPr>
        <p:spPr bwMode="auto">
          <a:xfrm>
            <a:off x="768350" y="1119068"/>
            <a:ext cx="7819837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700" dirty="0"/>
              <a:t>A database programmer must have access to a general-purpose programming language for at least two reasons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05879" y="2664651"/>
            <a:ext cx="5671930" cy="1430271"/>
          </a:xfrm>
        </p:spPr>
        <p:txBody>
          <a:bodyPr/>
          <a:lstStyle/>
          <a:p>
            <a:pPr>
              <a:buFont typeface="Monotype Sorts" charset="2"/>
              <a:buNone/>
              <a:defRPr/>
            </a:pPr>
            <a:r>
              <a:rPr lang="en-US" altLang="en-US" sz="3200" b="1" dirty="0">
                <a:solidFill>
                  <a:srgbClr val="002060"/>
                </a:solidFill>
                <a:latin typeface="+mj-lt"/>
              </a:rPr>
              <a:t>Functions and Procedures</a:t>
            </a:r>
          </a:p>
        </p:txBody>
      </p:sp>
      <p:sp>
        <p:nvSpPr>
          <p:cNvPr id="54275" name="Rectangle 4"/>
          <p:cNvSpPr>
            <a:spLocks noChangeArrowheads="1"/>
          </p:cNvSpPr>
          <p:nvPr/>
        </p:nvSpPr>
        <p:spPr bwMode="auto">
          <a:xfrm>
            <a:off x="1435100" y="-763588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Functions and Procedures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35062"/>
            <a:ext cx="7264026" cy="4889219"/>
          </a:xfrm>
        </p:spPr>
        <p:txBody>
          <a:bodyPr/>
          <a:lstStyle/>
          <a:p>
            <a:r>
              <a:rPr lang="en-US" altLang="en-US" dirty="0"/>
              <a:t>Functions and procedures allow  “business logic”  to be stored in the database and executed from SQL statements.</a:t>
            </a:r>
          </a:p>
          <a:p>
            <a:r>
              <a:rPr lang="en-US" altLang="en-US" dirty="0"/>
              <a:t>These can be defined either by the procedural component of SQL or  by an external programming language such as Java, C, or C++.</a:t>
            </a:r>
          </a:p>
          <a:p>
            <a:r>
              <a:rPr lang="en-US" altLang="en-US" dirty="0"/>
              <a:t>The syntax we present here is defined by the SQL standard.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Most databases implement nonstandard versions of this syntax.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Declaring SQL Functions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73150"/>
            <a:ext cx="7775575" cy="4903788"/>
          </a:xfrm>
        </p:spPr>
        <p:txBody>
          <a:bodyPr/>
          <a:lstStyle/>
          <a:p>
            <a:pPr>
              <a:tabLst>
                <a:tab pos="803275" algn="l"/>
                <a:tab pos="1370013" algn="l"/>
                <a:tab pos="2112963" algn="l"/>
              </a:tabLst>
            </a:pPr>
            <a:r>
              <a:rPr lang="en-US" altLang="en-US" dirty="0"/>
              <a:t>Define a function that, given the name of a department, returns the count of the number of instructors in that department.</a:t>
            </a:r>
          </a:p>
          <a:p>
            <a:pPr>
              <a:buFont typeface="Monotype Sorts" charset="2"/>
              <a:buNone/>
              <a:tabLst>
                <a:tab pos="803275" algn="l"/>
                <a:tab pos="1370013" algn="l"/>
                <a:tab pos="2112963" algn="l"/>
              </a:tabLst>
            </a:pPr>
            <a:r>
              <a:rPr lang="en-US" altLang="en-US" sz="1600" b="1" dirty="0"/>
              <a:t>             </a:t>
            </a:r>
            <a:r>
              <a:rPr lang="en-US" altLang="en-US" b="1" dirty="0"/>
              <a:t>create function </a:t>
            </a:r>
            <a:r>
              <a:rPr lang="en-US" altLang="en-US" i="1" dirty="0" err="1"/>
              <a:t>dept_count</a:t>
            </a:r>
            <a:r>
              <a:rPr lang="en-US" altLang="en-US" i="1" dirty="0"/>
              <a:t> </a:t>
            </a:r>
            <a:r>
              <a:rPr lang="en-US" altLang="en-US" dirty="0"/>
              <a:t>(</a:t>
            </a:r>
            <a:r>
              <a:rPr lang="en-US" altLang="en-US" i="1" dirty="0" err="1"/>
              <a:t>dept_name</a:t>
            </a:r>
            <a:r>
              <a:rPr lang="en-US" altLang="en-US" i="1" dirty="0"/>
              <a:t>  </a:t>
            </a:r>
            <a:r>
              <a:rPr lang="en-US" altLang="en-US" b="1" dirty="0"/>
              <a:t>varchar</a:t>
            </a:r>
            <a:r>
              <a:rPr lang="en-US" altLang="en-US" dirty="0"/>
              <a:t>(20))</a:t>
            </a:r>
            <a:br>
              <a:rPr lang="en-US" altLang="en-US" b="1" dirty="0"/>
            </a:br>
            <a:r>
              <a:rPr lang="en-US" altLang="en-US" sz="1600" b="1" dirty="0"/>
              <a:t>                </a:t>
            </a:r>
            <a:r>
              <a:rPr lang="en-US" altLang="en-US" b="1" dirty="0"/>
              <a:t>returns integer</a:t>
            </a:r>
            <a:br>
              <a:rPr lang="en-US" altLang="en-US" b="1" dirty="0"/>
            </a:br>
            <a:r>
              <a:rPr lang="en-US" altLang="en-US" b="1" dirty="0"/>
              <a:t>               begin</a:t>
            </a:r>
            <a:br>
              <a:rPr lang="en-US" altLang="en-US" b="1" dirty="0"/>
            </a:br>
            <a:r>
              <a:rPr lang="en-US" altLang="en-US" b="1" dirty="0"/>
              <a:t>               declare </a:t>
            </a:r>
            <a:r>
              <a:rPr lang="en-US" altLang="en-US" i="1" dirty="0" err="1"/>
              <a:t>d_count</a:t>
            </a:r>
            <a:r>
              <a:rPr lang="en-US" altLang="en-US" i="1" dirty="0"/>
              <a:t>  </a:t>
            </a:r>
            <a:r>
              <a:rPr lang="en-US" altLang="en-US" b="1" dirty="0"/>
              <a:t>integer;</a:t>
            </a:r>
            <a:br>
              <a:rPr lang="en-US" altLang="en-US" b="1" dirty="0"/>
            </a:br>
            <a:r>
              <a:rPr lang="en-US" altLang="en-US" b="1" dirty="0"/>
              <a:t>                      select count </a:t>
            </a:r>
            <a:r>
              <a:rPr lang="en-US" altLang="en-US" dirty="0"/>
              <a:t>(</a:t>
            </a:r>
            <a:r>
              <a:rPr lang="en-US" altLang="en-US" i="1" dirty="0"/>
              <a:t>* </a:t>
            </a:r>
            <a:r>
              <a:rPr lang="en-US" altLang="en-US" dirty="0"/>
              <a:t>) </a:t>
            </a:r>
            <a:r>
              <a:rPr lang="en-US" altLang="en-US" b="1" dirty="0"/>
              <a:t>into </a:t>
            </a:r>
            <a:r>
              <a:rPr lang="en-US" altLang="en-US" i="1" dirty="0" err="1"/>
              <a:t>d_count</a:t>
            </a:r>
            <a:br>
              <a:rPr lang="en-US" altLang="en-US" i="1" dirty="0"/>
            </a:br>
            <a:r>
              <a:rPr lang="en-US" altLang="en-US" i="1" dirty="0"/>
              <a:t>                      </a:t>
            </a:r>
            <a:r>
              <a:rPr lang="en-US" altLang="en-US" b="1" dirty="0"/>
              <a:t>from </a:t>
            </a:r>
            <a:r>
              <a:rPr lang="en-US" altLang="en-US" i="1" dirty="0"/>
              <a:t>instructor</a:t>
            </a:r>
            <a:br>
              <a:rPr lang="en-US" altLang="en-US" i="1" dirty="0"/>
            </a:br>
            <a:r>
              <a:rPr lang="en-US" altLang="en-US" i="1" dirty="0"/>
              <a:t>                      </a:t>
            </a:r>
            <a:r>
              <a:rPr lang="en-US" altLang="en-US" b="1" dirty="0"/>
              <a:t>where </a:t>
            </a:r>
            <a:r>
              <a:rPr lang="en-US" altLang="en-US" i="1" dirty="0" err="1"/>
              <a:t>instructor.dept_name</a:t>
            </a:r>
            <a:r>
              <a:rPr lang="en-US" altLang="en-US" i="1" dirty="0"/>
              <a:t> = </a:t>
            </a:r>
            <a:r>
              <a:rPr lang="en-US" altLang="en-US" i="1" dirty="0" err="1"/>
              <a:t>dept_name</a:t>
            </a:r>
            <a:br>
              <a:rPr lang="en-US" altLang="en-US" i="1" dirty="0"/>
            </a:br>
            <a:r>
              <a:rPr lang="en-US" altLang="en-US" i="1" dirty="0"/>
              <a:t>               </a:t>
            </a:r>
            <a:r>
              <a:rPr lang="en-US" altLang="en-US" b="1" dirty="0"/>
              <a:t>return </a:t>
            </a:r>
            <a:r>
              <a:rPr lang="en-US" altLang="en-US" i="1" dirty="0" err="1"/>
              <a:t>d_count</a:t>
            </a:r>
            <a:r>
              <a:rPr lang="en-US" altLang="en-US" i="1" dirty="0"/>
              <a:t>;</a:t>
            </a:r>
            <a:br>
              <a:rPr lang="en-US" altLang="en-US" i="1" dirty="0"/>
            </a:br>
            <a:r>
              <a:rPr lang="en-US" altLang="en-US" i="1" dirty="0"/>
              <a:t>       </a:t>
            </a:r>
            <a:r>
              <a:rPr lang="en-US" altLang="en-US" b="1" dirty="0"/>
              <a:t>end</a:t>
            </a:r>
          </a:p>
          <a:p>
            <a:pPr>
              <a:tabLst>
                <a:tab pos="803275" algn="l"/>
                <a:tab pos="1370013" algn="l"/>
                <a:tab pos="2112963" algn="l"/>
              </a:tabLst>
            </a:pPr>
            <a:r>
              <a:rPr lang="en-US" altLang="en-US" dirty="0"/>
              <a:t>The function </a:t>
            </a:r>
            <a:r>
              <a:rPr lang="en-US" altLang="en-US" i="1" dirty="0" err="1"/>
              <a:t>dept_</a:t>
            </a:r>
            <a:r>
              <a:rPr lang="en-US" altLang="en-US" dirty="0" err="1"/>
              <a:t>count</a:t>
            </a:r>
            <a:r>
              <a:rPr lang="en-US" altLang="en-US" dirty="0"/>
              <a:t> can be used to find the department names and budget of all departments with more that 12 instructors.</a:t>
            </a:r>
          </a:p>
          <a:p>
            <a:pPr>
              <a:buFont typeface="Monotype Sorts" charset="2"/>
              <a:buNone/>
              <a:tabLst>
                <a:tab pos="803275" algn="l"/>
                <a:tab pos="1370013" algn="l"/>
                <a:tab pos="2112963" algn="l"/>
              </a:tabLst>
            </a:pPr>
            <a:r>
              <a:rPr lang="en-US" altLang="en-US" dirty="0"/>
              <a:t>		</a:t>
            </a:r>
            <a:r>
              <a:rPr lang="en-US" altLang="en-US" b="1" dirty="0"/>
              <a:t>select </a:t>
            </a:r>
            <a:r>
              <a:rPr lang="en-US" altLang="en-US" i="1" dirty="0" err="1"/>
              <a:t>dept_name</a:t>
            </a:r>
            <a:r>
              <a:rPr lang="en-US" altLang="en-US" i="1" dirty="0"/>
              <a:t>, budget</a:t>
            </a:r>
            <a:br>
              <a:rPr lang="en-US" altLang="en-US" i="1" dirty="0"/>
            </a:br>
            <a:r>
              <a:rPr lang="en-US" altLang="en-US" i="1" dirty="0"/>
              <a:t>	</a:t>
            </a:r>
            <a:r>
              <a:rPr lang="en-US" altLang="en-US" b="1" dirty="0"/>
              <a:t>from</a:t>
            </a:r>
            <a:r>
              <a:rPr lang="en-US" altLang="en-US" i="1" dirty="0"/>
              <a:t> department</a:t>
            </a:r>
            <a:br>
              <a:rPr lang="en-US" altLang="en-US" i="1" dirty="0"/>
            </a:br>
            <a:r>
              <a:rPr lang="en-US" altLang="en-US" i="1" dirty="0"/>
              <a:t>	</a:t>
            </a:r>
            <a:r>
              <a:rPr lang="en-US" altLang="en-US" b="1" dirty="0"/>
              <a:t>where </a:t>
            </a:r>
            <a:r>
              <a:rPr lang="en-US" altLang="en-US" i="1" dirty="0" err="1"/>
              <a:t>dept_</a:t>
            </a:r>
            <a:r>
              <a:rPr lang="en-US" altLang="en-US" dirty="0" err="1"/>
              <a:t>count</a:t>
            </a:r>
            <a:r>
              <a:rPr lang="en-US" altLang="en-US" dirty="0"/>
              <a:t> (</a:t>
            </a:r>
            <a:r>
              <a:rPr lang="en-US" altLang="en-US" i="1" dirty="0" err="1"/>
              <a:t>dept_name</a:t>
            </a:r>
            <a:r>
              <a:rPr lang="en-US" altLang="en-US" i="1" dirty="0"/>
              <a:t> </a:t>
            </a:r>
            <a:r>
              <a:rPr lang="en-US" altLang="en-US" dirty="0"/>
              <a:t>) &gt; 12</a:t>
            </a:r>
            <a:endParaRPr lang="en-US" altLang="en-US" i="1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Table Functions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30300"/>
            <a:ext cx="8362950" cy="5508625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The SQL standard supports functions that can return tables as results; such functions are called  </a:t>
            </a:r>
            <a:r>
              <a:rPr lang="en-US" altLang="en-US" b="1" dirty="0">
                <a:solidFill>
                  <a:srgbClr val="002060"/>
                </a:solidFill>
              </a:rPr>
              <a:t>table functions</a:t>
            </a:r>
          </a:p>
          <a:p>
            <a:pPr>
              <a:defRPr/>
            </a:pPr>
            <a:r>
              <a:rPr lang="en-US" altLang="en-US" dirty="0"/>
              <a:t>Example: Return all instructors in a given department</a:t>
            </a:r>
          </a:p>
          <a:p>
            <a:pPr>
              <a:buFont typeface="Monotype Sorts" charset="2"/>
              <a:buNone/>
              <a:defRPr/>
            </a:pPr>
            <a:r>
              <a:rPr lang="en-US" altLang="en-US" dirty="0"/>
              <a:t>	</a:t>
            </a:r>
            <a:r>
              <a:rPr lang="en-US" altLang="en-US" b="1" dirty="0"/>
              <a:t>create</a:t>
            </a:r>
            <a:r>
              <a:rPr lang="en-US" altLang="en-US" dirty="0"/>
              <a:t> </a:t>
            </a:r>
            <a:r>
              <a:rPr lang="en-US" altLang="en-US" b="1" dirty="0"/>
              <a:t>function</a:t>
            </a:r>
            <a:r>
              <a:rPr lang="en-US" altLang="en-US" dirty="0"/>
              <a:t> </a:t>
            </a:r>
            <a:r>
              <a:rPr lang="en-US" altLang="en-US" i="1" dirty="0" err="1"/>
              <a:t>instructor_of</a:t>
            </a:r>
            <a:r>
              <a:rPr lang="en-US" altLang="en-US" dirty="0"/>
              <a:t> (</a:t>
            </a:r>
            <a:r>
              <a:rPr lang="en-US" altLang="en-US" i="1" dirty="0"/>
              <a:t>dept_name</a:t>
            </a:r>
            <a:r>
              <a:rPr lang="en-US" altLang="en-US" dirty="0"/>
              <a:t> </a:t>
            </a:r>
            <a:r>
              <a:rPr lang="en-US" altLang="en-US" b="1" dirty="0"/>
              <a:t>char</a:t>
            </a:r>
            <a:r>
              <a:rPr lang="en-US" altLang="en-US" dirty="0"/>
              <a:t>(20))</a:t>
            </a:r>
          </a:p>
          <a:p>
            <a:pPr>
              <a:buFont typeface="Monotype Sorts" charset="2"/>
              <a:buNone/>
              <a:defRPr/>
            </a:pPr>
            <a:r>
              <a:rPr lang="en-US" altLang="en-US" dirty="0"/>
              <a:t>		</a:t>
            </a:r>
            <a:r>
              <a:rPr lang="en-US" altLang="en-US" b="1" dirty="0"/>
              <a:t>returns</a:t>
            </a:r>
            <a:r>
              <a:rPr lang="en-US" altLang="en-US" dirty="0"/>
              <a:t> </a:t>
            </a:r>
            <a:r>
              <a:rPr lang="en-US" altLang="en-US" b="1" dirty="0"/>
              <a:t>table  </a:t>
            </a:r>
            <a:r>
              <a:rPr lang="en-US" altLang="en-US" dirty="0"/>
              <a:t>(</a:t>
            </a:r>
            <a:r>
              <a:rPr lang="en-US" altLang="en-US" b="1" dirty="0"/>
              <a:t> </a:t>
            </a:r>
            <a:r>
              <a:rPr lang="en-US" altLang="en-US" dirty="0"/>
              <a:t> </a:t>
            </a:r>
          </a:p>
          <a:p>
            <a:pPr>
              <a:buFont typeface="Monotype Sorts" charset="2"/>
              <a:buNone/>
              <a:defRPr/>
            </a:pPr>
            <a:r>
              <a:rPr lang="en-US" altLang="en-US" dirty="0"/>
              <a:t>                         </a:t>
            </a:r>
            <a:r>
              <a:rPr lang="en-US" altLang="en-US" i="1" dirty="0"/>
              <a:t>ID   </a:t>
            </a:r>
            <a:r>
              <a:rPr lang="en-US" altLang="en-US" b="1" dirty="0"/>
              <a:t>varchar</a:t>
            </a:r>
            <a:r>
              <a:rPr lang="en-US" altLang="en-US" dirty="0"/>
              <a:t>(5),</a:t>
            </a:r>
            <a:br>
              <a:rPr lang="en-US" altLang="en-US" dirty="0"/>
            </a:br>
            <a:r>
              <a:rPr lang="en-US" altLang="en-US" dirty="0"/>
              <a:t>	          </a:t>
            </a:r>
            <a:r>
              <a:rPr lang="en-US" altLang="en-US" i="1" dirty="0"/>
              <a:t>name</a:t>
            </a:r>
            <a:r>
              <a:rPr lang="en-US" altLang="en-US" dirty="0"/>
              <a:t>  </a:t>
            </a:r>
            <a:r>
              <a:rPr lang="en-US" altLang="en-US" b="1" dirty="0"/>
              <a:t>varchar</a:t>
            </a:r>
            <a:r>
              <a:rPr lang="en-US" altLang="en-US" dirty="0"/>
              <a:t>(20),</a:t>
            </a:r>
            <a:br>
              <a:rPr lang="en-US" altLang="en-US" dirty="0"/>
            </a:br>
            <a:r>
              <a:rPr lang="en-US" altLang="en-US" dirty="0"/>
              <a:t>                   </a:t>
            </a:r>
            <a:r>
              <a:rPr lang="en-US" altLang="en-US" i="1" dirty="0" err="1"/>
              <a:t>dept_name</a:t>
            </a:r>
            <a:r>
              <a:rPr lang="en-US" altLang="en-US" dirty="0"/>
              <a:t>  </a:t>
            </a:r>
            <a:r>
              <a:rPr lang="en-US" altLang="en-US" b="1" dirty="0"/>
              <a:t>varchar</a:t>
            </a:r>
            <a:r>
              <a:rPr lang="en-US" altLang="en-US" dirty="0"/>
              <a:t>(20),</a:t>
            </a:r>
            <a:br>
              <a:rPr lang="en-US" altLang="en-US" dirty="0"/>
            </a:br>
            <a:r>
              <a:rPr lang="en-US" altLang="en-US" dirty="0"/>
              <a:t>	          </a:t>
            </a:r>
            <a:r>
              <a:rPr lang="en-US" altLang="en-US" i="1" dirty="0"/>
              <a:t>salary</a:t>
            </a:r>
            <a:r>
              <a:rPr lang="en-US" altLang="en-US" dirty="0"/>
              <a:t>  </a:t>
            </a:r>
            <a:r>
              <a:rPr lang="en-US" altLang="en-US" b="1" dirty="0"/>
              <a:t>numeric</a:t>
            </a:r>
            <a:r>
              <a:rPr lang="en-US" altLang="en-US" dirty="0"/>
              <a:t>(8,2))</a:t>
            </a:r>
          </a:p>
          <a:p>
            <a:pPr>
              <a:buFont typeface="Monotype Sorts" charset="2"/>
              <a:buNone/>
              <a:defRPr/>
            </a:pPr>
            <a:r>
              <a:rPr lang="en-US" altLang="en-US" dirty="0"/>
              <a:t>	         </a:t>
            </a:r>
            <a:r>
              <a:rPr lang="en-US" altLang="en-US" b="1" dirty="0"/>
              <a:t>return</a:t>
            </a:r>
            <a:r>
              <a:rPr lang="en-US" altLang="en-US" dirty="0"/>
              <a:t> </a:t>
            </a:r>
            <a:r>
              <a:rPr lang="en-US" altLang="en-US" b="1" dirty="0"/>
              <a:t>table</a:t>
            </a:r>
            <a:br>
              <a:rPr lang="en-US" altLang="en-US" dirty="0"/>
            </a:br>
            <a:r>
              <a:rPr lang="en-US" altLang="en-US" dirty="0"/>
              <a:t>	         (</a:t>
            </a:r>
            <a:r>
              <a:rPr lang="en-US" altLang="en-US" b="1" dirty="0"/>
              <a:t>select</a:t>
            </a:r>
            <a:r>
              <a:rPr lang="en-US" altLang="en-US" dirty="0"/>
              <a:t> </a:t>
            </a:r>
            <a:r>
              <a:rPr lang="en-US" altLang="en-US" i="1" dirty="0"/>
              <a:t>ID, name, dept_name, salary</a:t>
            </a:r>
            <a:br>
              <a:rPr lang="en-US" altLang="en-US" dirty="0"/>
            </a:br>
            <a:r>
              <a:rPr lang="en-US" altLang="en-US" dirty="0"/>
              <a:t>	          </a:t>
            </a:r>
            <a:r>
              <a:rPr lang="en-US" altLang="en-US" b="1" dirty="0"/>
              <a:t>from</a:t>
            </a:r>
            <a:r>
              <a:rPr lang="en-US" altLang="en-US" dirty="0"/>
              <a:t> </a:t>
            </a:r>
            <a:r>
              <a:rPr lang="en-US" altLang="en-US" i="1" dirty="0"/>
              <a:t>instructor</a:t>
            </a:r>
            <a:br>
              <a:rPr lang="en-US" altLang="en-US" i="1" dirty="0"/>
            </a:br>
            <a:r>
              <a:rPr lang="en-US" altLang="en-US" dirty="0"/>
              <a:t>	          </a:t>
            </a:r>
            <a:r>
              <a:rPr lang="en-US" altLang="en-US" b="1" dirty="0"/>
              <a:t>where</a:t>
            </a:r>
            <a:r>
              <a:rPr lang="en-US" altLang="en-US" i="1" dirty="0"/>
              <a:t> </a:t>
            </a:r>
            <a:r>
              <a:rPr lang="en-US" altLang="en-US" i="1" dirty="0" err="1"/>
              <a:t>instructor.dept_name</a:t>
            </a:r>
            <a:r>
              <a:rPr lang="en-US" altLang="en-US" i="1" dirty="0"/>
              <a:t> = </a:t>
            </a:r>
            <a:r>
              <a:rPr lang="en-US" altLang="en-US" i="1" dirty="0" err="1"/>
              <a:t>instructor_of.dept_name</a:t>
            </a:r>
            <a:r>
              <a:rPr lang="en-US" altLang="en-US" dirty="0"/>
              <a:t>)</a:t>
            </a:r>
          </a:p>
          <a:p>
            <a:pPr>
              <a:defRPr/>
            </a:pPr>
            <a:r>
              <a:rPr lang="en-US" altLang="en-US" dirty="0"/>
              <a:t>Usage</a:t>
            </a:r>
          </a:p>
          <a:p>
            <a:pPr>
              <a:buFont typeface="Monotype Sorts" charset="2"/>
              <a:buNone/>
              <a:defRPr/>
            </a:pPr>
            <a:r>
              <a:rPr lang="en-US" altLang="en-US" dirty="0"/>
              <a:t>		</a:t>
            </a:r>
            <a:r>
              <a:rPr lang="en-US" altLang="en-US" b="1" dirty="0"/>
              <a:t>select *</a:t>
            </a:r>
            <a:br>
              <a:rPr lang="en-US" altLang="en-US" b="1" dirty="0"/>
            </a:br>
            <a:r>
              <a:rPr lang="en-US" altLang="en-US" b="1" dirty="0"/>
              <a:t>	from table </a:t>
            </a:r>
            <a:r>
              <a:rPr lang="en-US" altLang="en-US" dirty="0"/>
              <a:t>(</a:t>
            </a:r>
            <a:r>
              <a:rPr lang="en-US" altLang="en-US" i="1" dirty="0" err="1"/>
              <a:t>instructor_of</a:t>
            </a:r>
            <a:r>
              <a:rPr lang="en-US" altLang="en-US" i="1" dirty="0"/>
              <a:t> </a:t>
            </a:r>
            <a:r>
              <a:rPr lang="en-US" altLang="en-US" dirty="0"/>
              <a:t>(</a:t>
            </a:r>
            <a:r>
              <a:rPr lang="en-US" altLang="ja-JP" dirty="0"/>
              <a:t>'Music'))</a:t>
            </a:r>
            <a:endParaRPr lang="en-US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SQL Procedures</a:t>
            </a:r>
            <a:endParaRPr lang="en-US" altLang="en-US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93790"/>
            <a:ext cx="7780845" cy="4903787"/>
          </a:xfrm>
        </p:spPr>
        <p:txBody>
          <a:bodyPr lIns="91440"/>
          <a:lstStyle/>
          <a:p>
            <a:r>
              <a:rPr lang="en-US" altLang="en-US" dirty="0"/>
              <a:t>The </a:t>
            </a:r>
            <a:r>
              <a:rPr lang="en-US" altLang="en-US" i="1" dirty="0" err="1"/>
              <a:t>dept_count</a:t>
            </a:r>
            <a:r>
              <a:rPr lang="en-US" altLang="en-US" i="1" dirty="0"/>
              <a:t>  </a:t>
            </a:r>
            <a:r>
              <a:rPr lang="en-US" altLang="en-US" dirty="0"/>
              <a:t>function could instead be written as procedure:</a:t>
            </a:r>
          </a:p>
          <a:p>
            <a:pPr>
              <a:buFont typeface="Monotype Sorts" charset="2"/>
              <a:buNone/>
            </a:pPr>
            <a:r>
              <a:rPr lang="en-US" altLang="en-US" b="1" dirty="0"/>
              <a:t>	create procedure </a:t>
            </a:r>
            <a:r>
              <a:rPr lang="en-US" altLang="en-US" i="1" dirty="0" err="1"/>
              <a:t>dept_count_proc</a:t>
            </a:r>
            <a:r>
              <a:rPr lang="en-US" altLang="en-US" i="1" dirty="0"/>
              <a:t> </a:t>
            </a:r>
            <a:r>
              <a:rPr lang="en-US" altLang="en-US" dirty="0"/>
              <a:t>(</a:t>
            </a:r>
            <a:r>
              <a:rPr lang="en-US" altLang="en-US" b="1" dirty="0"/>
              <a:t>in </a:t>
            </a:r>
            <a:r>
              <a:rPr lang="en-US" altLang="en-US" i="1" dirty="0"/>
              <a:t>dept_name </a:t>
            </a:r>
            <a:r>
              <a:rPr lang="en-US" altLang="en-US" b="1" dirty="0" err="1"/>
              <a:t>varchar</a:t>
            </a:r>
            <a:r>
              <a:rPr lang="en-US" altLang="en-US" dirty="0"/>
              <a:t>(20), </a:t>
            </a:r>
            <a:br>
              <a:rPr lang="en-US" altLang="en-US" dirty="0"/>
            </a:br>
            <a:r>
              <a:rPr lang="en-US" altLang="en-US" dirty="0"/>
              <a:t>                                                           </a:t>
            </a:r>
            <a:r>
              <a:rPr lang="en-US" altLang="en-US" b="1" dirty="0"/>
              <a:t>out </a:t>
            </a:r>
            <a:r>
              <a:rPr lang="en-US" altLang="en-US" i="1" dirty="0" err="1"/>
              <a:t>d_count</a:t>
            </a:r>
            <a:r>
              <a:rPr lang="en-US" altLang="en-US" i="1" dirty="0"/>
              <a:t> </a:t>
            </a:r>
            <a:r>
              <a:rPr lang="en-US" altLang="en-US" b="1" dirty="0"/>
              <a:t>integer)</a:t>
            </a:r>
            <a:br>
              <a:rPr lang="en-US" altLang="en-US" b="1" dirty="0"/>
            </a:br>
            <a:r>
              <a:rPr lang="en-US" altLang="en-US" b="1" dirty="0"/>
              <a:t>   begin</a:t>
            </a:r>
          </a:p>
          <a:p>
            <a:pPr>
              <a:buFont typeface="Monotype Sorts" charset="2"/>
              <a:buNone/>
            </a:pPr>
            <a:r>
              <a:rPr lang="en-US" altLang="en-US" b="1" dirty="0"/>
              <a:t>	       select count</a:t>
            </a:r>
            <a:r>
              <a:rPr lang="en-US" altLang="en-US" dirty="0"/>
              <a:t>(</a:t>
            </a:r>
            <a:r>
              <a:rPr lang="en-US" altLang="en-US" i="1" dirty="0"/>
              <a:t>*</a:t>
            </a:r>
            <a:r>
              <a:rPr lang="en-US" altLang="en-US" dirty="0"/>
              <a:t>) </a:t>
            </a:r>
            <a:r>
              <a:rPr lang="en-US" altLang="en-US" b="1" dirty="0"/>
              <a:t>into </a:t>
            </a:r>
            <a:r>
              <a:rPr lang="en-US" altLang="en-US" i="1" dirty="0" err="1"/>
              <a:t>d_count</a:t>
            </a:r>
            <a:br>
              <a:rPr lang="en-US" altLang="en-US" i="1" dirty="0"/>
            </a:br>
            <a:r>
              <a:rPr lang="en-US" altLang="en-US" i="1" dirty="0"/>
              <a:t>       </a:t>
            </a:r>
            <a:r>
              <a:rPr lang="en-US" altLang="en-US" b="1" dirty="0"/>
              <a:t>from </a:t>
            </a:r>
            <a:r>
              <a:rPr lang="en-US" altLang="en-US" i="1" dirty="0"/>
              <a:t>instructor</a:t>
            </a:r>
            <a:br>
              <a:rPr lang="en-US" altLang="en-US" i="1" dirty="0"/>
            </a:br>
            <a:r>
              <a:rPr lang="en-US" altLang="en-US" i="1" dirty="0"/>
              <a:t>       </a:t>
            </a:r>
            <a:r>
              <a:rPr lang="en-US" altLang="en-US" b="1" dirty="0"/>
              <a:t>where </a:t>
            </a:r>
            <a:r>
              <a:rPr lang="en-US" altLang="en-US" i="1" dirty="0" err="1"/>
              <a:t>instructor.dept_name</a:t>
            </a:r>
            <a:r>
              <a:rPr lang="en-US" altLang="en-US" i="1" dirty="0"/>
              <a:t> = </a:t>
            </a:r>
            <a:r>
              <a:rPr lang="en-US" altLang="en-US" i="1" dirty="0" err="1"/>
              <a:t>dept_count_proc.dept_name</a:t>
            </a:r>
            <a:endParaRPr lang="en-US" altLang="en-US" i="1" dirty="0"/>
          </a:p>
          <a:p>
            <a:pPr>
              <a:buFont typeface="Monotype Sorts" charset="2"/>
              <a:buNone/>
            </a:pPr>
            <a:r>
              <a:rPr lang="en-US" altLang="en-US" i="1" dirty="0"/>
              <a:t>        </a:t>
            </a:r>
            <a:r>
              <a:rPr lang="en-US" altLang="en-US" b="1" dirty="0"/>
              <a:t>end</a:t>
            </a:r>
            <a:endParaRPr lang="en-US" altLang="en-US" dirty="0"/>
          </a:p>
          <a:p>
            <a:r>
              <a:rPr lang="en-US" altLang="en-US" dirty="0"/>
              <a:t>The keywords </a:t>
            </a:r>
            <a:r>
              <a:rPr lang="en-US" altLang="en-US" b="1" dirty="0"/>
              <a:t>in</a:t>
            </a:r>
            <a:r>
              <a:rPr lang="en-US" altLang="en-US" dirty="0"/>
              <a:t> and  </a:t>
            </a:r>
            <a:r>
              <a:rPr lang="en-US" altLang="en-US" b="1" dirty="0"/>
              <a:t>out  </a:t>
            </a:r>
            <a:r>
              <a:rPr lang="en-US" altLang="en-US" dirty="0"/>
              <a:t>are parameters that are expected to have values assigned to them and parameters whose values are set in the procedure in order to return results.</a:t>
            </a:r>
          </a:p>
          <a:p>
            <a:r>
              <a:rPr lang="en-US" altLang="en-US" dirty="0"/>
              <a:t>Procedures can be invoked either from an SQL procedure or from embedded SQL, using the </a:t>
            </a:r>
            <a:r>
              <a:rPr lang="en-US" altLang="en-US" b="1" dirty="0"/>
              <a:t>call</a:t>
            </a:r>
            <a:r>
              <a:rPr lang="en-US" altLang="en-US" dirty="0"/>
              <a:t> statement.</a:t>
            </a:r>
          </a:p>
          <a:p>
            <a:pPr>
              <a:buFont typeface="Monotype Sorts" charset="2"/>
              <a:buNone/>
            </a:pPr>
            <a:r>
              <a:rPr lang="en-US" altLang="en-US" b="1" dirty="0"/>
              <a:t>		declare </a:t>
            </a:r>
            <a:r>
              <a:rPr lang="en-US" altLang="en-US" i="1" dirty="0" err="1"/>
              <a:t>d_count</a:t>
            </a:r>
            <a:r>
              <a:rPr lang="en-US" altLang="en-US" i="1" dirty="0"/>
              <a:t> </a:t>
            </a:r>
            <a:r>
              <a:rPr lang="en-US" altLang="en-US" b="1" dirty="0"/>
              <a:t>integer</a:t>
            </a:r>
            <a:r>
              <a:rPr lang="en-US" altLang="en-US" dirty="0"/>
              <a:t>;</a:t>
            </a:r>
            <a:br>
              <a:rPr lang="en-US" altLang="en-US" dirty="0"/>
            </a:br>
            <a:r>
              <a:rPr lang="en-US" altLang="en-US" dirty="0"/>
              <a:t>	</a:t>
            </a:r>
            <a:r>
              <a:rPr lang="en-US" altLang="en-US" b="1" dirty="0"/>
              <a:t>call </a:t>
            </a:r>
            <a:r>
              <a:rPr lang="en-US" altLang="en-US" i="1" dirty="0" err="1"/>
              <a:t>dept_count_proc</a:t>
            </a:r>
            <a:r>
              <a:rPr lang="en-US" altLang="en-US" dirty="0"/>
              <a:t>( </a:t>
            </a:r>
            <a:r>
              <a:rPr lang="en-US" altLang="ja-JP" dirty="0"/>
              <a:t>'Physics', </a:t>
            </a:r>
            <a:r>
              <a:rPr lang="en-US" altLang="ja-JP" i="1" dirty="0" err="1"/>
              <a:t>d_count</a:t>
            </a:r>
            <a:r>
              <a:rPr lang="en-US" altLang="ja-JP" dirty="0"/>
              <a:t>);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	</a:t>
            </a:r>
          </a:p>
          <a:p>
            <a:pPr indent="-365760"/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SQL Procedures (Cont.)</a:t>
            </a:r>
            <a:endParaRPr lang="en-US" altLang="en-US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93790"/>
            <a:ext cx="7638802" cy="1844719"/>
          </a:xfrm>
        </p:spPr>
        <p:txBody>
          <a:bodyPr lIns="91440"/>
          <a:lstStyle/>
          <a:p>
            <a:r>
              <a:rPr lang="en-US" altLang="en-US" dirty="0"/>
              <a:t>Procedures and functions can be invoked also from dynamic SQL</a:t>
            </a:r>
          </a:p>
          <a:p>
            <a:r>
              <a:rPr lang="en-US" altLang="en-US" dirty="0"/>
              <a:t>SQL allows more than one procedure of the so long as the number of arguments of the procedures with the same name is different.</a:t>
            </a:r>
          </a:p>
          <a:p>
            <a:r>
              <a:rPr lang="en-US" altLang="en-US" dirty="0"/>
              <a:t>The name, along with the number of arguments, is used to identify the procedure. </a:t>
            </a:r>
          </a:p>
          <a:p>
            <a:pPr indent="-365760"/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Language Constructs for Procedures &amp; Functions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93790"/>
            <a:ext cx="7727580" cy="5074998"/>
          </a:xfrm>
        </p:spPr>
        <p:txBody>
          <a:bodyPr lIns="91440"/>
          <a:lstStyle/>
          <a:p>
            <a:pPr>
              <a:defRPr/>
            </a:pPr>
            <a:r>
              <a:rPr lang="en-US" altLang="en-US" dirty="0"/>
              <a:t>SQL supports constructs that gives it almost all the power of a general-purpose programming language.</a:t>
            </a:r>
          </a:p>
          <a:p>
            <a:pPr lvl="1">
              <a:defRPr/>
            </a:pPr>
            <a:r>
              <a:rPr lang="en-US" altLang="en-US" dirty="0">
                <a:ea typeface="ＭＳ Ｐゴシック" pitchFamily="34" charset="-128"/>
              </a:rPr>
              <a:t>Warning: most database systems implement their own variant of the standard syntax below.</a:t>
            </a:r>
          </a:p>
          <a:p>
            <a:pPr>
              <a:defRPr/>
            </a:pPr>
            <a:r>
              <a:rPr lang="en-US" altLang="en-US" dirty="0"/>
              <a:t>Compound statement: </a:t>
            </a:r>
            <a:r>
              <a:rPr lang="en-US" altLang="en-US" b="1" dirty="0"/>
              <a:t>begin</a:t>
            </a:r>
            <a:r>
              <a:rPr lang="en-US" altLang="en-US" dirty="0"/>
              <a:t> … </a:t>
            </a:r>
            <a:r>
              <a:rPr lang="en-US" altLang="en-US" b="1" dirty="0"/>
              <a:t>end,</a:t>
            </a:r>
            <a:r>
              <a:rPr lang="en-US" altLang="en-US" dirty="0"/>
              <a:t> </a:t>
            </a:r>
          </a:p>
          <a:p>
            <a:pPr lvl="1">
              <a:defRPr/>
            </a:pPr>
            <a:r>
              <a:rPr lang="en-US" altLang="en-US" dirty="0">
                <a:ea typeface="ＭＳ Ｐゴシック" pitchFamily="34" charset="-128"/>
              </a:rPr>
              <a:t>May contain multiple SQL statements between </a:t>
            </a:r>
            <a:r>
              <a:rPr lang="en-US" altLang="en-US" b="1" dirty="0">
                <a:ea typeface="ＭＳ Ｐゴシック" pitchFamily="34" charset="-128"/>
              </a:rPr>
              <a:t>begin</a:t>
            </a:r>
            <a:r>
              <a:rPr lang="en-US" altLang="en-US" dirty="0">
                <a:ea typeface="ＭＳ Ｐゴシック" pitchFamily="34" charset="-128"/>
              </a:rPr>
              <a:t> and </a:t>
            </a:r>
            <a:r>
              <a:rPr lang="en-US" altLang="en-US" b="1" dirty="0">
                <a:ea typeface="ＭＳ Ｐゴシック" pitchFamily="34" charset="-128"/>
              </a:rPr>
              <a:t>end</a:t>
            </a:r>
            <a:r>
              <a:rPr lang="en-US" altLang="en-US" dirty="0">
                <a:ea typeface="ＭＳ Ｐゴシック" pitchFamily="34" charset="-128"/>
              </a:rPr>
              <a:t>.</a:t>
            </a:r>
          </a:p>
          <a:p>
            <a:pPr lvl="1">
              <a:defRPr/>
            </a:pPr>
            <a:r>
              <a:rPr lang="en-US" altLang="en-US" dirty="0">
                <a:ea typeface="ＭＳ Ｐゴシック" pitchFamily="34" charset="-128"/>
              </a:rPr>
              <a:t>Local variables can be declared within a compound statements</a:t>
            </a:r>
          </a:p>
          <a:p>
            <a:pPr>
              <a:defRPr/>
            </a:pPr>
            <a:r>
              <a:rPr lang="en-US" altLang="en-US" dirty="0"/>
              <a:t>While and repeat statements:</a:t>
            </a:r>
          </a:p>
          <a:p>
            <a:pPr lvl="1">
              <a:defRPr/>
            </a:pPr>
            <a:r>
              <a:rPr lang="en-US" altLang="en-US" dirty="0">
                <a:ea typeface="ＭＳ Ｐゴシック" pitchFamily="34" charset="-128"/>
              </a:rPr>
              <a:t>  </a:t>
            </a:r>
            <a:r>
              <a:rPr lang="en-US" altLang="en-US" b="1" dirty="0">
                <a:ea typeface="ＭＳ Ｐゴシック" pitchFamily="34" charset="-128"/>
              </a:rPr>
              <a:t>while</a:t>
            </a:r>
            <a:r>
              <a:rPr lang="en-US" altLang="en-US" dirty="0">
                <a:ea typeface="ＭＳ Ｐゴシック" pitchFamily="34" charset="-128"/>
              </a:rPr>
              <a:t> </a:t>
            </a:r>
            <a:r>
              <a:rPr lang="en-US" altLang="en-US" dirty="0" err="1">
                <a:ea typeface="ＭＳ Ｐゴシック" pitchFamily="34" charset="-128"/>
              </a:rPr>
              <a:t>boolean</a:t>
            </a:r>
            <a:r>
              <a:rPr lang="en-US" altLang="en-US" dirty="0">
                <a:ea typeface="ＭＳ Ｐゴシック" pitchFamily="34" charset="-128"/>
              </a:rPr>
              <a:t> expression  </a:t>
            </a:r>
            <a:r>
              <a:rPr lang="en-US" altLang="en-US" b="1" dirty="0">
                <a:ea typeface="ＭＳ Ｐゴシック" pitchFamily="34" charset="-128"/>
              </a:rPr>
              <a:t>do</a:t>
            </a:r>
          </a:p>
          <a:p>
            <a:pPr lvl="2">
              <a:lnSpc>
                <a:spcPct val="70000"/>
              </a:lnSpc>
              <a:buFont typeface="Webdings" panose="05030102010509060703" pitchFamily="18" charset="2"/>
              <a:buNone/>
              <a:defRPr/>
            </a:pPr>
            <a:r>
              <a:rPr lang="en-US" altLang="en-US" dirty="0">
                <a:ea typeface="ＭＳ Ｐゴシック" pitchFamily="34" charset="-128"/>
              </a:rPr>
              <a:t>           sequence of statements ;</a:t>
            </a:r>
          </a:p>
          <a:p>
            <a:pPr lvl="1">
              <a:lnSpc>
                <a:spcPct val="70000"/>
              </a:lnSpc>
              <a:buFont typeface="Monotype Sorts" charset="2"/>
              <a:buNone/>
              <a:defRPr/>
            </a:pPr>
            <a:r>
              <a:rPr lang="en-US" altLang="en-US" dirty="0">
                <a:ea typeface="ＭＳ Ｐゴシック" pitchFamily="34" charset="-128"/>
              </a:rPr>
              <a:t>		</a:t>
            </a:r>
            <a:r>
              <a:rPr lang="en-US" altLang="en-US" b="1" dirty="0">
                <a:ea typeface="ＭＳ Ｐゴシック" pitchFamily="34" charset="-128"/>
              </a:rPr>
              <a:t>end while</a:t>
            </a:r>
          </a:p>
          <a:p>
            <a:pPr lvl="1">
              <a:lnSpc>
                <a:spcPct val="70000"/>
              </a:lnSpc>
              <a:buFont typeface="Monotype Sorts" charset="2"/>
              <a:buNone/>
              <a:defRPr/>
            </a:pPr>
            <a:r>
              <a:rPr lang="en-US" altLang="en-US" sz="800" dirty="0">
                <a:ea typeface="ＭＳ Ｐゴシック" pitchFamily="34" charset="-128"/>
              </a:rPr>
              <a:t> </a:t>
            </a:r>
          </a:p>
          <a:p>
            <a:pPr lvl="1">
              <a:defRPr/>
            </a:pPr>
            <a:r>
              <a:rPr lang="en-US" altLang="en-US" dirty="0">
                <a:ea typeface="ＭＳ Ｐゴシック" pitchFamily="34" charset="-128"/>
              </a:rPr>
              <a:t> </a:t>
            </a:r>
            <a:r>
              <a:rPr lang="en-US" altLang="en-US" b="1" dirty="0">
                <a:ea typeface="ＭＳ Ｐゴシック" pitchFamily="34" charset="-128"/>
              </a:rPr>
              <a:t>repeat</a:t>
            </a:r>
          </a:p>
          <a:p>
            <a:pPr lvl="2">
              <a:lnSpc>
                <a:spcPct val="70000"/>
              </a:lnSpc>
              <a:buFont typeface="Monotype Sorts" charset="2"/>
              <a:buNone/>
              <a:defRPr/>
            </a:pPr>
            <a:r>
              <a:rPr lang="en-US" altLang="en-US" dirty="0">
                <a:ea typeface="ＭＳ Ｐゴシック" pitchFamily="34" charset="-128"/>
              </a:rPr>
              <a:t>         sequence of statements ;</a:t>
            </a:r>
          </a:p>
          <a:p>
            <a:pPr lvl="1">
              <a:lnSpc>
                <a:spcPct val="70000"/>
              </a:lnSpc>
              <a:buFont typeface="Monotype Sorts" charset="2"/>
              <a:buNone/>
              <a:defRPr/>
            </a:pPr>
            <a:r>
              <a:rPr lang="en-US" altLang="en-US" dirty="0">
                <a:ea typeface="ＭＳ Ｐゴシック" pitchFamily="34" charset="-128"/>
              </a:rPr>
              <a:t>		until </a:t>
            </a:r>
            <a:r>
              <a:rPr lang="en-US" altLang="en-US" dirty="0" err="1">
                <a:ea typeface="ＭＳ Ｐゴシック" pitchFamily="34" charset="-128"/>
              </a:rPr>
              <a:t>boolean</a:t>
            </a:r>
            <a:r>
              <a:rPr lang="en-US" altLang="en-US" dirty="0">
                <a:ea typeface="ＭＳ Ｐゴシック" pitchFamily="34" charset="-128"/>
              </a:rPr>
              <a:t> expression </a:t>
            </a:r>
          </a:p>
          <a:p>
            <a:pPr lvl="1">
              <a:lnSpc>
                <a:spcPct val="70000"/>
              </a:lnSpc>
              <a:buFont typeface="Monotype Sorts" charset="2"/>
              <a:buNone/>
              <a:defRPr/>
            </a:pPr>
            <a:r>
              <a:rPr lang="en-US" altLang="en-US" dirty="0">
                <a:ea typeface="ＭＳ Ｐゴシック" pitchFamily="34" charset="-128"/>
              </a:rPr>
              <a:t>		</a:t>
            </a:r>
            <a:r>
              <a:rPr lang="en-US" altLang="en-US" b="1" dirty="0">
                <a:ea typeface="ＭＳ Ｐゴシック" pitchFamily="34" charset="-128"/>
              </a:rPr>
              <a:t>end repeat</a:t>
            </a:r>
          </a:p>
          <a:p>
            <a:pPr indent="-365760"/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Language Constructs (Cont.)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35063"/>
            <a:ext cx="7734300" cy="49037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b="1" dirty="0">
                <a:latin typeface="Tahoma" panose="020B0604030504040204" pitchFamily="34" charset="0"/>
              </a:rPr>
              <a:t>For</a:t>
            </a:r>
            <a:r>
              <a:rPr lang="en-US" altLang="en-US" dirty="0">
                <a:latin typeface="Tahoma" panose="020B0604030504040204" pitchFamily="34" charset="0"/>
              </a:rPr>
              <a:t> loop</a:t>
            </a:r>
          </a:p>
          <a:p>
            <a:pPr lvl="1">
              <a:lnSpc>
                <a:spcPct val="80000"/>
              </a:lnSpc>
            </a:pPr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Permits iteration over all results of a query</a:t>
            </a:r>
          </a:p>
          <a:p>
            <a:r>
              <a:rPr lang="en-US" altLang="en-US" dirty="0">
                <a:latin typeface="Tahoma" panose="020B0604030504040204" pitchFamily="34" charset="0"/>
              </a:rPr>
              <a:t>Example:   Find the budget of all departments</a:t>
            </a:r>
            <a:br>
              <a:rPr lang="en-US" altLang="en-US" dirty="0">
                <a:latin typeface="Tahoma" panose="020B0604030504040204" pitchFamily="34" charset="0"/>
              </a:rPr>
            </a:br>
            <a:br>
              <a:rPr lang="en-US" altLang="en-US" dirty="0">
                <a:latin typeface="Tahoma" panose="020B0604030504040204" pitchFamily="34" charset="0"/>
              </a:rPr>
            </a:br>
            <a:r>
              <a:rPr lang="en-US" altLang="en-US" dirty="0">
                <a:latin typeface="Tahoma" panose="020B0604030504040204" pitchFamily="34" charset="0"/>
              </a:rPr>
              <a:t>  </a:t>
            </a:r>
            <a:r>
              <a:rPr lang="en-US" altLang="en-US" b="1" dirty="0"/>
              <a:t>declare </a:t>
            </a:r>
            <a:r>
              <a:rPr lang="en-US" altLang="en-US" i="1" dirty="0"/>
              <a:t>n  </a:t>
            </a:r>
            <a:r>
              <a:rPr lang="en-US" altLang="en-US" b="1" dirty="0"/>
              <a:t>integer default </a:t>
            </a:r>
            <a:r>
              <a:rPr lang="en-US" altLang="en-US" dirty="0"/>
              <a:t>0;</a:t>
            </a:r>
            <a:br>
              <a:rPr lang="en-US" altLang="en-US" dirty="0"/>
            </a:br>
            <a:r>
              <a:rPr lang="en-US" altLang="en-US" dirty="0"/>
              <a:t>  </a:t>
            </a:r>
            <a:r>
              <a:rPr lang="en-US" altLang="en-US" b="1" dirty="0"/>
              <a:t>for </a:t>
            </a:r>
            <a:r>
              <a:rPr lang="en-US" altLang="en-US" i="1" dirty="0"/>
              <a:t>r  </a:t>
            </a:r>
            <a:r>
              <a:rPr lang="en-US" altLang="en-US" b="1" dirty="0"/>
              <a:t>as</a:t>
            </a:r>
            <a:br>
              <a:rPr lang="en-US" altLang="en-US" b="1" dirty="0"/>
            </a:br>
            <a:r>
              <a:rPr lang="en-US" altLang="en-US" b="1" dirty="0"/>
              <a:t>         select </a:t>
            </a:r>
            <a:r>
              <a:rPr lang="en-US" altLang="en-US" i="1" dirty="0"/>
              <a:t>budget  </a:t>
            </a:r>
            <a:r>
              <a:rPr lang="en-US" altLang="en-US" b="1" dirty="0"/>
              <a:t>from </a:t>
            </a:r>
            <a:r>
              <a:rPr lang="en-US" altLang="en-US" i="1" dirty="0"/>
              <a:t>department                                                     	</a:t>
            </a:r>
            <a:r>
              <a:rPr lang="en-US" altLang="en-US" b="1" dirty="0"/>
              <a:t>where </a:t>
            </a:r>
            <a:r>
              <a:rPr lang="en-US" altLang="en-US" i="1" dirty="0" err="1"/>
              <a:t>dept_name</a:t>
            </a:r>
            <a:r>
              <a:rPr lang="en-US" altLang="en-US" i="1" dirty="0"/>
              <a:t> = 'Music' </a:t>
            </a:r>
            <a:br>
              <a:rPr lang="en-US" altLang="en-US" dirty="0"/>
            </a:br>
            <a:r>
              <a:rPr lang="en-US" altLang="en-US" dirty="0"/>
              <a:t>   </a:t>
            </a:r>
            <a:r>
              <a:rPr lang="en-US" altLang="en-US" b="1" dirty="0"/>
              <a:t>do</a:t>
            </a:r>
            <a:br>
              <a:rPr lang="en-US" altLang="en-US" b="1" dirty="0"/>
            </a:br>
            <a:r>
              <a:rPr lang="en-US" altLang="en-US" b="1" dirty="0"/>
              <a:t>	       set </a:t>
            </a:r>
            <a:r>
              <a:rPr lang="en-US" altLang="en-US" i="1" dirty="0"/>
              <a:t>n </a:t>
            </a:r>
            <a:r>
              <a:rPr lang="en-US" altLang="en-US" dirty="0"/>
              <a:t>= </a:t>
            </a:r>
            <a:r>
              <a:rPr lang="en-US" altLang="en-US" i="1" dirty="0"/>
              <a:t>n </a:t>
            </a:r>
            <a:r>
              <a:rPr lang="en-US" altLang="en-US" dirty="0"/>
              <a:t>+ </a:t>
            </a:r>
            <a:r>
              <a:rPr lang="en-US" altLang="en-US" dirty="0" err="1"/>
              <a:t>r.</a:t>
            </a:r>
            <a:r>
              <a:rPr lang="en-US" altLang="en-US" i="1" dirty="0" err="1"/>
              <a:t>budget</a:t>
            </a:r>
            <a:br>
              <a:rPr lang="en-US" altLang="en-US" i="1" dirty="0"/>
            </a:br>
            <a:r>
              <a:rPr lang="en-US" altLang="en-US" i="1" dirty="0"/>
              <a:t>   </a:t>
            </a:r>
            <a:r>
              <a:rPr lang="en-US" altLang="en-US" b="1" dirty="0"/>
              <a:t>end for</a:t>
            </a:r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Language Constructs – if-then-else</a:t>
            </a:r>
            <a:endParaRPr lang="en-US" altLang="en-US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93790"/>
            <a:ext cx="8119618" cy="4903787"/>
          </a:xfrm>
        </p:spPr>
        <p:txBody>
          <a:bodyPr lIns="91440"/>
          <a:lstStyle/>
          <a:p>
            <a:r>
              <a:rPr lang="en-US" altLang="en-US" dirty="0"/>
              <a:t>Conditional statements  (</a:t>
            </a:r>
            <a:r>
              <a:rPr lang="en-US" altLang="en-US" b="1" dirty="0"/>
              <a:t>if-then-else</a:t>
            </a:r>
            <a:r>
              <a:rPr lang="en-US" altLang="en-US" dirty="0"/>
              <a:t>)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              </a:t>
            </a:r>
            <a:r>
              <a:rPr lang="en-US" altLang="en-US" b="1" dirty="0"/>
              <a:t>if</a:t>
            </a:r>
            <a:r>
              <a:rPr lang="en-US" altLang="en-US" dirty="0"/>
              <a:t> </a:t>
            </a:r>
            <a:r>
              <a:rPr lang="en-US" altLang="en-US" i="1" dirty="0" err="1"/>
              <a:t>boolean</a:t>
            </a:r>
            <a:r>
              <a:rPr lang="en-US" altLang="en-US" i="1" dirty="0"/>
              <a:t>  expression </a:t>
            </a:r>
            <a:br>
              <a:rPr lang="en-US" altLang="en-US" b="1" dirty="0"/>
            </a:br>
            <a:r>
              <a:rPr lang="en-US" altLang="en-US" b="1" dirty="0"/>
              <a:t>	    then </a:t>
            </a:r>
            <a:r>
              <a:rPr lang="en-US" altLang="en-US" i="1" dirty="0"/>
              <a:t>statement or compound statement </a:t>
            </a:r>
            <a:br>
              <a:rPr lang="en-US" altLang="en-US" i="1" dirty="0"/>
            </a:br>
            <a:r>
              <a:rPr lang="en-US" altLang="en-US" i="1" dirty="0"/>
              <a:t>	</a:t>
            </a:r>
            <a:r>
              <a:rPr lang="en-US" altLang="en-US" b="1" dirty="0" err="1"/>
              <a:t>elseif</a:t>
            </a:r>
            <a:r>
              <a:rPr lang="en-US" altLang="en-US" b="1" dirty="0"/>
              <a:t> </a:t>
            </a:r>
            <a:r>
              <a:rPr lang="en-US" altLang="en-US" i="1" dirty="0" err="1"/>
              <a:t>boolean</a:t>
            </a:r>
            <a:r>
              <a:rPr lang="en-US" altLang="en-US" i="1" dirty="0"/>
              <a:t>  expression </a:t>
            </a:r>
            <a:br>
              <a:rPr lang="en-US" altLang="en-US" b="1" dirty="0"/>
            </a:br>
            <a:r>
              <a:rPr lang="en-US" altLang="en-US" b="1" dirty="0"/>
              <a:t>	</a:t>
            </a:r>
            <a:r>
              <a:rPr lang="en-US" altLang="en-US" dirty="0"/>
              <a:t>    </a:t>
            </a:r>
            <a:r>
              <a:rPr lang="en-US" altLang="en-US" b="1" dirty="0"/>
              <a:t>then </a:t>
            </a:r>
            <a:r>
              <a:rPr lang="en-US" altLang="en-US" i="1" dirty="0"/>
              <a:t>statement or compound statement </a:t>
            </a:r>
            <a:br>
              <a:rPr lang="en-US" altLang="en-US" dirty="0"/>
            </a:br>
            <a:r>
              <a:rPr lang="en-US" altLang="en-US" dirty="0"/>
              <a:t>         </a:t>
            </a:r>
            <a:r>
              <a:rPr lang="en-US" altLang="en-US" b="1" dirty="0"/>
              <a:t>else</a:t>
            </a:r>
            <a:r>
              <a:rPr lang="en-US" altLang="en-US" dirty="0"/>
              <a:t> </a:t>
            </a:r>
            <a:r>
              <a:rPr lang="en-US" altLang="en-US" i="1" dirty="0"/>
              <a:t>statement or compound statement </a:t>
            </a:r>
            <a:br>
              <a:rPr lang="en-US" altLang="en-US" dirty="0"/>
            </a:br>
            <a:r>
              <a:rPr lang="en-US" altLang="en-US" dirty="0"/>
              <a:t>	</a:t>
            </a:r>
            <a:r>
              <a:rPr lang="en-US" altLang="en-US" b="1" dirty="0"/>
              <a:t>end</a:t>
            </a:r>
            <a:r>
              <a:rPr lang="en-US" altLang="en-US" dirty="0"/>
              <a:t> </a:t>
            </a:r>
            <a:r>
              <a:rPr lang="en-US" altLang="en-US" b="1" dirty="0"/>
              <a:t>if</a:t>
            </a:r>
          </a:p>
          <a:p>
            <a:pPr indent="-365760"/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 procedure</a:t>
            </a:r>
            <a:endParaRPr lang="en-US" altLang="en-US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93790"/>
            <a:ext cx="7603292" cy="4903787"/>
          </a:xfrm>
        </p:spPr>
        <p:txBody>
          <a:bodyPr lIns="91440"/>
          <a:lstStyle/>
          <a:p>
            <a:r>
              <a:rPr lang="en-US" altLang="en-US" dirty="0"/>
              <a:t>Registers student after ensuring classroom capacity is not exceeded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Returns 0 on success and -1 if capacity is exceeded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See book (page 202) for details</a:t>
            </a:r>
          </a:p>
          <a:p>
            <a:r>
              <a:rPr lang="en-US" altLang="en-US" dirty="0"/>
              <a:t>Signaling of exception conditions, and declaring handlers for exceptions</a:t>
            </a:r>
          </a:p>
          <a:p>
            <a:pPr>
              <a:buFont typeface="Monotype Sorts" charset="2"/>
              <a:buNone/>
            </a:pPr>
            <a:r>
              <a:rPr lang="en-US" altLang="en-US" b="1" dirty="0"/>
              <a:t>		declare </a:t>
            </a:r>
            <a:r>
              <a:rPr lang="en-US" altLang="en-US" i="1" dirty="0" err="1"/>
              <a:t>out_of_classroom_seats</a:t>
            </a:r>
            <a:r>
              <a:rPr lang="en-US" altLang="en-US" i="1" dirty="0"/>
              <a:t>  </a:t>
            </a:r>
            <a:r>
              <a:rPr lang="en-US" altLang="en-US" b="1" dirty="0"/>
              <a:t>condition</a:t>
            </a:r>
            <a:br>
              <a:rPr lang="en-US" altLang="en-US" b="1" dirty="0"/>
            </a:br>
            <a:r>
              <a:rPr lang="en-US" altLang="en-US" b="1" dirty="0"/>
              <a:t>	declare exit handler for </a:t>
            </a:r>
            <a:r>
              <a:rPr lang="en-US" altLang="en-US" i="1" dirty="0" err="1"/>
              <a:t>out_of_classroom_seats</a:t>
            </a:r>
            <a:br>
              <a:rPr lang="en-US" altLang="en-US" i="1" dirty="0"/>
            </a:br>
            <a:r>
              <a:rPr lang="en-US" altLang="en-US" i="1" dirty="0"/>
              <a:t>	</a:t>
            </a:r>
            <a:r>
              <a:rPr lang="en-US" altLang="en-US" b="1" dirty="0"/>
              <a:t>begin</a:t>
            </a:r>
            <a:br>
              <a:rPr lang="en-US" altLang="en-US" b="1" dirty="0"/>
            </a:br>
            <a:r>
              <a:rPr lang="en-US" altLang="en-US" b="1" dirty="0"/>
              <a:t>	</a:t>
            </a:r>
            <a:r>
              <a:rPr lang="en-US" altLang="en-US" dirty="0"/>
              <a:t>…</a:t>
            </a:r>
            <a:br>
              <a:rPr lang="en-US" altLang="en-US" dirty="0"/>
            </a:br>
            <a:r>
              <a:rPr lang="en-US" altLang="en-US" dirty="0"/>
              <a:t>	</a:t>
            </a:r>
            <a:r>
              <a:rPr lang="en-US" altLang="en-US" b="1" dirty="0"/>
              <a:t>end</a:t>
            </a:r>
          </a:p>
          <a:p>
            <a:r>
              <a:rPr lang="en-US" altLang="en-US" dirty="0"/>
              <a:t>The statements between the </a:t>
            </a:r>
            <a:r>
              <a:rPr lang="en-US" altLang="en-US" b="1" dirty="0"/>
              <a:t>begin</a:t>
            </a:r>
            <a:r>
              <a:rPr lang="en-US" altLang="en-US" dirty="0"/>
              <a:t> and the </a:t>
            </a:r>
            <a:r>
              <a:rPr lang="en-US" altLang="en-US" b="1" dirty="0"/>
              <a:t>end</a:t>
            </a:r>
            <a:r>
              <a:rPr lang="en-US" altLang="en-US" dirty="0"/>
              <a:t> can raise an exception by executing  “</a:t>
            </a:r>
            <a:r>
              <a:rPr lang="en-US" altLang="en-US" b="1" dirty="0"/>
              <a:t>signal</a:t>
            </a:r>
            <a:r>
              <a:rPr lang="en-US" altLang="en-US" dirty="0"/>
              <a:t> </a:t>
            </a:r>
            <a:r>
              <a:rPr lang="en-US" altLang="en-US" i="1" dirty="0" err="1"/>
              <a:t>out_of_classroom_seats</a:t>
            </a:r>
            <a:r>
              <a:rPr lang="en-US" altLang="en-US" i="1" dirty="0"/>
              <a:t>”</a:t>
            </a:r>
            <a:endParaRPr lang="en-US" altLang="en-US" dirty="0"/>
          </a:p>
          <a:p>
            <a:r>
              <a:rPr lang="en-US" altLang="en-US" dirty="0"/>
              <a:t>The handler specifies  that if the condition arises, the action to be taken is to exit the enclosing  the  </a:t>
            </a:r>
            <a:r>
              <a:rPr lang="en-US" altLang="en-US" b="1" dirty="0"/>
              <a:t>begin</a:t>
            </a:r>
            <a:r>
              <a:rPr lang="en-US" altLang="en-US" dirty="0"/>
              <a:t>  </a:t>
            </a:r>
            <a:r>
              <a:rPr lang="en-US" altLang="en-US" b="1" dirty="0"/>
              <a:t>end</a:t>
            </a:r>
            <a:r>
              <a:rPr lang="en-US" altLang="en-US" dirty="0"/>
              <a:t> statement. </a:t>
            </a:r>
          </a:p>
          <a:p>
            <a:pPr indent="-365760"/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39688"/>
            <a:ext cx="8375650" cy="609600"/>
          </a:xfrm>
        </p:spPr>
        <p:txBody>
          <a:bodyPr/>
          <a:lstStyle/>
          <a:p>
            <a:pPr>
              <a:defRPr/>
            </a:pPr>
            <a:r>
              <a:rPr lang="en-US" alt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Accessing SQL from a Programming Language (Cont.)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00831" y="1748664"/>
            <a:ext cx="6841898" cy="3881172"/>
          </a:xfrm>
        </p:spPr>
        <p:txBody>
          <a:bodyPr/>
          <a:lstStyle/>
          <a:p>
            <a:r>
              <a:rPr lang="en-US" altLang="en-US" sz="1700" dirty="0"/>
              <a:t>A general-purpose program  -- can connect to and communicate with a database server using a collection of functions</a:t>
            </a:r>
          </a:p>
          <a:p>
            <a:r>
              <a:rPr lang="en-US" altLang="en-US" sz="1700" dirty="0"/>
              <a:t>Embedded SQL -- provides a means by which a program can interact with a database server.  </a:t>
            </a:r>
          </a:p>
          <a:p>
            <a:pPr lvl="1"/>
            <a:r>
              <a:rPr lang="en-US" altLang="en-US" sz="1700" dirty="0"/>
              <a:t>The  SQL statements are translated at compile time  into function calls.  </a:t>
            </a:r>
          </a:p>
          <a:p>
            <a:pPr lvl="1"/>
            <a:r>
              <a:rPr lang="en-US" altLang="en-US" sz="1700" dirty="0"/>
              <a:t>At runtime,  these function calls connect to the database  using an API  that provides dynamic  SQL facilities.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1435100" y="-763588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7173" name="TextBox 4"/>
          <p:cNvSpPr txBox="1">
            <a:spLocks noChangeArrowheads="1"/>
          </p:cNvSpPr>
          <p:nvPr/>
        </p:nvSpPr>
        <p:spPr bwMode="auto">
          <a:xfrm>
            <a:off x="768351" y="1030288"/>
            <a:ext cx="7585536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700" dirty="0"/>
              <a:t>There are two approaches to accessing  SQL from a general-purpose programming language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External Language Routines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722313"/>
            <a:ext cx="7692069" cy="5251450"/>
          </a:xfrm>
        </p:spPr>
        <p:txBody>
          <a:bodyPr/>
          <a:lstStyle/>
          <a:p>
            <a:endParaRPr kumimoji="0" lang="en-US" altLang="en-US" dirty="0"/>
          </a:p>
          <a:p>
            <a:r>
              <a:rPr kumimoji="0" lang="en-US" altLang="en-US" dirty="0"/>
              <a:t>SQL allows us to define functions in a programming language such as Java, C#, C or C++. 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Can be more efficient than functions defined in SQL, and computations that cannot be carried out in SQL\can be executed by these functions.</a:t>
            </a:r>
          </a:p>
          <a:p>
            <a:r>
              <a:rPr lang="en-US" altLang="en-US" dirty="0"/>
              <a:t>Declaring external language procedures and functions</a:t>
            </a:r>
            <a:br>
              <a:rPr lang="en-US" altLang="en-US" dirty="0"/>
            </a:br>
            <a:endParaRPr lang="en-US" altLang="en-US" dirty="0"/>
          </a:p>
          <a:p>
            <a:pPr>
              <a:buFont typeface="Monotype Sorts" charset="2"/>
              <a:buNone/>
            </a:pPr>
            <a:r>
              <a:rPr lang="en-US" altLang="en-US" dirty="0"/>
              <a:t>	     </a:t>
            </a:r>
            <a:r>
              <a:rPr lang="en-US" altLang="en-US" b="1" dirty="0"/>
              <a:t>create procedure </a:t>
            </a:r>
            <a:r>
              <a:rPr lang="en-US" altLang="en-US" dirty="0" err="1"/>
              <a:t>dept_count_proc</a:t>
            </a:r>
            <a:r>
              <a:rPr lang="en-US" altLang="en-US" dirty="0"/>
              <a:t>(</a:t>
            </a:r>
            <a:r>
              <a:rPr lang="en-US" altLang="en-US" b="1" dirty="0"/>
              <a:t>in</a:t>
            </a:r>
            <a:r>
              <a:rPr lang="en-US" altLang="en-US" dirty="0"/>
              <a:t> </a:t>
            </a:r>
            <a:r>
              <a:rPr lang="en-US" altLang="en-US" i="1" dirty="0" err="1"/>
              <a:t>dept_name</a:t>
            </a:r>
            <a:r>
              <a:rPr lang="en-US" altLang="en-US" i="1" dirty="0"/>
              <a:t> </a:t>
            </a:r>
            <a:r>
              <a:rPr lang="en-US" altLang="en-US" b="1" dirty="0"/>
              <a:t>varchar</a:t>
            </a:r>
            <a:r>
              <a:rPr lang="en-US" altLang="en-US" dirty="0"/>
              <a:t>(20),</a:t>
            </a:r>
            <a:br>
              <a:rPr lang="en-US" altLang="en-US" dirty="0"/>
            </a:br>
            <a:r>
              <a:rPr lang="en-US" altLang="en-US" dirty="0"/>
              <a:t>                                                          </a:t>
            </a:r>
            <a:r>
              <a:rPr lang="en-US" altLang="en-US" b="1" dirty="0"/>
              <a:t>out </a:t>
            </a:r>
            <a:r>
              <a:rPr lang="en-US" altLang="en-US" dirty="0"/>
              <a:t>count </a:t>
            </a:r>
            <a:r>
              <a:rPr lang="en-US" altLang="en-US" b="1" dirty="0"/>
              <a:t>integer</a:t>
            </a:r>
            <a:r>
              <a:rPr lang="en-US" altLang="en-US" dirty="0"/>
              <a:t>)</a:t>
            </a:r>
            <a:br>
              <a:rPr lang="en-US" altLang="en-US" dirty="0"/>
            </a:br>
            <a:r>
              <a:rPr lang="en-US" altLang="en-US" dirty="0"/>
              <a:t>     </a:t>
            </a:r>
            <a:r>
              <a:rPr lang="en-US" altLang="en-US" b="1" dirty="0"/>
              <a:t>language </a:t>
            </a:r>
            <a:r>
              <a:rPr lang="en-US" altLang="en-US" dirty="0"/>
              <a:t>C</a:t>
            </a:r>
            <a:br>
              <a:rPr lang="en-US" altLang="en-US" dirty="0"/>
            </a:br>
            <a:r>
              <a:rPr lang="en-US" altLang="en-US" dirty="0"/>
              <a:t>     </a:t>
            </a:r>
            <a:r>
              <a:rPr lang="en-US" altLang="en-US" b="1" dirty="0"/>
              <a:t>external name </a:t>
            </a:r>
            <a:r>
              <a:rPr lang="ja-JP" altLang="en-US" dirty="0"/>
              <a:t> </a:t>
            </a:r>
            <a:r>
              <a:rPr lang="en-US" altLang="ja-JP" dirty="0"/>
              <a:t> '/</a:t>
            </a:r>
            <a:r>
              <a:rPr lang="en-US" altLang="ja-JP" dirty="0" err="1"/>
              <a:t>usr</a:t>
            </a:r>
            <a:r>
              <a:rPr lang="en-US" altLang="ja-JP" dirty="0"/>
              <a:t>/</a:t>
            </a:r>
            <a:r>
              <a:rPr lang="en-US" altLang="ja-JP" dirty="0" err="1"/>
              <a:t>avi</a:t>
            </a:r>
            <a:r>
              <a:rPr lang="en-US" altLang="ja-JP" dirty="0"/>
              <a:t>/bin/</a:t>
            </a:r>
            <a:r>
              <a:rPr lang="en-US" altLang="ja-JP" dirty="0" err="1"/>
              <a:t>dept_count_proc</a:t>
            </a:r>
            <a:r>
              <a:rPr lang="en-US" altLang="ja-JP" dirty="0"/>
              <a:t>'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/>
              <a:t>     </a:t>
            </a:r>
            <a:r>
              <a:rPr lang="en-US" altLang="ja-JP" b="1" dirty="0"/>
              <a:t>create function </a:t>
            </a:r>
            <a:r>
              <a:rPr lang="en-US" altLang="ja-JP" dirty="0" err="1"/>
              <a:t>dept_count</a:t>
            </a:r>
            <a:r>
              <a:rPr lang="en-US" altLang="ja-JP" dirty="0"/>
              <a:t>(</a:t>
            </a:r>
            <a:r>
              <a:rPr lang="en-US" altLang="ja-JP" i="1" dirty="0" err="1"/>
              <a:t>dept_name</a:t>
            </a:r>
            <a:r>
              <a:rPr lang="en-US" altLang="ja-JP" i="1" dirty="0"/>
              <a:t> </a:t>
            </a:r>
            <a:r>
              <a:rPr lang="en-US" altLang="ja-JP" b="1" dirty="0"/>
              <a:t>varchar</a:t>
            </a:r>
            <a:r>
              <a:rPr lang="en-US" altLang="ja-JP" dirty="0"/>
              <a:t>(20))</a:t>
            </a:r>
            <a:br>
              <a:rPr lang="en-US" altLang="ja-JP" dirty="0"/>
            </a:br>
            <a:r>
              <a:rPr lang="en-US" altLang="ja-JP" dirty="0"/>
              <a:t>     </a:t>
            </a:r>
            <a:r>
              <a:rPr lang="en-US" altLang="ja-JP" b="1" dirty="0"/>
              <a:t>returns </a:t>
            </a:r>
            <a:r>
              <a:rPr lang="en-US" altLang="ja-JP" dirty="0"/>
              <a:t>integer</a:t>
            </a:r>
            <a:br>
              <a:rPr lang="en-US" altLang="ja-JP" dirty="0"/>
            </a:br>
            <a:r>
              <a:rPr lang="en-US" altLang="ja-JP" dirty="0"/>
              <a:t>     </a:t>
            </a:r>
            <a:r>
              <a:rPr lang="en-US" altLang="ja-JP" b="1" dirty="0"/>
              <a:t>language </a:t>
            </a:r>
            <a:r>
              <a:rPr lang="en-US" altLang="ja-JP" dirty="0"/>
              <a:t>C</a:t>
            </a:r>
            <a:br>
              <a:rPr lang="en-US" altLang="ja-JP" dirty="0"/>
            </a:br>
            <a:r>
              <a:rPr lang="en-US" altLang="ja-JP" dirty="0"/>
              <a:t>     </a:t>
            </a:r>
            <a:r>
              <a:rPr lang="en-US" altLang="ja-JP" b="1" dirty="0"/>
              <a:t>external name </a:t>
            </a:r>
            <a:r>
              <a:rPr lang="en-US" altLang="ja-JP" dirty="0"/>
              <a:t>'/</a:t>
            </a:r>
            <a:r>
              <a:rPr lang="en-US" altLang="ja-JP" dirty="0" err="1"/>
              <a:t>usr</a:t>
            </a:r>
            <a:r>
              <a:rPr lang="en-US" altLang="ja-JP" dirty="0"/>
              <a:t>/</a:t>
            </a:r>
            <a:r>
              <a:rPr lang="en-US" altLang="ja-JP" dirty="0" err="1"/>
              <a:t>avi</a:t>
            </a:r>
            <a:r>
              <a:rPr lang="en-US" altLang="ja-JP" dirty="0"/>
              <a:t>/bin/</a:t>
            </a:r>
            <a:r>
              <a:rPr lang="en-US" altLang="ja-JP" dirty="0" err="1"/>
              <a:t>dept_count</a:t>
            </a:r>
            <a:r>
              <a:rPr lang="en-US" altLang="ja-JP" dirty="0"/>
              <a:t>'</a:t>
            </a:r>
          </a:p>
          <a:p>
            <a:pPr>
              <a:buFont typeface="Monotype Sorts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External Language Routines (Cont.)</a:t>
            </a:r>
            <a:endParaRPr lang="en-US" altLang="en-US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93790"/>
            <a:ext cx="7674313" cy="4903787"/>
          </a:xfrm>
        </p:spPr>
        <p:txBody>
          <a:bodyPr lIns="91440"/>
          <a:lstStyle/>
          <a:p>
            <a:r>
              <a:rPr lang="en-US" altLang="en-US" dirty="0"/>
              <a:t>Benefits of external language functions/procedures:  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More efficient for many operations, and more expressive power.</a:t>
            </a:r>
          </a:p>
          <a:p>
            <a:r>
              <a:rPr lang="en-US" altLang="en-US" dirty="0"/>
              <a:t>Drawbacks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Code to implement function may need to be loaded into database system and executed in the database system’</a:t>
            </a:r>
            <a:r>
              <a:rPr lang="en-US" altLang="ja-JP" dirty="0">
                <a:ea typeface="ＭＳ Ｐゴシック" panose="020B0600070205080204" pitchFamily="34" charset="-128"/>
              </a:rPr>
              <a:t>s address space.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Risk of accidental corruption of database structures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Security risk, allowing users access to unauthorized data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There are alternatives, which give good security at the cost of potentially worse performance.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Direct execution in the database system</a:t>
            </a:r>
            <a:r>
              <a:rPr lang="ja-JP" altLang="en-US" dirty="0">
                <a:ea typeface="ＭＳ Ｐゴシック" panose="020B0600070205080204" pitchFamily="34" charset="-128"/>
              </a:rPr>
              <a:t>’</a:t>
            </a:r>
            <a:r>
              <a:rPr lang="en-US" altLang="ja-JP" dirty="0">
                <a:ea typeface="ＭＳ Ｐゴシック" panose="020B0600070205080204" pitchFamily="34" charset="-128"/>
              </a:rPr>
              <a:t>s space is used when efficiency is more important than security.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indent="-365760"/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Security with External Language Routines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35063"/>
            <a:ext cx="7770813" cy="4903787"/>
          </a:xfrm>
        </p:spPr>
        <p:txBody>
          <a:bodyPr/>
          <a:lstStyle/>
          <a:p>
            <a:r>
              <a:rPr lang="en-US" altLang="en-US" dirty="0"/>
              <a:t>To deal with security problems, we can do on of the following: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Use </a:t>
            </a:r>
            <a:r>
              <a:rPr lang="en-US" altLang="en-US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sandbox</a:t>
            </a:r>
            <a:r>
              <a:rPr lang="en-US" altLang="en-US" dirty="0">
                <a:ea typeface="ＭＳ Ｐゴシック" panose="020B0600070205080204" pitchFamily="34" charset="-128"/>
              </a:rPr>
              <a:t> techniques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That is, use a safe language like Java, which cannot be used to  access/damage other parts of the database code.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Run external language functions/procedures in a separate process, with no access to the database process</a:t>
            </a:r>
            <a:r>
              <a:rPr lang="ja-JP" altLang="en-US" dirty="0">
                <a:ea typeface="ＭＳ Ｐゴシック" panose="020B0600070205080204" pitchFamily="34" charset="-128"/>
              </a:rPr>
              <a:t>’</a:t>
            </a:r>
            <a:r>
              <a:rPr lang="en-US" altLang="ja-JP" dirty="0">
                <a:ea typeface="ＭＳ Ｐゴシック" panose="020B0600070205080204" pitchFamily="34" charset="-128"/>
              </a:rPr>
              <a:t> memory.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Parameters and results communicated via inter-process communication</a:t>
            </a:r>
          </a:p>
          <a:p>
            <a:r>
              <a:rPr lang="en-US" altLang="en-US" dirty="0"/>
              <a:t>Both have performance overheads</a:t>
            </a:r>
          </a:p>
          <a:p>
            <a:r>
              <a:rPr lang="en-US" altLang="en-US" dirty="0"/>
              <a:t>Many database systems support both above approaches as well as direct executing in database system address space.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38004" y="2607785"/>
            <a:ext cx="4398700" cy="1858963"/>
          </a:xfrm>
        </p:spPr>
        <p:txBody>
          <a:bodyPr/>
          <a:lstStyle/>
          <a:p>
            <a:pPr>
              <a:buFont typeface="Monotype Sorts" charset="2"/>
              <a:buNone/>
              <a:defRPr/>
            </a:pPr>
            <a:r>
              <a:rPr lang="en-US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Triggers</a:t>
            </a:r>
          </a:p>
        </p:txBody>
      </p:sp>
      <p:sp>
        <p:nvSpPr>
          <p:cNvPr id="47107" name="Rectangle 4"/>
          <p:cNvSpPr>
            <a:spLocks noChangeArrowheads="1"/>
          </p:cNvSpPr>
          <p:nvPr/>
        </p:nvSpPr>
        <p:spPr bwMode="auto">
          <a:xfrm>
            <a:off x="1435100" y="-763588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Triggers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55700"/>
            <a:ext cx="7647681" cy="4833938"/>
          </a:xfrm>
        </p:spPr>
        <p:txBody>
          <a:bodyPr/>
          <a:lstStyle/>
          <a:p>
            <a:r>
              <a:rPr lang="en-US" altLang="en-US" dirty="0"/>
              <a:t>A </a:t>
            </a:r>
            <a:r>
              <a:rPr lang="en-US" altLang="en-US" b="1" dirty="0">
                <a:solidFill>
                  <a:srgbClr val="002060"/>
                </a:solidFill>
              </a:rPr>
              <a:t>trigger</a:t>
            </a:r>
            <a:r>
              <a:rPr lang="en-US" altLang="en-US" dirty="0"/>
              <a:t> is a statement that is executed automatically by the system as a side effect of a modification to the database.</a:t>
            </a:r>
          </a:p>
          <a:p>
            <a:r>
              <a:rPr lang="en-US" altLang="en-US" dirty="0"/>
              <a:t>To design a trigger mechanism, we must: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Specify the conditions under which the trigger is to be executed.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Specify the actions to be taken when the trigger executes.</a:t>
            </a:r>
          </a:p>
          <a:p>
            <a:r>
              <a:rPr lang="en-US" altLang="en-US" dirty="0"/>
              <a:t>Triggers introduced to SQL standard in SQL:1999 but supported even earlier using non-standard syntax by most databases.		</a:t>
            </a:r>
          </a:p>
          <a:p>
            <a:pPr lvl="1"/>
            <a:r>
              <a:rPr lang="en-US" altLang="en-US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Syntax illustrated here may not work exactly on your database system; check the system manuals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Triggering Events and Actions in SQL</a:t>
            </a:r>
            <a:endParaRPr lang="en-US" altLang="en-US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93790"/>
            <a:ext cx="7718701" cy="4903787"/>
          </a:xfrm>
        </p:spPr>
        <p:txBody>
          <a:bodyPr lIns="91440"/>
          <a:lstStyle/>
          <a:p>
            <a:pPr>
              <a:lnSpc>
                <a:spcPct val="90000"/>
              </a:lnSpc>
            </a:pPr>
            <a:r>
              <a:rPr lang="en-US" altLang="en-US" dirty="0"/>
              <a:t>Triggering event can be </a:t>
            </a:r>
            <a:r>
              <a:rPr lang="en-US" altLang="en-US" b="1" dirty="0"/>
              <a:t>insert</a:t>
            </a:r>
            <a:r>
              <a:rPr lang="en-US" altLang="en-US" dirty="0"/>
              <a:t>, </a:t>
            </a:r>
            <a:r>
              <a:rPr lang="en-US" altLang="en-US" b="1" dirty="0"/>
              <a:t>delete</a:t>
            </a:r>
            <a:r>
              <a:rPr lang="en-US" altLang="en-US" dirty="0"/>
              <a:t> or </a:t>
            </a:r>
            <a:r>
              <a:rPr lang="en-US" altLang="en-US" b="1" dirty="0"/>
              <a:t>update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Triggers on update can be restricted to specific attributes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For example, </a:t>
            </a:r>
            <a:r>
              <a:rPr lang="en-US" altLang="en-US" b="1" dirty="0">
                <a:ea typeface="ＭＳ Ｐゴシック" panose="020B0600070205080204" pitchFamily="34" charset="-128"/>
              </a:rPr>
              <a:t> after update of </a:t>
            </a:r>
            <a:r>
              <a:rPr lang="en-US" altLang="en-US" i="1" dirty="0">
                <a:ea typeface="ＭＳ Ｐゴシック" panose="020B0600070205080204" pitchFamily="34" charset="-128"/>
              </a:rPr>
              <a:t>takes </a:t>
            </a:r>
            <a:r>
              <a:rPr lang="en-US" altLang="en-US" b="1" dirty="0">
                <a:ea typeface="ＭＳ Ｐゴシック" panose="020B0600070205080204" pitchFamily="34" charset="-128"/>
              </a:rPr>
              <a:t>on</a:t>
            </a:r>
            <a:r>
              <a:rPr lang="en-US" altLang="en-US" i="1" dirty="0">
                <a:ea typeface="ＭＳ Ｐゴシック" panose="020B0600070205080204" pitchFamily="34" charset="-128"/>
              </a:rPr>
              <a:t> grade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Values of attributes before and after an update can be referenced</a:t>
            </a:r>
          </a:p>
          <a:p>
            <a:pPr lvl="1">
              <a:lnSpc>
                <a:spcPct val="90000"/>
              </a:lnSpc>
            </a:pPr>
            <a:r>
              <a:rPr lang="en-US" altLang="en-US" b="1" dirty="0">
                <a:ea typeface="ＭＳ Ｐゴシック" panose="020B0600070205080204" pitchFamily="34" charset="-128"/>
              </a:rPr>
              <a:t>referencing old row as</a:t>
            </a:r>
            <a:r>
              <a:rPr lang="en-US" altLang="en-US" dirty="0">
                <a:ea typeface="ＭＳ Ｐゴシック" panose="020B0600070205080204" pitchFamily="34" charset="-128"/>
              </a:rPr>
              <a:t>   </a:t>
            </a:r>
            <a:r>
              <a:rPr lang="en-US" altLang="en-US" b="1" dirty="0">
                <a:ea typeface="ＭＳ Ｐゴシック" panose="020B0600070205080204" pitchFamily="34" charset="-128"/>
              </a:rPr>
              <a:t>: </a:t>
            </a:r>
            <a:r>
              <a:rPr lang="en-US" altLang="en-US" dirty="0">
                <a:ea typeface="ＭＳ Ｐゴシック" panose="020B0600070205080204" pitchFamily="34" charset="-128"/>
              </a:rPr>
              <a:t> for deletes and updates</a:t>
            </a:r>
          </a:p>
          <a:p>
            <a:pPr lvl="1">
              <a:lnSpc>
                <a:spcPct val="90000"/>
              </a:lnSpc>
            </a:pPr>
            <a:r>
              <a:rPr lang="en-US" altLang="en-US" b="1" dirty="0">
                <a:ea typeface="ＭＳ Ｐゴシック" panose="020B0600070205080204" pitchFamily="34" charset="-128"/>
              </a:rPr>
              <a:t>referencing new row as  : </a:t>
            </a:r>
            <a:r>
              <a:rPr lang="en-US" altLang="en-US" dirty="0">
                <a:ea typeface="ＭＳ Ｐゴシック" panose="020B0600070205080204" pitchFamily="34" charset="-128"/>
              </a:rPr>
              <a:t>for inserts and updates</a:t>
            </a:r>
            <a:endParaRPr lang="en-US" altLang="en-US" b="1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dirty="0"/>
              <a:t>Triggers can be activated before an event, which can serve as extra constraints.  For example,  convert blank grades to null.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sz="800" dirty="0"/>
              <a:t> 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en-US" b="1" dirty="0"/>
              <a:t>		create trigger </a:t>
            </a:r>
            <a:r>
              <a:rPr lang="en-US" altLang="en-US" i="1" dirty="0" err="1"/>
              <a:t>setnull_trigger</a:t>
            </a:r>
            <a:r>
              <a:rPr lang="en-US" altLang="en-US" i="1" dirty="0"/>
              <a:t> </a:t>
            </a:r>
            <a:r>
              <a:rPr lang="en-US" altLang="en-US" b="1" dirty="0"/>
              <a:t>before update of </a:t>
            </a:r>
            <a:r>
              <a:rPr lang="en-US" altLang="en-US" i="1" dirty="0"/>
              <a:t>takes</a:t>
            </a:r>
            <a:br>
              <a:rPr lang="en-US" altLang="en-US" i="1" dirty="0"/>
            </a:br>
            <a:r>
              <a:rPr lang="en-US" altLang="en-US" b="1" dirty="0"/>
              <a:t>	referencing new row as </a:t>
            </a:r>
            <a:r>
              <a:rPr lang="en-US" altLang="en-US" i="1" dirty="0" err="1"/>
              <a:t>nrow</a:t>
            </a:r>
            <a:br>
              <a:rPr lang="en-US" altLang="en-US" i="1" dirty="0"/>
            </a:br>
            <a:r>
              <a:rPr lang="en-US" altLang="en-US" b="1" dirty="0"/>
              <a:t>	for each row</a:t>
            </a:r>
            <a:br>
              <a:rPr lang="en-US" altLang="en-US" b="1" dirty="0"/>
            </a:br>
            <a:r>
              <a:rPr lang="en-US" altLang="en-US" b="1" dirty="0"/>
              <a:t>	      when (</a:t>
            </a:r>
            <a:r>
              <a:rPr lang="en-US" altLang="en-US" i="1" dirty="0" err="1"/>
              <a:t>nrow.grade</a:t>
            </a:r>
            <a:r>
              <a:rPr lang="en-US" altLang="en-US" dirty="0"/>
              <a:t> = </a:t>
            </a:r>
            <a:r>
              <a:rPr lang="en-US" altLang="ja-JP" dirty="0"/>
              <a:t>' ')</a:t>
            </a:r>
            <a:br>
              <a:rPr lang="en-US" altLang="ja-JP" dirty="0"/>
            </a:br>
            <a:r>
              <a:rPr lang="en-US" altLang="ja-JP" dirty="0"/>
              <a:t>               </a:t>
            </a:r>
            <a:r>
              <a:rPr lang="en-US" altLang="ja-JP" b="1" dirty="0"/>
              <a:t>begin atomic</a:t>
            </a:r>
            <a:br>
              <a:rPr lang="en-US" altLang="ja-JP" i="1" dirty="0"/>
            </a:br>
            <a:r>
              <a:rPr lang="en-US" altLang="ja-JP" b="1" dirty="0"/>
              <a:t>	          set </a:t>
            </a:r>
            <a:r>
              <a:rPr lang="en-US" altLang="ja-JP" i="1" dirty="0" err="1"/>
              <a:t>nrow.grade</a:t>
            </a:r>
            <a:r>
              <a:rPr lang="en-US" altLang="ja-JP" i="1" dirty="0"/>
              <a:t> </a:t>
            </a:r>
            <a:r>
              <a:rPr lang="en-US" altLang="ja-JP" dirty="0"/>
              <a:t>= </a:t>
            </a:r>
            <a:r>
              <a:rPr lang="en-US" altLang="ja-JP" b="1" dirty="0"/>
              <a:t>null;</a:t>
            </a:r>
            <a:br>
              <a:rPr lang="en-US" altLang="ja-JP" b="1" dirty="0"/>
            </a:br>
            <a:r>
              <a:rPr lang="en-US" altLang="ja-JP" b="1" dirty="0"/>
              <a:t>         end;</a:t>
            </a:r>
          </a:p>
          <a:p>
            <a:pPr indent="-365760"/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874713" y="117475"/>
            <a:ext cx="8077200" cy="609600"/>
          </a:xfrm>
        </p:spPr>
        <p:txBody>
          <a:bodyPr/>
          <a:lstStyle/>
          <a:p>
            <a:r>
              <a:rPr lang="en-US" altLang="en-US">
                <a:effectLst/>
              </a:rPr>
              <a:t>Trigger to Maintain credits_earned value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235" y="1093788"/>
            <a:ext cx="7989704" cy="4903787"/>
          </a:xfrm>
        </p:spPr>
        <p:txBody>
          <a:bodyPr/>
          <a:lstStyle/>
          <a:p>
            <a:r>
              <a:rPr lang="en-US" altLang="en-US" b="1" dirty="0"/>
              <a:t>create trigger </a:t>
            </a:r>
            <a:r>
              <a:rPr lang="en-US" altLang="en-US" i="1" dirty="0" err="1"/>
              <a:t>credits_earned</a:t>
            </a:r>
            <a:r>
              <a:rPr lang="en-US" altLang="en-US" i="1" dirty="0"/>
              <a:t> </a:t>
            </a:r>
            <a:r>
              <a:rPr lang="en-US" altLang="en-US" b="1" dirty="0"/>
              <a:t>after update of </a:t>
            </a:r>
            <a:r>
              <a:rPr lang="en-US" altLang="en-US" i="1" dirty="0"/>
              <a:t>takes </a:t>
            </a:r>
            <a:r>
              <a:rPr lang="en-US" altLang="en-US" b="1" dirty="0"/>
              <a:t>on </a:t>
            </a:r>
            <a:r>
              <a:rPr lang="en-US" altLang="en-US" dirty="0"/>
              <a:t>(</a:t>
            </a:r>
            <a:r>
              <a:rPr lang="en-US" altLang="en-US" i="1" dirty="0"/>
              <a:t>grade</a:t>
            </a:r>
            <a:r>
              <a:rPr lang="en-US" altLang="en-US" dirty="0"/>
              <a:t>)</a:t>
            </a:r>
            <a:br>
              <a:rPr lang="en-US" altLang="en-US" dirty="0"/>
            </a:br>
            <a:r>
              <a:rPr lang="en-US" altLang="en-US" b="1" dirty="0"/>
              <a:t>referencing new row as </a:t>
            </a:r>
            <a:r>
              <a:rPr lang="en-US" altLang="en-US" i="1" dirty="0" err="1"/>
              <a:t>nrow</a:t>
            </a:r>
            <a:br>
              <a:rPr lang="en-US" altLang="en-US" i="1" dirty="0"/>
            </a:br>
            <a:r>
              <a:rPr lang="en-US" altLang="en-US" b="1" dirty="0"/>
              <a:t>referencing old row as </a:t>
            </a:r>
            <a:r>
              <a:rPr lang="en-US" altLang="en-US" i="1" dirty="0" err="1"/>
              <a:t>orow</a:t>
            </a:r>
            <a:br>
              <a:rPr lang="en-US" altLang="en-US" i="1" dirty="0"/>
            </a:br>
            <a:r>
              <a:rPr lang="en-US" altLang="en-US" b="1" dirty="0"/>
              <a:t>for each row</a:t>
            </a:r>
            <a:br>
              <a:rPr lang="en-US" altLang="en-US" b="1" dirty="0"/>
            </a:br>
            <a:r>
              <a:rPr lang="en-US" altLang="en-US" b="1" dirty="0"/>
              <a:t>when </a:t>
            </a:r>
            <a:r>
              <a:rPr lang="en-US" altLang="en-US" i="1" dirty="0" err="1"/>
              <a:t>nrow.grade</a:t>
            </a:r>
            <a:r>
              <a:rPr lang="en-US" altLang="en-US" i="1" dirty="0"/>
              <a:t> </a:t>
            </a:r>
            <a:r>
              <a:rPr lang="en-US" altLang="en-US" dirty="0"/>
              <a:t>&lt;&gt; 'F' </a:t>
            </a:r>
            <a:r>
              <a:rPr lang="en-US" altLang="en-US" b="1" dirty="0"/>
              <a:t>and </a:t>
            </a:r>
            <a:r>
              <a:rPr lang="en-US" altLang="en-US" i="1" dirty="0" err="1"/>
              <a:t>nrow.grade</a:t>
            </a:r>
            <a:r>
              <a:rPr lang="en-US" altLang="en-US" i="1" dirty="0"/>
              <a:t> </a:t>
            </a:r>
            <a:r>
              <a:rPr lang="en-US" altLang="en-US" b="1" dirty="0"/>
              <a:t>is not null</a:t>
            </a:r>
            <a:br>
              <a:rPr lang="en-US" altLang="en-US" b="1" dirty="0"/>
            </a:br>
            <a:r>
              <a:rPr lang="en-US" altLang="en-US" b="1" dirty="0"/>
              <a:t>    and </a:t>
            </a:r>
            <a:r>
              <a:rPr lang="en-US" altLang="en-US" dirty="0"/>
              <a:t>(</a:t>
            </a:r>
            <a:r>
              <a:rPr lang="en-US" altLang="en-US" i="1" dirty="0" err="1"/>
              <a:t>orow.grade</a:t>
            </a:r>
            <a:r>
              <a:rPr lang="en-US" altLang="en-US" i="1" dirty="0"/>
              <a:t> </a:t>
            </a:r>
            <a:r>
              <a:rPr lang="en-US" altLang="en-US" dirty="0"/>
              <a:t>= 'F' </a:t>
            </a:r>
            <a:r>
              <a:rPr lang="en-US" altLang="en-US" b="1" dirty="0"/>
              <a:t>or </a:t>
            </a:r>
            <a:r>
              <a:rPr lang="en-US" altLang="en-US" i="1" dirty="0" err="1"/>
              <a:t>orow.grade</a:t>
            </a:r>
            <a:r>
              <a:rPr lang="en-US" altLang="en-US" i="1" dirty="0"/>
              <a:t> </a:t>
            </a:r>
            <a:r>
              <a:rPr lang="en-US" altLang="en-US" b="1" dirty="0"/>
              <a:t>is null</a:t>
            </a:r>
            <a:r>
              <a:rPr lang="en-US" altLang="en-US" dirty="0"/>
              <a:t>)</a:t>
            </a:r>
            <a:br>
              <a:rPr lang="en-US" altLang="en-US" dirty="0"/>
            </a:br>
            <a:r>
              <a:rPr lang="en-US" altLang="en-US" b="1" dirty="0"/>
              <a:t>begin atomic</a:t>
            </a:r>
            <a:br>
              <a:rPr lang="en-US" altLang="en-US" b="1" dirty="0"/>
            </a:br>
            <a:r>
              <a:rPr lang="en-US" altLang="en-US" b="1" dirty="0"/>
              <a:t>     update </a:t>
            </a:r>
            <a:r>
              <a:rPr lang="en-US" altLang="en-US" i="1" dirty="0"/>
              <a:t>student</a:t>
            </a:r>
            <a:br>
              <a:rPr lang="en-US" altLang="en-US" i="1" dirty="0"/>
            </a:br>
            <a:r>
              <a:rPr lang="en-US" altLang="en-US" i="1" dirty="0"/>
              <a:t>     </a:t>
            </a:r>
            <a:r>
              <a:rPr lang="en-US" altLang="en-US" b="1" dirty="0"/>
              <a:t>set </a:t>
            </a:r>
            <a:r>
              <a:rPr lang="en-US" altLang="en-US" i="1" dirty="0" err="1"/>
              <a:t>tot_cred</a:t>
            </a:r>
            <a:r>
              <a:rPr lang="en-US" altLang="en-US" dirty="0"/>
              <a:t>= </a:t>
            </a:r>
            <a:r>
              <a:rPr lang="en-US" altLang="en-US" i="1" dirty="0" err="1"/>
              <a:t>tot_cred</a:t>
            </a:r>
            <a:r>
              <a:rPr lang="en-US" altLang="en-US" i="1" dirty="0"/>
              <a:t> </a:t>
            </a:r>
            <a:r>
              <a:rPr lang="en-US" altLang="en-US" dirty="0"/>
              <a:t>+ </a:t>
            </a:r>
            <a:br>
              <a:rPr lang="en-US" altLang="en-US" dirty="0"/>
            </a:br>
            <a:r>
              <a:rPr lang="en-US" altLang="en-US" dirty="0"/>
              <a:t>           (</a:t>
            </a:r>
            <a:r>
              <a:rPr lang="en-US" altLang="en-US" b="1" dirty="0"/>
              <a:t>select </a:t>
            </a:r>
            <a:r>
              <a:rPr lang="en-US" altLang="en-US" i="1" dirty="0"/>
              <a:t>credits</a:t>
            </a:r>
            <a:br>
              <a:rPr lang="en-US" altLang="en-US" i="1" dirty="0"/>
            </a:br>
            <a:r>
              <a:rPr lang="en-US" altLang="en-US" i="1" dirty="0"/>
              <a:t>            </a:t>
            </a:r>
            <a:r>
              <a:rPr lang="en-US" altLang="en-US" b="1" dirty="0"/>
              <a:t>from </a:t>
            </a:r>
            <a:r>
              <a:rPr lang="en-US" altLang="en-US" i="1" dirty="0"/>
              <a:t>course</a:t>
            </a:r>
            <a:br>
              <a:rPr lang="en-US" altLang="en-US" i="1" dirty="0"/>
            </a:br>
            <a:r>
              <a:rPr lang="en-US" altLang="en-US" i="1" dirty="0"/>
              <a:t>            </a:t>
            </a:r>
            <a:r>
              <a:rPr lang="en-US" altLang="en-US" b="1" dirty="0"/>
              <a:t>where </a:t>
            </a:r>
            <a:r>
              <a:rPr lang="en-US" altLang="en-US" i="1" dirty="0" err="1"/>
              <a:t>course</a:t>
            </a:r>
            <a:r>
              <a:rPr lang="en-US" altLang="en-US" dirty="0" err="1"/>
              <a:t>.</a:t>
            </a:r>
            <a:r>
              <a:rPr lang="en-US" altLang="en-US" i="1" dirty="0" err="1"/>
              <a:t>course_id</a:t>
            </a:r>
            <a:r>
              <a:rPr lang="en-US" altLang="en-US" dirty="0"/>
              <a:t>= </a:t>
            </a:r>
            <a:r>
              <a:rPr lang="en-US" altLang="en-US" i="1" dirty="0" err="1"/>
              <a:t>nrow.course_id</a:t>
            </a:r>
            <a:r>
              <a:rPr lang="en-US" altLang="en-US" dirty="0"/>
              <a:t>)</a:t>
            </a:r>
            <a:br>
              <a:rPr lang="en-US" altLang="en-US" dirty="0"/>
            </a:br>
            <a:r>
              <a:rPr lang="en-US" altLang="en-US" dirty="0"/>
              <a:t>     </a:t>
            </a:r>
            <a:r>
              <a:rPr lang="en-US" altLang="en-US" b="1" dirty="0"/>
              <a:t>where </a:t>
            </a:r>
            <a:r>
              <a:rPr lang="en-US" altLang="en-US" i="1" dirty="0"/>
              <a:t>student.id </a:t>
            </a:r>
            <a:r>
              <a:rPr lang="en-US" altLang="en-US" dirty="0"/>
              <a:t>= </a:t>
            </a:r>
            <a:r>
              <a:rPr lang="en-US" altLang="en-US" i="1" dirty="0"/>
              <a:t>nrow.id</a:t>
            </a:r>
            <a:r>
              <a:rPr lang="en-US" altLang="en-US" dirty="0"/>
              <a:t>;</a:t>
            </a:r>
            <a:br>
              <a:rPr lang="en-US" altLang="en-US" dirty="0"/>
            </a:br>
            <a:r>
              <a:rPr lang="en-US" altLang="en-US" b="1" dirty="0"/>
              <a:t>end</a:t>
            </a:r>
            <a:r>
              <a:rPr lang="en-US" altLang="en-US" dirty="0"/>
              <a:t>;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Statement Level Triggers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93800"/>
            <a:ext cx="7195243" cy="4774738"/>
          </a:xfrm>
        </p:spPr>
        <p:txBody>
          <a:bodyPr/>
          <a:lstStyle/>
          <a:p>
            <a:r>
              <a:rPr lang="en-US" altLang="en-US" dirty="0"/>
              <a:t>Instead of executing a separate action for each affected row, a single action can be executed for all rows affected by a transaction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Use     </a:t>
            </a:r>
            <a:r>
              <a:rPr lang="en-US" altLang="en-US" b="1" dirty="0">
                <a:ea typeface="ＭＳ Ｐゴシック" panose="020B0600070205080204" pitchFamily="34" charset="-128"/>
              </a:rPr>
              <a:t>for each statement      </a:t>
            </a:r>
            <a:r>
              <a:rPr lang="en-US" altLang="en-US" dirty="0">
                <a:ea typeface="ＭＳ Ｐゴシック" panose="020B0600070205080204" pitchFamily="34" charset="-128"/>
              </a:rPr>
              <a:t>instead of    </a:t>
            </a:r>
            <a:r>
              <a:rPr lang="en-US" altLang="en-US" b="1" dirty="0">
                <a:ea typeface="ＭＳ Ｐゴシック" panose="020B0600070205080204" pitchFamily="34" charset="-128"/>
              </a:rPr>
              <a:t>for each row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Use     </a:t>
            </a:r>
            <a:r>
              <a:rPr lang="en-US" altLang="en-US" b="1" dirty="0">
                <a:ea typeface="ＭＳ Ｐゴシック" panose="020B0600070205080204" pitchFamily="34" charset="-128"/>
              </a:rPr>
              <a:t>referencing old table</a:t>
            </a:r>
            <a:r>
              <a:rPr lang="en-US" altLang="en-US" dirty="0">
                <a:ea typeface="ＭＳ Ｐゴシック" panose="020B0600070205080204" pitchFamily="34" charset="-128"/>
              </a:rPr>
              <a:t>   or   </a:t>
            </a:r>
            <a:r>
              <a:rPr lang="en-US" altLang="en-US" b="1" dirty="0">
                <a:ea typeface="ＭＳ Ｐゴシック" panose="020B0600070205080204" pitchFamily="34" charset="-128"/>
              </a:rPr>
              <a:t>referencing new table</a:t>
            </a:r>
            <a:r>
              <a:rPr lang="en-US" altLang="en-US" dirty="0">
                <a:ea typeface="ＭＳ Ｐゴシック" panose="020B0600070205080204" pitchFamily="34" charset="-128"/>
              </a:rPr>
              <a:t>   to refer to temporary tables  (called </a:t>
            </a:r>
            <a:r>
              <a:rPr lang="en-US" altLang="en-US" b="1" i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transition tables</a:t>
            </a:r>
            <a:r>
              <a:rPr lang="en-US" altLang="en-US" dirty="0">
                <a:ea typeface="ＭＳ Ｐゴシック" panose="020B0600070205080204" pitchFamily="34" charset="-128"/>
              </a:rPr>
              <a:t>) containing the affected rows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Can be more efficient when dealing with SQL statements that update a large number of rows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When Not To Use Triggers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46416"/>
            <a:ext cx="7638802" cy="4570803"/>
          </a:xfrm>
        </p:spPr>
        <p:txBody>
          <a:bodyPr/>
          <a:lstStyle/>
          <a:p>
            <a:r>
              <a:rPr lang="en-US" altLang="en-US" dirty="0"/>
              <a:t>Triggers were used earlier for tasks such as 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Maintaining summary data (e.g., total salary of each department)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Replicating databases by recording changes to special relations (called </a:t>
            </a:r>
            <a:r>
              <a:rPr lang="en-US" altLang="en-US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change</a:t>
            </a:r>
            <a:r>
              <a:rPr lang="en-US" altLang="en-US" dirty="0">
                <a:ea typeface="ＭＳ Ｐゴシック" panose="020B0600070205080204" pitchFamily="34" charset="-128"/>
              </a:rPr>
              <a:t> or </a:t>
            </a:r>
            <a:r>
              <a:rPr lang="en-US" altLang="en-US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delta</a:t>
            </a:r>
            <a:r>
              <a:rPr lang="en-US" altLang="en-US" dirty="0">
                <a:ea typeface="ＭＳ Ｐゴシック" panose="020B0600070205080204" pitchFamily="34" charset="-128"/>
              </a:rPr>
              <a:t> relations) and having a separate process that applies the changes over to a replica </a:t>
            </a:r>
          </a:p>
          <a:p>
            <a:r>
              <a:rPr lang="en-US" altLang="en-US" dirty="0"/>
              <a:t>There are better ways of doing these now: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Databases today provide built in materialized view facilities to maintain summary data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Databases provide built-in support for replication</a:t>
            </a:r>
          </a:p>
          <a:p>
            <a:r>
              <a:rPr lang="en-US" altLang="en-US" dirty="0"/>
              <a:t>Encapsulation facilities can be used instead of triggers in many cases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Define methods to update fields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Carry out actions as part of the update methods instead of 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through a trigger 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When Not To Use Triggers (Cont.)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81100"/>
            <a:ext cx="6613352" cy="485394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dirty="0"/>
              <a:t>Risk of unintended execution of triggers, for example, when</a:t>
            </a:r>
          </a:p>
          <a:p>
            <a:pPr lvl="1">
              <a:lnSpc>
                <a:spcPct val="8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Loading data from a backup copy</a:t>
            </a:r>
          </a:p>
          <a:p>
            <a:pPr lvl="1">
              <a:lnSpc>
                <a:spcPct val="8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Replicating updates at a remote site</a:t>
            </a:r>
          </a:p>
          <a:p>
            <a:pPr lvl="1">
              <a:lnSpc>
                <a:spcPct val="8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Trigger execution can be disabled before such actions.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Other risks with triggers:</a:t>
            </a:r>
          </a:p>
          <a:p>
            <a:pPr lvl="1">
              <a:lnSpc>
                <a:spcPct val="8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Error leading to failure of critical transactions that set off the trigger</a:t>
            </a:r>
          </a:p>
          <a:p>
            <a:pPr lvl="1">
              <a:lnSpc>
                <a:spcPct val="8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Cascading execution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38300" y="2477532"/>
            <a:ext cx="6429375" cy="2463800"/>
          </a:xfrm>
        </p:spPr>
        <p:txBody>
          <a:bodyPr/>
          <a:lstStyle/>
          <a:p>
            <a:pPr algn="ctr">
              <a:spcBef>
                <a:spcPct val="0"/>
              </a:spcBef>
              <a:buFont typeface="Monotype Sorts" charset="2"/>
              <a:buNone/>
              <a:defRPr/>
            </a:pPr>
            <a:r>
              <a:rPr lang="en-US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JDBC</a:t>
            </a:r>
          </a:p>
        </p:txBody>
      </p:sp>
      <p:sp>
        <p:nvSpPr>
          <p:cNvPr id="8195" name="Rectangle 4"/>
          <p:cNvSpPr>
            <a:spLocks noChangeArrowheads="1"/>
          </p:cNvSpPr>
          <p:nvPr/>
        </p:nvSpPr>
        <p:spPr bwMode="auto">
          <a:xfrm>
            <a:off x="1435100" y="-763588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51163" y="2492375"/>
            <a:ext cx="4687887" cy="1858963"/>
          </a:xfrm>
        </p:spPr>
        <p:txBody>
          <a:bodyPr/>
          <a:lstStyle/>
          <a:p>
            <a:pPr>
              <a:buFont typeface="Monotype Sorts" charset="2"/>
              <a:buNone/>
              <a:defRPr/>
            </a:pPr>
            <a:r>
              <a:rPr lang="en-US" altLang="en-US" sz="3200" b="1" dirty="0">
                <a:solidFill>
                  <a:srgbClr val="002060"/>
                </a:solidFill>
                <a:latin typeface="+mj-lt"/>
                <a:cs typeface="+mj-cs"/>
              </a:rPr>
              <a:t>Recursive Queries</a:t>
            </a:r>
          </a:p>
        </p:txBody>
      </p:sp>
      <p:sp>
        <p:nvSpPr>
          <p:cNvPr id="54275" name="Rectangle 4"/>
          <p:cNvSpPr>
            <a:spLocks noChangeArrowheads="1"/>
          </p:cNvSpPr>
          <p:nvPr/>
        </p:nvSpPr>
        <p:spPr bwMode="auto">
          <a:xfrm>
            <a:off x="1435100" y="-763588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Recursion in SQL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47750"/>
            <a:ext cx="7778750" cy="4903788"/>
          </a:xfrm>
        </p:spPr>
        <p:txBody>
          <a:bodyPr/>
          <a:lstStyle/>
          <a:p>
            <a:r>
              <a:rPr lang="en-US" altLang="en-US" dirty="0"/>
              <a:t>SQL:1999 permits recursive view definition</a:t>
            </a:r>
          </a:p>
          <a:p>
            <a:r>
              <a:rPr lang="en-US" altLang="en-US" dirty="0"/>
              <a:t>Example: find which courses are a prerequisite, whether directly or indirectly, for a specific course </a:t>
            </a:r>
            <a:br>
              <a:rPr lang="en-US" altLang="en-US" dirty="0"/>
            </a:br>
            <a:r>
              <a:rPr lang="en-US" altLang="en-US" b="1" dirty="0"/>
              <a:t>with recursive </a:t>
            </a:r>
            <a:r>
              <a:rPr lang="en-US" altLang="en-US" i="1" dirty="0" err="1"/>
              <a:t>rec_prereq</a:t>
            </a:r>
            <a:r>
              <a:rPr lang="en-US" altLang="en-US" dirty="0"/>
              <a:t>(</a:t>
            </a:r>
            <a:r>
              <a:rPr lang="en-US" altLang="en-US" i="1" dirty="0" err="1"/>
              <a:t>course_id</a:t>
            </a:r>
            <a:r>
              <a:rPr lang="en-US" altLang="en-US" dirty="0"/>
              <a:t>, </a:t>
            </a:r>
            <a:r>
              <a:rPr lang="en-US" altLang="en-US" i="1" dirty="0" err="1"/>
              <a:t>prereq_id</a:t>
            </a:r>
            <a:r>
              <a:rPr lang="en-US" altLang="en-US" dirty="0"/>
              <a:t>) </a:t>
            </a:r>
            <a:r>
              <a:rPr lang="en-US" altLang="en-US" b="1" dirty="0"/>
              <a:t>as </a:t>
            </a:r>
            <a:r>
              <a:rPr lang="en-US" altLang="en-US" dirty="0"/>
              <a:t>(</a:t>
            </a:r>
            <a:br>
              <a:rPr lang="en-US" altLang="en-US" dirty="0"/>
            </a:br>
            <a:r>
              <a:rPr lang="en-US" altLang="en-US" dirty="0"/>
              <a:t>        </a:t>
            </a:r>
            <a:r>
              <a:rPr lang="en-US" altLang="en-US" b="1" dirty="0"/>
              <a:t>select </a:t>
            </a:r>
            <a:r>
              <a:rPr lang="en-US" altLang="en-US" i="1" dirty="0" err="1"/>
              <a:t>course_id</a:t>
            </a:r>
            <a:r>
              <a:rPr lang="en-US" altLang="en-US" dirty="0"/>
              <a:t>, </a:t>
            </a:r>
            <a:r>
              <a:rPr lang="en-US" altLang="en-US" i="1" dirty="0" err="1"/>
              <a:t>prereq_id</a:t>
            </a:r>
            <a:br>
              <a:rPr lang="en-US" altLang="en-US" i="1" dirty="0"/>
            </a:br>
            <a:r>
              <a:rPr lang="en-US" altLang="en-US" i="1" dirty="0"/>
              <a:t>        </a:t>
            </a:r>
            <a:r>
              <a:rPr lang="en-US" altLang="en-US" b="1" dirty="0"/>
              <a:t>from </a:t>
            </a:r>
            <a:r>
              <a:rPr lang="en-US" altLang="en-US" i="1" dirty="0" err="1"/>
              <a:t>prereq</a:t>
            </a:r>
            <a:br>
              <a:rPr lang="en-US" altLang="en-US" i="1" dirty="0"/>
            </a:br>
            <a:r>
              <a:rPr lang="en-US" altLang="en-US" i="1" dirty="0"/>
              <a:t>    </a:t>
            </a:r>
            <a:r>
              <a:rPr lang="en-US" altLang="en-US" b="1" dirty="0"/>
              <a:t>union</a:t>
            </a:r>
            <a:br>
              <a:rPr lang="en-US" altLang="en-US" b="1" dirty="0"/>
            </a:br>
            <a:r>
              <a:rPr lang="en-US" altLang="en-US" b="1" dirty="0"/>
              <a:t>        select </a:t>
            </a:r>
            <a:r>
              <a:rPr lang="en-US" altLang="en-US" i="1" dirty="0" err="1"/>
              <a:t>rec_prereq</a:t>
            </a:r>
            <a:r>
              <a:rPr lang="en-US" altLang="en-US" dirty="0" err="1"/>
              <a:t>.</a:t>
            </a:r>
            <a:r>
              <a:rPr lang="en-US" altLang="en-US" i="1" dirty="0" err="1"/>
              <a:t>course_id</a:t>
            </a:r>
            <a:r>
              <a:rPr lang="en-US" altLang="en-US" b="1" dirty="0"/>
              <a:t>, </a:t>
            </a:r>
            <a:r>
              <a:rPr lang="en-US" altLang="en-US" i="1" dirty="0" err="1"/>
              <a:t>prereq</a:t>
            </a:r>
            <a:r>
              <a:rPr lang="en-US" altLang="en-US" dirty="0" err="1"/>
              <a:t>.</a:t>
            </a:r>
            <a:r>
              <a:rPr lang="en-US" altLang="en-US" i="1" dirty="0" err="1"/>
              <a:t>prereq_id</a:t>
            </a:r>
            <a:r>
              <a:rPr lang="en-US" altLang="en-US" dirty="0"/>
              <a:t>, </a:t>
            </a:r>
            <a:br>
              <a:rPr lang="en-US" altLang="en-US" i="1" dirty="0"/>
            </a:br>
            <a:r>
              <a:rPr lang="en-US" altLang="en-US" i="1" dirty="0"/>
              <a:t>        </a:t>
            </a:r>
            <a:r>
              <a:rPr lang="en-US" altLang="en-US" b="1" dirty="0"/>
              <a:t>from </a:t>
            </a:r>
            <a:r>
              <a:rPr lang="en-US" altLang="en-US" i="1" dirty="0" err="1"/>
              <a:t>rec_rereq</a:t>
            </a:r>
            <a:r>
              <a:rPr lang="en-US" altLang="en-US" dirty="0"/>
              <a:t>, </a:t>
            </a:r>
            <a:r>
              <a:rPr lang="en-US" altLang="en-US" i="1" dirty="0" err="1"/>
              <a:t>prereq</a:t>
            </a:r>
            <a:br>
              <a:rPr lang="en-US" altLang="en-US" i="1" dirty="0"/>
            </a:br>
            <a:r>
              <a:rPr lang="en-US" altLang="en-US" i="1" dirty="0"/>
              <a:t>        </a:t>
            </a:r>
            <a:r>
              <a:rPr lang="en-US" altLang="en-US" b="1" dirty="0"/>
              <a:t>where </a:t>
            </a:r>
            <a:r>
              <a:rPr lang="en-US" altLang="en-US" i="1" dirty="0" err="1"/>
              <a:t>rec_prereq</a:t>
            </a:r>
            <a:r>
              <a:rPr lang="en-US" altLang="en-US" dirty="0" err="1"/>
              <a:t>.</a:t>
            </a:r>
            <a:r>
              <a:rPr lang="en-US" altLang="en-US" i="1" dirty="0" err="1"/>
              <a:t>prereq_id</a:t>
            </a:r>
            <a:r>
              <a:rPr lang="en-US" altLang="en-US" i="1" dirty="0"/>
              <a:t> </a:t>
            </a:r>
            <a:r>
              <a:rPr lang="en-US" altLang="en-US" dirty="0"/>
              <a:t>= </a:t>
            </a:r>
            <a:r>
              <a:rPr lang="en-US" altLang="en-US" i="1" dirty="0" err="1"/>
              <a:t>prereq</a:t>
            </a:r>
            <a:r>
              <a:rPr lang="en-US" altLang="en-US" dirty="0" err="1"/>
              <a:t>.</a:t>
            </a:r>
            <a:r>
              <a:rPr lang="en-US" altLang="en-US" i="1" dirty="0" err="1"/>
              <a:t>course_id</a:t>
            </a:r>
            <a:br>
              <a:rPr lang="en-US" altLang="en-US" i="1" dirty="0"/>
            </a:br>
            <a:r>
              <a:rPr lang="en-US" altLang="en-US" i="1" dirty="0"/>
              <a:t>    </a:t>
            </a:r>
            <a:r>
              <a:rPr lang="en-US" altLang="en-US" dirty="0"/>
              <a:t>)</a:t>
            </a:r>
            <a:br>
              <a:rPr lang="en-US" altLang="en-US" dirty="0"/>
            </a:br>
            <a:r>
              <a:rPr lang="en-US" altLang="en-US" b="1" dirty="0"/>
              <a:t>select </a:t>
            </a:r>
            <a:r>
              <a:rPr lang="en-US" altLang="en-US" dirty="0"/>
              <a:t>∗</a:t>
            </a:r>
            <a:br>
              <a:rPr lang="en-US" altLang="en-US" dirty="0"/>
            </a:br>
            <a:r>
              <a:rPr lang="en-US" altLang="en-US" b="1" dirty="0"/>
              <a:t>from </a:t>
            </a:r>
            <a:r>
              <a:rPr lang="en-US" altLang="en-US" i="1" dirty="0" err="1"/>
              <a:t>rec_prereq</a:t>
            </a:r>
            <a:r>
              <a:rPr lang="en-US" altLang="en-US" dirty="0"/>
              <a:t>;</a:t>
            </a:r>
          </a:p>
          <a:p>
            <a:pPr>
              <a:buFont typeface="Monotype Sorts" charset="2"/>
              <a:buNone/>
            </a:pPr>
            <a:r>
              <a:rPr lang="en-US" altLang="en-US" i="1" dirty="0"/>
              <a:t>	</a:t>
            </a:r>
            <a:r>
              <a:rPr lang="en-US" altLang="en-US" dirty="0"/>
              <a:t>This example view, </a:t>
            </a:r>
            <a:r>
              <a:rPr lang="en-US" altLang="en-US" i="1" dirty="0" err="1"/>
              <a:t>rec_prereq</a:t>
            </a:r>
            <a:r>
              <a:rPr lang="en-US" altLang="en-US" i="1" dirty="0"/>
              <a:t>,</a:t>
            </a:r>
            <a:r>
              <a:rPr lang="en-US" altLang="en-US" dirty="0"/>
              <a:t> is called the </a:t>
            </a:r>
            <a:r>
              <a:rPr lang="en-US" altLang="en-US" i="1" dirty="0"/>
              <a:t>transitive closure</a:t>
            </a:r>
            <a:r>
              <a:rPr lang="en-US" altLang="en-US" dirty="0"/>
              <a:t> of the </a:t>
            </a:r>
            <a:r>
              <a:rPr lang="en-US" altLang="en-US" i="1" dirty="0" err="1"/>
              <a:t>prereq</a:t>
            </a:r>
            <a:r>
              <a:rPr lang="en-US" altLang="en-US" i="1" dirty="0"/>
              <a:t> </a:t>
            </a:r>
            <a:r>
              <a:rPr lang="en-US" altLang="en-US" dirty="0"/>
              <a:t>relation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The Power of Recursion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65225"/>
            <a:ext cx="7621048" cy="5237163"/>
          </a:xfrm>
        </p:spPr>
        <p:txBody>
          <a:bodyPr/>
          <a:lstStyle/>
          <a:p>
            <a:r>
              <a:rPr lang="en-US" altLang="en-US" dirty="0"/>
              <a:t>Recursive views make it possible to write queries, such as transitive closure queries, that cannot be written without recursion or iteration.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Intuition: Without recursion, a non-recursive non-iterative program can perform only a fixed number of joins of 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prereq</a:t>
            </a:r>
            <a:r>
              <a:rPr lang="en-US" altLang="en-US" dirty="0">
                <a:ea typeface="ＭＳ Ｐゴシック" panose="020B0600070205080204" pitchFamily="34" charset="-128"/>
              </a:rPr>
              <a:t> with itself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This can give only a fixed number of levels of managers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Given a fixed non-recursive query, we can construct a database with a greater number of levels of prerequisites on which the query will not work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Alternative: write a procedure to iterate as many times as required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See procedure 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findAllPrereqs</a:t>
            </a:r>
            <a:r>
              <a:rPr lang="en-US" altLang="en-US" dirty="0">
                <a:ea typeface="ＭＳ Ｐゴシック" panose="020B0600070205080204" pitchFamily="34" charset="-128"/>
              </a:rPr>
              <a:t> in book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The Power of Recursion</a:t>
            </a:r>
            <a:endParaRPr lang="en-US" altLang="en-US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93790"/>
            <a:ext cx="7638802" cy="4903787"/>
          </a:xfrm>
        </p:spPr>
        <p:txBody>
          <a:bodyPr lIns="91440"/>
          <a:lstStyle/>
          <a:p>
            <a:r>
              <a:rPr lang="en-US" altLang="en-US" dirty="0"/>
              <a:t>Computing transitive closure using iteration, adding successive tuples to </a:t>
            </a:r>
            <a:r>
              <a:rPr lang="en-US" altLang="en-US" i="1" dirty="0" err="1"/>
              <a:t>rec_prereq</a:t>
            </a:r>
            <a:endParaRPr lang="en-US" altLang="en-US" i="1" dirty="0"/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The next slide shows a 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prereq</a:t>
            </a:r>
            <a:r>
              <a:rPr lang="en-US" altLang="en-US" dirty="0">
                <a:ea typeface="ＭＳ Ｐゴシック" panose="020B0600070205080204" pitchFamily="34" charset="-128"/>
              </a:rPr>
              <a:t> relation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Each step of the iterative process constructs an extended version of 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rec_prereq</a:t>
            </a:r>
            <a:r>
              <a:rPr lang="en-US" altLang="en-US" i="1" dirty="0"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from its recursive definition.  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The final result is called the </a:t>
            </a:r>
            <a:r>
              <a:rPr lang="en-US" altLang="en-US" i="1" dirty="0">
                <a:ea typeface="ＭＳ Ｐゴシック" panose="020B0600070205080204" pitchFamily="34" charset="-128"/>
              </a:rPr>
              <a:t>fixed point </a:t>
            </a:r>
            <a:r>
              <a:rPr lang="en-US" altLang="en-US" dirty="0">
                <a:ea typeface="ＭＳ Ｐゴシック" panose="020B0600070205080204" pitchFamily="34" charset="-128"/>
              </a:rPr>
              <a:t> of the recursive view definition.</a:t>
            </a:r>
          </a:p>
          <a:p>
            <a:r>
              <a:rPr lang="en-US" altLang="en-US" dirty="0"/>
              <a:t>Recursive views are required to be </a:t>
            </a:r>
            <a:r>
              <a:rPr lang="en-US" altLang="en-US" b="1" dirty="0">
                <a:solidFill>
                  <a:srgbClr val="002060"/>
                </a:solidFill>
              </a:rPr>
              <a:t>monotonic</a:t>
            </a:r>
            <a:r>
              <a:rPr lang="en-US" altLang="en-US" i="1" dirty="0"/>
              <a:t>.  </a:t>
            </a:r>
            <a:r>
              <a:rPr lang="en-US" altLang="en-US" dirty="0"/>
              <a:t>That is, if we add tuples to </a:t>
            </a:r>
            <a:r>
              <a:rPr lang="en-US" altLang="en-US" i="1" dirty="0" err="1"/>
              <a:t>prereq</a:t>
            </a:r>
            <a:r>
              <a:rPr lang="en-US" altLang="en-US" dirty="0"/>
              <a:t> the view </a:t>
            </a:r>
            <a:r>
              <a:rPr lang="en-US" altLang="en-US" i="1" dirty="0" err="1"/>
              <a:t>rec_prereq</a:t>
            </a:r>
            <a:r>
              <a:rPr lang="en-US" altLang="en-US" i="1" dirty="0"/>
              <a:t> </a:t>
            </a:r>
            <a:r>
              <a:rPr lang="en-US" altLang="en-US" dirty="0"/>
              <a:t>contains all of the tuples it contained before, plus possibly more</a:t>
            </a:r>
          </a:p>
          <a:p>
            <a:pPr indent="-365760"/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/>
          <p:cNvSpPr>
            <a:spLocks noGrp="1" noChangeArrowheads="1"/>
          </p:cNvSpPr>
          <p:nvPr>
            <p:ph type="title"/>
          </p:nvPr>
        </p:nvSpPr>
        <p:spPr>
          <a:xfrm>
            <a:off x="962025" y="7302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Example of Fixed-Point Computation</a:t>
            </a:r>
          </a:p>
        </p:txBody>
      </p:sp>
      <p:pic>
        <p:nvPicPr>
          <p:cNvPr id="58371" name="Picture 2" descr="C:\Users\as668\Desktop\Judi\5_1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363" y="3540125"/>
            <a:ext cx="5376862" cy="188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2" name="Picture 5" descr="C:\Users\as668\Desktop\Judi\5_1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500" y="1198563"/>
            <a:ext cx="1990725" cy="203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4">
            <a:extLst>
              <a:ext uri="{FF2B5EF4-FFF2-40B4-BE49-F238E27FC236}">
                <a16:creationId xmlns:a16="http://schemas.microsoft.com/office/drawing/2014/main" id="{63BFFAA5-B47C-4947-A0E1-AAC77791CC7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en-US" altLang="en-US">
                <a:effectLst/>
              </a:rPr>
              <a:t>Advanced Aggregation Features</a:t>
            </a:r>
            <a:endParaRPr lang="en-IN" altLang="en-US">
              <a:effectLst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>
            <a:extLst>
              <a:ext uri="{FF2B5EF4-FFF2-40B4-BE49-F238E27FC236}">
                <a16:creationId xmlns:a16="http://schemas.microsoft.com/office/drawing/2014/main" id="{BC6585F4-FBFF-4706-BD64-1D9C1C3B1B2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Ranking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106A4800-7FC7-45BD-BC3A-2F7B380A3A0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68350" y="1109709"/>
            <a:ext cx="7461250" cy="5276343"/>
          </a:xfrm>
        </p:spPr>
        <p:txBody>
          <a:bodyPr/>
          <a:lstStyle/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Ranking is done in conjunction with an order by specification. </a:t>
            </a:r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Suppose we are given a relation </a:t>
            </a:r>
            <a:br>
              <a:rPr lang="en-US" altLang="en-US" dirty="0"/>
            </a:br>
            <a:r>
              <a:rPr lang="en-US" altLang="en-US" dirty="0"/>
              <a:t>       </a:t>
            </a:r>
            <a:r>
              <a:rPr lang="en-US" altLang="en-US" i="1" dirty="0" err="1"/>
              <a:t>student_grades</a:t>
            </a:r>
            <a:r>
              <a:rPr lang="en-US" altLang="en-US" i="1" dirty="0"/>
              <a:t>(ID, GPA) </a:t>
            </a:r>
            <a:br>
              <a:rPr lang="en-US" altLang="en-US" i="1" dirty="0"/>
            </a:br>
            <a:r>
              <a:rPr lang="en-US" altLang="en-US" dirty="0"/>
              <a:t>giving the grade-point average of each student</a:t>
            </a:r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Find the rank of each student.</a:t>
            </a:r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b="1" dirty="0"/>
              <a:t>       select </a:t>
            </a:r>
            <a:r>
              <a:rPr lang="en-US" altLang="en-US" i="1" dirty="0"/>
              <a:t>ID</a:t>
            </a:r>
            <a:r>
              <a:rPr lang="en-US" altLang="en-US" dirty="0"/>
              <a:t>, </a:t>
            </a:r>
            <a:r>
              <a:rPr lang="en-US" altLang="en-US" b="1" dirty="0"/>
              <a:t>rank</a:t>
            </a:r>
            <a:r>
              <a:rPr lang="en-US" altLang="en-US" dirty="0"/>
              <a:t>() </a:t>
            </a:r>
            <a:r>
              <a:rPr lang="en-US" altLang="en-US" b="1" dirty="0"/>
              <a:t>over </a:t>
            </a:r>
            <a:r>
              <a:rPr lang="en-US" altLang="en-US" dirty="0"/>
              <a:t>(</a:t>
            </a:r>
            <a:r>
              <a:rPr lang="en-US" altLang="en-US" b="1" dirty="0"/>
              <a:t>order by </a:t>
            </a:r>
            <a:r>
              <a:rPr lang="en-US" altLang="en-US" i="1" dirty="0"/>
              <a:t>GPA</a:t>
            </a:r>
            <a:r>
              <a:rPr lang="en-US" altLang="en-US" dirty="0"/>
              <a:t> </a:t>
            </a:r>
            <a:r>
              <a:rPr lang="en-US" altLang="en-US" b="1" dirty="0"/>
              <a:t>desc) as </a:t>
            </a:r>
            <a:r>
              <a:rPr lang="en-US" altLang="en-US" i="1" dirty="0" err="1"/>
              <a:t>s_rank</a:t>
            </a:r>
            <a:br>
              <a:rPr lang="en-US" altLang="en-US" dirty="0"/>
            </a:br>
            <a:r>
              <a:rPr lang="en-US" altLang="en-US" dirty="0"/>
              <a:t>       </a:t>
            </a:r>
            <a:r>
              <a:rPr lang="en-US" altLang="en-US" b="1" dirty="0"/>
              <a:t>from </a:t>
            </a:r>
            <a:r>
              <a:rPr lang="en-US" altLang="en-US" i="1" dirty="0" err="1"/>
              <a:t>student_grades</a:t>
            </a:r>
            <a:endParaRPr lang="en-US" altLang="en-US" i="1" dirty="0"/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An extra </a:t>
            </a:r>
            <a:r>
              <a:rPr lang="en-US" altLang="en-US" b="1" dirty="0"/>
              <a:t>order by </a:t>
            </a:r>
            <a:r>
              <a:rPr lang="en-US" altLang="en-US" dirty="0"/>
              <a:t>clause is needed to get them in sorted order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	       </a:t>
            </a:r>
            <a:r>
              <a:rPr lang="en-US" altLang="en-US" b="1" dirty="0"/>
              <a:t>select </a:t>
            </a:r>
            <a:r>
              <a:rPr lang="en-US" altLang="en-US" i="1" dirty="0"/>
              <a:t>ID</a:t>
            </a:r>
            <a:r>
              <a:rPr lang="en-US" altLang="en-US" dirty="0"/>
              <a:t>, </a:t>
            </a:r>
            <a:r>
              <a:rPr lang="en-US" altLang="en-US" b="1" dirty="0"/>
              <a:t>rank</a:t>
            </a:r>
            <a:r>
              <a:rPr lang="en-US" altLang="en-US" dirty="0"/>
              <a:t>() </a:t>
            </a:r>
            <a:r>
              <a:rPr lang="en-US" altLang="en-US" b="1" dirty="0"/>
              <a:t>over </a:t>
            </a:r>
            <a:r>
              <a:rPr lang="en-US" altLang="en-US" dirty="0"/>
              <a:t>(</a:t>
            </a:r>
            <a:r>
              <a:rPr lang="en-US" altLang="en-US" b="1" dirty="0"/>
              <a:t>order by </a:t>
            </a:r>
            <a:r>
              <a:rPr lang="en-US" altLang="en-US" i="1" dirty="0"/>
              <a:t>GPA</a:t>
            </a:r>
            <a:r>
              <a:rPr lang="en-US" altLang="en-US" dirty="0"/>
              <a:t> </a:t>
            </a:r>
            <a:r>
              <a:rPr lang="en-US" altLang="en-US" b="1" dirty="0" err="1"/>
              <a:t>desc</a:t>
            </a:r>
            <a:r>
              <a:rPr lang="en-US" altLang="en-US" b="1" dirty="0"/>
              <a:t>) as </a:t>
            </a:r>
            <a:r>
              <a:rPr lang="en-US" altLang="en-US" i="1" dirty="0" err="1"/>
              <a:t>s_rank</a:t>
            </a:r>
            <a:br>
              <a:rPr lang="en-US" altLang="en-US" dirty="0"/>
            </a:br>
            <a:r>
              <a:rPr lang="en-US" altLang="en-US" dirty="0"/>
              <a:t>       </a:t>
            </a:r>
            <a:r>
              <a:rPr lang="en-US" altLang="en-US" b="1" dirty="0"/>
              <a:t>from </a:t>
            </a:r>
            <a:r>
              <a:rPr lang="en-US" altLang="en-US" i="1" dirty="0" err="1"/>
              <a:t>student_grades</a:t>
            </a:r>
            <a:r>
              <a:rPr lang="en-US" altLang="en-US" i="1" dirty="0"/>
              <a:t> </a:t>
            </a:r>
            <a:br>
              <a:rPr lang="en-US" altLang="en-US" i="1" dirty="0"/>
            </a:br>
            <a:r>
              <a:rPr lang="en-US" altLang="en-US" i="1" dirty="0"/>
              <a:t>       </a:t>
            </a:r>
            <a:r>
              <a:rPr lang="en-US" altLang="en-US" b="1" dirty="0"/>
              <a:t>order by </a:t>
            </a:r>
            <a:r>
              <a:rPr lang="en-US" altLang="en-US" i="1" dirty="0" err="1"/>
              <a:t>s_rank</a:t>
            </a:r>
            <a:endParaRPr lang="en-US" altLang="en-US" i="1" dirty="0"/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Ranking may leave gaps: e.g., if 2 students have the same top GPA, both have rank 1, and the next rank is 3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b="1" dirty="0" err="1">
                <a:ea typeface="ＭＳ Ｐゴシック" panose="020B0600070205080204" pitchFamily="34" charset="-128"/>
              </a:rPr>
              <a:t>dense_rank</a:t>
            </a:r>
            <a:r>
              <a:rPr lang="en-US" altLang="en-US" b="1" dirty="0"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does not leave gaps, so next dense rank would be 2</a:t>
            </a:r>
            <a:endParaRPr lang="en-US" altLang="en-US" b="1" dirty="0">
              <a:ea typeface="ＭＳ Ｐゴシック" panose="020B0600070205080204" pitchFamily="34" charset="-128"/>
            </a:endParaRPr>
          </a:p>
          <a:p>
            <a:pPr>
              <a:buFont typeface="Monotype Sorts" charset="2"/>
              <a:buNone/>
            </a:pPr>
            <a:endParaRPr lang="en-US" altLang="en-US" i="1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206634F7-4C21-4DA6-964C-1B1A442F31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en-US" altLang="en-US">
                <a:effectLst/>
              </a:rPr>
              <a:t>Ranking</a:t>
            </a:r>
            <a:endParaRPr lang="en-IN" altLang="en-US">
              <a:effectLst/>
            </a:endParaRP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90D6413A-0B41-478D-9178-E41F7C60DE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8350" y="1093788"/>
            <a:ext cx="6414115" cy="4731825"/>
          </a:xfrm>
        </p:spPr>
        <p:txBody>
          <a:bodyPr/>
          <a:lstStyle/>
          <a:p>
            <a:r>
              <a:rPr lang="en-US" altLang="en-US" dirty="0"/>
              <a:t>Ranking can be done using basic SQL aggregation, but resultant query is very inefficient</a:t>
            </a:r>
          </a:p>
          <a:p>
            <a:pPr lvl="1">
              <a:buFont typeface="Monotype Sorts" charset="2"/>
              <a:buNone/>
            </a:pPr>
            <a:r>
              <a:rPr lang="en-IN" altLang="en-US" b="1" dirty="0">
                <a:ea typeface="ＭＳ Ｐゴシック" panose="020B0600070205080204" pitchFamily="34" charset="-128"/>
              </a:rPr>
              <a:t>    select </a:t>
            </a:r>
            <a:r>
              <a:rPr lang="en-IN" altLang="en-US" i="1" dirty="0">
                <a:ea typeface="ＭＳ Ｐゴシック" panose="020B0600070205080204" pitchFamily="34" charset="-128"/>
              </a:rPr>
              <a:t>ID</a:t>
            </a:r>
            <a:r>
              <a:rPr lang="en-IN" altLang="en-US" dirty="0">
                <a:ea typeface="ＭＳ Ｐゴシック" panose="020B0600070205080204" pitchFamily="34" charset="-128"/>
              </a:rPr>
              <a:t>, (1 + (</a:t>
            </a:r>
            <a:r>
              <a:rPr lang="en-IN" altLang="en-US" b="1" dirty="0">
                <a:ea typeface="ＭＳ Ｐゴシック" panose="020B0600070205080204" pitchFamily="34" charset="-128"/>
              </a:rPr>
              <a:t>select count</a:t>
            </a:r>
            <a:r>
              <a:rPr lang="en-IN" altLang="en-US" dirty="0">
                <a:ea typeface="ＭＳ Ｐゴシック" panose="020B0600070205080204" pitchFamily="34" charset="-128"/>
              </a:rPr>
              <a:t>(*)</a:t>
            </a:r>
            <a:br>
              <a:rPr lang="en-IN" altLang="en-US" dirty="0">
                <a:ea typeface="ＭＳ Ｐゴシック" panose="020B0600070205080204" pitchFamily="34" charset="-128"/>
              </a:rPr>
            </a:br>
            <a:r>
              <a:rPr lang="en-IN" altLang="en-US" dirty="0">
                <a:ea typeface="ＭＳ Ｐゴシック" panose="020B0600070205080204" pitchFamily="34" charset="-128"/>
              </a:rPr>
              <a:t>                         </a:t>
            </a:r>
            <a:r>
              <a:rPr lang="en-IN" altLang="en-US" b="1" dirty="0">
                <a:ea typeface="ＭＳ Ｐゴシック" panose="020B0600070205080204" pitchFamily="34" charset="-128"/>
              </a:rPr>
              <a:t>from </a:t>
            </a:r>
            <a:r>
              <a:rPr lang="en-IN" altLang="en-US" i="1" dirty="0" err="1">
                <a:ea typeface="ＭＳ Ｐゴシック" panose="020B0600070205080204" pitchFamily="34" charset="-128"/>
              </a:rPr>
              <a:t>student_grades</a:t>
            </a:r>
            <a:r>
              <a:rPr lang="en-IN" altLang="en-US" i="1" dirty="0">
                <a:ea typeface="ＭＳ Ｐゴシック" panose="020B0600070205080204" pitchFamily="34" charset="-128"/>
              </a:rPr>
              <a:t> B</a:t>
            </a:r>
            <a:br>
              <a:rPr lang="en-IN" altLang="en-US" i="1" dirty="0">
                <a:ea typeface="ＭＳ Ｐゴシック" panose="020B0600070205080204" pitchFamily="34" charset="-128"/>
              </a:rPr>
            </a:br>
            <a:r>
              <a:rPr lang="en-IN" altLang="en-US" i="1" dirty="0">
                <a:ea typeface="ＭＳ Ｐゴシック" panose="020B0600070205080204" pitchFamily="34" charset="-128"/>
              </a:rPr>
              <a:t>                         </a:t>
            </a:r>
            <a:r>
              <a:rPr lang="en-IN" altLang="en-US" b="1" dirty="0">
                <a:ea typeface="ＭＳ Ｐゴシック" panose="020B0600070205080204" pitchFamily="34" charset="-128"/>
              </a:rPr>
              <a:t>where </a:t>
            </a:r>
            <a:r>
              <a:rPr lang="en-IN" altLang="en-US" i="1" dirty="0">
                <a:ea typeface="ＭＳ Ｐゴシック" panose="020B0600070205080204" pitchFamily="34" charset="-128"/>
              </a:rPr>
              <a:t>B</a:t>
            </a:r>
            <a:r>
              <a:rPr lang="en-IN" altLang="en-US" dirty="0">
                <a:ea typeface="ＭＳ Ｐゴシック" panose="020B0600070205080204" pitchFamily="34" charset="-128"/>
              </a:rPr>
              <a:t>.</a:t>
            </a:r>
            <a:r>
              <a:rPr lang="en-IN" altLang="en-US" i="1" dirty="0">
                <a:ea typeface="ＭＳ Ｐゴシック" panose="020B0600070205080204" pitchFamily="34" charset="-128"/>
              </a:rPr>
              <a:t>GPA </a:t>
            </a:r>
            <a:r>
              <a:rPr lang="en-IN" altLang="en-US" dirty="0">
                <a:ea typeface="ＭＳ Ｐゴシック" panose="020B0600070205080204" pitchFamily="34" charset="-128"/>
              </a:rPr>
              <a:t>&gt; </a:t>
            </a:r>
            <a:r>
              <a:rPr lang="en-IN" altLang="en-US" i="1" dirty="0">
                <a:ea typeface="ＭＳ Ｐゴシック" panose="020B0600070205080204" pitchFamily="34" charset="-128"/>
              </a:rPr>
              <a:t>A</a:t>
            </a:r>
            <a:r>
              <a:rPr lang="en-IN" altLang="en-US" dirty="0">
                <a:ea typeface="ＭＳ Ｐゴシック" panose="020B0600070205080204" pitchFamily="34" charset="-128"/>
              </a:rPr>
              <a:t>.</a:t>
            </a:r>
            <a:r>
              <a:rPr lang="en-IN" altLang="en-US" i="1" dirty="0">
                <a:ea typeface="ＭＳ Ｐゴシック" panose="020B0600070205080204" pitchFamily="34" charset="-128"/>
              </a:rPr>
              <a:t>GPA</a:t>
            </a:r>
            <a:r>
              <a:rPr lang="en-IN" altLang="en-US" dirty="0">
                <a:ea typeface="ＭＳ Ｐゴシック" panose="020B0600070205080204" pitchFamily="34" charset="-128"/>
              </a:rPr>
              <a:t>)) </a:t>
            </a:r>
            <a:r>
              <a:rPr lang="en-IN" altLang="en-US" b="1" dirty="0">
                <a:ea typeface="ＭＳ Ｐゴシック" panose="020B0600070205080204" pitchFamily="34" charset="-128"/>
              </a:rPr>
              <a:t>as </a:t>
            </a:r>
            <a:r>
              <a:rPr lang="en-IN" altLang="en-US" i="1" dirty="0" err="1">
                <a:ea typeface="ＭＳ Ｐゴシック" panose="020B0600070205080204" pitchFamily="34" charset="-128"/>
              </a:rPr>
              <a:t>s_rank</a:t>
            </a:r>
            <a:br>
              <a:rPr lang="en-IN" altLang="en-US" i="1" dirty="0">
                <a:ea typeface="ＭＳ Ｐゴシック" panose="020B0600070205080204" pitchFamily="34" charset="-128"/>
              </a:rPr>
            </a:br>
            <a:r>
              <a:rPr lang="en-IN" altLang="en-US" b="1" dirty="0">
                <a:ea typeface="ＭＳ Ｐゴシック" panose="020B0600070205080204" pitchFamily="34" charset="-128"/>
              </a:rPr>
              <a:t>from </a:t>
            </a:r>
            <a:r>
              <a:rPr lang="en-IN" altLang="en-US" i="1" dirty="0" err="1">
                <a:ea typeface="ＭＳ Ｐゴシック" panose="020B0600070205080204" pitchFamily="34" charset="-128"/>
              </a:rPr>
              <a:t>student_grades</a:t>
            </a:r>
            <a:r>
              <a:rPr lang="en-IN" altLang="en-US" i="1" dirty="0">
                <a:ea typeface="ＭＳ Ｐゴシック" panose="020B0600070205080204" pitchFamily="34" charset="-128"/>
              </a:rPr>
              <a:t> A</a:t>
            </a:r>
            <a:br>
              <a:rPr lang="en-IN" altLang="en-US" i="1" dirty="0">
                <a:ea typeface="ＭＳ Ｐゴシック" panose="020B0600070205080204" pitchFamily="34" charset="-128"/>
              </a:rPr>
            </a:br>
            <a:r>
              <a:rPr lang="en-IN" altLang="en-US" b="1" dirty="0">
                <a:ea typeface="ＭＳ Ｐゴシック" panose="020B0600070205080204" pitchFamily="34" charset="-128"/>
              </a:rPr>
              <a:t>order by </a:t>
            </a:r>
            <a:r>
              <a:rPr lang="en-IN" altLang="en-US" i="1" dirty="0" err="1">
                <a:ea typeface="ＭＳ Ｐゴシック" panose="020B0600070205080204" pitchFamily="34" charset="-128"/>
              </a:rPr>
              <a:t>s_rank</a:t>
            </a:r>
            <a:r>
              <a:rPr lang="en-IN" altLang="en-US" dirty="0">
                <a:ea typeface="ＭＳ Ｐゴシック" panose="020B0600070205080204" pitchFamily="34" charset="-128"/>
              </a:rPr>
              <a:t>;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>
            <a:extLst>
              <a:ext uri="{FF2B5EF4-FFF2-40B4-BE49-F238E27FC236}">
                <a16:creationId xmlns:a16="http://schemas.microsoft.com/office/drawing/2014/main" id="{855B8998-10B5-4A7D-B740-78BB9A45CD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Ranking (Cont.)</a:t>
            </a:r>
            <a:endParaRPr lang="en-IN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8E022C26-7E6F-46F2-8709-AABBBED223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8350" y="1093788"/>
            <a:ext cx="7683192" cy="4903787"/>
          </a:xfrm>
        </p:spPr>
        <p:txBody>
          <a:bodyPr/>
          <a:lstStyle/>
          <a:p>
            <a:r>
              <a:rPr lang="en-US" altLang="en-US" dirty="0"/>
              <a:t>Ranking can be done within partition of the data.</a:t>
            </a:r>
          </a:p>
          <a:p>
            <a:r>
              <a:rPr lang="en-US" altLang="en-US" dirty="0"/>
              <a:t>“Find the rank of students within each department.”</a:t>
            </a:r>
          </a:p>
          <a:p>
            <a:pPr>
              <a:buFont typeface="Monotype Sorts" charset="2"/>
              <a:buNone/>
            </a:pPr>
            <a:r>
              <a:rPr lang="en-US" altLang="en-US" b="1" dirty="0"/>
              <a:t>          select </a:t>
            </a:r>
            <a:r>
              <a:rPr lang="en-US" altLang="en-US" i="1" dirty="0"/>
              <a:t>ID</a:t>
            </a:r>
            <a:r>
              <a:rPr lang="en-US" altLang="en-US" dirty="0"/>
              <a:t>, </a:t>
            </a:r>
            <a:r>
              <a:rPr lang="en-US" altLang="en-US" i="1" dirty="0" err="1"/>
              <a:t>dept_name</a:t>
            </a:r>
            <a:r>
              <a:rPr lang="en-US" altLang="en-US" dirty="0"/>
              <a:t>,</a:t>
            </a:r>
            <a:br>
              <a:rPr lang="en-US" altLang="en-US" dirty="0"/>
            </a:br>
            <a:r>
              <a:rPr lang="en-US" altLang="en-US" dirty="0"/>
              <a:t>           </a:t>
            </a:r>
            <a:r>
              <a:rPr lang="en-US" altLang="en-US" b="1" dirty="0"/>
              <a:t>rank </a:t>
            </a:r>
            <a:r>
              <a:rPr lang="en-US" altLang="en-US" dirty="0"/>
              <a:t>() </a:t>
            </a:r>
            <a:r>
              <a:rPr lang="en-US" altLang="en-US" b="1" dirty="0"/>
              <a:t>over </a:t>
            </a:r>
            <a:r>
              <a:rPr lang="en-US" altLang="en-US" dirty="0"/>
              <a:t>(</a:t>
            </a:r>
            <a:r>
              <a:rPr lang="en-US" altLang="en-US" b="1" dirty="0"/>
              <a:t>partition by </a:t>
            </a:r>
            <a:r>
              <a:rPr lang="en-US" altLang="en-US" i="1" dirty="0" err="1"/>
              <a:t>dept_name</a:t>
            </a:r>
            <a:r>
              <a:rPr lang="en-US" altLang="en-US" i="1" dirty="0"/>
              <a:t> </a:t>
            </a:r>
            <a:r>
              <a:rPr lang="en-US" altLang="en-US" b="1" dirty="0"/>
              <a:t>order by </a:t>
            </a:r>
            <a:r>
              <a:rPr lang="en-US" altLang="en-US" i="1" dirty="0"/>
              <a:t>GPA </a:t>
            </a:r>
            <a:r>
              <a:rPr lang="en-US" altLang="en-US" b="1" dirty="0" err="1"/>
              <a:t>desc</a:t>
            </a:r>
            <a:r>
              <a:rPr lang="en-US" altLang="en-US" dirty="0"/>
              <a:t>) </a:t>
            </a:r>
            <a:br>
              <a:rPr lang="en-US" altLang="en-US" dirty="0"/>
            </a:br>
            <a:r>
              <a:rPr lang="en-US" altLang="en-US" dirty="0"/>
              <a:t>                        </a:t>
            </a:r>
            <a:r>
              <a:rPr lang="en-US" altLang="en-US" b="1" dirty="0"/>
              <a:t>as </a:t>
            </a:r>
            <a:r>
              <a:rPr lang="en-US" altLang="en-US" i="1" dirty="0" err="1"/>
              <a:t>dept_rank</a:t>
            </a:r>
            <a:br>
              <a:rPr lang="en-US" altLang="en-US" i="1" dirty="0"/>
            </a:br>
            <a:r>
              <a:rPr lang="en-US" altLang="en-US" i="1" dirty="0"/>
              <a:t>     </a:t>
            </a:r>
            <a:r>
              <a:rPr lang="en-US" altLang="en-US" b="1" dirty="0"/>
              <a:t>from </a:t>
            </a:r>
            <a:r>
              <a:rPr lang="en-US" altLang="en-US" i="1" dirty="0" err="1"/>
              <a:t>dept_grades</a:t>
            </a:r>
            <a:br>
              <a:rPr lang="en-US" altLang="en-US" i="1" dirty="0"/>
            </a:br>
            <a:r>
              <a:rPr lang="en-US" altLang="en-US" i="1" dirty="0"/>
              <a:t>     </a:t>
            </a:r>
            <a:r>
              <a:rPr lang="en-US" altLang="en-US" b="1" dirty="0"/>
              <a:t>order by </a:t>
            </a:r>
            <a:r>
              <a:rPr lang="en-US" altLang="en-US" i="1" dirty="0" err="1"/>
              <a:t>dept_name</a:t>
            </a:r>
            <a:r>
              <a:rPr lang="en-US" altLang="en-US" dirty="0"/>
              <a:t>, </a:t>
            </a:r>
            <a:r>
              <a:rPr lang="en-US" altLang="en-US" i="1" dirty="0" err="1"/>
              <a:t>dept_rank</a:t>
            </a:r>
            <a:r>
              <a:rPr lang="en-US" altLang="en-US" dirty="0"/>
              <a:t>;</a:t>
            </a:r>
          </a:p>
          <a:p>
            <a:r>
              <a:rPr lang="en-US" altLang="en-US" dirty="0"/>
              <a:t>Multiple </a:t>
            </a:r>
            <a:r>
              <a:rPr lang="en-US" altLang="en-US" b="1" dirty="0"/>
              <a:t>rank</a:t>
            </a:r>
            <a:r>
              <a:rPr lang="en-US" altLang="en-US" dirty="0"/>
              <a:t> clauses can occur in a single </a:t>
            </a:r>
            <a:r>
              <a:rPr lang="en-US" altLang="en-US" b="1" dirty="0"/>
              <a:t>select</a:t>
            </a:r>
            <a:r>
              <a:rPr lang="en-US" altLang="en-US" dirty="0"/>
              <a:t> clause.</a:t>
            </a:r>
          </a:p>
          <a:p>
            <a:r>
              <a:rPr lang="en-US" altLang="en-US" dirty="0"/>
              <a:t>Ranking is done </a:t>
            </a:r>
            <a:r>
              <a:rPr lang="en-US" altLang="en-US" i="1" dirty="0"/>
              <a:t>after</a:t>
            </a:r>
            <a:r>
              <a:rPr lang="en-US" altLang="en-US" dirty="0"/>
              <a:t> applying </a:t>
            </a:r>
            <a:r>
              <a:rPr lang="en-US" altLang="en-US" b="1" dirty="0"/>
              <a:t>group by</a:t>
            </a:r>
            <a:r>
              <a:rPr lang="en-US" altLang="en-US" dirty="0"/>
              <a:t> clause/aggregation</a:t>
            </a:r>
          </a:p>
          <a:p>
            <a:r>
              <a:rPr lang="en-US" altLang="en-US" dirty="0"/>
              <a:t>Can be used to find top-n results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More general than the </a:t>
            </a:r>
            <a:r>
              <a:rPr lang="en-US" altLang="en-US" b="1" dirty="0">
                <a:ea typeface="ＭＳ Ｐゴシック" panose="020B0600070205080204" pitchFamily="34" charset="-128"/>
              </a:rPr>
              <a:t>limit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i="1" dirty="0">
                <a:ea typeface="ＭＳ Ｐゴシック" panose="020B0600070205080204" pitchFamily="34" charset="-128"/>
              </a:rPr>
              <a:t>n</a:t>
            </a:r>
            <a:r>
              <a:rPr lang="en-US" altLang="en-US" dirty="0">
                <a:ea typeface="ＭＳ Ｐゴシック" panose="020B0600070205080204" pitchFamily="34" charset="-128"/>
              </a:rPr>
              <a:t> clause supported by many databases, since it allows top-n within each partition</a:t>
            </a:r>
            <a:endParaRPr lang="en-IN" altLang="en-US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>
            <a:extLst>
              <a:ext uri="{FF2B5EF4-FFF2-40B4-BE49-F238E27FC236}">
                <a16:creationId xmlns:a16="http://schemas.microsoft.com/office/drawing/2014/main" id="{72832FFF-5055-43BD-A52F-17B398E1A8A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Ranking (Cont.)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2B97AACE-43DA-4861-9A86-4954E3D7256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68350" y="1093788"/>
            <a:ext cx="7707313" cy="4903787"/>
          </a:xfrm>
        </p:spPr>
        <p:txBody>
          <a:bodyPr/>
          <a:lstStyle/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Other ranking functions:  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b="1" dirty="0" err="1">
                <a:ea typeface="ＭＳ Ｐゴシック" panose="020B0600070205080204" pitchFamily="34" charset="-128"/>
              </a:rPr>
              <a:t>percent_rank</a:t>
            </a:r>
            <a:r>
              <a:rPr lang="en-US" altLang="en-US" b="1" dirty="0"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(within partition, if partitioning is done)</a:t>
            </a:r>
            <a:endParaRPr lang="en-US" altLang="en-US" b="1" dirty="0">
              <a:ea typeface="ＭＳ Ｐゴシック" panose="020B0600070205080204" pitchFamily="34" charset="-128"/>
            </a:endParaRP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b="1" dirty="0" err="1">
                <a:ea typeface="ＭＳ Ｐゴシック" panose="020B0600070205080204" pitchFamily="34" charset="-128"/>
              </a:rPr>
              <a:t>cume_dist</a:t>
            </a:r>
            <a:r>
              <a:rPr lang="en-US" altLang="en-US" dirty="0">
                <a:ea typeface="ＭＳ Ｐゴシック" panose="020B0600070205080204" pitchFamily="34" charset="-128"/>
              </a:rPr>
              <a:t> (cumulative distribution)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en-US" dirty="0">
                <a:ea typeface="ＭＳ Ｐゴシック" panose="020B0600070205080204" pitchFamily="34" charset="-128"/>
              </a:rPr>
              <a:t> fraction of tuples with preceding values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b="1" dirty="0" err="1">
                <a:ea typeface="ＭＳ Ｐゴシック" panose="020B0600070205080204" pitchFamily="34" charset="-128"/>
              </a:rPr>
              <a:t>row_number</a:t>
            </a:r>
            <a:r>
              <a:rPr lang="en-US" altLang="en-US" b="1" dirty="0"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(non-deterministic in presence of duplicates)</a:t>
            </a:r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SQL:1999 permits the user to specify </a:t>
            </a:r>
            <a:r>
              <a:rPr lang="en-US" altLang="en-US" b="1" dirty="0"/>
              <a:t>nulls first</a:t>
            </a:r>
            <a:r>
              <a:rPr lang="en-US" altLang="en-US" dirty="0"/>
              <a:t> or </a:t>
            </a:r>
            <a:r>
              <a:rPr lang="en-US" altLang="en-US" b="1" dirty="0"/>
              <a:t>nulls last</a:t>
            </a:r>
          </a:p>
          <a:p>
            <a:pPr>
              <a:buFont typeface="Monotype Sorts" charset="2"/>
              <a:buNone/>
            </a:pPr>
            <a:r>
              <a:rPr lang="en-US" altLang="en-US" b="1" dirty="0"/>
              <a:t>     select </a:t>
            </a:r>
            <a:r>
              <a:rPr lang="en-US" altLang="en-US" i="1" dirty="0"/>
              <a:t>ID</a:t>
            </a:r>
            <a:r>
              <a:rPr lang="en-US" altLang="en-US" dirty="0"/>
              <a:t>, </a:t>
            </a:r>
            <a:br>
              <a:rPr lang="en-US" altLang="en-US" dirty="0"/>
            </a:br>
            <a:r>
              <a:rPr lang="en-US" altLang="en-US" dirty="0"/>
              <a:t>           </a:t>
            </a:r>
            <a:r>
              <a:rPr lang="en-US" altLang="en-US" b="1" dirty="0"/>
              <a:t>rank </a:t>
            </a:r>
            <a:r>
              <a:rPr lang="en-US" altLang="en-US" dirty="0"/>
              <a:t>( ) </a:t>
            </a:r>
            <a:r>
              <a:rPr lang="en-US" altLang="en-US" b="1" dirty="0"/>
              <a:t>over </a:t>
            </a:r>
            <a:r>
              <a:rPr lang="en-US" altLang="en-US" dirty="0"/>
              <a:t>(</a:t>
            </a:r>
            <a:r>
              <a:rPr lang="en-US" altLang="en-US" b="1" dirty="0"/>
              <a:t>order by </a:t>
            </a:r>
            <a:r>
              <a:rPr lang="en-US" altLang="en-US" i="1" dirty="0"/>
              <a:t>GPA </a:t>
            </a:r>
            <a:r>
              <a:rPr lang="en-US" altLang="en-US" b="1" dirty="0" err="1"/>
              <a:t>desc</a:t>
            </a:r>
            <a:r>
              <a:rPr lang="en-US" altLang="en-US" b="1" dirty="0"/>
              <a:t> nulls last</a:t>
            </a:r>
            <a:r>
              <a:rPr lang="en-US" altLang="en-US" dirty="0"/>
              <a:t>) </a:t>
            </a:r>
            <a:r>
              <a:rPr lang="en-US" altLang="en-US" b="1" dirty="0"/>
              <a:t>as </a:t>
            </a:r>
            <a:r>
              <a:rPr lang="en-US" altLang="en-US" i="1" dirty="0" err="1"/>
              <a:t>s_rank</a:t>
            </a:r>
            <a:br>
              <a:rPr lang="en-US" altLang="en-US" dirty="0"/>
            </a:br>
            <a:r>
              <a:rPr lang="en-US" altLang="en-US" b="1" dirty="0"/>
              <a:t>from </a:t>
            </a:r>
            <a:r>
              <a:rPr lang="en-US" altLang="en-US" i="1" dirty="0" err="1"/>
              <a:t>student_grades</a:t>
            </a:r>
            <a:endParaRPr lang="en-US" altLang="en-US" i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JDBC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73149"/>
            <a:ext cx="7281956" cy="4807697"/>
          </a:xfrm>
        </p:spPr>
        <p:txBody>
          <a:bodyPr/>
          <a:lstStyle/>
          <a:p>
            <a:r>
              <a:rPr lang="en-US" altLang="en-US" sz="1700" b="1" dirty="0">
                <a:solidFill>
                  <a:srgbClr val="002060"/>
                </a:solidFill>
              </a:rPr>
              <a:t>JDBC</a:t>
            </a:r>
            <a:r>
              <a:rPr lang="en-US" altLang="en-US" sz="1700" dirty="0"/>
              <a:t> is a Java API for communicating with database systems supporting SQL.</a:t>
            </a:r>
          </a:p>
          <a:p>
            <a:r>
              <a:rPr lang="en-US" altLang="en-US" sz="1700" dirty="0"/>
              <a:t>JDBC supports a variety of features for querying and updating data, and for retrieving query results.</a:t>
            </a:r>
          </a:p>
          <a:p>
            <a:r>
              <a:rPr lang="en-US" altLang="en-US" sz="1700" dirty="0"/>
              <a:t>JDBC also supports metadata retrieval, such as querying about relations present in the database and the names and types of relation attributes.</a:t>
            </a:r>
          </a:p>
          <a:p>
            <a:r>
              <a:rPr lang="en-US" altLang="en-US" sz="1700" dirty="0"/>
              <a:t>Model for communicating with the database: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Open a connection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Create a </a:t>
            </a:r>
            <a:r>
              <a:rPr lang="ja-JP" altLang="en-US" sz="1700" dirty="0">
                <a:ea typeface="ＭＳ Ｐゴシック" panose="020B0600070205080204" pitchFamily="34" charset="-128"/>
              </a:rPr>
              <a:t>“</a:t>
            </a:r>
            <a:r>
              <a:rPr lang="en-US" altLang="ja-JP" sz="1700" dirty="0">
                <a:ea typeface="ＭＳ Ｐゴシック" panose="020B0600070205080204" pitchFamily="34" charset="-128"/>
              </a:rPr>
              <a:t>statement</a:t>
            </a:r>
            <a:r>
              <a:rPr lang="ja-JP" altLang="en-US" sz="1700" dirty="0">
                <a:ea typeface="ＭＳ Ｐゴシック" panose="020B0600070205080204" pitchFamily="34" charset="-128"/>
              </a:rPr>
              <a:t>”</a:t>
            </a:r>
            <a:r>
              <a:rPr lang="en-US" altLang="ja-JP" sz="1700" dirty="0">
                <a:ea typeface="ＭＳ Ｐゴシック" panose="020B0600070205080204" pitchFamily="34" charset="-128"/>
              </a:rPr>
              <a:t> object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Execute queries using the statement object to send queries and fetch results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Exception mechanism to handle errors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2">
            <a:extLst>
              <a:ext uri="{FF2B5EF4-FFF2-40B4-BE49-F238E27FC236}">
                <a16:creationId xmlns:a16="http://schemas.microsoft.com/office/drawing/2014/main" id="{43455296-9355-4412-9008-B1BD1A52C42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Ranking (Cont.)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E34B8D4B-5449-4029-B22F-729D4EA2C21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68350" y="1093788"/>
            <a:ext cx="6414115" cy="4805567"/>
          </a:xfrm>
        </p:spPr>
        <p:txBody>
          <a:bodyPr/>
          <a:lstStyle/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For a given constant </a:t>
            </a:r>
            <a:r>
              <a:rPr lang="en-US" altLang="en-US" i="1" dirty="0"/>
              <a:t>n</a:t>
            </a:r>
            <a:r>
              <a:rPr lang="en-US" altLang="en-US" dirty="0"/>
              <a:t>, the ranking the function </a:t>
            </a:r>
            <a:r>
              <a:rPr lang="en-US" altLang="en-US" i="1" dirty="0" err="1"/>
              <a:t>ntile</a:t>
            </a:r>
            <a:r>
              <a:rPr lang="en-US" altLang="en-US" dirty="0"/>
              <a:t>(</a:t>
            </a:r>
            <a:r>
              <a:rPr lang="en-US" altLang="en-US" i="1" dirty="0"/>
              <a:t>n</a:t>
            </a:r>
            <a:r>
              <a:rPr lang="en-US" altLang="en-US" dirty="0"/>
              <a:t>) takes the tuples in each partition in the specified order and divides them into </a:t>
            </a:r>
            <a:r>
              <a:rPr lang="en-US" altLang="en-US" i="1" dirty="0"/>
              <a:t>n</a:t>
            </a:r>
            <a:r>
              <a:rPr lang="en-US" altLang="en-US" dirty="0"/>
              <a:t> buckets with equal numbers of tuples.</a:t>
            </a:r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For example: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	   </a:t>
            </a:r>
            <a:r>
              <a:rPr lang="en-US" altLang="en-US" b="1" dirty="0"/>
              <a:t>select </a:t>
            </a:r>
            <a:r>
              <a:rPr lang="en-US" altLang="en-US" i="1" dirty="0"/>
              <a:t>ID</a:t>
            </a:r>
            <a:r>
              <a:rPr lang="en-US" altLang="en-US" dirty="0"/>
              <a:t>, </a:t>
            </a:r>
            <a:r>
              <a:rPr lang="en-US" altLang="en-US" b="1" dirty="0" err="1"/>
              <a:t>ntile</a:t>
            </a:r>
            <a:r>
              <a:rPr lang="en-US" altLang="en-US" dirty="0"/>
              <a:t>(4) </a:t>
            </a:r>
            <a:r>
              <a:rPr lang="en-US" altLang="en-US" b="1" dirty="0"/>
              <a:t>over </a:t>
            </a:r>
            <a:r>
              <a:rPr lang="en-US" altLang="en-US" dirty="0"/>
              <a:t>(</a:t>
            </a:r>
            <a:r>
              <a:rPr lang="en-US" altLang="en-US" b="1" dirty="0"/>
              <a:t>order by </a:t>
            </a:r>
            <a:r>
              <a:rPr lang="en-US" altLang="en-US" i="1" dirty="0"/>
              <a:t>GPA </a:t>
            </a:r>
            <a:r>
              <a:rPr lang="en-US" altLang="en-US" b="1" dirty="0" err="1"/>
              <a:t>desc</a:t>
            </a:r>
            <a:r>
              <a:rPr lang="en-US" altLang="en-US" dirty="0"/>
              <a:t>) </a:t>
            </a:r>
            <a:r>
              <a:rPr lang="en-US" altLang="en-US" b="1" dirty="0"/>
              <a:t>as </a:t>
            </a:r>
            <a:r>
              <a:rPr lang="en-US" altLang="en-US" i="1" dirty="0"/>
              <a:t>quartile</a:t>
            </a:r>
            <a:br>
              <a:rPr lang="en-US" altLang="en-US" dirty="0"/>
            </a:br>
            <a:r>
              <a:rPr lang="en-US" altLang="en-US" dirty="0"/>
              <a:t>	</a:t>
            </a:r>
            <a:r>
              <a:rPr lang="en-US" altLang="en-US" b="1" dirty="0"/>
              <a:t>from </a:t>
            </a:r>
            <a:r>
              <a:rPr lang="en-US" altLang="en-US" i="1" dirty="0" err="1"/>
              <a:t>student_grades</a:t>
            </a:r>
            <a:r>
              <a:rPr lang="en-US" altLang="en-US" i="1" dirty="0"/>
              <a:t>;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Rectangle 2">
            <a:extLst>
              <a:ext uri="{FF2B5EF4-FFF2-40B4-BE49-F238E27FC236}">
                <a16:creationId xmlns:a16="http://schemas.microsoft.com/office/drawing/2014/main" id="{72AF67E7-1671-41FB-9EF6-FE8D5CBF10C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Windowing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D7B8C780-D017-4066-B60A-1180B6D06F6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68350" y="1100831"/>
            <a:ext cx="7269521" cy="4828021"/>
          </a:xfrm>
        </p:spPr>
        <p:txBody>
          <a:bodyPr/>
          <a:lstStyle/>
          <a:p>
            <a:pPr>
              <a:lnSpc>
                <a:spcPct val="90000"/>
              </a:lnSpc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Used to smooth out random variations. </a:t>
            </a:r>
          </a:p>
          <a:p>
            <a:pPr>
              <a:lnSpc>
                <a:spcPct val="90000"/>
              </a:lnSpc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E.g., </a:t>
            </a:r>
            <a:r>
              <a:rPr lang="en-US" altLang="en-US" b="1" dirty="0">
                <a:solidFill>
                  <a:srgbClr val="000099"/>
                </a:solidFill>
              </a:rPr>
              <a:t>moving average</a:t>
            </a:r>
            <a:r>
              <a:rPr lang="en-US" altLang="en-US" dirty="0"/>
              <a:t>: “Given sales values for each date, calculate for each date the average of the sales on that day, the previous day, and the next day”</a:t>
            </a:r>
          </a:p>
          <a:p>
            <a:pPr>
              <a:lnSpc>
                <a:spcPct val="90000"/>
              </a:lnSpc>
              <a:buSzPct val="110000"/>
              <a:buFont typeface="Wingdings" panose="05000000000000000000" pitchFamily="2" charset="2"/>
              <a:buChar char="§"/>
            </a:pPr>
            <a:r>
              <a:rPr lang="en-US" altLang="en-US" b="1" dirty="0">
                <a:solidFill>
                  <a:srgbClr val="000099"/>
                </a:solidFill>
              </a:rPr>
              <a:t>Window specification</a:t>
            </a:r>
            <a:r>
              <a:rPr lang="en-US" altLang="en-US" dirty="0"/>
              <a:t> in SQL:</a:t>
            </a:r>
          </a:p>
          <a:p>
            <a:pPr lvl="1">
              <a:lnSpc>
                <a:spcPct val="90000"/>
              </a:lnSpc>
              <a:buSzPct val="110000"/>
              <a:buFont typeface="Arial" panose="020B0604020202020204" pitchFamily="34" charset="0"/>
              <a:buChar char="•"/>
            </a:pPr>
            <a:r>
              <a:rPr lang="en-US" altLang="en-US" dirty="0">
                <a:ea typeface="ＭＳ Ｐゴシック" panose="020B0600070205080204" pitchFamily="34" charset="-128"/>
              </a:rPr>
              <a:t>Given relation </a:t>
            </a:r>
            <a:r>
              <a:rPr lang="en-US" altLang="en-US" i="1" dirty="0">
                <a:ea typeface="ＭＳ Ｐゴシック" panose="020B0600070205080204" pitchFamily="34" charset="-128"/>
              </a:rPr>
              <a:t>sales(date, value)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dirty="0"/>
              <a:t>            </a:t>
            </a:r>
            <a:r>
              <a:rPr lang="en-US" altLang="en-US" b="1" dirty="0"/>
              <a:t>select </a:t>
            </a:r>
            <a:r>
              <a:rPr lang="en-US" altLang="en-US" i="1" dirty="0"/>
              <a:t>date, </a:t>
            </a:r>
            <a:r>
              <a:rPr lang="en-US" altLang="en-US" b="1" i="1" dirty="0"/>
              <a:t>sum</a:t>
            </a:r>
            <a:r>
              <a:rPr lang="en-US" altLang="en-US" dirty="0"/>
              <a:t>(</a:t>
            </a:r>
            <a:r>
              <a:rPr lang="en-US" altLang="en-US" i="1" dirty="0"/>
              <a:t>value</a:t>
            </a:r>
            <a:r>
              <a:rPr lang="en-US" altLang="en-US" dirty="0"/>
              <a:t>) </a:t>
            </a:r>
            <a:r>
              <a:rPr lang="en-US" altLang="en-US" b="1" dirty="0"/>
              <a:t>over </a:t>
            </a:r>
            <a:br>
              <a:rPr lang="en-US" altLang="en-US" b="1" dirty="0"/>
            </a:br>
            <a:r>
              <a:rPr lang="en-US" altLang="en-US" b="1" dirty="0"/>
              <a:t>            </a:t>
            </a:r>
            <a:r>
              <a:rPr lang="en-US" altLang="en-US" dirty="0"/>
              <a:t>(</a:t>
            </a:r>
            <a:r>
              <a:rPr lang="en-US" altLang="en-US" b="1" dirty="0"/>
              <a:t>order by </a:t>
            </a:r>
            <a:r>
              <a:rPr lang="en-US" altLang="en-US" i="1" dirty="0"/>
              <a:t>date </a:t>
            </a:r>
            <a:r>
              <a:rPr lang="en-US" altLang="en-US" b="1" dirty="0"/>
              <a:t>between rows </a:t>
            </a:r>
            <a:r>
              <a:rPr lang="en-US" altLang="en-US" dirty="0"/>
              <a:t>1 </a:t>
            </a:r>
            <a:r>
              <a:rPr lang="en-US" altLang="en-US" b="1" dirty="0"/>
              <a:t>preceding and </a:t>
            </a:r>
            <a:r>
              <a:rPr lang="en-US" altLang="en-US" dirty="0"/>
              <a:t>1</a:t>
            </a:r>
            <a:r>
              <a:rPr lang="en-US" altLang="en-US" b="1" dirty="0"/>
              <a:t> following</a:t>
            </a:r>
            <a:r>
              <a:rPr lang="en-US" altLang="en-US" dirty="0"/>
              <a:t>)</a:t>
            </a:r>
            <a:br>
              <a:rPr lang="en-US" altLang="en-US" dirty="0"/>
            </a:br>
            <a:r>
              <a:rPr lang="en-US" altLang="en-US" dirty="0"/>
              <a:t>       </a:t>
            </a:r>
            <a:r>
              <a:rPr lang="en-US" altLang="en-US" b="1" dirty="0"/>
              <a:t>from </a:t>
            </a:r>
            <a:r>
              <a:rPr lang="en-US" altLang="en-US" i="1" dirty="0"/>
              <a:t>sales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Rectangle 2">
            <a:extLst>
              <a:ext uri="{FF2B5EF4-FFF2-40B4-BE49-F238E27FC236}">
                <a16:creationId xmlns:a16="http://schemas.microsoft.com/office/drawing/2014/main" id="{79477FB9-AE3A-4ABF-9C34-35867716F48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Windowing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16AE1B83-3BA5-46B9-9D76-2298EA81BE4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68350" y="1207363"/>
            <a:ext cx="7829550" cy="4834662"/>
          </a:xfrm>
        </p:spPr>
        <p:txBody>
          <a:bodyPr/>
          <a:lstStyle/>
          <a:p>
            <a:pPr>
              <a:lnSpc>
                <a:spcPct val="90000"/>
              </a:lnSpc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Examples of other window specifications:</a:t>
            </a:r>
          </a:p>
          <a:p>
            <a:pPr lvl="1">
              <a:lnSpc>
                <a:spcPct val="90000"/>
              </a:lnSpc>
              <a:buSzPct val="110000"/>
              <a:buFont typeface="Arial" panose="020B0604020202020204" pitchFamily="34" charset="0"/>
              <a:buChar char="•"/>
            </a:pPr>
            <a:r>
              <a:rPr lang="en-US" altLang="en-US" b="1" dirty="0">
                <a:ea typeface="ＭＳ Ｐゴシック" panose="020B0600070205080204" pitchFamily="34" charset="-128"/>
              </a:rPr>
              <a:t>between rows unbounded preceding and current</a:t>
            </a:r>
          </a:p>
          <a:p>
            <a:pPr lvl="1">
              <a:lnSpc>
                <a:spcPct val="90000"/>
              </a:lnSpc>
              <a:buSzPct val="110000"/>
              <a:buFont typeface="Arial" panose="020B0604020202020204" pitchFamily="34" charset="0"/>
              <a:buChar char="•"/>
            </a:pPr>
            <a:r>
              <a:rPr lang="en-US" altLang="en-US" b="1" dirty="0">
                <a:ea typeface="ＭＳ Ｐゴシック" panose="020B0600070205080204" pitchFamily="34" charset="-128"/>
              </a:rPr>
              <a:t>rows unbounded preceding</a:t>
            </a:r>
          </a:p>
          <a:p>
            <a:pPr lvl="1">
              <a:lnSpc>
                <a:spcPct val="90000"/>
              </a:lnSpc>
              <a:buSzPct val="110000"/>
              <a:buFont typeface="Arial" panose="020B0604020202020204" pitchFamily="34" charset="0"/>
              <a:buChar char="•"/>
            </a:pPr>
            <a:r>
              <a:rPr lang="en-US" altLang="en-US" b="1" dirty="0">
                <a:ea typeface="ＭＳ Ｐゴシック" panose="020B0600070205080204" pitchFamily="34" charset="-128"/>
              </a:rPr>
              <a:t>range  between </a:t>
            </a:r>
            <a:r>
              <a:rPr lang="en-US" altLang="en-US" dirty="0">
                <a:ea typeface="ＭＳ Ｐゴシック" panose="020B0600070205080204" pitchFamily="34" charset="-128"/>
              </a:rPr>
              <a:t>10</a:t>
            </a:r>
            <a:r>
              <a:rPr lang="en-US" altLang="en-US" b="1" dirty="0">
                <a:ea typeface="ＭＳ Ｐゴシック" panose="020B0600070205080204" pitchFamily="34" charset="-128"/>
              </a:rPr>
              <a:t> preceding and current row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dirty="0">
                <a:ea typeface="ＭＳ Ｐゴシック" panose="020B0600070205080204" pitchFamily="34" charset="-128"/>
              </a:rPr>
              <a:t>All rows with values between current row value –10 to current value</a:t>
            </a:r>
          </a:p>
          <a:p>
            <a:pPr lvl="1">
              <a:lnSpc>
                <a:spcPct val="90000"/>
              </a:lnSpc>
              <a:buSzPct val="110000"/>
              <a:buFont typeface="Arial" panose="020B0604020202020204" pitchFamily="34" charset="0"/>
              <a:buChar char="•"/>
            </a:pPr>
            <a:r>
              <a:rPr lang="en-US" altLang="en-US" b="1" dirty="0">
                <a:ea typeface="ＭＳ Ｐゴシック" panose="020B0600070205080204" pitchFamily="34" charset="-128"/>
              </a:rPr>
              <a:t>range interval </a:t>
            </a:r>
            <a:r>
              <a:rPr lang="en-US" altLang="en-US" dirty="0">
                <a:ea typeface="ＭＳ Ｐゴシック" panose="020B0600070205080204" pitchFamily="34" charset="-128"/>
              </a:rPr>
              <a:t>10</a:t>
            </a:r>
            <a:r>
              <a:rPr lang="en-US" altLang="en-US" b="1" dirty="0">
                <a:ea typeface="ＭＳ Ｐゴシック" panose="020B0600070205080204" pitchFamily="34" charset="-128"/>
              </a:rPr>
              <a:t> day preceding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dirty="0">
                <a:ea typeface="ＭＳ Ｐゴシック" panose="020B0600070205080204" pitchFamily="34" charset="-128"/>
              </a:rPr>
              <a:t>Not including current row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Rectangle 2">
            <a:extLst>
              <a:ext uri="{FF2B5EF4-FFF2-40B4-BE49-F238E27FC236}">
                <a16:creationId xmlns:a16="http://schemas.microsoft.com/office/drawing/2014/main" id="{53B64136-2674-4E0F-8862-3B55F06F3C4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Windowing (Cont.)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6391D88F-0F72-41D5-B647-40BEEA8A806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68350" y="1093788"/>
            <a:ext cx="7707313" cy="4903787"/>
          </a:xfrm>
        </p:spPr>
        <p:txBody>
          <a:bodyPr/>
          <a:lstStyle/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Can do windowing within partitions</a:t>
            </a:r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E.g., Given a relation </a:t>
            </a:r>
            <a:r>
              <a:rPr lang="en-US" altLang="en-US" i="1" dirty="0"/>
              <a:t>transaction </a:t>
            </a:r>
            <a:r>
              <a:rPr lang="en-US" altLang="en-US" dirty="0"/>
              <a:t>(</a:t>
            </a:r>
            <a:r>
              <a:rPr lang="en-US" altLang="en-US" i="1" dirty="0" err="1"/>
              <a:t>account_number</a:t>
            </a:r>
            <a:r>
              <a:rPr lang="en-US" altLang="en-US" i="1" dirty="0"/>
              <a:t>, </a:t>
            </a:r>
            <a:r>
              <a:rPr lang="en-US" altLang="en-US" i="1" dirty="0" err="1"/>
              <a:t>date_time</a:t>
            </a:r>
            <a:r>
              <a:rPr lang="en-US" altLang="en-US" i="1" dirty="0"/>
              <a:t>, value</a:t>
            </a:r>
            <a:r>
              <a:rPr lang="en-US" altLang="en-US" dirty="0"/>
              <a:t>), where value is positive for a deposit and negative for a withdrawal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dirty="0">
                <a:ea typeface="ＭＳ Ｐゴシック" panose="020B0600070205080204" pitchFamily="34" charset="-128"/>
              </a:rPr>
              <a:t>“Find total balance of each account after each transaction on the account”</a:t>
            </a:r>
          </a:p>
          <a:p>
            <a:pPr lvl="1">
              <a:buFont typeface="Monotype Sorts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	</a:t>
            </a:r>
            <a:r>
              <a:rPr lang="en-US" altLang="en-US" b="1" dirty="0">
                <a:ea typeface="ＭＳ Ｐゴシック" panose="020B0600070205080204" pitchFamily="34" charset="-128"/>
              </a:rPr>
              <a:t>select 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account_number</a:t>
            </a:r>
            <a:r>
              <a:rPr lang="en-US" altLang="en-US" i="1" dirty="0">
                <a:ea typeface="ＭＳ Ｐゴシック" panose="020B0600070205080204" pitchFamily="34" charset="-128"/>
              </a:rPr>
              <a:t>, 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date_time</a:t>
            </a:r>
            <a:r>
              <a:rPr lang="en-US" altLang="en-US" dirty="0">
                <a:ea typeface="ＭＳ Ｐゴシック" panose="020B0600070205080204" pitchFamily="34" charset="-128"/>
              </a:rPr>
              <a:t>,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    </a:t>
            </a:r>
            <a:r>
              <a:rPr lang="en-US" altLang="en-US" b="1" dirty="0">
                <a:ea typeface="ＭＳ Ｐゴシック" panose="020B0600070205080204" pitchFamily="34" charset="-128"/>
              </a:rPr>
              <a:t>sum </a:t>
            </a:r>
            <a:r>
              <a:rPr lang="en-US" altLang="en-US" dirty="0">
                <a:ea typeface="ＭＳ Ｐゴシック" panose="020B0600070205080204" pitchFamily="34" charset="-128"/>
              </a:rPr>
              <a:t>(</a:t>
            </a:r>
            <a:r>
              <a:rPr lang="en-US" altLang="en-US" i="1" dirty="0">
                <a:ea typeface="ＭＳ Ｐゴシック" panose="020B0600070205080204" pitchFamily="34" charset="-128"/>
              </a:rPr>
              <a:t>value</a:t>
            </a:r>
            <a:r>
              <a:rPr lang="en-US" altLang="en-US" dirty="0">
                <a:ea typeface="ＭＳ Ｐゴシック" panose="020B0600070205080204" pitchFamily="34" charset="-128"/>
              </a:rPr>
              <a:t>) </a:t>
            </a:r>
            <a:r>
              <a:rPr lang="en-US" altLang="en-US" b="1" dirty="0">
                <a:ea typeface="ＭＳ Ｐゴシック" panose="020B0600070205080204" pitchFamily="34" charset="-128"/>
              </a:rPr>
              <a:t>over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		(</a:t>
            </a:r>
            <a:r>
              <a:rPr lang="en-US" altLang="en-US" b="1" dirty="0">
                <a:ea typeface="ＭＳ Ｐゴシック" panose="020B0600070205080204" pitchFamily="34" charset="-128"/>
              </a:rPr>
              <a:t>partition by 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account_number</a:t>
            </a:r>
            <a:r>
              <a:rPr lang="en-US" altLang="en-US" i="1" dirty="0">
                <a:ea typeface="ＭＳ Ｐゴシック" panose="020B0600070205080204" pitchFamily="34" charset="-128"/>
              </a:rPr>
              <a:t> 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		</a:t>
            </a:r>
            <a:r>
              <a:rPr lang="en-US" altLang="en-US" b="1" dirty="0">
                <a:ea typeface="ＭＳ Ｐゴシック" panose="020B0600070205080204" pitchFamily="34" charset="-128"/>
              </a:rPr>
              <a:t>order by 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date_time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		</a:t>
            </a:r>
            <a:r>
              <a:rPr lang="en-US" altLang="en-US" b="1" dirty="0">
                <a:ea typeface="ＭＳ Ｐゴシック" panose="020B0600070205080204" pitchFamily="34" charset="-128"/>
              </a:rPr>
              <a:t>rows unbounded preceding</a:t>
            </a:r>
            <a:r>
              <a:rPr lang="en-US" altLang="en-US" dirty="0">
                <a:ea typeface="ＭＳ Ｐゴシック" panose="020B0600070205080204" pitchFamily="34" charset="-128"/>
              </a:rPr>
              <a:t>)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   </a:t>
            </a:r>
            <a:r>
              <a:rPr lang="en-US" altLang="en-US" b="1" dirty="0">
                <a:ea typeface="ＭＳ Ｐゴシック" panose="020B0600070205080204" pitchFamily="34" charset="-128"/>
              </a:rPr>
              <a:t>as </a:t>
            </a:r>
            <a:r>
              <a:rPr lang="en-US" altLang="en-US" i="1" dirty="0">
                <a:ea typeface="ＭＳ Ｐゴシック" panose="020B0600070205080204" pitchFamily="34" charset="-128"/>
              </a:rPr>
              <a:t>balance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b="1" dirty="0">
                <a:ea typeface="ＭＳ Ｐゴシック" panose="020B0600070205080204" pitchFamily="34" charset="-128"/>
              </a:rPr>
              <a:t>from </a:t>
            </a:r>
            <a:r>
              <a:rPr lang="en-US" altLang="en-US" i="1" dirty="0">
                <a:ea typeface="ＭＳ Ｐゴシック" panose="020B0600070205080204" pitchFamily="34" charset="-128"/>
              </a:rPr>
              <a:t>transaction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b="1" dirty="0">
                <a:ea typeface="ＭＳ Ｐゴシック" panose="020B0600070205080204" pitchFamily="34" charset="-128"/>
              </a:rPr>
              <a:t>order by 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account_number</a:t>
            </a:r>
            <a:r>
              <a:rPr lang="en-US" altLang="en-US" i="1" dirty="0">
                <a:ea typeface="ＭＳ Ｐゴシック" panose="020B0600070205080204" pitchFamily="34" charset="-128"/>
              </a:rPr>
              <a:t>, 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date_time</a:t>
            </a:r>
            <a:endParaRPr lang="en-US" altLang="en-US" i="1" dirty="0">
              <a:ea typeface="ＭＳ Ｐゴシック" panose="020B0600070205080204" pitchFamily="34" charset="-128"/>
            </a:endParaRP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4">
            <a:extLst>
              <a:ext uri="{FF2B5EF4-FFF2-40B4-BE49-F238E27FC236}">
                <a16:creationId xmlns:a16="http://schemas.microsoft.com/office/drawing/2014/main" id="{FC3F6036-E2F9-44E1-AD52-50D8EECD281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en-US" altLang="en-US">
                <a:effectLst/>
              </a:rPr>
              <a:t>OLAP</a:t>
            </a:r>
            <a:endParaRPr lang="en-IN" altLang="en-US">
              <a:effectLst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Rectangle 2">
            <a:extLst>
              <a:ext uri="{FF2B5EF4-FFF2-40B4-BE49-F238E27FC236}">
                <a16:creationId xmlns:a16="http://schemas.microsoft.com/office/drawing/2014/main" id="{6501EE5C-1DE8-4363-BDBC-F65681AE4B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Data Analysis and OLAP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F29619C2-DC6F-4BB0-89B7-0CDB37A12C0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68350" y="1093788"/>
            <a:ext cx="7358012" cy="4908806"/>
          </a:xfrm>
        </p:spPr>
        <p:txBody>
          <a:bodyPr/>
          <a:lstStyle/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b="1" dirty="0">
                <a:solidFill>
                  <a:srgbClr val="000099"/>
                </a:solidFill>
              </a:rPr>
              <a:t>Online Analytical Processing (OLAP)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dirty="0">
                <a:ea typeface="ＭＳ Ｐゴシック" panose="020B0600070205080204" pitchFamily="34" charset="-128"/>
              </a:rPr>
              <a:t>Interactive analysis of data, allowing data to be summarized and viewed in different ways in an online fashion (with negligible delay)</a:t>
            </a:r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Data that can be modeled as dimension attributes and measure attributes are called </a:t>
            </a:r>
            <a:r>
              <a:rPr lang="en-US" altLang="en-US" b="1" dirty="0">
                <a:solidFill>
                  <a:srgbClr val="000099"/>
                </a:solidFill>
              </a:rPr>
              <a:t>multidimensional data</a:t>
            </a:r>
            <a:r>
              <a:rPr lang="en-US" altLang="en-US" dirty="0"/>
              <a:t>.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rgbClr val="000099"/>
                </a:solidFill>
                <a:ea typeface="ＭＳ Ｐゴシック" panose="020B0600070205080204" pitchFamily="34" charset="-128"/>
              </a:rPr>
              <a:t>Measure attributes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en-US" dirty="0">
                <a:ea typeface="ＭＳ Ｐゴシック" panose="020B0600070205080204" pitchFamily="34" charset="-128"/>
              </a:rPr>
              <a:t>Measure some value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en-US" dirty="0">
                <a:ea typeface="ＭＳ Ｐゴシック" panose="020B0600070205080204" pitchFamily="34" charset="-128"/>
              </a:rPr>
              <a:t>Can be aggregated upon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en-US" dirty="0">
                <a:ea typeface="ＭＳ Ｐゴシック" panose="020B0600070205080204" pitchFamily="34" charset="-128"/>
              </a:rPr>
              <a:t>E.g., the attribute </a:t>
            </a:r>
            <a:r>
              <a:rPr lang="en-US" altLang="en-US" i="1" dirty="0">
                <a:ea typeface="ＭＳ Ｐゴシック" panose="020B0600070205080204" pitchFamily="34" charset="-128"/>
              </a:rPr>
              <a:t>number </a:t>
            </a:r>
            <a:r>
              <a:rPr lang="en-US" altLang="en-US" dirty="0">
                <a:ea typeface="ＭＳ Ｐゴシック" panose="020B0600070205080204" pitchFamily="34" charset="-128"/>
              </a:rPr>
              <a:t>of the </a:t>
            </a:r>
            <a:r>
              <a:rPr lang="en-US" altLang="en-US" i="1" dirty="0">
                <a:ea typeface="ＭＳ Ｐゴシック" panose="020B0600070205080204" pitchFamily="34" charset="-128"/>
              </a:rPr>
              <a:t>sales </a:t>
            </a:r>
            <a:r>
              <a:rPr lang="en-US" altLang="en-US" dirty="0">
                <a:ea typeface="ＭＳ Ｐゴシック" panose="020B0600070205080204" pitchFamily="34" charset="-128"/>
              </a:rPr>
              <a:t>relation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rgbClr val="000099"/>
                </a:solidFill>
                <a:ea typeface="ＭＳ Ｐゴシック" panose="020B0600070205080204" pitchFamily="34" charset="-128"/>
              </a:rPr>
              <a:t>Dimension attributes</a:t>
            </a:r>
            <a:endParaRPr lang="en-US" altLang="en-US" dirty="0">
              <a:solidFill>
                <a:srgbClr val="000099"/>
              </a:solidFill>
              <a:ea typeface="ＭＳ Ｐゴシック" panose="020B0600070205080204" pitchFamily="34" charset="-128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en-US" dirty="0">
                <a:ea typeface="ＭＳ Ｐゴシック" panose="020B0600070205080204" pitchFamily="34" charset="-128"/>
              </a:rPr>
              <a:t>Define the dimensions on which measure attributes (or aggregates thereof) are viewed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en-US" dirty="0">
                <a:ea typeface="ＭＳ Ｐゴシック" panose="020B0600070205080204" pitchFamily="34" charset="-128"/>
              </a:rPr>
              <a:t>E.g., attributes 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item_name</a:t>
            </a:r>
            <a:r>
              <a:rPr lang="en-US" altLang="en-US" i="1" dirty="0">
                <a:ea typeface="ＭＳ Ｐゴシック" panose="020B0600070205080204" pitchFamily="34" charset="-128"/>
              </a:rPr>
              <a:t>, color, </a:t>
            </a:r>
            <a:r>
              <a:rPr lang="en-US" altLang="en-US" dirty="0">
                <a:ea typeface="ＭＳ Ｐゴシック" panose="020B0600070205080204" pitchFamily="34" charset="-128"/>
              </a:rPr>
              <a:t>and</a:t>
            </a:r>
            <a:r>
              <a:rPr lang="en-US" altLang="en-US" i="1" dirty="0">
                <a:ea typeface="ＭＳ Ｐゴシック" panose="020B0600070205080204" pitchFamily="34" charset="-128"/>
              </a:rPr>
              <a:t> size </a:t>
            </a:r>
            <a:r>
              <a:rPr lang="en-US" altLang="en-US" dirty="0">
                <a:ea typeface="ＭＳ Ｐゴシック" panose="020B0600070205080204" pitchFamily="34" charset="-128"/>
              </a:rPr>
              <a:t>of the </a:t>
            </a:r>
            <a:r>
              <a:rPr lang="en-US" altLang="en-US" i="1" dirty="0">
                <a:ea typeface="ＭＳ Ｐゴシック" panose="020B0600070205080204" pitchFamily="34" charset="-128"/>
              </a:rPr>
              <a:t>sales </a:t>
            </a:r>
            <a:r>
              <a:rPr lang="en-US" altLang="en-US" dirty="0">
                <a:ea typeface="ＭＳ Ｐゴシック" panose="020B0600070205080204" pitchFamily="34" charset="-128"/>
              </a:rPr>
              <a:t>relation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Rectangle 2">
            <a:extLst>
              <a:ext uri="{FF2B5EF4-FFF2-40B4-BE49-F238E27FC236}">
                <a16:creationId xmlns:a16="http://schemas.microsoft.com/office/drawing/2014/main" id="{A63B9AE9-C0A9-4225-987D-6ED26CBFD4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Example sales relation </a:t>
            </a:r>
          </a:p>
        </p:txBody>
      </p:sp>
      <p:pic>
        <p:nvPicPr>
          <p:cNvPr id="54275" name="Picture 3" descr="5">
            <a:extLst>
              <a:ext uri="{FF2B5EF4-FFF2-40B4-BE49-F238E27FC236}">
                <a16:creationId xmlns:a16="http://schemas.microsoft.com/office/drawing/2014/main" id="{A5E4AEB3-3001-430E-B4D0-3B01B7EDE7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846"/>
          <a:stretch>
            <a:fillRect/>
          </a:stretch>
        </p:blipFill>
        <p:spPr bwMode="auto">
          <a:xfrm>
            <a:off x="2374900" y="884238"/>
            <a:ext cx="4046538" cy="535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6" name="Text Box 4">
            <a:extLst>
              <a:ext uri="{FF2B5EF4-FFF2-40B4-BE49-F238E27FC236}">
                <a16:creationId xmlns:a16="http://schemas.microsoft.com/office/drawing/2014/main" id="{78FA38AA-448A-4638-B870-5D7615B784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7325" y="6276975"/>
            <a:ext cx="3556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...</a:t>
            </a:r>
          </a:p>
          <a:p>
            <a:r>
              <a:rPr lang="en-US" altLang="en-US"/>
              <a:t>...</a:t>
            </a:r>
          </a:p>
        </p:txBody>
      </p:sp>
      <p:sp>
        <p:nvSpPr>
          <p:cNvPr id="54277" name="Text Box 5">
            <a:extLst>
              <a:ext uri="{FF2B5EF4-FFF2-40B4-BE49-F238E27FC236}">
                <a16:creationId xmlns:a16="http://schemas.microsoft.com/office/drawing/2014/main" id="{C5A69B33-12CE-4097-BFA7-E33F9222C4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7763" y="6276975"/>
            <a:ext cx="3556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...</a:t>
            </a:r>
          </a:p>
          <a:p>
            <a:r>
              <a:rPr lang="en-US" altLang="en-US"/>
              <a:t>...</a:t>
            </a:r>
          </a:p>
        </p:txBody>
      </p:sp>
      <p:sp>
        <p:nvSpPr>
          <p:cNvPr id="54278" name="Text Box 6">
            <a:extLst>
              <a:ext uri="{FF2B5EF4-FFF2-40B4-BE49-F238E27FC236}">
                <a16:creationId xmlns:a16="http://schemas.microsoft.com/office/drawing/2014/main" id="{BC7B81AD-31C6-4BA3-8678-CF7267600A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2163" y="6276975"/>
            <a:ext cx="3556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...</a:t>
            </a:r>
          </a:p>
          <a:p>
            <a:r>
              <a:rPr lang="en-US" altLang="en-US"/>
              <a:t>...</a:t>
            </a:r>
          </a:p>
        </p:txBody>
      </p:sp>
      <p:sp>
        <p:nvSpPr>
          <p:cNvPr id="54279" name="Text Box 7">
            <a:extLst>
              <a:ext uri="{FF2B5EF4-FFF2-40B4-BE49-F238E27FC236}">
                <a16:creationId xmlns:a16="http://schemas.microsoft.com/office/drawing/2014/main" id="{2E91BCD7-99DA-4750-AF74-95B7B2A28D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3438" y="6276975"/>
            <a:ext cx="3556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...</a:t>
            </a:r>
          </a:p>
          <a:p>
            <a:r>
              <a:rPr lang="en-US" altLang="en-US"/>
              <a:t>...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>
            <a:extLst>
              <a:ext uri="{FF2B5EF4-FFF2-40B4-BE49-F238E27FC236}">
                <a16:creationId xmlns:a16="http://schemas.microsoft.com/office/drawing/2014/main" id="{169D6A57-912A-4326-A4E8-2A2DB92938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1663" y="52388"/>
            <a:ext cx="8604250" cy="609600"/>
          </a:xfrm>
        </p:spPr>
        <p:txBody>
          <a:bodyPr/>
          <a:lstStyle/>
          <a:p>
            <a:pPr>
              <a:defRPr/>
            </a:pPr>
            <a:r>
              <a:rPr lang="en-US" sz="2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Cross Tabulation of </a:t>
            </a:r>
            <a:r>
              <a:rPr lang="en-US" sz="2600" b="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sales</a:t>
            </a:r>
            <a:r>
              <a:rPr lang="en-US" sz="2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by </a:t>
            </a:r>
            <a:r>
              <a:rPr lang="en-US" sz="2600" b="0" i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item_name</a:t>
            </a:r>
            <a:r>
              <a:rPr lang="en-US" sz="2600" b="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and </a:t>
            </a:r>
            <a:r>
              <a:rPr lang="en-US" sz="2600" b="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color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8ECCC4B4-1F18-4776-A684-B679A9F506E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16746" y="3472534"/>
            <a:ext cx="7176880" cy="2451532"/>
          </a:xfrm>
        </p:spPr>
        <p:txBody>
          <a:bodyPr/>
          <a:lstStyle/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The table above is an example of a </a:t>
            </a:r>
            <a:r>
              <a:rPr lang="en-US" altLang="en-US" b="1" dirty="0">
                <a:solidFill>
                  <a:srgbClr val="000099"/>
                </a:solidFill>
              </a:rPr>
              <a:t>cross-tabulation</a:t>
            </a:r>
            <a:r>
              <a:rPr lang="en-US" altLang="en-US" dirty="0">
                <a:solidFill>
                  <a:srgbClr val="000099"/>
                </a:solidFill>
              </a:rPr>
              <a:t> </a:t>
            </a:r>
            <a:r>
              <a:rPr lang="en-US" altLang="en-US" dirty="0"/>
              <a:t>(</a:t>
            </a:r>
            <a:r>
              <a:rPr lang="en-US" altLang="en-US" b="1" dirty="0">
                <a:solidFill>
                  <a:srgbClr val="000099"/>
                </a:solidFill>
              </a:rPr>
              <a:t>cross-tab</a:t>
            </a:r>
            <a:r>
              <a:rPr lang="en-US" altLang="en-US" dirty="0"/>
              <a:t>), also referred to as a </a:t>
            </a:r>
            <a:r>
              <a:rPr lang="en-US" altLang="en-US" b="1" dirty="0">
                <a:solidFill>
                  <a:srgbClr val="000099"/>
                </a:solidFill>
              </a:rPr>
              <a:t>pivot-table</a:t>
            </a:r>
            <a:r>
              <a:rPr lang="en-US" altLang="en-US" dirty="0"/>
              <a:t>.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dirty="0">
                <a:ea typeface="ＭＳ Ｐゴシック" panose="020B0600070205080204" pitchFamily="34" charset="-128"/>
              </a:rPr>
              <a:t>Values for one of the dimension attributes form the row headers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dirty="0">
                <a:ea typeface="ＭＳ Ｐゴシック" panose="020B0600070205080204" pitchFamily="34" charset="-128"/>
              </a:rPr>
              <a:t>Values for another dimension attribute form the column headers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dirty="0">
                <a:ea typeface="ＭＳ Ｐゴシック" panose="020B0600070205080204" pitchFamily="34" charset="-128"/>
              </a:rPr>
              <a:t>Other dimension attributes are listed on top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dirty="0">
                <a:ea typeface="ＭＳ Ｐゴシック" panose="020B0600070205080204" pitchFamily="34" charset="-128"/>
              </a:rPr>
              <a:t>Values in individual cells are (aggregates of) the values of the 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dimension attributes that specify the cell.</a:t>
            </a:r>
          </a:p>
        </p:txBody>
      </p:sp>
      <p:pic>
        <p:nvPicPr>
          <p:cNvPr id="55300" name="Picture 7">
            <a:extLst>
              <a:ext uri="{FF2B5EF4-FFF2-40B4-BE49-F238E27FC236}">
                <a16:creationId xmlns:a16="http://schemas.microsoft.com/office/drawing/2014/main" id="{09C53CDB-1095-4FA4-8F57-748A2353E6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69" y="1240240"/>
            <a:ext cx="4373800" cy="1972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Rectangle 2">
            <a:extLst>
              <a:ext uri="{FF2B5EF4-FFF2-40B4-BE49-F238E27FC236}">
                <a16:creationId xmlns:a16="http://schemas.microsoft.com/office/drawing/2014/main" id="{EC789CC1-5222-4A5C-B5D2-2CC408EA7A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Data Cube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3D6E34C8-9CCF-4DB9-8931-D467C82C42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" y="5059363"/>
            <a:ext cx="8181975" cy="1249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endParaRPr kumimoji="1" lang="en-IN" altLang="en-US" sz="2000" b="1"/>
          </a:p>
        </p:txBody>
      </p:sp>
      <p:sp>
        <p:nvSpPr>
          <p:cNvPr id="56324" name="Rectangle 4">
            <a:extLst>
              <a:ext uri="{FF2B5EF4-FFF2-40B4-BE49-F238E27FC236}">
                <a16:creationId xmlns:a16="http://schemas.microsoft.com/office/drawing/2014/main" id="{EC7BB68F-1F0E-4D96-B843-EBD71EDAB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350" y="1162975"/>
            <a:ext cx="8016875" cy="72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35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00" dirty="0"/>
              <a:t>A </a:t>
            </a:r>
            <a:r>
              <a:rPr kumimoji="1" lang="en-US" altLang="en-US" sz="1700" b="1" dirty="0">
                <a:solidFill>
                  <a:srgbClr val="000099"/>
                </a:solidFill>
              </a:rPr>
              <a:t>data cube</a:t>
            </a:r>
            <a:r>
              <a:rPr kumimoji="1" lang="en-US" altLang="en-US" sz="1700" dirty="0"/>
              <a:t> is a multidimensional generalization of a cross-tab</a:t>
            </a:r>
          </a:p>
          <a:p>
            <a:pPr>
              <a:lnSpc>
                <a:spcPct val="90000"/>
              </a:lnSpc>
              <a:spcBef>
                <a:spcPct val="35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00" dirty="0"/>
              <a:t>Can have </a:t>
            </a:r>
            <a:r>
              <a:rPr kumimoji="1" lang="en-US" altLang="en-US" sz="1700" i="1" dirty="0"/>
              <a:t>n </a:t>
            </a:r>
            <a:r>
              <a:rPr kumimoji="1" lang="en-US" altLang="en-US" sz="1700" dirty="0"/>
              <a:t> dimensions; we show </a:t>
            </a:r>
            <a:r>
              <a:rPr kumimoji="1" lang="en-US" altLang="en-US" sz="1700" i="1" dirty="0"/>
              <a:t>n</a:t>
            </a:r>
            <a:r>
              <a:rPr kumimoji="1" lang="en-US" altLang="en-US" sz="1700" dirty="0"/>
              <a:t> =  3 below </a:t>
            </a:r>
          </a:p>
          <a:p>
            <a:pPr>
              <a:lnSpc>
                <a:spcPct val="90000"/>
              </a:lnSpc>
              <a:spcBef>
                <a:spcPct val="35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00" dirty="0"/>
              <a:t>Cross-tabs can be used as views on a data cube</a:t>
            </a:r>
          </a:p>
        </p:txBody>
      </p:sp>
      <p:pic>
        <p:nvPicPr>
          <p:cNvPr id="56325" name="Picture 7" descr="5">
            <a:extLst>
              <a:ext uri="{FF2B5EF4-FFF2-40B4-BE49-F238E27FC236}">
                <a16:creationId xmlns:a16="http://schemas.microsoft.com/office/drawing/2014/main" id="{AA4E7A54-E5A2-4F68-9E32-EF1A9DE6D5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863" y="2503488"/>
            <a:ext cx="4538662" cy="307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Rectangle 2">
            <a:extLst>
              <a:ext uri="{FF2B5EF4-FFF2-40B4-BE49-F238E27FC236}">
                <a16:creationId xmlns:a16="http://schemas.microsoft.com/office/drawing/2014/main" id="{48849E3E-0213-4E42-B498-C5349A9D55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Hierarchies on Dimensions</a:t>
            </a:r>
          </a:p>
        </p:txBody>
      </p:sp>
      <p:pic>
        <p:nvPicPr>
          <p:cNvPr id="57347" name="Picture 3">
            <a:extLst>
              <a:ext uri="{FF2B5EF4-FFF2-40B4-BE49-F238E27FC236}">
                <a16:creationId xmlns:a16="http://schemas.microsoft.com/office/drawing/2014/main" id="{7C53DCC4-CB9D-457D-8E93-3EC6247373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5" t="9091" r="3195" b="10228"/>
          <a:stretch>
            <a:fillRect/>
          </a:stretch>
        </p:blipFill>
        <p:spPr bwMode="auto">
          <a:xfrm>
            <a:off x="2271254" y="2612328"/>
            <a:ext cx="4914490" cy="3105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48" name="Rectangle 4">
            <a:extLst>
              <a:ext uri="{FF2B5EF4-FFF2-40B4-BE49-F238E27FC236}">
                <a16:creationId xmlns:a16="http://schemas.microsoft.com/office/drawing/2014/main" id="{76297707-C56B-4C19-845C-0AC0CEA6E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350" y="1136341"/>
            <a:ext cx="7195779" cy="147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rgbClr val="000099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00" b="1" dirty="0">
                <a:solidFill>
                  <a:srgbClr val="000099"/>
                </a:solidFill>
              </a:rPr>
              <a:t>Hierarchy</a:t>
            </a:r>
            <a:r>
              <a:rPr kumimoji="1" lang="en-US" altLang="en-US" sz="1700" dirty="0"/>
              <a:t> on dimension attributes: lets dimensions to be viewed at different levels of detail</a:t>
            </a:r>
          </a:p>
          <a:p>
            <a:pPr lvl="1">
              <a:spcBef>
                <a:spcPct val="35000"/>
              </a:spcBef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1700" dirty="0"/>
              <a:t>E.g., the dimension </a:t>
            </a:r>
            <a:r>
              <a:rPr kumimoji="1" lang="en-US" altLang="en-US" sz="1700" dirty="0" err="1"/>
              <a:t>DateTime</a:t>
            </a:r>
            <a:r>
              <a:rPr kumimoji="1" lang="en-US" altLang="en-US" sz="1700" dirty="0"/>
              <a:t> can be used to aggregate by hour of day, date, day of week, month, quarter or year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JDBC Code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8349" y="1135063"/>
            <a:ext cx="8031163" cy="5238750"/>
          </a:xfrm>
        </p:spPr>
        <p:txBody>
          <a:bodyPr/>
          <a:lstStyle/>
          <a:p>
            <a:pPr lvl="1">
              <a:buFont typeface="Monotype Sorts" charset="2"/>
              <a:buNone/>
            </a:pPr>
            <a:r>
              <a:rPr lang="en-US" altLang="en-US" sz="1600" b="1" dirty="0">
                <a:ea typeface="ＭＳ Ｐゴシック" panose="020B0600070205080204" pitchFamily="34" charset="-128"/>
              </a:rPr>
              <a:t>public static void 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JDBCexample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(String 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dbid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, String 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userid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, String 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passwd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) </a:t>
            </a:r>
          </a:p>
          <a:p>
            <a:pPr>
              <a:buFont typeface="Monotype Sorts" charset="2"/>
              <a:buNone/>
            </a:pPr>
            <a:r>
              <a:rPr lang="en-US" altLang="en-US" sz="1600" b="1" dirty="0"/>
              <a:t>            { </a:t>
            </a:r>
          </a:p>
          <a:p>
            <a:pPr lvl="1">
              <a:buFont typeface="Monotype Sorts" charset="2"/>
              <a:buNone/>
            </a:pPr>
            <a:r>
              <a:rPr lang="en-US" altLang="en-US" sz="1600" b="1" dirty="0">
                <a:ea typeface="ＭＳ Ｐゴシック" panose="020B0600070205080204" pitchFamily="34" charset="-128"/>
              </a:rPr>
              <a:t>     try (Connection conn = 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DriverManager.getConnection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(     </a:t>
            </a:r>
            <a:br>
              <a:rPr lang="en-US" altLang="en-US" sz="1600" b="1" dirty="0">
                <a:ea typeface="ＭＳ Ｐゴシック" panose="020B0600070205080204" pitchFamily="34" charset="-128"/>
              </a:rPr>
            </a:br>
            <a:r>
              <a:rPr lang="en-US" altLang="en-US" sz="1600" b="1" dirty="0">
                <a:ea typeface="ＭＳ Ｐゴシック" panose="020B0600070205080204" pitchFamily="34" charset="-128"/>
              </a:rPr>
              <a:t>       "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jdbc:oracle:thin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:</a:t>
            </a:r>
            <a:r>
              <a:rPr lang="en-US" altLang="en-US" sz="1600" dirty="0">
                <a:ea typeface="ＭＳ Ｐゴシック" panose="020B0600070205080204" pitchFamily="34" charset="-128"/>
              </a:rPr>
              <a:t>@</a:t>
            </a:r>
            <a:r>
              <a:rPr kumimoji="0" lang="en-US" altLang="en-US" sz="1600" b="1" dirty="0">
                <a:ea typeface="ＭＳ Ｐゴシック" panose="020B0600070205080204" pitchFamily="34" charset="-128"/>
              </a:rPr>
              <a:t>db.yale.edu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:2000:univdb", 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userid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, 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passwd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); </a:t>
            </a:r>
          </a:p>
          <a:p>
            <a:pPr lvl="1">
              <a:buFont typeface="Monotype Sorts" charset="2"/>
              <a:buNone/>
            </a:pPr>
            <a:r>
              <a:rPr lang="en-US" altLang="en-US" sz="1600" b="1" dirty="0">
                <a:ea typeface="ＭＳ Ｐゴシック" panose="020B0600070205080204" pitchFamily="34" charset="-128"/>
              </a:rPr>
              <a:t>            Statement 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stmt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 = 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conn.createStatement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();</a:t>
            </a:r>
            <a:br>
              <a:rPr lang="en-US" altLang="en-US" sz="1600" b="1" dirty="0">
                <a:ea typeface="ＭＳ Ｐゴシック" panose="020B0600070205080204" pitchFamily="34" charset="-128"/>
              </a:rPr>
            </a:br>
            <a:r>
              <a:rPr lang="en-US" altLang="en-US" sz="1600" b="1" dirty="0">
                <a:ea typeface="ＭＳ Ｐゴシック" panose="020B0600070205080204" pitchFamily="34" charset="-128"/>
              </a:rPr>
              <a:t>     ) </a:t>
            </a:r>
          </a:p>
          <a:p>
            <a:pPr lvl="1">
              <a:buFont typeface="Monotype Sorts" charset="2"/>
              <a:buNone/>
            </a:pPr>
            <a:r>
              <a:rPr lang="en-US" altLang="en-US" sz="1600" b="1" dirty="0">
                <a:ea typeface="ＭＳ Ｐゴシック" panose="020B0600070205080204" pitchFamily="34" charset="-128"/>
              </a:rPr>
              <a:t>     { </a:t>
            </a:r>
          </a:p>
          <a:p>
            <a:pPr lvl="1">
              <a:buFont typeface="Monotype Sorts" charset="2"/>
              <a:buNone/>
            </a:pPr>
            <a:r>
              <a:rPr lang="en-US" altLang="en-US" sz="1600" b="1" dirty="0">
                <a:ea typeface="ＭＳ Ｐゴシック" panose="020B0600070205080204" pitchFamily="34" charset="-128"/>
              </a:rPr>
              <a:t>            … Do Actual Work ….	</a:t>
            </a:r>
          </a:p>
          <a:p>
            <a:pPr lvl="1">
              <a:buFont typeface="Monotype Sorts" charset="2"/>
              <a:buNone/>
            </a:pPr>
            <a:r>
              <a:rPr lang="en-US" altLang="en-US" sz="1600" b="1" dirty="0">
                <a:ea typeface="ＭＳ Ｐゴシック" panose="020B0600070205080204" pitchFamily="34" charset="-128"/>
              </a:rPr>
              <a:t>     }		</a:t>
            </a:r>
          </a:p>
          <a:p>
            <a:pPr lvl="1">
              <a:buFont typeface="Monotype Sorts" charset="2"/>
              <a:buNone/>
            </a:pPr>
            <a:r>
              <a:rPr lang="en-US" altLang="en-US" sz="1600" b="1" dirty="0">
                <a:ea typeface="ＭＳ Ｐゴシック" panose="020B0600070205080204" pitchFamily="34" charset="-128"/>
              </a:rPr>
              <a:t>    catch (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SQLException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 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sqle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) { 		</a:t>
            </a:r>
          </a:p>
          <a:p>
            <a:pPr lvl="1">
              <a:buFont typeface="Monotype Sorts" charset="2"/>
              <a:buNone/>
            </a:pPr>
            <a:r>
              <a:rPr lang="en-US" altLang="en-US" sz="1600" b="1" dirty="0">
                <a:ea typeface="ＭＳ Ｐゴシック" panose="020B0600070205080204" pitchFamily="34" charset="-128"/>
              </a:rPr>
              <a:t>        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System.out.println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("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SQLException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 : " + 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sqle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);		</a:t>
            </a:r>
          </a:p>
          <a:p>
            <a:pPr lvl="1">
              <a:buFont typeface="Monotype Sorts" charset="2"/>
              <a:buNone/>
            </a:pPr>
            <a:r>
              <a:rPr lang="en-US" altLang="en-US" sz="1600" b="1" dirty="0">
                <a:ea typeface="ＭＳ Ｐゴシック" panose="020B0600070205080204" pitchFamily="34" charset="-128"/>
              </a:rPr>
              <a:t>     }		</a:t>
            </a:r>
          </a:p>
          <a:p>
            <a:pPr>
              <a:buFont typeface="Monotype Sorts" charset="2"/>
              <a:buNone/>
            </a:pPr>
            <a:r>
              <a:rPr lang="en-US" altLang="en-US" sz="1600" b="1" dirty="0"/>
              <a:t>     }</a:t>
            </a:r>
          </a:p>
          <a:p>
            <a:pPr>
              <a:buFont typeface="Monotype Sorts" charset="2"/>
              <a:buNone/>
            </a:pPr>
            <a:endParaRPr lang="en-US" altLang="en-US" sz="800" b="1" dirty="0"/>
          </a:p>
          <a:p>
            <a:pPr>
              <a:buFont typeface="Monotype Sorts" charset="2"/>
              <a:buNone/>
            </a:pPr>
            <a:r>
              <a:rPr lang="en-US" altLang="en-US" sz="1600" b="1" dirty="0"/>
              <a:t>NOTE: Above syntax works with Java 7, and JDBC 4 onwards. </a:t>
            </a:r>
            <a:br>
              <a:rPr lang="en-US" altLang="en-US" sz="1600" b="1" dirty="0"/>
            </a:br>
            <a:r>
              <a:rPr lang="en-US" altLang="en-US" sz="1600" b="1" dirty="0"/>
              <a:t>Resources opened in “try (….)” syntax (“try with resources”) are automatically closed at the end of the try block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Rectangle 2">
            <a:extLst>
              <a:ext uri="{FF2B5EF4-FFF2-40B4-BE49-F238E27FC236}">
                <a16:creationId xmlns:a16="http://schemas.microsoft.com/office/drawing/2014/main" id="{32407DE4-0492-4D13-B74F-B6F2030513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2850" y="161925"/>
            <a:ext cx="7632700" cy="609600"/>
          </a:xfrm>
        </p:spPr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Cross Tabulation With Hierarchy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0F3DA41C-1E71-499A-91AC-FAF21F49E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762" y="1165225"/>
            <a:ext cx="7793037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rgbClr val="000099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00" dirty="0"/>
              <a:t>Cross-tabs can be easily extended to deal with hierarchies</a:t>
            </a:r>
          </a:p>
          <a:p>
            <a:pPr lvl="1">
              <a:spcBef>
                <a:spcPct val="35000"/>
              </a:spcBef>
              <a:buClr>
                <a:schemeClr val="folHlink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1700" dirty="0"/>
              <a:t>Can drill down or roll up on a hierarchy</a:t>
            </a:r>
          </a:p>
        </p:txBody>
      </p:sp>
      <p:pic>
        <p:nvPicPr>
          <p:cNvPr id="58372" name="Picture 3" descr="5">
            <a:extLst>
              <a:ext uri="{FF2B5EF4-FFF2-40B4-BE49-F238E27FC236}">
                <a16:creationId xmlns:a16="http://schemas.microsoft.com/office/drawing/2014/main" id="{E4202E6F-8986-468B-A844-2B6A7912B3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9590" y="2195533"/>
            <a:ext cx="6017496" cy="2753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>
            <a:extLst>
              <a:ext uri="{FF2B5EF4-FFF2-40B4-BE49-F238E27FC236}">
                <a16:creationId xmlns:a16="http://schemas.microsoft.com/office/drawing/2014/main" id="{3382A47F-3071-4A5F-A0A2-2AF649CACF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1850" y="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Relational Representation of Cross-tabs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C392CC29-A1D3-4E82-B2C4-932ED8531E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602" y="1143000"/>
            <a:ext cx="3766598" cy="452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35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00" dirty="0"/>
              <a:t>Cross-tabs can be represented as relations</a:t>
            </a:r>
          </a:p>
          <a:p>
            <a:pPr lvl="1">
              <a:lnSpc>
                <a:spcPct val="90000"/>
              </a:lnSpc>
              <a:spcBef>
                <a:spcPct val="35000"/>
              </a:spcBef>
              <a:buClr>
                <a:schemeClr val="folHlink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1700" dirty="0"/>
              <a:t>The value </a:t>
            </a:r>
            <a:r>
              <a:rPr kumimoji="1" lang="en-US" altLang="en-US" sz="1700" b="1" dirty="0"/>
              <a:t>all</a:t>
            </a:r>
            <a:r>
              <a:rPr kumimoji="1" lang="en-US" altLang="en-US" sz="1700" dirty="0"/>
              <a:t> is used to represent aggregates.</a:t>
            </a:r>
          </a:p>
          <a:p>
            <a:pPr lvl="1">
              <a:lnSpc>
                <a:spcPct val="90000"/>
              </a:lnSpc>
              <a:spcBef>
                <a:spcPct val="35000"/>
              </a:spcBef>
              <a:buClr>
                <a:schemeClr val="folHlink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1700" dirty="0"/>
              <a:t>The SQL standard actually uses null values in place of </a:t>
            </a:r>
            <a:r>
              <a:rPr kumimoji="1" lang="en-US" altLang="en-US" sz="1700" b="1" dirty="0"/>
              <a:t>all</a:t>
            </a:r>
            <a:r>
              <a:rPr kumimoji="1" lang="en-US" altLang="en-US" sz="1700" dirty="0"/>
              <a:t> despite confusion with regular null values.</a:t>
            </a:r>
          </a:p>
        </p:txBody>
      </p:sp>
      <p:pic>
        <p:nvPicPr>
          <p:cNvPr id="59396" name="Picture 4" descr="5">
            <a:extLst>
              <a:ext uri="{FF2B5EF4-FFF2-40B4-BE49-F238E27FC236}">
                <a16:creationId xmlns:a16="http://schemas.microsoft.com/office/drawing/2014/main" id="{EB124274-1478-412F-827A-0C5717307E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3925" y="1017588"/>
            <a:ext cx="3860800" cy="5307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>
            <a:extLst>
              <a:ext uri="{FF2B5EF4-FFF2-40B4-BE49-F238E27FC236}">
                <a16:creationId xmlns:a16="http://schemas.microsoft.com/office/drawing/2014/main" id="{1B6F7A53-6151-48AE-A71B-4AFC18C4862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Extended Aggregation to Support OLAP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B137C887-05EB-4B2A-9B2F-85A0ACBB621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68350" y="1074197"/>
            <a:ext cx="7136785" cy="5562577"/>
          </a:xfrm>
        </p:spPr>
        <p:txBody>
          <a:bodyPr/>
          <a:lstStyle/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The </a:t>
            </a:r>
            <a:r>
              <a:rPr lang="en-US" altLang="en-US" b="1" dirty="0"/>
              <a:t>cube</a:t>
            </a:r>
            <a:r>
              <a:rPr lang="en-US" altLang="en-US" dirty="0"/>
              <a:t> operation computes union of </a:t>
            </a:r>
            <a:r>
              <a:rPr lang="en-US" altLang="en-US" b="1" dirty="0"/>
              <a:t>group </a:t>
            </a:r>
            <a:r>
              <a:rPr lang="en-US" altLang="en-US" b="1" dirty="0" err="1"/>
              <a:t>by</a:t>
            </a:r>
            <a:r>
              <a:rPr lang="en-US" altLang="en-US" dirty="0" err="1"/>
              <a:t>’s</a:t>
            </a:r>
            <a:r>
              <a:rPr lang="en-US" altLang="en-US" dirty="0"/>
              <a:t> on every subset of the specified attributes</a:t>
            </a:r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Example: relation for this section</a:t>
            </a:r>
            <a:br>
              <a:rPr lang="en-US" altLang="en-US" dirty="0"/>
            </a:br>
            <a:r>
              <a:rPr lang="en-US" altLang="en-US" dirty="0"/>
              <a:t>   </a:t>
            </a:r>
            <a:r>
              <a:rPr lang="en-US" altLang="en-US" i="1" dirty="0"/>
              <a:t>sales </a:t>
            </a:r>
            <a:r>
              <a:rPr lang="en-US" altLang="en-US" dirty="0"/>
              <a:t>(</a:t>
            </a:r>
            <a:r>
              <a:rPr lang="en-US" altLang="en-US" i="1" dirty="0" err="1"/>
              <a:t>item_name</a:t>
            </a:r>
            <a:r>
              <a:rPr lang="en-US" altLang="en-US" i="1" dirty="0"/>
              <a:t>, color, </a:t>
            </a:r>
            <a:r>
              <a:rPr lang="en-US" altLang="en-US" i="1" dirty="0" err="1"/>
              <a:t>clothes_size</a:t>
            </a:r>
            <a:r>
              <a:rPr lang="en-US" altLang="en-US" i="1" dirty="0"/>
              <a:t>, quantity</a:t>
            </a:r>
            <a:r>
              <a:rPr lang="en-US" altLang="en-US" dirty="0"/>
              <a:t>)</a:t>
            </a:r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E.g., consider the query</a:t>
            </a:r>
          </a:p>
          <a:p>
            <a:pPr>
              <a:buFont typeface="Monotype Sorts" charset="2"/>
              <a:buNone/>
            </a:pPr>
            <a:r>
              <a:rPr lang="en-US" altLang="en-US" b="1" dirty="0"/>
              <a:t>		select </a:t>
            </a:r>
            <a:r>
              <a:rPr lang="en-US" altLang="en-US" i="1" dirty="0" err="1"/>
              <a:t>item_name</a:t>
            </a:r>
            <a:r>
              <a:rPr lang="en-US" altLang="en-US" i="1" dirty="0"/>
              <a:t>, color, size, </a:t>
            </a:r>
            <a:r>
              <a:rPr lang="en-US" altLang="en-US" b="1" dirty="0"/>
              <a:t>sum</a:t>
            </a:r>
            <a:r>
              <a:rPr lang="en-US" altLang="en-US" dirty="0"/>
              <a:t>(</a:t>
            </a:r>
            <a:r>
              <a:rPr lang="en-US" altLang="en-US" i="1" dirty="0"/>
              <a:t>number</a:t>
            </a:r>
            <a:r>
              <a:rPr lang="en-US" altLang="en-US" dirty="0"/>
              <a:t>)</a:t>
            </a:r>
            <a:br>
              <a:rPr lang="en-US" altLang="en-US" dirty="0"/>
            </a:br>
            <a:r>
              <a:rPr lang="en-US" altLang="en-US" dirty="0"/>
              <a:t>	</a:t>
            </a:r>
            <a:r>
              <a:rPr lang="en-US" altLang="en-US" b="1" dirty="0"/>
              <a:t>from</a:t>
            </a:r>
            <a:r>
              <a:rPr lang="en-US" altLang="en-US" dirty="0"/>
              <a:t> </a:t>
            </a:r>
            <a:r>
              <a:rPr lang="en-US" altLang="en-US" i="1" dirty="0"/>
              <a:t>sales</a:t>
            </a:r>
            <a:br>
              <a:rPr lang="en-US" altLang="en-US" i="1" dirty="0"/>
            </a:br>
            <a:r>
              <a:rPr lang="en-US" altLang="en-US" i="1" dirty="0"/>
              <a:t>	</a:t>
            </a:r>
            <a:r>
              <a:rPr lang="en-US" altLang="en-US" b="1" dirty="0"/>
              <a:t>group by cube</a:t>
            </a:r>
            <a:r>
              <a:rPr lang="en-US" altLang="en-US" dirty="0"/>
              <a:t>(</a:t>
            </a:r>
            <a:r>
              <a:rPr lang="en-US" altLang="en-US" i="1" dirty="0" err="1"/>
              <a:t>item_name</a:t>
            </a:r>
            <a:r>
              <a:rPr lang="en-US" altLang="en-US" i="1" dirty="0"/>
              <a:t>, color, size</a:t>
            </a:r>
            <a:r>
              <a:rPr lang="en-US" altLang="en-US" dirty="0"/>
              <a:t>)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      This computes the union of eight different groupings of the </a:t>
            </a:r>
            <a:r>
              <a:rPr lang="en-US" altLang="en-US" i="1" dirty="0"/>
              <a:t>sales </a:t>
            </a:r>
            <a:r>
              <a:rPr lang="en-US" altLang="en-US" dirty="0"/>
              <a:t>relation: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	   { (</a:t>
            </a:r>
            <a:r>
              <a:rPr lang="en-US" altLang="en-US" i="1" dirty="0" err="1"/>
              <a:t>item_name</a:t>
            </a:r>
            <a:r>
              <a:rPr lang="en-US" altLang="en-US" i="1" dirty="0"/>
              <a:t>, color, size</a:t>
            </a:r>
            <a:r>
              <a:rPr lang="en-US" altLang="en-US" dirty="0"/>
              <a:t>), (</a:t>
            </a:r>
            <a:r>
              <a:rPr lang="en-US" altLang="en-US" i="1" dirty="0" err="1"/>
              <a:t>item_name</a:t>
            </a:r>
            <a:r>
              <a:rPr lang="en-US" altLang="en-US" i="1" dirty="0"/>
              <a:t>, color</a:t>
            </a:r>
            <a:r>
              <a:rPr lang="en-US" altLang="en-US" dirty="0"/>
              <a:t>), </a:t>
            </a:r>
            <a:br>
              <a:rPr lang="en-US" altLang="en-US" dirty="0"/>
            </a:br>
            <a:r>
              <a:rPr lang="en-US" altLang="en-US" dirty="0"/>
              <a:t>     (</a:t>
            </a:r>
            <a:r>
              <a:rPr lang="en-US" altLang="en-US" i="1" dirty="0" err="1"/>
              <a:t>item_name</a:t>
            </a:r>
            <a:r>
              <a:rPr lang="en-US" altLang="en-US" i="1" dirty="0"/>
              <a:t>, size</a:t>
            </a:r>
            <a:r>
              <a:rPr lang="en-US" altLang="en-US" dirty="0"/>
              <a:t>),           (</a:t>
            </a:r>
            <a:r>
              <a:rPr lang="en-US" altLang="en-US" i="1" dirty="0"/>
              <a:t>color, size</a:t>
            </a:r>
            <a:r>
              <a:rPr lang="en-US" altLang="en-US" dirty="0"/>
              <a:t>), </a:t>
            </a:r>
            <a:br>
              <a:rPr lang="en-US" altLang="en-US" dirty="0"/>
            </a:br>
            <a:r>
              <a:rPr lang="en-US" altLang="en-US" dirty="0"/>
              <a:t>     (</a:t>
            </a:r>
            <a:r>
              <a:rPr lang="en-US" altLang="en-US" i="1" dirty="0" err="1"/>
              <a:t>item_name</a:t>
            </a:r>
            <a:r>
              <a:rPr lang="en-US" altLang="en-US" dirty="0"/>
              <a:t>),                   (</a:t>
            </a:r>
            <a:r>
              <a:rPr lang="en-US" altLang="en-US" i="1" dirty="0"/>
              <a:t>color</a:t>
            </a:r>
            <a:r>
              <a:rPr lang="en-US" altLang="en-US" dirty="0"/>
              <a:t>), </a:t>
            </a:r>
            <a:br>
              <a:rPr lang="en-US" altLang="en-US" dirty="0"/>
            </a:br>
            <a:r>
              <a:rPr lang="en-US" altLang="en-US" dirty="0"/>
              <a:t>     (</a:t>
            </a:r>
            <a:r>
              <a:rPr lang="en-US" altLang="en-US" i="1" dirty="0"/>
              <a:t>size</a:t>
            </a:r>
            <a:r>
              <a:rPr lang="en-US" altLang="en-US" dirty="0"/>
              <a:t>),                              ( ) }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      where ( ) denotes an empty </a:t>
            </a:r>
            <a:r>
              <a:rPr lang="en-US" altLang="en-US" b="1" dirty="0"/>
              <a:t>group by </a:t>
            </a:r>
            <a:r>
              <a:rPr lang="en-US" altLang="en-US" dirty="0"/>
              <a:t>list.</a:t>
            </a:r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For each grouping, the result contains the null value </a:t>
            </a:r>
            <a:br>
              <a:rPr lang="en-US" altLang="en-US" dirty="0"/>
            </a:br>
            <a:r>
              <a:rPr lang="en-US" altLang="en-US" dirty="0"/>
              <a:t>for attributes not present in the grouping. 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>
            <a:extLst>
              <a:ext uri="{FF2B5EF4-FFF2-40B4-BE49-F238E27FC236}">
                <a16:creationId xmlns:a16="http://schemas.microsoft.com/office/drawing/2014/main" id="{4FF72357-53C8-4A45-9CD5-D77CC6CC8AC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Online Analytical Processing Operations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B6DCD9E3-EB34-4F40-9E0F-7E730B3D33F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68350" y="1100831"/>
            <a:ext cx="6561598" cy="4665788"/>
          </a:xfrm>
        </p:spPr>
        <p:txBody>
          <a:bodyPr/>
          <a:lstStyle/>
          <a:p>
            <a:pPr>
              <a:lnSpc>
                <a:spcPct val="90000"/>
              </a:lnSpc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Relational representation of cross-tab that we saw earlier, but with </a:t>
            </a:r>
            <a:r>
              <a:rPr lang="en-US" altLang="en-US" i="1" dirty="0"/>
              <a:t>null </a:t>
            </a:r>
            <a:r>
              <a:rPr lang="en-US" altLang="en-US" dirty="0"/>
              <a:t>in place of </a:t>
            </a:r>
            <a:r>
              <a:rPr lang="en-US" altLang="en-US" b="1" dirty="0"/>
              <a:t>all</a:t>
            </a:r>
            <a:r>
              <a:rPr lang="en-US" altLang="en-US" dirty="0"/>
              <a:t>, can be computed by</a:t>
            </a:r>
          </a:p>
          <a:p>
            <a:pPr lvl="1">
              <a:lnSpc>
                <a:spcPct val="90000"/>
              </a:lnSpc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	</a:t>
            </a:r>
            <a:r>
              <a:rPr lang="en-US" altLang="en-US" b="1" dirty="0"/>
              <a:t>select </a:t>
            </a:r>
            <a:r>
              <a:rPr lang="en-US" altLang="en-US" i="1" dirty="0" err="1"/>
              <a:t>item_name</a:t>
            </a:r>
            <a:r>
              <a:rPr lang="en-US" altLang="en-US" dirty="0"/>
              <a:t>, </a:t>
            </a:r>
            <a:r>
              <a:rPr lang="en-US" altLang="en-US" i="1" dirty="0"/>
              <a:t>color</a:t>
            </a:r>
            <a:r>
              <a:rPr lang="en-US" altLang="en-US" dirty="0"/>
              <a:t>, </a:t>
            </a:r>
            <a:r>
              <a:rPr lang="en-US" altLang="en-US" b="1" dirty="0"/>
              <a:t>sum</a:t>
            </a:r>
            <a:r>
              <a:rPr lang="en-US" altLang="en-US" dirty="0"/>
              <a:t>(</a:t>
            </a:r>
            <a:r>
              <a:rPr lang="en-US" altLang="en-US" i="1" dirty="0"/>
              <a:t>number</a:t>
            </a:r>
            <a:r>
              <a:rPr lang="en-US" altLang="en-US" dirty="0"/>
              <a:t>)</a:t>
            </a:r>
            <a:br>
              <a:rPr lang="en-US" altLang="en-US" dirty="0"/>
            </a:br>
            <a:r>
              <a:rPr lang="en-US" altLang="en-US" dirty="0"/>
              <a:t>	</a:t>
            </a:r>
            <a:r>
              <a:rPr lang="en-US" altLang="en-US" b="1" dirty="0"/>
              <a:t>from </a:t>
            </a:r>
            <a:r>
              <a:rPr lang="en-US" altLang="en-US" i="1" dirty="0"/>
              <a:t>sales</a:t>
            </a:r>
            <a:br>
              <a:rPr lang="en-US" altLang="en-US" i="1" dirty="0"/>
            </a:br>
            <a:r>
              <a:rPr lang="en-US" altLang="en-US" i="1" dirty="0"/>
              <a:t>	</a:t>
            </a:r>
            <a:r>
              <a:rPr lang="en-US" altLang="en-US" b="1" dirty="0"/>
              <a:t>group by cube</a:t>
            </a:r>
            <a:r>
              <a:rPr lang="en-US" altLang="en-US" dirty="0"/>
              <a:t>(</a:t>
            </a:r>
            <a:r>
              <a:rPr lang="en-US" altLang="en-US" i="1" dirty="0" err="1"/>
              <a:t>item_name</a:t>
            </a:r>
            <a:r>
              <a:rPr lang="en-US" altLang="en-US" i="1" dirty="0"/>
              <a:t>, color</a:t>
            </a:r>
            <a:r>
              <a:rPr lang="en-US" altLang="en-US" dirty="0"/>
              <a:t>)</a:t>
            </a:r>
          </a:p>
          <a:p>
            <a:pPr>
              <a:lnSpc>
                <a:spcPct val="90000"/>
              </a:lnSpc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The function </a:t>
            </a:r>
            <a:r>
              <a:rPr lang="en-US" altLang="en-US" b="1" dirty="0"/>
              <a:t>grouping ()</a:t>
            </a:r>
            <a:r>
              <a:rPr lang="en-US" altLang="en-US" dirty="0"/>
              <a:t> can be applied on an attribute</a:t>
            </a:r>
          </a:p>
          <a:p>
            <a:pPr lvl="1">
              <a:lnSpc>
                <a:spcPct val="90000"/>
              </a:lnSpc>
              <a:buSzPct val="110000"/>
              <a:buFont typeface="Arial" panose="020B0604020202020204" pitchFamily="34" charset="0"/>
              <a:buChar char="•"/>
            </a:pPr>
            <a:r>
              <a:rPr lang="en-US" altLang="en-US" dirty="0">
                <a:ea typeface="ＭＳ Ｐゴシック" panose="020B0600070205080204" pitchFamily="34" charset="-128"/>
              </a:rPr>
              <a:t>Returns 1 if the value is a null value representing all, and returns 0 in all other cases. 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dirty="0"/>
              <a:t>	</a:t>
            </a:r>
            <a:r>
              <a:rPr lang="en-US" altLang="en-US" b="1" dirty="0"/>
              <a:t>select </a:t>
            </a:r>
            <a:r>
              <a:rPr lang="en-US" altLang="en-US" i="1" dirty="0" err="1"/>
              <a:t>item_name</a:t>
            </a:r>
            <a:r>
              <a:rPr lang="en-US" altLang="en-US" i="1" dirty="0"/>
              <a:t>, color, size</a:t>
            </a:r>
            <a:r>
              <a:rPr lang="en-US" altLang="en-US" dirty="0"/>
              <a:t>, </a:t>
            </a:r>
            <a:r>
              <a:rPr lang="en-US" altLang="en-US" b="1" dirty="0"/>
              <a:t>sum</a:t>
            </a:r>
            <a:r>
              <a:rPr lang="en-US" altLang="en-US" dirty="0"/>
              <a:t>(</a:t>
            </a:r>
            <a:r>
              <a:rPr lang="en-US" altLang="en-US" i="1" dirty="0"/>
              <a:t>number</a:t>
            </a:r>
            <a:r>
              <a:rPr lang="en-US" altLang="en-US" dirty="0"/>
              <a:t>),</a:t>
            </a:r>
            <a:br>
              <a:rPr lang="en-US" altLang="en-US" dirty="0"/>
            </a:br>
            <a:r>
              <a:rPr lang="en-US" altLang="en-US" dirty="0"/>
              <a:t>	</a:t>
            </a:r>
            <a:r>
              <a:rPr lang="en-US" altLang="en-US" b="1" dirty="0"/>
              <a:t>grouping</a:t>
            </a:r>
            <a:r>
              <a:rPr lang="en-US" altLang="en-US" dirty="0"/>
              <a:t>(</a:t>
            </a:r>
            <a:r>
              <a:rPr lang="en-US" altLang="en-US" i="1" dirty="0" err="1"/>
              <a:t>item_name</a:t>
            </a:r>
            <a:r>
              <a:rPr lang="en-US" altLang="en-US" dirty="0"/>
              <a:t>) </a:t>
            </a:r>
            <a:r>
              <a:rPr lang="en-US" altLang="en-US" b="1" dirty="0"/>
              <a:t>as </a:t>
            </a:r>
            <a:r>
              <a:rPr lang="en-US" altLang="en-US" i="1" dirty="0" err="1"/>
              <a:t>item_name_flag</a:t>
            </a:r>
            <a:r>
              <a:rPr lang="en-US" altLang="en-US" dirty="0"/>
              <a:t>,</a:t>
            </a:r>
            <a:br>
              <a:rPr lang="en-US" altLang="en-US" dirty="0"/>
            </a:br>
            <a:r>
              <a:rPr lang="en-US" altLang="en-US" dirty="0"/>
              <a:t>	</a:t>
            </a:r>
            <a:r>
              <a:rPr lang="en-US" altLang="en-US" b="1" dirty="0"/>
              <a:t>grouping</a:t>
            </a:r>
            <a:r>
              <a:rPr lang="en-US" altLang="en-US" dirty="0"/>
              <a:t>(</a:t>
            </a:r>
            <a:r>
              <a:rPr lang="en-US" altLang="en-US" i="1" dirty="0"/>
              <a:t>color</a:t>
            </a:r>
            <a:r>
              <a:rPr lang="en-US" altLang="en-US" dirty="0"/>
              <a:t>) </a:t>
            </a:r>
            <a:r>
              <a:rPr lang="en-US" altLang="en-US" b="1" dirty="0"/>
              <a:t>as </a:t>
            </a:r>
            <a:r>
              <a:rPr lang="en-US" altLang="en-US" i="1" dirty="0" err="1"/>
              <a:t>color_flag</a:t>
            </a:r>
            <a:r>
              <a:rPr lang="en-US" altLang="en-US" dirty="0"/>
              <a:t>,</a:t>
            </a:r>
            <a:br>
              <a:rPr lang="en-US" altLang="en-US" dirty="0"/>
            </a:br>
            <a:r>
              <a:rPr lang="en-US" altLang="en-US" dirty="0"/>
              <a:t>	</a:t>
            </a:r>
            <a:r>
              <a:rPr lang="en-US" altLang="en-US" b="1" dirty="0"/>
              <a:t>grouping</a:t>
            </a:r>
            <a:r>
              <a:rPr lang="en-US" altLang="en-US" dirty="0"/>
              <a:t>(</a:t>
            </a:r>
            <a:r>
              <a:rPr lang="en-US" altLang="en-US" i="1" dirty="0"/>
              <a:t>size</a:t>
            </a:r>
            <a:r>
              <a:rPr lang="en-US" altLang="en-US" dirty="0"/>
              <a:t>) </a:t>
            </a:r>
            <a:r>
              <a:rPr lang="en-US" altLang="en-US" b="1" dirty="0"/>
              <a:t>as </a:t>
            </a:r>
            <a:r>
              <a:rPr lang="en-US" altLang="en-US" i="1" dirty="0" err="1"/>
              <a:t>size_flag</a:t>
            </a:r>
            <a:r>
              <a:rPr lang="en-US" altLang="en-US" dirty="0"/>
              <a:t>,</a:t>
            </a:r>
            <a:br>
              <a:rPr lang="en-US" altLang="en-US" dirty="0"/>
            </a:br>
            <a:r>
              <a:rPr lang="en-US" altLang="en-US" b="1" dirty="0"/>
              <a:t>from </a:t>
            </a:r>
            <a:r>
              <a:rPr lang="en-US" altLang="en-US" i="1" dirty="0"/>
              <a:t>sales</a:t>
            </a:r>
            <a:br>
              <a:rPr lang="en-US" altLang="en-US" dirty="0"/>
            </a:br>
            <a:r>
              <a:rPr lang="en-US" altLang="en-US" b="1" dirty="0"/>
              <a:t>group by cube</a:t>
            </a:r>
            <a:r>
              <a:rPr lang="en-US" altLang="en-US" dirty="0"/>
              <a:t>(</a:t>
            </a:r>
            <a:r>
              <a:rPr lang="en-US" altLang="en-US" i="1" dirty="0" err="1"/>
              <a:t>item_name</a:t>
            </a:r>
            <a:r>
              <a:rPr lang="en-US" altLang="en-US" i="1" dirty="0"/>
              <a:t>, color, size</a:t>
            </a:r>
            <a:r>
              <a:rPr lang="en-US" altLang="en-US" dirty="0"/>
              <a:t>)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>
            <a:extLst>
              <a:ext uri="{FF2B5EF4-FFF2-40B4-BE49-F238E27FC236}">
                <a16:creationId xmlns:a16="http://schemas.microsoft.com/office/drawing/2014/main" id="{E5196D3B-3022-4A48-9BB0-037BD8A227D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Online Analytical Processing Operations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DCC508DD-7E62-43A4-BD6F-3E99D4C18CA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68350" y="1198485"/>
            <a:ext cx="7918450" cy="4614940"/>
          </a:xfrm>
        </p:spPr>
        <p:txBody>
          <a:bodyPr/>
          <a:lstStyle/>
          <a:p>
            <a:pPr>
              <a:lnSpc>
                <a:spcPct val="90000"/>
              </a:lnSpc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Can use the function </a:t>
            </a:r>
            <a:r>
              <a:rPr lang="en-US" altLang="en-US" b="1" dirty="0"/>
              <a:t>decode()</a:t>
            </a:r>
            <a:r>
              <a:rPr lang="en-US" altLang="en-US" dirty="0"/>
              <a:t> in the </a:t>
            </a:r>
            <a:r>
              <a:rPr lang="en-US" altLang="en-US" b="1" dirty="0"/>
              <a:t>select</a:t>
            </a:r>
            <a:r>
              <a:rPr lang="en-US" altLang="en-US" dirty="0"/>
              <a:t> clause to replace </a:t>
            </a:r>
            <a:br>
              <a:rPr lang="en-US" altLang="en-US" dirty="0"/>
            </a:br>
            <a:r>
              <a:rPr lang="en-US" altLang="en-US" dirty="0"/>
              <a:t>such nulls by a value such as </a:t>
            </a:r>
            <a:r>
              <a:rPr lang="en-US" altLang="en-US" b="1" dirty="0"/>
              <a:t>all</a:t>
            </a:r>
          </a:p>
          <a:p>
            <a:pPr lvl="1">
              <a:lnSpc>
                <a:spcPct val="110000"/>
              </a:lnSpc>
              <a:buSzPct val="110000"/>
              <a:buFont typeface="Arial" panose="020B0604020202020204" pitchFamily="34" charset="0"/>
              <a:buChar char="•"/>
            </a:pPr>
            <a:r>
              <a:rPr lang="en-US" altLang="en-US" dirty="0">
                <a:ea typeface="ＭＳ Ｐゴシック" panose="020B0600070205080204" pitchFamily="34" charset="-128"/>
              </a:rPr>
              <a:t>E.g., replace 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item_name</a:t>
            </a:r>
            <a:r>
              <a:rPr lang="en-US" altLang="en-US" i="1" dirty="0"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 in first query by 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   </a:t>
            </a:r>
            <a:r>
              <a:rPr lang="en-US" altLang="en-US" b="1" dirty="0">
                <a:ea typeface="ＭＳ Ｐゴシック" panose="020B0600070205080204" pitchFamily="34" charset="-128"/>
              </a:rPr>
              <a:t>decode</a:t>
            </a:r>
            <a:r>
              <a:rPr lang="en-US" altLang="en-US" dirty="0">
                <a:ea typeface="ＭＳ Ｐゴシック" panose="020B0600070205080204" pitchFamily="34" charset="-128"/>
              </a:rPr>
              <a:t>( </a:t>
            </a:r>
            <a:r>
              <a:rPr lang="en-US" altLang="en-US" b="1" dirty="0">
                <a:ea typeface="ＭＳ Ｐゴシック" panose="020B0600070205080204" pitchFamily="34" charset="-128"/>
              </a:rPr>
              <a:t>grouping</a:t>
            </a:r>
            <a:r>
              <a:rPr lang="en-US" altLang="en-US" dirty="0">
                <a:ea typeface="ＭＳ Ｐゴシック" panose="020B0600070205080204" pitchFamily="34" charset="-128"/>
              </a:rPr>
              <a:t>(</a:t>
            </a:r>
            <a:r>
              <a:rPr lang="en-US" altLang="en-US" dirty="0" err="1">
                <a:ea typeface="ＭＳ Ｐゴシック" panose="020B0600070205080204" pitchFamily="34" charset="-128"/>
              </a:rPr>
              <a:t>item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_name</a:t>
            </a:r>
            <a:r>
              <a:rPr lang="en-US" altLang="en-US" dirty="0">
                <a:ea typeface="ＭＳ Ｐゴシック" panose="020B0600070205080204" pitchFamily="34" charset="-128"/>
              </a:rPr>
              <a:t>), 1, ‘all’, 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item_name</a:t>
            </a:r>
            <a:r>
              <a:rPr lang="en-US" altLang="en-US" dirty="0">
                <a:ea typeface="ＭＳ Ｐゴシック" panose="020B0600070205080204" pitchFamily="34" charset="-128"/>
              </a:rPr>
              <a:t>)</a:t>
            </a:r>
            <a:endParaRPr lang="en-US" altLang="en-US" b="1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dirty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>
            <a:extLst>
              <a:ext uri="{FF2B5EF4-FFF2-40B4-BE49-F238E27FC236}">
                <a16:creationId xmlns:a16="http://schemas.microsoft.com/office/drawing/2014/main" id="{C5388A78-5302-40BE-B508-1397A8DF7FA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Extended Aggregation (Cont.)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3D85F60D-2990-4D36-95F3-E3EE12BCADC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68350" y="1136341"/>
            <a:ext cx="8004175" cy="5058083"/>
          </a:xfrm>
        </p:spPr>
        <p:txBody>
          <a:bodyPr/>
          <a:lstStyle/>
          <a:p>
            <a:pPr>
              <a:lnSpc>
                <a:spcPct val="90000"/>
              </a:lnSpc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The </a:t>
            </a:r>
            <a:r>
              <a:rPr lang="en-US" altLang="en-US" b="1" dirty="0"/>
              <a:t>rollup</a:t>
            </a:r>
            <a:r>
              <a:rPr lang="en-US" altLang="en-US" dirty="0"/>
              <a:t> construct generates union on every prefix of specified list of attributes </a:t>
            </a:r>
          </a:p>
          <a:p>
            <a:pPr>
              <a:lnSpc>
                <a:spcPct val="90000"/>
              </a:lnSpc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For example</a:t>
            </a:r>
          </a:p>
          <a:p>
            <a:pPr marL="0" indent="0">
              <a:lnSpc>
                <a:spcPct val="90000"/>
              </a:lnSpc>
              <a:buSzPct val="110000"/>
              <a:buNone/>
            </a:pPr>
            <a:r>
              <a:rPr lang="en-US" altLang="en-US" dirty="0"/>
              <a:t>	</a:t>
            </a:r>
            <a:r>
              <a:rPr lang="en-US" altLang="en-US" b="1" dirty="0"/>
              <a:t>select </a:t>
            </a:r>
            <a:r>
              <a:rPr lang="en-US" altLang="en-US" i="1" dirty="0" err="1"/>
              <a:t>item_name</a:t>
            </a:r>
            <a:r>
              <a:rPr lang="en-US" altLang="en-US" dirty="0"/>
              <a:t>, </a:t>
            </a:r>
            <a:r>
              <a:rPr lang="en-US" altLang="en-US" i="1" dirty="0"/>
              <a:t>color</a:t>
            </a:r>
            <a:r>
              <a:rPr lang="en-US" altLang="en-US" dirty="0"/>
              <a:t>, </a:t>
            </a:r>
            <a:r>
              <a:rPr lang="en-US" altLang="en-US" i="1" dirty="0"/>
              <a:t>size</a:t>
            </a:r>
            <a:r>
              <a:rPr lang="en-US" altLang="en-US" dirty="0"/>
              <a:t>, </a:t>
            </a:r>
            <a:r>
              <a:rPr lang="en-US" altLang="en-US" b="1" dirty="0"/>
              <a:t>sum</a:t>
            </a:r>
            <a:r>
              <a:rPr lang="en-US" altLang="en-US" dirty="0"/>
              <a:t>(</a:t>
            </a:r>
            <a:r>
              <a:rPr lang="en-US" altLang="en-US" i="1" dirty="0"/>
              <a:t>number</a:t>
            </a:r>
            <a:r>
              <a:rPr lang="en-US" altLang="en-US" dirty="0"/>
              <a:t>)</a:t>
            </a:r>
            <a:br>
              <a:rPr lang="en-US" altLang="en-US" dirty="0"/>
            </a:br>
            <a:r>
              <a:rPr lang="en-US" altLang="en-US" dirty="0"/>
              <a:t>	</a:t>
            </a:r>
            <a:r>
              <a:rPr lang="en-US" altLang="en-US" b="1" dirty="0"/>
              <a:t>from </a:t>
            </a:r>
            <a:r>
              <a:rPr lang="en-US" altLang="en-US" i="1" dirty="0"/>
              <a:t>sales</a:t>
            </a:r>
            <a:br>
              <a:rPr lang="en-US" altLang="en-US" i="1" dirty="0"/>
            </a:br>
            <a:r>
              <a:rPr lang="en-US" altLang="en-US" i="1" dirty="0"/>
              <a:t>	</a:t>
            </a:r>
            <a:r>
              <a:rPr lang="en-US" altLang="en-US" b="1" dirty="0"/>
              <a:t>group by rollup</a:t>
            </a:r>
            <a:r>
              <a:rPr lang="en-US" altLang="en-US" dirty="0"/>
              <a:t>(</a:t>
            </a:r>
            <a:r>
              <a:rPr lang="en-US" altLang="en-US" i="1" dirty="0" err="1"/>
              <a:t>item_name</a:t>
            </a:r>
            <a:r>
              <a:rPr lang="en-US" altLang="en-US" i="1" dirty="0"/>
              <a:t>, color, size</a:t>
            </a:r>
            <a:r>
              <a:rPr lang="en-US" altLang="en-US" dirty="0"/>
              <a:t>)</a:t>
            </a:r>
          </a:p>
          <a:p>
            <a:pPr lvl="1">
              <a:lnSpc>
                <a:spcPct val="90000"/>
              </a:lnSpc>
              <a:buSzPct val="110000"/>
              <a:buFont typeface="Arial" panose="020B0604020202020204" pitchFamily="34" charset="0"/>
              <a:buChar char="•"/>
            </a:pPr>
            <a:r>
              <a:rPr lang="en-US" altLang="en-US" dirty="0">
                <a:ea typeface="ＭＳ Ｐゴシック" panose="020B0600070205080204" pitchFamily="34" charset="-128"/>
              </a:rPr>
              <a:t>Generates union of four groupings:</a:t>
            </a:r>
          </a:p>
          <a:p>
            <a:pPr marL="0" indent="0">
              <a:lnSpc>
                <a:spcPct val="90000"/>
              </a:lnSpc>
              <a:buSzPct val="110000"/>
              <a:buNone/>
            </a:pPr>
            <a:r>
              <a:rPr lang="en-US" altLang="en-US" dirty="0"/>
              <a:t>	       { (</a:t>
            </a:r>
            <a:r>
              <a:rPr lang="en-US" altLang="en-US" i="1" dirty="0" err="1"/>
              <a:t>item_name</a:t>
            </a:r>
            <a:r>
              <a:rPr lang="en-US" altLang="en-US" i="1" dirty="0"/>
              <a:t>, color, size</a:t>
            </a:r>
            <a:r>
              <a:rPr lang="en-US" altLang="en-US" dirty="0"/>
              <a:t>), (</a:t>
            </a:r>
            <a:r>
              <a:rPr lang="en-US" altLang="en-US" i="1" dirty="0" err="1"/>
              <a:t>item_name</a:t>
            </a:r>
            <a:r>
              <a:rPr lang="en-US" altLang="en-US" i="1" dirty="0"/>
              <a:t>, color</a:t>
            </a:r>
            <a:r>
              <a:rPr lang="en-US" altLang="en-US" dirty="0"/>
              <a:t>), (</a:t>
            </a:r>
            <a:r>
              <a:rPr lang="en-US" altLang="en-US" i="1" dirty="0" err="1"/>
              <a:t>item_name</a:t>
            </a:r>
            <a:r>
              <a:rPr lang="en-US" altLang="en-US" dirty="0"/>
              <a:t>), ( ) }</a:t>
            </a:r>
          </a:p>
          <a:p>
            <a:pPr>
              <a:lnSpc>
                <a:spcPct val="90000"/>
              </a:lnSpc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Rollup can be used to generate aggregates at multiple levels of a</a:t>
            </a:r>
            <a:br>
              <a:rPr lang="en-US" altLang="en-US" dirty="0"/>
            </a:br>
            <a:r>
              <a:rPr lang="en-US" altLang="en-US" dirty="0"/>
              <a:t>hierarchy.</a:t>
            </a:r>
          </a:p>
          <a:p>
            <a:pPr>
              <a:lnSpc>
                <a:spcPct val="90000"/>
              </a:lnSpc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E.g., suppose table </a:t>
            </a:r>
            <a:r>
              <a:rPr lang="en-US" altLang="en-US" i="1" dirty="0" err="1"/>
              <a:t>itemcategory</a:t>
            </a:r>
            <a:r>
              <a:rPr lang="en-US" altLang="en-US" dirty="0"/>
              <a:t>(</a:t>
            </a:r>
            <a:r>
              <a:rPr lang="en-US" altLang="en-US" i="1" dirty="0" err="1"/>
              <a:t>item_name</a:t>
            </a:r>
            <a:r>
              <a:rPr lang="en-US" altLang="en-US" i="1" dirty="0"/>
              <a:t>, category</a:t>
            </a:r>
            <a:r>
              <a:rPr lang="en-US" altLang="en-US" dirty="0"/>
              <a:t>) gives the category of each item. Then  </a:t>
            </a:r>
          </a:p>
          <a:p>
            <a:pPr marL="0" indent="0">
              <a:lnSpc>
                <a:spcPct val="90000"/>
              </a:lnSpc>
              <a:buSzPct val="110000"/>
              <a:buNone/>
            </a:pPr>
            <a:r>
              <a:rPr lang="en-US" altLang="en-US" b="1" dirty="0"/>
              <a:t>           select </a:t>
            </a:r>
            <a:r>
              <a:rPr lang="en-US" altLang="en-US" i="1" dirty="0"/>
              <a:t>category, </a:t>
            </a:r>
            <a:r>
              <a:rPr lang="en-US" altLang="en-US" i="1" dirty="0" err="1"/>
              <a:t>item_name</a:t>
            </a:r>
            <a:r>
              <a:rPr lang="en-US" altLang="en-US" dirty="0"/>
              <a:t>, </a:t>
            </a:r>
            <a:r>
              <a:rPr lang="en-US" altLang="en-US" b="1" dirty="0"/>
              <a:t>sum</a:t>
            </a:r>
            <a:r>
              <a:rPr lang="en-US" altLang="en-US" dirty="0"/>
              <a:t>(</a:t>
            </a:r>
            <a:r>
              <a:rPr lang="en-US" altLang="en-US" i="1" dirty="0"/>
              <a:t>number</a:t>
            </a:r>
            <a:r>
              <a:rPr lang="en-US" altLang="en-US" dirty="0"/>
              <a:t>)</a:t>
            </a:r>
            <a:br>
              <a:rPr lang="en-US" altLang="en-US" dirty="0"/>
            </a:br>
            <a:r>
              <a:rPr lang="en-US" altLang="en-US" dirty="0"/>
              <a:t>           </a:t>
            </a:r>
            <a:r>
              <a:rPr lang="en-US" altLang="en-US" b="1" dirty="0"/>
              <a:t>from </a:t>
            </a:r>
            <a:r>
              <a:rPr lang="en-US" altLang="en-US" i="1" dirty="0"/>
              <a:t>sales, </a:t>
            </a:r>
            <a:r>
              <a:rPr lang="en-US" altLang="en-US" i="1" dirty="0" err="1"/>
              <a:t>itemcategory</a:t>
            </a:r>
            <a:br>
              <a:rPr lang="en-US" altLang="en-US" dirty="0"/>
            </a:br>
            <a:r>
              <a:rPr lang="en-US" altLang="en-US" dirty="0"/>
              <a:t>           </a:t>
            </a:r>
            <a:r>
              <a:rPr lang="en-US" altLang="en-US" b="1" dirty="0"/>
              <a:t>where </a:t>
            </a:r>
            <a:r>
              <a:rPr lang="en-US" altLang="en-US" i="1" dirty="0" err="1"/>
              <a:t>sales.item_name</a:t>
            </a:r>
            <a:r>
              <a:rPr lang="en-US" altLang="en-US" i="1" dirty="0"/>
              <a:t> = </a:t>
            </a:r>
            <a:r>
              <a:rPr lang="en-US" altLang="en-US" i="1" dirty="0" err="1"/>
              <a:t>itemcategory.item_name</a:t>
            </a:r>
            <a:br>
              <a:rPr lang="en-US" altLang="en-US" dirty="0"/>
            </a:br>
            <a:r>
              <a:rPr lang="en-US" altLang="en-US" dirty="0"/>
              <a:t>           </a:t>
            </a:r>
            <a:r>
              <a:rPr lang="en-US" altLang="en-US" b="1" dirty="0"/>
              <a:t>group by rollup</a:t>
            </a:r>
            <a:r>
              <a:rPr lang="en-US" altLang="en-US" dirty="0"/>
              <a:t>(</a:t>
            </a:r>
            <a:r>
              <a:rPr lang="en-US" altLang="en-US" i="1" dirty="0"/>
              <a:t>category, </a:t>
            </a:r>
            <a:r>
              <a:rPr lang="en-US" altLang="en-US" i="1" dirty="0" err="1"/>
              <a:t>item_name</a:t>
            </a:r>
            <a:r>
              <a:rPr lang="en-US" altLang="en-US" dirty="0"/>
              <a:t>)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dirty="0"/>
              <a:t>	would give a hierarchical summary by </a:t>
            </a:r>
            <a:r>
              <a:rPr lang="en-US" altLang="en-US" i="1" dirty="0" err="1"/>
              <a:t>item_name</a:t>
            </a:r>
            <a:r>
              <a:rPr lang="en-US" altLang="en-US" i="1" dirty="0"/>
              <a:t> </a:t>
            </a:r>
            <a:r>
              <a:rPr lang="en-US" altLang="en-US" dirty="0"/>
              <a:t>and by </a:t>
            </a:r>
            <a:r>
              <a:rPr lang="en-US" altLang="en-US" i="1" dirty="0"/>
              <a:t>category.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>
            <a:extLst>
              <a:ext uri="{FF2B5EF4-FFF2-40B4-BE49-F238E27FC236}">
                <a16:creationId xmlns:a16="http://schemas.microsoft.com/office/drawing/2014/main" id="{7A0C02D7-01D8-4857-944B-D2938FFB2DA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Extended Aggregation (Cont.)</a:t>
            </a: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41581930-E7FD-4C8A-8F95-918CC94CC72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68350" y="1114425"/>
            <a:ext cx="7358011" cy="4947162"/>
          </a:xfrm>
        </p:spPr>
        <p:txBody>
          <a:bodyPr/>
          <a:lstStyle/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Multiple rollups and cubes can be used in a single group by clause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dirty="0">
                <a:ea typeface="ＭＳ Ｐゴシック" panose="020B0600070205080204" pitchFamily="34" charset="-128"/>
              </a:rPr>
              <a:t>Each generates set of group by lists, cross product of sets gives overall set of group by lists</a:t>
            </a:r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For example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	        </a:t>
            </a:r>
            <a:r>
              <a:rPr lang="en-US" altLang="en-US" b="1" dirty="0"/>
              <a:t>select </a:t>
            </a:r>
            <a:r>
              <a:rPr lang="en-US" altLang="en-US" i="1" dirty="0" err="1"/>
              <a:t>item_name</a:t>
            </a:r>
            <a:r>
              <a:rPr lang="en-US" altLang="en-US" i="1" dirty="0"/>
              <a:t>, color, size</a:t>
            </a:r>
            <a:r>
              <a:rPr lang="en-US" altLang="en-US" dirty="0"/>
              <a:t>, </a:t>
            </a:r>
            <a:r>
              <a:rPr lang="en-US" altLang="en-US" b="1" dirty="0"/>
              <a:t>sum</a:t>
            </a:r>
            <a:r>
              <a:rPr lang="en-US" altLang="en-US" dirty="0"/>
              <a:t>(</a:t>
            </a:r>
            <a:r>
              <a:rPr lang="en-US" altLang="en-US" i="1" dirty="0"/>
              <a:t>number</a:t>
            </a:r>
            <a:r>
              <a:rPr lang="en-US" altLang="en-US" dirty="0"/>
              <a:t>)</a:t>
            </a:r>
            <a:br>
              <a:rPr lang="en-US" altLang="en-US" dirty="0"/>
            </a:br>
            <a:r>
              <a:rPr lang="en-US" altLang="en-US" dirty="0"/>
              <a:t>        </a:t>
            </a:r>
            <a:r>
              <a:rPr lang="en-US" altLang="en-US" b="1" dirty="0"/>
              <a:t>from </a:t>
            </a:r>
            <a:r>
              <a:rPr lang="en-US" altLang="en-US" i="1" dirty="0"/>
              <a:t>sales</a:t>
            </a:r>
            <a:br>
              <a:rPr lang="en-US" altLang="en-US" dirty="0"/>
            </a:br>
            <a:r>
              <a:rPr lang="en-US" altLang="en-US" dirty="0"/>
              <a:t>        </a:t>
            </a:r>
            <a:r>
              <a:rPr lang="en-US" altLang="en-US" b="1" dirty="0"/>
              <a:t>group by rollup</a:t>
            </a:r>
            <a:r>
              <a:rPr lang="en-US" altLang="en-US" dirty="0"/>
              <a:t>(</a:t>
            </a:r>
            <a:r>
              <a:rPr lang="en-US" altLang="en-US" i="1" dirty="0" err="1"/>
              <a:t>item_name</a:t>
            </a:r>
            <a:r>
              <a:rPr lang="en-US" altLang="en-US" dirty="0"/>
              <a:t>), </a:t>
            </a:r>
            <a:r>
              <a:rPr lang="en-US" altLang="en-US" b="1" dirty="0"/>
              <a:t>rollup</a:t>
            </a:r>
            <a:r>
              <a:rPr lang="en-US" altLang="en-US" dirty="0"/>
              <a:t>(</a:t>
            </a:r>
            <a:r>
              <a:rPr lang="en-US" altLang="en-US" i="1" dirty="0"/>
              <a:t>color, size</a:t>
            </a:r>
            <a:r>
              <a:rPr lang="en-US" altLang="en-US" dirty="0"/>
              <a:t>)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     generates the groupings 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        {</a:t>
            </a:r>
            <a:r>
              <a:rPr lang="en-US" altLang="en-US" i="1" dirty="0" err="1"/>
              <a:t>item_name</a:t>
            </a:r>
            <a:r>
              <a:rPr lang="en-US" altLang="en-US" i="1" dirty="0"/>
              <a:t>, </a:t>
            </a:r>
            <a:r>
              <a:rPr lang="en-US" altLang="en-US" dirty="0"/>
              <a:t>()}</a:t>
            </a:r>
            <a:r>
              <a:rPr lang="en-US" altLang="en-US" i="1" dirty="0"/>
              <a:t> </a:t>
            </a:r>
            <a:r>
              <a:rPr lang="en-US" altLang="en-US" dirty="0"/>
              <a:t>X</a:t>
            </a:r>
            <a:r>
              <a:rPr lang="en-US" altLang="en-US" i="1" dirty="0"/>
              <a:t> </a:t>
            </a:r>
            <a:r>
              <a:rPr lang="en-US" altLang="en-US" dirty="0"/>
              <a:t>{(</a:t>
            </a:r>
            <a:r>
              <a:rPr lang="en-US" altLang="en-US" i="1" dirty="0"/>
              <a:t>color, size), (color), </a:t>
            </a:r>
            <a:r>
              <a:rPr lang="en-US" altLang="en-US" dirty="0"/>
              <a:t>()}</a:t>
            </a:r>
            <a:r>
              <a:rPr lang="en-US" altLang="en-US" i="1" dirty="0"/>
              <a:t> </a:t>
            </a:r>
            <a:endParaRPr lang="en-US" altLang="en-US" dirty="0"/>
          </a:p>
          <a:p>
            <a:pPr>
              <a:buFont typeface="Monotype Sorts" charset="2"/>
              <a:buNone/>
            </a:pPr>
            <a:r>
              <a:rPr lang="en-US" altLang="en-US" dirty="0"/>
              <a:t>	        = { (</a:t>
            </a:r>
            <a:r>
              <a:rPr lang="en-US" altLang="en-US" i="1" dirty="0" err="1"/>
              <a:t>item_name</a:t>
            </a:r>
            <a:r>
              <a:rPr lang="en-US" altLang="en-US" i="1" dirty="0"/>
              <a:t>, color, size</a:t>
            </a:r>
            <a:r>
              <a:rPr lang="en-US" altLang="en-US" dirty="0"/>
              <a:t>), (</a:t>
            </a:r>
            <a:r>
              <a:rPr lang="en-US" altLang="en-US" i="1" dirty="0" err="1"/>
              <a:t>item_name</a:t>
            </a:r>
            <a:r>
              <a:rPr lang="en-US" altLang="en-US" i="1" dirty="0"/>
              <a:t>, color</a:t>
            </a:r>
            <a:r>
              <a:rPr lang="en-US" altLang="en-US" dirty="0"/>
              <a:t>), (</a:t>
            </a:r>
            <a:r>
              <a:rPr lang="en-US" altLang="en-US" i="1" dirty="0" err="1"/>
              <a:t>item_name</a:t>
            </a:r>
            <a:r>
              <a:rPr lang="en-US" altLang="en-US" dirty="0"/>
              <a:t>), </a:t>
            </a:r>
            <a:br>
              <a:rPr lang="en-US" altLang="en-US" dirty="0"/>
            </a:br>
            <a:r>
              <a:rPr lang="en-US" altLang="en-US" dirty="0"/>
              <a:t>             (</a:t>
            </a:r>
            <a:r>
              <a:rPr lang="en-US" altLang="en-US" i="1" dirty="0"/>
              <a:t>color, size</a:t>
            </a:r>
            <a:r>
              <a:rPr lang="en-US" altLang="en-US" dirty="0"/>
              <a:t>), (</a:t>
            </a:r>
            <a:r>
              <a:rPr lang="en-US" altLang="en-US" i="1" dirty="0"/>
              <a:t>color</a:t>
            </a:r>
            <a:r>
              <a:rPr lang="en-US" altLang="en-US" dirty="0"/>
              <a:t>), ( ) }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6" name="Rectangle 2">
            <a:extLst>
              <a:ext uri="{FF2B5EF4-FFF2-40B4-BE49-F238E27FC236}">
                <a16:creationId xmlns:a16="http://schemas.microsoft.com/office/drawing/2014/main" id="{AF41F74C-E5F1-4746-8869-DC3A110675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Online Analytical Processing Operations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93E2ABEF-C884-4206-9616-6CDC3157AC1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68350" y="1114425"/>
            <a:ext cx="7677150" cy="4978400"/>
          </a:xfrm>
        </p:spPr>
        <p:txBody>
          <a:bodyPr/>
          <a:lstStyle/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b="1" dirty="0">
                <a:solidFill>
                  <a:srgbClr val="000099"/>
                </a:solidFill>
              </a:rPr>
              <a:t>Pivoting</a:t>
            </a:r>
            <a:r>
              <a:rPr lang="en-US" altLang="en-US" dirty="0">
                <a:solidFill>
                  <a:srgbClr val="000099"/>
                </a:solidFill>
              </a:rPr>
              <a:t>:</a:t>
            </a:r>
            <a:r>
              <a:rPr lang="en-US" altLang="en-US" dirty="0">
                <a:solidFill>
                  <a:schemeClr val="tx2"/>
                </a:solidFill>
              </a:rPr>
              <a:t> </a:t>
            </a:r>
            <a:r>
              <a:rPr lang="en-US" altLang="en-US" dirty="0"/>
              <a:t>changing the dimensions used in a cross-tab is called </a:t>
            </a:r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b="1" dirty="0">
                <a:solidFill>
                  <a:srgbClr val="000099"/>
                </a:solidFill>
              </a:rPr>
              <a:t>Slicing</a:t>
            </a:r>
            <a:r>
              <a:rPr lang="en-US" altLang="en-US" dirty="0">
                <a:solidFill>
                  <a:srgbClr val="000099"/>
                </a:solidFill>
              </a:rPr>
              <a:t>:</a:t>
            </a:r>
            <a:r>
              <a:rPr lang="en-US" altLang="en-US" dirty="0"/>
              <a:t> creating a cross-tab for fixed values only</a:t>
            </a:r>
            <a:endParaRPr lang="en-US" altLang="en-US" b="1" dirty="0"/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dirty="0">
                <a:ea typeface="ＭＳ Ｐゴシック" panose="020B0600070205080204" pitchFamily="34" charset="-128"/>
              </a:rPr>
              <a:t>Sometimes called </a:t>
            </a:r>
            <a:r>
              <a:rPr lang="en-US" altLang="en-US" b="1" dirty="0">
                <a:solidFill>
                  <a:srgbClr val="000099"/>
                </a:solidFill>
                <a:ea typeface="ＭＳ Ｐゴシック" panose="020B0600070205080204" pitchFamily="34" charset="-128"/>
              </a:rPr>
              <a:t>dicing</a:t>
            </a:r>
            <a:r>
              <a:rPr lang="en-US" altLang="en-US" dirty="0">
                <a:ea typeface="ＭＳ Ｐゴシック" panose="020B0600070205080204" pitchFamily="34" charset="-128"/>
              </a:rPr>
              <a:t>, particularly when values for multiple dimensions are fixed.</a:t>
            </a:r>
            <a:endParaRPr lang="en-US" altLang="en-US" b="1" dirty="0">
              <a:ea typeface="ＭＳ Ｐゴシック" panose="020B0600070205080204" pitchFamily="34" charset="-128"/>
            </a:endParaRPr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b="1" dirty="0">
                <a:solidFill>
                  <a:srgbClr val="000099"/>
                </a:solidFill>
              </a:rPr>
              <a:t>Rollup</a:t>
            </a:r>
            <a:r>
              <a:rPr lang="en-US" altLang="en-US" dirty="0">
                <a:solidFill>
                  <a:srgbClr val="000099"/>
                </a:solidFill>
              </a:rPr>
              <a:t>:</a:t>
            </a:r>
            <a:r>
              <a:rPr lang="en-US" altLang="en-US" dirty="0"/>
              <a:t> moving from finer-granularity data to a coarser granularity </a:t>
            </a:r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b="1" dirty="0">
                <a:solidFill>
                  <a:srgbClr val="000099"/>
                </a:solidFill>
              </a:rPr>
              <a:t>Drill down</a:t>
            </a:r>
            <a:r>
              <a:rPr lang="en-US" altLang="en-US" dirty="0">
                <a:solidFill>
                  <a:srgbClr val="000099"/>
                </a:solidFill>
              </a:rPr>
              <a:t>:</a:t>
            </a:r>
            <a:r>
              <a:rPr lang="en-US" altLang="en-US" dirty="0"/>
              <a:t> The opposite operation -  that of moving from coarser-granularity data to finer-granularity data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>
            <a:extLst>
              <a:ext uri="{FF2B5EF4-FFF2-40B4-BE49-F238E27FC236}">
                <a16:creationId xmlns:a16="http://schemas.microsoft.com/office/drawing/2014/main" id="{F0C73B31-87ED-4D33-BA78-A493B3FAA8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OLAP Implementation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5F359102-76A4-4E15-887B-F58A0F46017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68350" y="1114425"/>
            <a:ext cx="6694334" cy="5050401"/>
          </a:xfrm>
        </p:spPr>
        <p:txBody>
          <a:bodyPr/>
          <a:lstStyle/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The earliest OLAP systems used multidimensional arrays in memory to store data cubes, and are referred to as </a:t>
            </a:r>
            <a:r>
              <a:rPr lang="en-US" altLang="en-US" b="1" dirty="0">
                <a:solidFill>
                  <a:srgbClr val="000099"/>
                </a:solidFill>
              </a:rPr>
              <a:t>multidimensional OLAP (MOLAP)</a:t>
            </a:r>
            <a:r>
              <a:rPr lang="en-US" altLang="en-US" dirty="0"/>
              <a:t> systems.</a:t>
            </a:r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OLAP implementations using only relational database features are called </a:t>
            </a:r>
            <a:r>
              <a:rPr lang="en-US" altLang="en-US" b="1" dirty="0">
                <a:solidFill>
                  <a:srgbClr val="000099"/>
                </a:solidFill>
              </a:rPr>
              <a:t>relational OLAP (ROLAP)</a:t>
            </a:r>
            <a:r>
              <a:rPr lang="en-US" altLang="en-US" dirty="0"/>
              <a:t> systems</a:t>
            </a:r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Hybrid systems, which store some summaries in memory and store the base data and other summaries in a relational database, are called </a:t>
            </a:r>
            <a:r>
              <a:rPr lang="en-US" altLang="en-US" b="1" dirty="0">
                <a:solidFill>
                  <a:srgbClr val="000099"/>
                </a:solidFill>
              </a:rPr>
              <a:t>hybrid OLAP (HOLAP)</a:t>
            </a:r>
            <a:r>
              <a:rPr lang="en-US" altLang="en-US" b="1" dirty="0"/>
              <a:t> </a:t>
            </a:r>
            <a:r>
              <a:rPr lang="en-US" altLang="en-US" dirty="0"/>
              <a:t>systems.</a:t>
            </a: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>
            <a:extLst>
              <a:ext uri="{FF2B5EF4-FFF2-40B4-BE49-F238E27FC236}">
                <a16:creationId xmlns:a16="http://schemas.microsoft.com/office/drawing/2014/main" id="{756FD0C3-B0CB-4471-A499-3625DA6665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OLAP Implementation (Cont.)</a:t>
            </a:r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C4F94E02-1670-4A9F-A946-ACB2064439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8350" y="1050925"/>
            <a:ext cx="7647681" cy="5359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Early OLAP systems precomputed </a:t>
            </a:r>
            <a:r>
              <a:rPr lang="en-US" altLang="en-US" i="1" dirty="0"/>
              <a:t>all</a:t>
            </a:r>
            <a:r>
              <a:rPr lang="en-US" altLang="en-US" dirty="0"/>
              <a:t> possible aggregates in order to provide online response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Space and time requirements for doing so can be very high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2</a:t>
            </a:r>
            <a:r>
              <a:rPr lang="en-US" altLang="en-US" baseline="30000" dirty="0">
                <a:ea typeface="ＭＳ Ｐゴシック" panose="020B0600070205080204" pitchFamily="34" charset="-128"/>
              </a:rPr>
              <a:t>n</a:t>
            </a:r>
            <a:r>
              <a:rPr lang="en-US" altLang="en-US" dirty="0">
                <a:ea typeface="ＭＳ Ｐゴシック" panose="020B0600070205080204" pitchFamily="34" charset="-128"/>
              </a:rPr>
              <a:t> combinations of </a:t>
            </a:r>
            <a:r>
              <a:rPr lang="en-US" altLang="en-US" b="1" dirty="0">
                <a:ea typeface="ＭＳ Ｐゴシック" panose="020B0600070205080204" pitchFamily="34" charset="-128"/>
              </a:rPr>
              <a:t>group by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It suffices to precompute some aggregates, and compute others on demand from one of the precomputed aggregates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Can compute aggregate on (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item_name</a:t>
            </a:r>
            <a:r>
              <a:rPr lang="en-US" altLang="en-US" i="1" dirty="0">
                <a:ea typeface="ＭＳ Ｐゴシック" panose="020B0600070205080204" pitchFamily="34" charset="-128"/>
              </a:rPr>
              <a:t>, color</a:t>
            </a:r>
            <a:r>
              <a:rPr lang="en-US" altLang="en-US" dirty="0">
                <a:ea typeface="ＭＳ Ｐゴシック" panose="020B0600070205080204" pitchFamily="34" charset="-128"/>
              </a:rPr>
              <a:t>) from an aggregate on (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item_name</a:t>
            </a:r>
            <a:r>
              <a:rPr lang="en-US" altLang="en-US" i="1" dirty="0">
                <a:ea typeface="ＭＳ Ｐゴシック" panose="020B0600070205080204" pitchFamily="34" charset="-128"/>
              </a:rPr>
              <a:t>, color, size</a:t>
            </a:r>
            <a:r>
              <a:rPr lang="en-US" altLang="en-US" dirty="0">
                <a:ea typeface="ＭＳ Ｐゴシック" panose="020B0600070205080204" pitchFamily="34" charset="-128"/>
              </a:rPr>
              <a:t>) </a:t>
            </a:r>
          </a:p>
          <a:p>
            <a:pPr lvl="3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For all but a few “non-decomposable” aggregates such as </a:t>
            </a:r>
            <a:r>
              <a:rPr lang="en-US" altLang="en-US" i="1" dirty="0">
                <a:ea typeface="ＭＳ Ｐゴシック" panose="020B0600070205080204" pitchFamily="34" charset="-128"/>
              </a:rPr>
              <a:t>median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lvl="3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is cheaper than computing it from scratch </a:t>
            </a:r>
            <a:endParaRPr lang="en-US" altLang="en-US" i="1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dirty="0"/>
              <a:t>Several optimizations available for computing multiple aggregates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Can compute aggregate on (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item_name</a:t>
            </a:r>
            <a:r>
              <a:rPr lang="en-US" altLang="en-US" i="1" dirty="0">
                <a:ea typeface="ＭＳ Ｐゴシック" panose="020B0600070205080204" pitchFamily="34" charset="-128"/>
              </a:rPr>
              <a:t>, color</a:t>
            </a:r>
            <a:r>
              <a:rPr lang="en-US" altLang="en-US" dirty="0">
                <a:ea typeface="ＭＳ Ｐゴシック" panose="020B0600070205080204" pitchFamily="34" charset="-128"/>
              </a:rPr>
              <a:t>) from an aggregate on (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item_name</a:t>
            </a:r>
            <a:r>
              <a:rPr lang="en-US" altLang="en-US" i="1" dirty="0">
                <a:ea typeface="ＭＳ Ｐゴシック" panose="020B0600070205080204" pitchFamily="34" charset="-128"/>
              </a:rPr>
              <a:t>, color, size</a:t>
            </a:r>
            <a:r>
              <a:rPr lang="en-US" altLang="en-US" dirty="0">
                <a:ea typeface="ＭＳ Ｐゴシック" panose="020B0600070205080204" pitchFamily="34" charset="-128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Can compute aggregates on (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item_name</a:t>
            </a:r>
            <a:r>
              <a:rPr lang="en-US" altLang="en-US" i="1" dirty="0">
                <a:ea typeface="ＭＳ Ｐゴシック" panose="020B0600070205080204" pitchFamily="34" charset="-128"/>
              </a:rPr>
              <a:t>, color, size</a:t>
            </a:r>
            <a:r>
              <a:rPr lang="en-US" altLang="en-US" dirty="0">
                <a:ea typeface="ＭＳ Ｐゴシック" panose="020B0600070205080204" pitchFamily="34" charset="-128"/>
              </a:rPr>
              <a:t>), 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(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item_name</a:t>
            </a:r>
            <a:r>
              <a:rPr lang="en-US" altLang="en-US" i="1" dirty="0">
                <a:ea typeface="ＭＳ Ｐゴシック" panose="020B0600070205080204" pitchFamily="34" charset="-128"/>
              </a:rPr>
              <a:t>, color</a:t>
            </a:r>
            <a:r>
              <a:rPr lang="en-US" altLang="en-US" dirty="0">
                <a:ea typeface="ＭＳ Ｐゴシック" panose="020B0600070205080204" pitchFamily="34" charset="-128"/>
              </a:rPr>
              <a:t>) and (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item_name</a:t>
            </a:r>
            <a:r>
              <a:rPr lang="en-US" altLang="en-US" dirty="0">
                <a:ea typeface="ＭＳ Ｐゴシック" panose="020B0600070205080204" pitchFamily="34" charset="-128"/>
              </a:rPr>
              <a:t>) using a single sorting 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of the base data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017588" y="206375"/>
            <a:ext cx="8126412" cy="576263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JDBC Code for  Older Versions of Java/JDBC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3479" y="1074198"/>
            <a:ext cx="8199545" cy="5426615"/>
          </a:xfrm>
        </p:spPr>
        <p:txBody>
          <a:bodyPr/>
          <a:lstStyle/>
          <a:p>
            <a:pPr lvl="1">
              <a:buFont typeface="Monotype Sorts" charset="2"/>
              <a:buNone/>
            </a:pPr>
            <a:r>
              <a:rPr lang="en-US" altLang="en-US" sz="1600" b="1" dirty="0">
                <a:ea typeface="ＭＳ Ｐゴシック" panose="020B0600070205080204" pitchFamily="34" charset="-128"/>
              </a:rPr>
              <a:t>public static void 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JDBCexample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(String 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dbid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, String 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userid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, String 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passwd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) </a:t>
            </a:r>
          </a:p>
          <a:p>
            <a:pPr>
              <a:buFont typeface="Monotype Sorts" charset="2"/>
              <a:buNone/>
            </a:pPr>
            <a:r>
              <a:rPr lang="en-US" altLang="en-US" sz="1600" b="1" dirty="0"/>
              <a:t>          { </a:t>
            </a:r>
          </a:p>
          <a:p>
            <a:pPr lvl="1">
              <a:buFont typeface="Monotype Sorts" charset="2"/>
              <a:buNone/>
            </a:pPr>
            <a:r>
              <a:rPr lang="en-US" altLang="en-US" sz="1600" b="1" dirty="0">
                <a:ea typeface="ＭＳ Ｐゴシック" panose="020B0600070205080204" pitchFamily="34" charset="-128"/>
              </a:rPr>
              <a:t>     try { </a:t>
            </a:r>
          </a:p>
          <a:p>
            <a:pPr lvl="2">
              <a:buFont typeface="Webdings" panose="05030102010509060703" pitchFamily="18" charset="2"/>
              <a:buNone/>
            </a:pPr>
            <a:r>
              <a:rPr lang="en-US" altLang="en-US" sz="1600" b="1" dirty="0">
                <a:ea typeface="ＭＳ Ｐゴシック" panose="020B0600070205080204" pitchFamily="34" charset="-128"/>
              </a:rPr>
              <a:t>  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Class.forName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 ("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oracle.jdbc.driver.OracleDriver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"); </a:t>
            </a:r>
          </a:p>
          <a:p>
            <a:pPr lvl="2">
              <a:buFont typeface="Webdings" panose="05030102010509060703" pitchFamily="18" charset="2"/>
              <a:buNone/>
            </a:pPr>
            <a:r>
              <a:rPr lang="en-US" altLang="en-US" sz="1600" b="1" dirty="0">
                <a:ea typeface="ＭＳ Ｐゴシック" panose="020B0600070205080204" pitchFamily="34" charset="-128"/>
              </a:rPr>
              <a:t>  Connection conn = 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DriverManager.getConnection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(     </a:t>
            </a:r>
            <a:br>
              <a:rPr lang="en-US" altLang="en-US" sz="1600" b="1" dirty="0">
                <a:ea typeface="ＭＳ Ｐゴシック" panose="020B0600070205080204" pitchFamily="34" charset="-128"/>
              </a:rPr>
            </a:br>
            <a:r>
              <a:rPr lang="en-US" altLang="en-US" sz="1600" b="1" dirty="0">
                <a:ea typeface="ＭＳ Ｐゴシック" panose="020B0600070205080204" pitchFamily="34" charset="-128"/>
              </a:rPr>
              <a:t>       "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jdbc:oracle:thin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:</a:t>
            </a:r>
            <a:r>
              <a:rPr lang="en-US" altLang="en-US" sz="1600" dirty="0">
                <a:ea typeface="ＭＳ Ｐゴシック" panose="020B0600070205080204" pitchFamily="34" charset="-128"/>
              </a:rPr>
              <a:t>@</a:t>
            </a:r>
            <a:r>
              <a:rPr kumimoji="0" lang="en-US" altLang="en-US" sz="1600" b="1" dirty="0">
                <a:ea typeface="ＭＳ Ｐゴシック" panose="020B0600070205080204" pitchFamily="34" charset="-128"/>
              </a:rPr>
              <a:t>db.yale.edu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:2000:univdb", 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userid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, 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passwd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); </a:t>
            </a:r>
          </a:p>
          <a:p>
            <a:pPr lvl="1">
              <a:buFont typeface="Monotype Sorts" charset="2"/>
              <a:buNone/>
            </a:pPr>
            <a:r>
              <a:rPr lang="en-US" altLang="en-US" sz="1600" b="1" dirty="0">
                <a:ea typeface="ＭＳ Ｐゴシック" panose="020B0600070205080204" pitchFamily="34" charset="-128"/>
              </a:rPr>
              <a:t>        Statement 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stmt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 = 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conn.createStatement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(); </a:t>
            </a:r>
          </a:p>
          <a:p>
            <a:pPr lvl="1">
              <a:buFont typeface="Monotype Sorts" charset="2"/>
              <a:buNone/>
            </a:pPr>
            <a:r>
              <a:rPr lang="en-US" altLang="en-US" sz="1600" b="1" dirty="0">
                <a:ea typeface="ＭＳ Ｐゴシック" panose="020B0600070205080204" pitchFamily="34" charset="-128"/>
              </a:rPr>
              <a:t>            … Do Actual Work ….</a:t>
            </a:r>
          </a:p>
          <a:p>
            <a:pPr lvl="1">
              <a:buFont typeface="Monotype Sorts" charset="2"/>
              <a:buNone/>
            </a:pPr>
            <a:r>
              <a:rPr lang="en-US" altLang="en-US" sz="1600" b="1" dirty="0">
                <a:ea typeface="ＭＳ Ｐゴシック" panose="020B0600070205080204" pitchFamily="34" charset="-128"/>
              </a:rPr>
              <a:t>        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stmt.close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();	</a:t>
            </a:r>
          </a:p>
          <a:p>
            <a:pPr lvl="1">
              <a:buFont typeface="Monotype Sorts" charset="2"/>
              <a:buNone/>
            </a:pPr>
            <a:r>
              <a:rPr lang="en-US" altLang="en-US" sz="1600" b="1" dirty="0">
                <a:ea typeface="ＭＳ Ｐゴシック" panose="020B0600070205080204" pitchFamily="34" charset="-128"/>
              </a:rPr>
              <a:t>        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conn.close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();	</a:t>
            </a:r>
          </a:p>
          <a:p>
            <a:pPr lvl="1">
              <a:buFont typeface="Monotype Sorts" charset="2"/>
              <a:buNone/>
            </a:pPr>
            <a:r>
              <a:rPr lang="en-US" altLang="en-US" sz="1600" b="1" dirty="0">
                <a:ea typeface="ＭＳ Ｐゴシック" panose="020B0600070205080204" pitchFamily="34" charset="-128"/>
              </a:rPr>
              <a:t>   }		</a:t>
            </a:r>
          </a:p>
          <a:p>
            <a:pPr lvl="1">
              <a:buFont typeface="Monotype Sorts" charset="2"/>
              <a:buNone/>
            </a:pPr>
            <a:r>
              <a:rPr lang="en-US" altLang="en-US" sz="1600" b="1" dirty="0">
                <a:ea typeface="ＭＳ Ｐゴシック" panose="020B0600070205080204" pitchFamily="34" charset="-128"/>
              </a:rPr>
              <a:t>   catch (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SQLException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 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sqle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) { 		</a:t>
            </a:r>
          </a:p>
          <a:p>
            <a:pPr lvl="1">
              <a:buFont typeface="Monotype Sorts" charset="2"/>
              <a:buNone/>
            </a:pPr>
            <a:r>
              <a:rPr lang="en-US" altLang="en-US" sz="1600" b="1" dirty="0">
                <a:ea typeface="ＭＳ Ｐゴシック" panose="020B0600070205080204" pitchFamily="34" charset="-128"/>
              </a:rPr>
              <a:t>        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System.out.println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("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SQLException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 : " + 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sqle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);		</a:t>
            </a:r>
          </a:p>
          <a:p>
            <a:pPr lvl="1">
              <a:buFont typeface="Monotype Sorts" charset="2"/>
              <a:buNone/>
            </a:pPr>
            <a:r>
              <a:rPr lang="en-US" altLang="en-US" sz="1600" b="1" dirty="0">
                <a:ea typeface="ＭＳ Ｐゴシック" panose="020B0600070205080204" pitchFamily="34" charset="-128"/>
              </a:rPr>
              <a:t>   }		</a:t>
            </a:r>
          </a:p>
          <a:p>
            <a:pPr>
              <a:buFont typeface="Monotype Sorts" charset="2"/>
              <a:buNone/>
            </a:pPr>
            <a:r>
              <a:rPr lang="en-US" altLang="en-US" sz="1600" b="1" dirty="0"/>
              <a:t>     }</a:t>
            </a:r>
            <a:br>
              <a:rPr lang="en-US" altLang="en-US" sz="1600" b="1" dirty="0"/>
            </a:br>
            <a:r>
              <a:rPr lang="en-US" altLang="en-US" sz="1600" b="1" dirty="0">
                <a:solidFill>
                  <a:srgbClr val="002060"/>
                </a:solidFill>
              </a:rPr>
              <a:t>NOTE:  </a:t>
            </a:r>
            <a:r>
              <a:rPr lang="en-US" altLang="en-US" sz="1600" b="1" dirty="0" err="1">
                <a:solidFill>
                  <a:srgbClr val="002060"/>
                </a:solidFill>
              </a:rPr>
              <a:t>Class.forName</a:t>
            </a:r>
            <a:r>
              <a:rPr lang="en-US" altLang="en-US" sz="1600" b="1" dirty="0">
                <a:solidFill>
                  <a:srgbClr val="002060"/>
                </a:solidFill>
              </a:rPr>
              <a:t> is not required from JDBC 4 onwards. The try with resources syntax  in </a:t>
            </a:r>
            <a:r>
              <a:rPr lang="en-US" altLang="en-US" sz="1600" b="1" dirty="0" err="1">
                <a:solidFill>
                  <a:srgbClr val="002060"/>
                </a:solidFill>
              </a:rPr>
              <a:t>prev</a:t>
            </a:r>
            <a:r>
              <a:rPr lang="en-US" altLang="en-US" sz="1600" b="1" dirty="0">
                <a:solidFill>
                  <a:srgbClr val="002060"/>
                </a:solidFill>
              </a:rPr>
              <a:t> slide is preferred for Java 7 onwards. 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>
            <a:extLst>
              <a:ext uri="{FF2B5EF4-FFF2-40B4-BE49-F238E27FC236}">
                <a16:creationId xmlns:a16="http://schemas.microsoft.com/office/drawing/2014/main" id="{D4F88ED0-9ED9-4BC3-8A98-213849EED21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End of Chapter 5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JDBC Code (Cont.)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18585"/>
            <a:ext cx="8202613" cy="5358415"/>
          </a:xfrm>
        </p:spPr>
        <p:txBody>
          <a:bodyPr/>
          <a:lstStyle/>
          <a:p>
            <a:r>
              <a:rPr lang="en-US" altLang="en-US" dirty="0"/>
              <a:t>Update to database</a:t>
            </a:r>
          </a:p>
          <a:p>
            <a:pPr>
              <a:buFont typeface="Monotype Sorts" charset="2"/>
              <a:buNone/>
            </a:pPr>
            <a:br>
              <a:rPr lang="en-US" altLang="en-US" sz="1000" dirty="0"/>
            </a:br>
            <a:r>
              <a:rPr kumimoji="0" lang="en-US" altLang="en-US" b="1" dirty="0"/>
              <a:t>try {</a:t>
            </a:r>
            <a:br>
              <a:rPr kumimoji="0" lang="en-US" altLang="en-US" b="1" dirty="0"/>
            </a:br>
            <a:r>
              <a:rPr kumimoji="0" lang="en-US" altLang="en-US" b="1" dirty="0"/>
              <a:t>     </a:t>
            </a:r>
            <a:r>
              <a:rPr kumimoji="0" lang="en-US" altLang="en-US" b="1" dirty="0" err="1"/>
              <a:t>stmt.executeUpdate</a:t>
            </a:r>
            <a:r>
              <a:rPr kumimoji="0" lang="en-US" altLang="en-US" b="1" dirty="0"/>
              <a:t>(</a:t>
            </a:r>
            <a:br>
              <a:rPr kumimoji="0" lang="en-US" altLang="en-US" b="1" dirty="0"/>
            </a:br>
            <a:r>
              <a:rPr kumimoji="0" lang="en-US" altLang="en-US" b="1" dirty="0"/>
              <a:t>          "insert into instructor values(</a:t>
            </a:r>
            <a:r>
              <a:rPr kumimoji="0" lang="en-US" altLang="ja-JP" b="1" dirty="0">
                <a:latin typeface="Arial" panose="020B0604020202020204" pitchFamily="34" charset="0"/>
              </a:rPr>
              <a:t>'</a:t>
            </a:r>
            <a:r>
              <a:rPr kumimoji="0" lang="en-US" altLang="ja-JP" b="1" dirty="0"/>
              <a:t>77987</a:t>
            </a:r>
            <a:r>
              <a:rPr kumimoji="0" lang="en-US" altLang="ja-JP" b="1" dirty="0">
                <a:latin typeface="Arial" panose="020B0604020202020204" pitchFamily="34" charset="0"/>
              </a:rPr>
              <a:t>'</a:t>
            </a:r>
            <a:r>
              <a:rPr kumimoji="0" lang="en-US" altLang="ja-JP" b="1" dirty="0"/>
              <a:t>, </a:t>
            </a:r>
            <a:r>
              <a:rPr kumimoji="0" lang="en-US" altLang="ja-JP" b="1" dirty="0">
                <a:latin typeface="Arial" panose="020B0604020202020204" pitchFamily="34" charset="0"/>
              </a:rPr>
              <a:t>'</a:t>
            </a:r>
            <a:r>
              <a:rPr kumimoji="0" lang="en-US" altLang="ja-JP" b="1" dirty="0"/>
              <a:t>Kim</a:t>
            </a:r>
            <a:r>
              <a:rPr kumimoji="0" lang="en-US" altLang="ja-JP" b="1" dirty="0">
                <a:latin typeface="Arial" panose="020B0604020202020204" pitchFamily="34" charset="0"/>
              </a:rPr>
              <a:t>'</a:t>
            </a:r>
            <a:r>
              <a:rPr kumimoji="0" lang="en-US" altLang="ja-JP" b="1" dirty="0"/>
              <a:t>, </a:t>
            </a:r>
            <a:r>
              <a:rPr kumimoji="0" lang="en-US" altLang="ja-JP" b="1" dirty="0">
                <a:latin typeface="Arial" panose="020B0604020202020204" pitchFamily="34" charset="0"/>
              </a:rPr>
              <a:t>'</a:t>
            </a:r>
            <a:r>
              <a:rPr kumimoji="0" lang="en-US" altLang="ja-JP" b="1" dirty="0"/>
              <a:t>Physics</a:t>
            </a:r>
            <a:r>
              <a:rPr kumimoji="0" lang="en-US" altLang="ja-JP" b="1" dirty="0">
                <a:latin typeface="Arial" panose="020B0604020202020204" pitchFamily="34" charset="0"/>
              </a:rPr>
              <a:t>'</a:t>
            </a:r>
            <a:r>
              <a:rPr kumimoji="0" lang="en-US" altLang="ja-JP" b="1" dirty="0"/>
              <a:t>, 98000)");</a:t>
            </a:r>
            <a:br>
              <a:rPr kumimoji="0" lang="en-US" altLang="ja-JP" b="1" dirty="0"/>
            </a:br>
            <a:r>
              <a:rPr kumimoji="0" lang="en-US" altLang="ja-JP" b="1" dirty="0"/>
              <a:t>} catch (</a:t>
            </a:r>
            <a:r>
              <a:rPr kumimoji="0" lang="en-US" altLang="ja-JP" b="1" dirty="0" err="1"/>
              <a:t>SQLException</a:t>
            </a:r>
            <a:r>
              <a:rPr kumimoji="0" lang="en-US" altLang="ja-JP" b="1" dirty="0"/>
              <a:t> </a:t>
            </a:r>
            <a:r>
              <a:rPr kumimoji="0" lang="en-US" altLang="ja-JP" b="1" dirty="0" err="1"/>
              <a:t>sqle</a:t>
            </a:r>
            <a:r>
              <a:rPr kumimoji="0" lang="en-US" altLang="ja-JP" b="1" dirty="0"/>
              <a:t>)</a:t>
            </a:r>
            <a:br>
              <a:rPr kumimoji="0" lang="en-US" altLang="ja-JP" b="1" dirty="0"/>
            </a:br>
            <a:r>
              <a:rPr kumimoji="0" lang="en-US" altLang="ja-JP" b="1" dirty="0"/>
              <a:t>{</a:t>
            </a:r>
            <a:br>
              <a:rPr kumimoji="0" lang="en-US" altLang="ja-JP" b="1" dirty="0"/>
            </a:br>
            <a:r>
              <a:rPr kumimoji="0" lang="en-US" altLang="ja-JP" b="1" dirty="0"/>
              <a:t>    </a:t>
            </a:r>
            <a:r>
              <a:rPr kumimoji="0" lang="en-US" altLang="ja-JP" b="1" dirty="0" err="1"/>
              <a:t>System.out.println</a:t>
            </a:r>
            <a:r>
              <a:rPr kumimoji="0" lang="en-US" altLang="ja-JP" b="1" dirty="0"/>
              <a:t>("Could not insert tuple. " + </a:t>
            </a:r>
            <a:r>
              <a:rPr kumimoji="0" lang="en-US" altLang="ja-JP" b="1" dirty="0" err="1"/>
              <a:t>sqle</a:t>
            </a:r>
            <a:r>
              <a:rPr kumimoji="0" lang="en-US" altLang="ja-JP" b="1" dirty="0"/>
              <a:t>);</a:t>
            </a:r>
            <a:br>
              <a:rPr kumimoji="0" lang="en-US" altLang="ja-JP" b="1" dirty="0"/>
            </a:br>
            <a:r>
              <a:rPr kumimoji="0" lang="en-US" altLang="ja-JP" b="1" dirty="0"/>
              <a:t>}</a:t>
            </a:r>
          </a:p>
          <a:p>
            <a:r>
              <a:rPr lang="en-US" altLang="en-US" dirty="0"/>
              <a:t>Execute query and fetch and print results</a:t>
            </a:r>
          </a:p>
          <a:p>
            <a:pPr lvl="1">
              <a:buFont typeface="Monotype Sorts" charset="2"/>
              <a:buNone/>
            </a:pPr>
            <a:r>
              <a:rPr kumimoji="0" lang="en-US" altLang="en-US" dirty="0">
                <a:ea typeface="ＭＳ Ｐゴシック" panose="020B0600070205080204" pitchFamily="34" charset="-128"/>
              </a:rPr>
              <a:t>     </a:t>
            </a:r>
            <a:r>
              <a:rPr kumimoji="0" lang="en-US" altLang="en-US" b="1" dirty="0" err="1">
                <a:ea typeface="ＭＳ Ｐゴシック" panose="020B0600070205080204" pitchFamily="34" charset="-128"/>
              </a:rPr>
              <a:t>ResultSet</a:t>
            </a:r>
            <a:r>
              <a:rPr kumimoji="0" lang="en-US" altLang="en-US" b="1" dirty="0">
                <a:ea typeface="ＭＳ Ｐゴシック" panose="020B0600070205080204" pitchFamily="34" charset="-128"/>
              </a:rPr>
              <a:t> </a:t>
            </a:r>
            <a:r>
              <a:rPr kumimoji="0" lang="en-US" altLang="en-US" b="1" dirty="0" err="1">
                <a:ea typeface="ＭＳ Ｐゴシック" panose="020B0600070205080204" pitchFamily="34" charset="-128"/>
              </a:rPr>
              <a:t>rset</a:t>
            </a:r>
            <a:r>
              <a:rPr kumimoji="0" lang="en-US" altLang="en-US" b="1" dirty="0">
                <a:ea typeface="ＭＳ Ｐゴシック" panose="020B0600070205080204" pitchFamily="34" charset="-128"/>
              </a:rPr>
              <a:t> = </a:t>
            </a:r>
            <a:r>
              <a:rPr kumimoji="0" lang="en-US" altLang="en-US" b="1" dirty="0" err="1">
                <a:ea typeface="ＭＳ Ｐゴシック" panose="020B0600070205080204" pitchFamily="34" charset="-128"/>
              </a:rPr>
              <a:t>stmt.executeQuery</a:t>
            </a:r>
            <a:r>
              <a:rPr kumimoji="0" lang="en-US" altLang="en-US" b="1" dirty="0">
                <a:ea typeface="ＭＳ Ｐゴシック" panose="020B0600070205080204" pitchFamily="34" charset="-128"/>
              </a:rPr>
              <a:t>(</a:t>
            </a:r>
            <a:br>
              <a:rPr kumimoji="0" lang="en-US" altLang="en-US" b="1" dirty="0">
                <a:ea typeface="ＭＳ Ｐゴシック" panose="020B0600070205080204" pitchFamily="34" charset="-128"/>
              </a:rPr>
            </a:br>
            <a:r>
              <a:rPr kumimoji="0" lang="en-US" altLang="en-US" b="1" dirty="0">
                <a:ea typeface="ＭＳ Ｐゴシック" panose="020B0600070205080204" pitchFamily="34" charset="-128"/>
              </a:rPr>
              <a:t>                                "select </a:t>
            </a:r>
            <a:r>
              <a:rPr kumimoji="0" lang="en-US" altLang="en-US" b="1" dirty="0" err="1">
                <a:ea typeface="ＭＳ Ｐゴシック" panose="020B0600070205080204" pitchFamily="34" charset="-128"/>
              </a:rPr>
              <a:t>dept_name</a:t>
            </a:r>
            <a:r>
              <a:rPr kumimoji="0" lang="en-US" altLang="en-US" b="1" dirty="0">
                <a:ea typeface="ＭＳ Ｐゴシック" panose="020B0600070205080204" pitchFamily="34" charset="-128"/>
              </a:rPr>
              <a:t>, </a:t>
            </a:r>
            <a:r>
              <a:rPr kumimoji="0" lang="en-US" altLang="en-US" b="1" dirty="0" err="1">
                <a:ea typeface="ＭＳ Ｐゴシック" panose="020B0600070205080204" pitchFamily="34" charset="-128"/>
              </a:rPr>
              <a:t>avg</a:t>
            </a:r>
            <a:r>
              <a:rPr kumimoji="0" lang="en-US" altLang="en-US" b="1" dirty="0">
                <a:ea typeface="ＭＳ Ｐゴシック" panose="020B0600070205080204" pitchFamily="34" charset="-128"/>
              </a:rPr>
              <a:t> (salary)</a:t>
            </a:r>
            <a:br>
              <a:rPr kumimoji="0" lang="en-US" altLang="en-US" b="1" dirty="0">
                <a:ea typeface="ＭＳ Ｐゴシック" panose="020B0600070205080204" pitchFamily="34" charset="-128"/>
              </a:rPr>
            </a:br>
            <a:r>
              <a:rPr kumimoji="0" lang="en-US" altLang="en-US" b="1" dirty="0">
                <a:ea typeface="ＭＳ Ｐゴシック" panose="020B0600070205080204" pitchFamily="34" charset="-128"/>
              </a:rPr>
              <a:t>                                 from instructor</a:t>
            </a:r>
            <a:br>
              <a:rPr kumimoji="0" lang="en-US" altLang="en-US" b="1" dirty="0">
                <a:ea typeface="ＭＳ Ｐゴシック" panose="020B0600070205080204" pitchFamily="34" charset="-128"/>
              </a:rPr>
            </a:br>
            <a:r>
              <a:rPr kumimoji="0" lang="en-US" altLang="en-US" b="1" dirty="0">
                <a:ea typeface="ＭＳ Ｐゴシック" panose="020B0600070205080204" pitchFamily="34" charset="-128"/>
              </a:rPr>
              <a:t>                                 group by </a:t>
            </a:r>
            <a:r>
              <a:rPr kumimoji="0" lang="en-US" altLang="en-US" b="1" dirty="0" err="1">
                <a:ea typeface="ＭＳ Ｐゴシック" panose="020B0600070205080204" pitchFamily="34" charset="-128"/>
              </a:rPr>
              <a:t>dept_name</a:t>
            </a:r>
            <a:r>
              <a:rPr kumimoji="0" lang="en-US" altLang="en-US" b="1" dirty="0">
                <a:ea typeface="ＭＳ Ｐゴシック" panose="020B0600070205080204" pitchFamily="34" charset="-128"/>
              </a:rPr>
              <a:t>");</a:t>
            </a:r>
            <a:br>
              <a:rPr kumimoji="0" lang="en-US" altLang="en-US" b="1" dirty="0">
                <a:ea typeface="ＭＳ Ｐゴシック" panose="020B0600070205080204" pitchFamily="34" charset="-128"/>
              </a:rPr>
            </a:br>
            <a:r>
              <a:rPr kumimoji="0" lang="en-US" altLang="en-US" b="1" dirty="0">
                <a:ea typeface="ＭＳ Ｐゴシック" panose="020B0600070205080204" pitchFamily="34" charset="-128"/>
              </a:rPr>
              <a:t>while (</a:t>
            </a:r>
            <a:r>
              <a:rPr kumimoji="0" lang="en-US" altLang="en-US" b="1" dirty="0" err="1">
                <a:ea typeface="ＭＳ Ｐゴシック" panose="020B0600070205080204" pitchFamily="34" charset="-128"/>
              </a:rPr>
              <a:t>rset.next</a:t>
            </a:r>
            <a:r>
              <a:rPr kumimoji="0" lang="en-US" altLang="en-US" b="1" dirty="0">
                <a:ea typeface="ＭＳ Ｐゴシック" panose="020B0600070205080204" pitchFamily="34" charset="-128"/>
              </a:rPr>
              <a:t>()) {</a:t>
            </a:r>
            <a:br>
              <a:rPr kumimoji="0" lang="en-US" altLang="en-US" b="1" dirty="0">
                <a:ea typeface="ＭＳ Ｐゴシック" panose="020B0600070205080204" pitchFamily="34" charset="-128"/>
              </a:rPr>
            </a:br>
            <a:r>
              <a:rPr kumimoji="0" lang="en-US" altLang="en-US" b="1" dirty="0">
                <a:ea typeface="ＭＳ Ｐゴシック" panose="020B0600070205080204" pitchFamily="34" charset="-128"/>
              </a:rPr>
              <a:t>       </a:t>
            </a:r>
            <a:r>
              <a:rPr kumimoji="0" lang="en-US" altLang="en-US" b="1" dirty="0" err="1">
                <a:ea typeface="ＭＳ Ｐゴシック" panose="020B0600070205080204" pitchFamily="34" charset="-128"/>
              </a:rPr>
              <a:t>System.out.println</a:t>
            </a:r>
            <a:r>
              <a:rPr kumimoji="0" lang="en-US" altLang="en-US" b="1" dirty="0">
                <a:ea typeface="ＭＳ Ｐゴシック" panose="020B0600070205080204" pitchFamily="34" charset="-128"/>
              </a:rPr>
              <a:t>(</a:t>
            </a:r>
            <a:r>
              <a:rPr kumimoji="0" lang="en-US" altLang="en-US" b="1" dirty="0" err="1">
                <a:ea typeface="ＭＳ Ｐゴシック" panose="020B0600070205080204" pitchFamily="34" charset="-128"/>
              </a:rPr>
              <a:t>rset.getString</a:t>
            </a:r>
            <a:r>
              <a:rPr kumimoji="0" lang="en-US" altLang="en-US" b="1" dirty="0">
                <a:ea typeface="ＭＳ Ｐゴシック" panose="020B0600070205080204" pitchFamily="34" charset="-128"/>
              </a:rPr>
              <a:t>("</a:t>
            </a:r>
            <a:r>
              <a:rPr kumimoji="0" lang="en-US" altLang="en-US" b="1" dirty="0" err="1">
                <a:ea typeface="ＭＳ Ｐゴシック" panose="020B0600070205080204" pitchFamily="34" charset="-128"/>
              </a:rPr>
              <a:t>dept_name</a:t>
            </a:r>
            <a:r>
              <a:rPr kumimoji="0" lang="en-US" altLang="en-US" b="1" dirty="0">
                <a:ea typeface="ＭＳ Ｐゴシック" panose="020B0600070205080204" pitchFamily="34" charset="-128"/>
              </a:rPr>
              <a:t>") + " " +</a:t>
            </a:r>
            <a:br>
              <a:rPr kumimoji="0" lang="en-US" altLang="en-US" b="1" dirty="0">
                <a:ea typeface="ＭＳ Ｐゴシック" panose="020B0600070205080204" pitchFamily="34" charset="-128"/>
              </a:rPr>
            </a:br>
            <a:r>
              <a:rPr kumimoji="0" lang="en-US" altLang="en-US" b="1" dirty="0">
                <a:ea typeface="ＭＳ Ｐゴシック" panose="020B0600070205080204" pitchFamily="34" charset="-128"/>
              </a:rPr>
              <a:t>                                              </a:t>
            </a:r>
            <a:r>
              <a:rPr kumimoji="0" lang="en-US" altLang="en-US" b="1" dirty="0" err="1">
                <a:ea typeface="ＭＳ Ｐゴシック" panose="020B0600070205080204" pitchFamily="34" charset="-128"/>
              </a:rPr>
              <a:t>rset.getFloat</a:t>
            </a:r>
            <a:r>
              <a:rPr kumimoji="0" lang="en-US" altLang="en-US" b="1" dirty="0">
                <a:ea typeface="ＭＳ Ｐゴシック" panose="020B0600070205080204" pitchFamily="34" charset="-128"/>
              </a:rPr>
              <a:t>(2));</a:t>
            </a:r>
            <a:br>
              <a:rPr kumimoji="0" lang="en-US" altLang="en-US" b="1" dirty="0">
                <a:ea typeface="ＭＳ Ｐゴシック" panose="020B0600070205080204" pitchFamily="34" charset="-128"/>
              </a:rPr>
            </a:br>
            <a:r>
              <a:rPr kumimoji="0" lang="en-US" altLang="en-US" b="1" dirty="0">
                <a:ea typeface="ＭＳ Ｐゴシック" panose="020B0600070205080204" pitchFamily="34" charset="-128"/>
              </a:rPr>
              <a:t>}</a:t>
            </a:r>
          </a:p>
          <a:p>
            <a:endParaRPr lang="en-US" altLang="en-US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96050</TotalTime>
  <Words>3823</Words>
  <Application>Microsoft Office PowerPoint</Application>
  <PresentationFormat>On-screen Show (4:3)</PresentationFormat>
  <Paragraphs>588</Paragraphs>
  <Slides>80</Slides>
  <Notes>71</Notes>
  <HiddenSlides>9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80</vt:i4>
      </vt:variant>
      <vt:variant>
        <vt:lpstr>Custom Shows</vt:lpstr>
      </vt:variant>
      <vt:variant>
        <vt:i4>1</vt:i4>
      </vt:variant>
    </vt:vector>
  </HeadingPairs>
  <TitlesOfParts>
    <vt:vector size="89" baseType="lpstr">
      <vt:lpstr>Arial</vt:lpstr>
      <vt:lpstr>Helvetica</vt:lpstr>
      <vt:lpstr>Monotype Sorts</vt:lpstr>
      <vt:lpstr>Tahoma</vt:lpstr>
      <vt:lpstr>Times New Roman</vt:lpstr>
      <vt:lpstr>Webdings</vt:lpstr>
      <vt:lpstr>Wingdings</vt:lpstr>
      <vt:lpstr>2_db-5-grey</vt:lpstr>
      <vt:lpstr>Chapter 5: Advanced SQL</vt:lpstr>
      <vt:lpstr>Outline</vt:lpstr>
      <vt:lpstr>Accessing SQL from a Programming Language</vt:lpstr>
      <vt:lpstr>Accessing SQL from a Programming Language (Cont.)</vt:lpstr>
      <vt:lpstr>PowerPoint Presentation</vt:lpstr>
      <vt:lpstr>JDBC</vt:lpstr>
      <vt:lpstr>JDBC Code</vt:lpstr>
      <vt:lpstr>JDBC Code for  Older Versions of Java/JDBC</vt:lpstr>
      <vt:lpstr>JDBC Code (Cont.)</vt:lpstr>
      <vt:lpstr>JDBC SUBSECTIONS       </vt:lpstr>
      <vt:lpstr>JDBC Code Details       </vt:lpstr>
      <vt:lpstr>Prepared Statement</vt:lpstr>
      <vt:lpstr>SQL Injection</vt:lpstr>
      <vt:lpstr>Metadata Features</vt:lpstr>
      <vt:lpstr>Metadata (Cont)</vt:lpstr>
      <vt:lpstr>Metadata (Cont)</vt:lpstr>
      <vt:lpstr>Finding Primary Keys</vt:lpstr>
      <vt:lpstr>Transaction Control in JDBC</vt:lpstr>
      <vt:lpstr>Other JDBC Features</vt:lpstr>
      <vt:lpstr>JDBC Resources</vt:lpstr>
      <vt:lpstr>SQLJ</vt:lpstr>
      <vt:lpstr>PowerPoint Presentation</vt:lpstr>
      <vt:lpstr>ODBC</vt:lpstr>
      <vt:lpstr>Embedded SQL</vt:lpstr>
      <vt:lpstr>Embedded SQL (Cont.)</vt:lpstr>
      <vt:lpstr>Embedded SQL (Cont.)</vt:lpstr>
      <vt:lpstr>Embedded SQL (Cont.)</vt:lpstr>
      <vt:lpstr>Embedded SQL (Cont.)</vt:lpstr>
      <vt:lpstr>Updates Through Embedded SQL</vt:lpstr>
      <vt:lpstr>PowerPoint Presentation</vt:lpstr>
      <vt:lpstr>Functions and Procedures</vt:lpstr>
      <vt:lpstr>Declaring SQL Functions</vt:lpstr>
      <vt:lpstr>Table Functions</vt:lpstr>
      <vt:lpstr>SQL Procedures</vt:lpstr>
      <vt:lpstr>SQL Procedures (Cont.)</vt:lpstr>
      <vt:lpstr>Language Constructs for Procedures &amp; Functions</vt:lpstr>
      <vt:lpstr>Language Constructs (Cont.)</vt:lpstr>
      <vt:lpstr>Language Constructs – if-then-else</vt:lpstr>
      <vt:lpstr>Example procedure</vt:lpstr>
      <vt:lpstr>External Language Routines</vt:lpstr>
      <vt:lpstr>External Language Routines (Cont.)</vt:lpstr>
      <vt:lpstr>Security with External Language Routines</vt:lpstr>
      <vt:lpstr>PowerPoint Presentation</vt:lpstr>
      <vt:lpstr>Triggers</vt:lpstr>
      <vt:lpstr>Triggering Events and Actions in SQL</vt:lpstr>
      <vt:lpstr>Trigger to Maintain credits_earned value</vt:lpstr>
      <vt:lpstr>Statement Level Triggers</vt:lpstr>
      <vt:lpstr>When Not To Use Triggers</vt:lpstr>
      <vt:lpstr>When Not To Use Triggers (Cont.)</vt:lpstr>
      <vt:lpstr>PowerPoint Presentation</vt:lpstr>
      <vt:lpstr>Recursion in SQL</vt:lpstr>
      <vt:lpstr>The Power of Recursion</vt:lpstr>
      <vt:lpstr>The Power of Recursion</vt:lpstr>
      <vt:lpstr>Example of Fixed-Point Computation</vt:lpstr>
      <vt:lpstr>Advanced Aggregation Features</vt:lpstr>
      <vt:lpstr>Ranking</vt:lpstr>
      <vt:lpstr>Ranking</vt:lpstr>
      <vt:lpstr>Ranking (Cont.)</vt:lpstr>
      <vt:lpstr>Ranking (Cont.)</vt:lpstr>
      <vt:lpstr>Ranking (Cont.)</vt:lpstr>
      <vt:lpstr>Windowing</vt:lpstr>
      <vt:lpstr>Windowing</vt:lpstr>
      <vt:lpstr>Windowing (Cont.)</vt:lpstr>
      <vt:lpstr>OLAP</vt:lpstr>
      <vt:lpstr>Data Analysis and OLAP</vt:lpstr>
      <vt:lpstr>Example sales relation </vt:lpstr>
      <vt:lpstr>Cross Tabulation of sales by item_name and color</vt:lpstr>
      <vt:lpstr>Data Cube</vt:lpstr>
      <vt:lpstr>Hierarchies on Dimensions</vt:lpstr>
      <vt:lpstr>Cross Tabulation With Hierarchy</vt:lpstr>
      <vt:lpstr>Relational Representation of Cross-tabs</vt:lpstr>
      <vt:lpstr>Extended Aggregation to Support OLAP</vt:lpstr>
      <vt:lpstr>Online Analytical Processing Operations</vt:lpstr>
      <vt:lpstr>Online Analytical Processing Operations</vt:lpstr>
      <vt:lpstr>Extended Aggregation (Cont.)</vt:lpstr>
      <vt:lpstr>Extended Aggregation (Cont.)</vt:lpstr>
      <vt:lpstr>Online Analytical Processing Operations</vt:lpstr>
      <vt:lpstr>OLAP Implementation</vt:lpstr>
      <vt:lpstr>OLAP Implementation (Cont.)</vt:lpstr>
      <vt:lpstr>End of Chapter 5</vt:lpstr>
      <vt:lpstr>Custom Show 1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 Relational Database Design</dc:title>
  <dc:creator>Marilyn Turnamian</dc:creator>
  <cp:lastModifiedBy>Silberschatz, Avi</cp:lastModifiedBy>
  <cp:revision>489</cp:revision>
  <cp:lastPrinted>1999-06-28T19:27:31Z</cp:lastPrinted>
  <dcterms:created xsi:type="dcterms:W3CDTF">2009-12-21T15:40:22Z</dcterms:created>
  <dcterms:modified xsi:type="dcterms:W3CDTF">2019-10-22T13:10:19Z</dcterms:modified>
</cp:coreProperties>
</file>