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4" r:id="rId5"/>
    <p:sldId id="263" r:id="rId6"/>
    <p:sldId id="265" r:id="rId7"/>
    <p:sldId id="266" r:id="rId8"/>
    <p:sldId id="267" r:id="rId9"/>
    <p:sldId id="268" r:id="rId10"/>
    <p:sldId id="269" r:id="rId11"/>
    <p:sldId id="271" r:id="rId12"/>
    <p:sldId id="270"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80"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7AF3A4A-7ABF-4052-93EA-4EE311BBE3DD}"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9122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313990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46405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37119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355596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03605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3365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6891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6852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31272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3645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285818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AF3A4A-7ABF-4052-93EA-4EE311BBE3DD}"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1352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F3A4A-7ABF-4052-93EA-4EE311BBE3DD}"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814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251945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F3A4A-7ABF-4052-93EA-4EE311BBE3DD}"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3637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AC38AC-ADD2-4C5A-AFCE-9996509F444C}" type="datetimeFigureOut">
              <a:rPr lang="en-IN" smtClean="0"/>
              <a:pPr/>
              <a:t>30-11-2019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354472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AC38AC-ADD2-4C5A-AFCE-9996509F444C}" type="datetimeFigureOut">
              <a:rPr lang="en-IN" smtClean="0"/>
              <a:pPr/>
              <a:t>30-11-2019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52240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CB4AE-D130-49BD-B4DC-1B2B476A8EE7}"/>
              </a:ext>
            </a:extLst>
          </p:cNvPr>
          <p:cNvSpPr>
            <a:spLocks noGrp="1"/>
          </p:cNvSpPr>
          <p:nvPr>
            <p:ph type="ctrTitle"/>
          </p:nvPr>
        </p:nvSpPr>
        <p:spPr/>
        <p:txBody>
          <a:bodyPr/>
          <a:lstStyle/>
          <a:p>
            <a:r>
              <a:rPr lang="en-IN" dirty="0"/>
              <a:t>Financial Management</a:t>
            </a:r>
          </a:p>
        </p:txBody>
      </p:sp>
      <p:sp>
        <p:nvSpPr>
          <p:cNvPr id="3" name="Subtitle 2">
            <a:extLst>
              <a:ext uri="{FF2B5EF4-FFF2-40B4-BE49-F238E27FC236}">
                <a16:creationId xmlns:a16="http://schemas.microsoft.com/office/drawing/2014/main" xmlns="" id="{7DBE4CE2-E12F-48A2-BDE2-DD74BE2342A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427533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65B5D9-7BE4-4364-AE05-5690DB3EC4BA}"/>
              </a:ext>
            </a:extLst>
          </p:cNvPr>
          <p:cNvSpPr/>
          <p:nvPr/>
        </p:nvSpPr>
        <p:spPr>
          <a:xfrm>
            <a:off x="993913" y="734879"/>
            <a:ext cx="10336696" cy="5047536"/>
          </a:xfrm>
          <a:prstGeom prst="rect">
            <a:avLst/>
          </a:prstGeom>
        </p:spPr>
        <p:txBody>
          <a:bodyPr wrap="square">
            <a:spAutoFit/>
          </a:bodyPr>
          <a:lstStyle/>
          <a:p>
            <a:pPr algn="just" fontAlgn="base"/>
            <a:r>
              <a:rPr lang="en-US" sz="2200" b="1" dirty="0">
                <a:solidFill>
                  <a:srgbClr val="3A0000"/>
                </a:solidFill>
                <a:latin typeface="Helvetica" panose="020B0604020202020204" pitchFamily="34" charset="0"/>
              </a:rPr>
              <a:t>5. Financial Decision:</a:t>
            </a:r>
          </a:p>
          <a:p>
            <a:pPr algn="just" fontAlgn="base"/>
            <a:r>
              <a:rPr lang="en-US" sz="2200" dirty="0">
                <a:solidFill>
                  <a:srgbClr val="3A0000"/>
                </a:solidFill>
                <a:latin typeface="Helvetica" panose="020B0604020202020204" pitchFamily="34" charset="0"/>
              </a:rPr>
              <a:t>Its importance of financial management points is financial decision. Once financial choice according to the business concern has made, it cannot be rewind. As finance once spend will not be repaid again for any wrong decision made. Financial selection might impact the whole business operation. Since it has an instant relationship with all the departments of a company. For example: production, advertising, rents, salary to human resources and so on.</a:t>
            </a:r>
          </a:p>
          <a:p>
            <a:pPr algn="just" fontAlgn="base"/>
            <a:r>
              <a:rPr lang="en-US" sz="2200" dirty="0">
                <a:solidFill>
                  <a:srgbClr val="3A0000"/>
                </a:solidFill>
                <a:latin typeface="Helvetica" panose="020B0604020202020204" pitchFamily="34" charset="0"/>
              </a:rPr>
              <a:t/>
            </a:r>
            <a:br>
              <a:rPr lang="en-US" sz="2200" dirty="0">
                <a:solidFill>
                  <a:srgbClr val="3A0000"/>
                </a:solidFill>
                <a:latin typeface="Helvetica" panose="020B0604020202020204" pitchFamily="34" charset="0"/>
              </a:rPr>
            </a:br>
            <a:r>
              <a:rPr lang="en-US" sz="2200" b="1" dirty="0"/>
              <a:t>6. Economic Growth and Stability:</a:t>
            </a:r>
          </a:p>
          <a:p>
            <a:pPr algn="just" fontAlgn="base"/>
            <a:r>
              <a:rPr lang="en-US" sz="2200" dirty="0"/>
              <a:t>Proper financial planning will ensure your economic growth. Gradually you will expand your wealth creation which will help you to grow financially. Important thing in someone’s life is financially stability. Only way to ensure your financial stability is through economic growth and only option to ensure the same is through financial management.</a:t>
            </a:r>
          </a:p>
          <a:p>
            <a:r>
              <a:rPr lang="en-US" dirty="0"/>
              <a:t/>
            </a:r>
            <a:br>
              <a:rPr lang="en-US" dirty="0"/>
            </a:br>
            <a:endParaRPr lang="en-IN" dirty="0"/>
          </a:p>
        </p:txBody>
      </p:sp>
    </p:spTree>
    <p:extLst>
      <p:ext uri="{BB962C8B-B14F-4D97-AF65-F5344CB8AC3E}">
        <p14:creationId xmlns:p14="http://schemas.microsoft.com/office/powerpoint/2010/main" xmlns="" val="5936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D2676B8-88DF-49F9-989A-FBA9FDB22FA9}"/>
              </a:ext>
            </a:extLst>
          </p:cNvPr>
          <p:cNvSpPr/>
          <p:nvPr/>
        </p:nvSpPr>
        <p:spPr>
          <a:xfrm>
            <a:off x="985961" y="1001332"/>
            <a:ext cx="10153815" cy="5170646"/>
          </a:xfrm>
          <a:prstGeom prst="rect">
            <a:avLst/>
          </a:prstGeom>
        </p:spPr>
        <p:txBody>
          <a:bodyPr wrap="square">
            <a:spAutoFit/>
          </a:bodyPr>
          <a:lstStyle/>
          <a:p>
            <a:pPr fontAlgn="base"/>
            <a:r>
              <a:rPr lang="en-US" sz="2200" b="1" dirty="0"/>
              <a:t>7. Improve Standard of Living:</a:t>
            </a:r>
            <a:r>
              <a:rPr lang="en-US" sz="2200" dirty="0"/>
              <a:t/>
            </a:r>
            <a:br>
              <a:rPr lang="en-US" sz="2200" dirty="0"/>
            </a:br>
            <a:r>
              <a:rPr lang="en-US" sz="2200" dirty="0">
                <a:solidFill>
                  <a:srgbClr val="3A0000"/>
                </a:solidFill>
                <a:latin typeface="Helvetica" panose="020B0604020202020204" pitchFamily="34" charset="0"/>
              </a:rPr>
              <a:t>Once you have learned and taken good knowledge on financial management, this will not only provide you financial stability and peace of mind but also it will improve your standard of living. Your economic growth will transform into better standard of living.</a:t>
            </a:r>
          </a:p>
          <a:p>
            <a:pPr fontAlgn="base"/>
            <a:r>
              <a:rPr lang="en-US" sz="2200" dirty="0"/>
              <a:t/>
            </a:r>
            <a:br>
              <a:rPr lang="en-US" sz="2200" dirty="0"/>
            </a:br>
            <a:r>
              <a:rPr lang="en-US" sz="2200" b="1" dirty="0"/>
              <a:t>8. Valuation of a Company:</a:t>
            </a:r>
            <a:r>
              <a:rPr lang="en-US" sz="2200" dirty="0"/>
              <a:t/>
            </a:r>
            <a:br>
              <a:rPr lang="en-US" sz="2200" dirty="0"/>
            </a:br>
            <a:r>
              <a:rPr lang="en-US" sz="2200" dirty="0"/>
              <a:t>Importance of financial management in an organization in the area of enlarging the variety of speculators and the business concern. Extreme point concerning of any business is that they will achieve maximum gain with greater efficiency. </a:t>
            </a:r>
          </a:p>
          <a:p>
            <a:pPr fontAlgn="base"/>
            <a:endParaRPr lang="en-US" sz="2200" dirty="0"/>
          </a:p>
          <a:p>
            <a:pPr fontAlgn="base"/>
            <a:r>
              <a:rPr lang="en-US" sz="2200" dirty="0"/>
              <a:t>It may be related to increasing production or expanding business to other countries. A great management and financial specialists can assist in improving valuation of any company.</a:t>
            </a:r>
            <a:br>
              <a:rPr lang="en-US" sz="2200" dirty="0"/>
            </a:br>
            <a:endParaRPr lang="en-IN" sz="2200" dirty="0"/>
          </a:p>
        </p:txBody>
      </p:sp>
    </p:spTree>
    <p:extLst>
      <p:ext uri="{BB962C8B-B14F-4D97-AF65-F5344CB8AC3E}">
        <p14:creationId xmlns:p14="http://schemas.microsoft.com/office/powerpoint/2010/main" xmlns="" val="3041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62FAE817-E4FC-4B87-AD64-40971DC9A805}"/>
              </a:ext>
            </a:extLst>
          </p:cNvPr>
          <p:cNvSpPr/>
          <p:nvPr/>
        </p:nvSpPr>
        <p:spPr>
          <a:xfrm>
            <a:off x="922351" y="949564"/>
            <a:ext cx="10177670" cy="5170646"/>
          </a:xfrm>
          <a:prstGeom prst="rect">
            <a:avLst/>
          </a:prstGeom>
        </p:spPr>
        <p:txBody>
          <a:bodyPr wrap="square">
            <a:spAutoFit/>
          </a:bodyPr>
          <a:lstStyle/>
          <a:p>
            <a:pPr fontAlgn="base"/>
            <a:r>
              <a:rPr lang="en-US" sz="2200" b="1" dirty="0">
                <a:solidFill>
                  <a:srgbClr val="3A0000"/>
                </a:solidFill>
                <a:latin typeface="Helvetica" panose="020B0604020202020204" pitchFamily="34" charset="0"/>
              </a:rPr>
              <a:t>9. Tax Planning:</a:t>
            </a:r>
          </a:p>
          <a:p>
            <a:pPr algn="just" fontAlgn="base"/>
            <a:r>
              <a:rPr lang="en-US" sz="2200" dirty="0">
                <a:latin typeface="Helvetica" panose="020B0604020202020204" pitchFamily="34" charset="0"/>
              </a:rPr>
              <a:t>Your financial planning should also include your tax planning. When failing to plan your taxes appropriately, it will lead you spend more out of your pocket. For example: If you can analyze that current fiscal year you will be spending less on taxes but in next year you are more likely to pay heavy taxes then you should manage your budget and saving accordingly. This will help you towards economic growth else you may run out of cash and may lead in disturbance in your investment decisions.</a:t>
            </a:r>
          </a:p>
          <a:p>
            <a:pPr fontAlgn="base"/>
            <a:r>
              <a:rPr lang="en-US" sz="2200" dirty="0"/>
              <a:t/>
            </a:r>
            <a:br>
              <a:rPr lang="en-US" sz="2200" dirty="0"/>
            </a:br>
            <a:r>
              <a:rPr lang="en-US" sz="2200" b="1" dirty="0"/>
              <a:t>10. Capital Reserves:</a:t>
            </a:r>
          </a:p>
          <a:p>
            <a:pPr algn="just" fontAlgn="base"/>
            <a:r>
              <a:rPr lang="en-US" sz="2200" dirty="0"/>
              <a:t>Money have always been imaginable and possible really when the business earning rises to higher levels and expansion arises. Here is an importance of financial management in success of business by ways of expanding as well as creating capital reserves in the book of companies accounts.</a:t>
            </a:r>
          </a:p>
          <a:p>
            <a:endParaRPr lang="en-IN" sz="2200" dirty="0"/>
          </a:p>
        </p:txBody>
      </p:sp>
    </p:spTree>
    <p:extLst>
      <p:ext uri="{BB962C8B-B14F-4D97-AF65-F5344CB8AC3E}">
        <p14:creationId xmlns:p14="http://schemas.microsoft.com/office/powerpoint/2010/main" xmlns="" val="2283498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487DE-D275-4C98-B0D9-6F44E8E5032B}"/>
              </a:ext>
            </a:extLst>
          </p:cNvPr>
          <p:cNvSpPr>
            <a:spLocks noGrp="1"/>
          </p:cNvSpPr>
          <p:nvPr>
            <p:ph type="title"/>
          </p:nvPr>
        </p:nvSpPr>
        <p:spPr/>
        <p:txBody>
          <a:bodyPr/>
          <a:lstStyle/>
          <a:p>
            <a:r>
              <a:rPr lang="en-US" dirty="0"/>
              <a:t>Financial manager role </a:t>
            </a:r>
            <a:endParaRPr lang="en-IN" dirty="0"/>
          </a:p>
        </p:txBody>
      </p:sp>
      <p:sp>
        <p:nvSpPr>
          <p:cNvPr id="3" name="Content Placeholder 2">
            <a:extLst>
              <a:ext uri="{FF2B5EF4-FFF2-40B4-BE49-F238E27FC236}">
                <a16:creationId xmlns:a16="http://schemas.microsoft.com/office/drawing/2014/main" xmlns="" id="{90D23208-B060-409A-89B9-DD4B63421675}"/>
              </a:ext>
            </a:extLst>
          </p:cNvPr>
          <p:cNvSpPr>
            <a:spLocks noGrp="1"/>
          </p:cNvSpPr>
          <p:nvPr>
            <p:ph idx="1"/>
          </p:nvPr>
        </p:nvSpPr>
        <p:spPr/>
        <p:txBody>
          <a:bodyPr/>
          <a:lstStyle/>
          <a:p>
            <a:r>
              <a:rPr lang="en-US" dirty="0"/>
              <a:t>There are two types of role of financial manager </a:t>
            </a:r>
          </a:p>
          <a:p>
            <a:pPr marL="457200" indent="-457200">
              <a:buAutoNum type="arabicParenR"/>
            </a:pPr>
            <a:r>
              <a:rPr lang="en-US" dirty="0"/>
              <a:t>Controller of the organization</a:t>
            </a:r>
          </a:p>
          <a:p>
            <a:pPr marL="457200" indent="-457200">
              <a:buAutoNum type="arabicParenR"/>
            </a:pPr>
            <a:r>
              <a:rPr lang="en-US" dirty="0"/>
              <a:t>Treasurer of the organization</a:t>
            </a:r>
            <a:endParaRPr lang="en-IN" dirty="0"/>
          </a:p>
        </p:txBody>
      </p:sp>
    </p:spTree>
    <p:extLst>
      <p:ext uri="{BB962C8B-B14F-4D97-AF65-F5344CB8AC3E}">
        <p14:creationId xmlns:p14="http://schemas.microsoft.com/office/powerpoint/2010/main" xmlns="" val="26414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060A5-B0BC-4B99-9B27-E70C749B66F5}"/>
              </a:ext>
            </a:extLst>
          </p:cNvPr>
          <p:cNvSpPr>
            <a:spLocks noGrp="1"/>
          </p:cNvSpPr>
          <p:nvPr>
            <p:ph type="title"/>
          </p:nvPr>
        </p:nvSpPr>
        <p:spPr/>
        <p:txBody>
          <a:bodyPr>
            <a:normAutofit/>
          </a:bodyPr>
          <a:lstStyle/>
          <a:p>
            <a:r>
              <a:rPr lang="en-US" dirty="0"/>
              <a:t>Functions Of Controller</a:t>
            </a:r>
            <a:endParaRPr lang="en-IN" dirty="0"/>
          </a:p>
        </p:txBody>
      </p:sp>
      <p:sp>
        <p:nvSpPr>
          <p:cNvPr id="3" name="Content Placeholder 2">
            <a:extLst>
              <a:ext uri="{FF2B5EF4-FFF2-40B4-BE49-F238E27FC236}">
                <a16:creationId xmlns:a16="http://schemas.microsoft.com/office/drawing/2014/main" xmlns="" id="{9274E758-0A0E-42EA-A4A9-3101D7E8861D}"/>
              </a:ext>
            </a:extLst>
          </p:cNvPr>
          <p:cNvSpPr>
            <a:spLocks noGrp="1"/>
          </p:cNvSpPr>
          <p:nvPr>
            <p:ph idx="1"/>
          </p:nvPr>
        </p:nvSpPr>
        <p:spPr/>
        <p:txBody>
          <a:bodyPr/>
          <a:lstStyle/>
          <a:p>
            <a:r>
              <a:rPr lang="en-US" dirty="0"/>
              <a:t>Planning and Budgeting:</a:t>
            </a:r>
          </a:p>
          <a:p>
            <a:r>
              <a:rPr lang="en-US" dirty="0"/>
              <a:t>Accounting </a:t>
            </a:r>
          </a:p>
          <a:p>
            <a:r>
              <a:rPr lang="en-US" dirty="0"/>
              <a:t>Internal control</a:t>
            </a:r>
          </a:p>
          <a:p>
            <a:r>
              <a:rPr lang="en-US" dirty="0"/>
              <a:t>Tax administration</a:t>
            </a:r>
          </a:p>
          <a:p>
            <a:r>
              <a:rPr lang="en-US" dirty="0"/>
              <a:t>Inventory control</a:t>
            </a:r>
          </a:p>
          <a:p>
            <a:r>
              <a:rPr lang="en-US" dirty="0"/>
              <a:t>Appraisal and Reporting</a:t>
            </a:r>
            <a:endParaRPr lang="en-IN" dirty="0"/>
          </a:p>
        </p:txBody>
      </p:sp>
    </p:spTree>
    <p:extLst>
      <p:ext uri="{BB962C8B-B14F-4D97-AF65-F5344CB8AC3E}">
        <p14:creationId xmlns:p14="http://schemas.microsoft.com/office/powerpoint/2010/main" xmlns="" val="104987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F12CD-9F4D-4AE6-8375-0CA3A6A779DE}"/>
              </a:ext>
            </a:extLst>
          </p:cNvPr>
          <p:cNvSpPr>
            <a:spLocks noGrp="1"/>
          </p:cNvSpPr>
          <p:nvPr>
            <p:ph type="title"/>
          </p:nvPr>
        </p:nvSpPr>
        <p:spPr/>
        <p:txBody>
          <a:bodyPr>
            <a:normAutofit/>
          </a:bodyPr>
          <a:lstStyle/>
          <a:p>
            <a:r>
              <a:rPr lang="en-US" dirty="0"/>
              <a:t>Functions Of Treasurer</a:t>
            </a:r>
            <a:endParaRPr lang="en-IN" dirty="0"/>
          </a:p>
        </p:txBody>
      </p:sp>
      <p:sp>
        <p:nvSpPr>
          <p:cNvPr id="3" name="Content Placeholder 2">
            <a:extLst>
              <a:ext uri="{FF2B5EF4-FFF2-40B4-BE49-F238E27FC236}">
                <a16:creationId xmlns:a16="http://schemas.microsoft.com/office/drawing/2014/main" xmlns="" id="{4EC5CCF5-F7BB-4155-8039-FD09E938F6EC}"/>
              </a:ext>
            </a:extLst>
          </p:cNvPr>
          <p:cNvSpPr>
            <a:spLocks noGrp="1"/>
          </p:cNvSpPr>
          <p:nvPr>
            <p:ph idx="1"/>
          </p:nvPr>
        </p:nvSpPr>
        <p:spPr/>
        <p:txBody>
          <a:bodyPr/>
          <a:lstStyle/>
          <a:p>
            <a:r>
              <a:rPr lang="en-US" dirty="0"/>
              <a:t>Provision of capital</a:t>
            </a:r>
          </a:p>
          <a:p>
            <a:r>
              <a:rPr lang="en-US" dirty="0"/>
              <a:t>Credit management</a:t>
            </a:r>
          </a:p>
          <a:p>
            <a:r>
              <a:rPr lang="en-US" dirty="0"/>
              <a:t>Investors relation</a:t>
            </a:r>
          </a:p>
          <a:p>
            <a:r>
              <a:rPr lang="en-US" dirty="0"/>
              <a:t>Investments</a:t>
            </a:r>
          </a:p>
          <a:p>
            <a:r>
              <a:rPr lang="en-US" dirty="0"/>
              <a:t>Banking and custody</a:t>
            </a:r>
          </a:p>
          <a:p>
            <a:r>
              <a:rPr lang="en-US" dirty="0"/>
              <a:t>Auditing</a:t>
            </a:r>
          </a:p>
          <a:p>
            <a:endParaRPr lang="en-US" dirty="0"/>
          </a:p>
          <a:p>
            <a:endParaRPr lang="en-IN" dirty="0"/>
          </a:p>
        </p:txBody>
      </p:sp>
    </p:spTree>
    <p:extLst>
      <p:ext uri="{BB962C8B-B14F-4D97-AF65-F5344CB8AC3E}">
        <p14:creationId xmlns:p14="http://schemas.microsoft.com/office/powerpoint/2010/main" xmlns="" val="204444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223174-C030-4508-9F50-7FDE1D4F31FB}"/>
              </a:ext>
            </a:extLst>
          </p:cNvPr>
          <p:cNvSpPr>
            <a:spLocks noGrp="1"/>
          </p:cNvSpPr>
          <p:nvPr>
            <p:ph type="title"/>
          </p:nvPr>
        </p:nvSpPr>
        <p:spPr/>
        <p:txBody>
          <a:bodyPr>
            <a:normAutofit/>
          </a:bodyPr>
          <a:lstStyle/>
          <a:p>
            <a:r>
              <a:rPr lang="en-IN" b="1" dirty="0"/>
              <a:t>Financial Management</a:t>
            </a:r>
          </a:p>
        </p:txBody>
      </p:sp>
      <p:sp>
        <p:nvSpPr>
          <p:cNvPr id="3" name="Content Placeholder 2">
            <a:extLst>
              <a:ext uri="{FF2B5EF4-FFF2-40B4-BE49-F238E27FC236}">
                <a16:creationId xmlns:a16="http://schemas.microsoft.com/office/drawing/2014/main" xmlns="" id="{4E9BE4C0-1929-441A-A4C0-E573614EFB82}"/>
              </a:ext>
            </a:extLst>
          </p:cNvPr>
          <p:cNvSpPr>
            <a:spLocks noGrp="1"/>
          </p:cNvSpPr>
          <p:nvPr>
            <p:ph idx="1"/>
          </p:nvPr>
        </p:nvSpPr>
        <p:spPr/>
        <p:txBody>
          <a:bodyPr/>
          <a:lstStyle/>
          <a:p>
            <a:pPr algn="just" fontAlgn="base"/>
            <a:r>
              <a:rPr lang="en-US" dirty="0"/>
              <a:t>Financial management can be looked upon as the study of relationship between the raising of funds and the deployment of funds. The subject matter of financial management is: capital budgeting cost of capital, portfolio management, dividend policy, short and long term sources of finance. Financial management involves mainly three decisions pertaining to:</a:t>
            </a:r>
          </a:p>
        </p:txBody>
      </p:sp>
    </p:spTree>
    <p:extLst>
      <p:ext uri="{BB962C8B-B14F-4D97-AF65-F5344CB8AC3E}">
        <p14:creationId xmlns:p14="http://schemas.microsoft.com/office/powerpoint/2010/main" xmlns="" val="78665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8BD9F-F771-41FC-8ACE-5C513DFB9F37}"/>
              </a:ext>
            </a:extLst>
          </p:cNvPr>
          <p:cNvSpPr>
            <a:spLocks noGrp="1"/>
          </p:cNvSpPr>
          <p:nvPr>
            <p:ph type="title"/>
          </p:nvPr>
        </p:nvSpPr>
        <p:spPr/>
        <p:txBody>
          <a:bodyPr/>
          <a:lstStyle/>
          <a:p>
            <a:r>
              <a:rPr lang="en-IN" b="1" dirty="0"/>
              <a:t>Types Financial Management</a:t>
            </a:r>
          </a:p>
        </p:txBody>
      </p:sp>
      <p:sp>
        <p:nvSpPr>
          <p:cNvPr id="3" name="Content Placeholder 2">
            <a:extLst>
              <a:ext uri="{FF2B5EF4-FFF2-40B4-BE49-F238E27FC236}">
                <a16:creationId xmlns:a16="http://schemas.microsoft.com/office/drawing/2014/main" xmlns="" id="{7A0B784E-59DB-47B3-96E3-2721ABB19878}"/>
              </a:ext>
            </a:extLst>
          </p:cNvPr>
          <p:cNvSpPr>
            <a:spLocks noGrp="1"/>
          </p:cNvSpPr>
          <p:nvPr>
            <p:ph idx="1"/>
          </p:nvPr>
        </p:nvSpPr>
        <p:spPr/>
        <p:txBody>
          <a:bodyPr>
            <a:normAutofit fontScale="85000" lnSpcReduction="20000"/>
          </a:bodyPr>
          <a:lstStyle/>
          <a:p>
            <a:pPr marL="0" indent="0" fontAlgn="base">
              <a:buNone/>
            </a:pPr>
            <a:r>
              <a:rPr lang="en-IN" b="1" dirty="0"/>
              <a:t>1. Investment policies:</a:t>
            </a:r>
          </a:p>
          <a:p>
            <a:pPr fontAlgn="base"/>
            <a:r>
              <a:rPr lang="en-US" dirty="0"/>
              <a:t>It dictates the process associated with capital budgeting and expenditures. All proposals to spend money are ranked and investment decisions are taken whether to sanction money for these proposed ventures or not.</a:t>
            </a:r>
          </a:p>
          <a:p>
            <a:pPr marL="0" indent="0" fontAlgn="base">
              <a:buNone/>
            </a:pPr>
            <a:r>
              <a:rPr lang="en-IN" b="1" dirty="0"/>
              <a:t>2. Methods of financing:</a:t>
            </a:r>
          </a:p>
          <a:p>
            <a:pPr fontAlgn="base"/>
            <a:r>
              <a:rPr lang="en-US" dirty="0"/>
              <a:t>A proper mix of short and long term financing is ensured in order to provide necessary funds for proposed ventures at a minimum risk to the enterprise.</a:t>
            </a:r>
          </a:p>
          <a:p>
            <a:pPr marL="0" indent="0" fontAlgn="base">
              <a:buNone/>
            </a:pPr>
            <a:r>
              <a:rPr lang="en-IN" b="1" dirty="0"/>
              <a:t>3. Dividend decisions:</a:t>
            </a:r>
          </a:p>
          <a:p>
            <a:pPr fontAlgn="base"/>
            <a:r>
              <a:rPr lang="en-US" dirty="0"/>
              <a:t>This decision affects the amount paid to shareholders and distribution of additional shares of stock.</a:t>
            </a:r>
            <a:endParaRPr lang="en-IN" b="1" dirty="0"/>
          </a:p>
          <a:p>
            <a:pPr marL="0" indent="0">
              <a:buNone/>
            </a:pPr>
            <a:endParaRPr lang="en-IN" dirty="0"/>
          </a:p>
        </p:txBody>
      </p:sp>
    </p:spTree>
    <p:extLst>
      <p:ext uri="{BB962C8B-B14F-4D97-AF65-F5344CB8AC3E}">
        <p14:creationId xmlns:p14="http://schemas.microsoft.com/office/powerpoint/2010/main" xmlns="" val="260025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9BE5C-4D1B-4EE3-8418-A99D3620EA37}"/>
              </a:ext>
            </a:extLst>
          </p:cNvPr>
          <p:cNvSpPr>
            <a:spLocks noGrp="1"/>
          </p:cNvSpPr>
          <p:nvPr>
            <p:ph type="title"/>
          </p:nvPr>
        </p:nvSpPr>
        <p:spPr/>
        <p:txBody>
          <a:bodyPr/>
          <a:lstStyle/>
          <a:p>
            <a:r>
              <a:rPr lang="en-US" b="1" dirty="0"/>
              <a:t>Objectives of Financial Management</a:t>
            </a:r>
            <a:endParaRPr lang="en-IN" b="1" dirty="0"/>
          </a:p>
        </p:txBody>
      </p:sp>
      <p:sp>
        <p:nvSpPr>
          <p:cNvPr id="3" name="Content Placeholder 2">
            <a:extLst>
              <a:ext uri="{FF2B5EF4-FFF2-40B4-BE49-F238E27FC236}">
                <a16:creationId xmlns:a16="http://schemas.microsoft.com/office/drawing/2014/main" xmlns="" id="{6B34D533-3EFA-4A68-9CD9-31E093ADD7B1}"/>
              </a:ext>
            </a:extLst>
          </p:cNvPr>
          <p:cNvSpPr>
            <a:spLocks noGrp="1"/>
          </p:cNvSpPr>
          <p:nvPr>
            <p:ph idx="1"/>
          </p:nvPr>
        </p:nvSpPr>
        <p:spPr/>
        <p:txBody>
          <a:bodyPr/>
          <a:lstStyle/>
          <a:p>
            <a:r>
              <a:rPr lang="en-US" dirty="0"/>
              <a:t>There are two approaches regarding objectives of financial management</a:t>
            </a:r>
          </a:p>
          <a:p>
            <a:pPr marL="0" indent="0">
              <a:buNone/>
            </a:pPr>
            <a:r>
              <a:rPr lang="en-US" dirty="0"/>
              <a:t>    Profit Maximization Approach</a:t>
            </a:r>
          </a:p>
          <a:p>
            <a:pPr marL="0" indent="0">
              <a:buNone/>
            </a:pPr>
            <a:r>
              <a:rPr lang="en-US" dirty="0"/>
              <a:t>    Wealth Maximization Approach</a:t>
            </a:r>
          </a:p>
          <a:p>
            <a:pPr marL="0" indent="0">
              <a:buNone/>
            </a:pPr>
            <a:endParaRPr lang="en-IN" dirty="0"/>
          </a:p>
        </p:txBody>
      </p:sp>
    </p:spTree>
    <p:extLst>
      <p:ext uri="{BB962C8B-B14F-4D97-AF65-F5344CB8AC3E}">
        <p14:creationId xmlns:p14="http://schemas.microsoft.com/office/powerpoint/2010/main" xmlns="" val="56943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0443F0-2FCB-4D10-9CB6-01A7FA064622}"/>
              </a:ext>
            </a:extLst>
          </p:cNvPr>
          <p:cNvSpPr>
            <a:spLocks noGrp="1"/>
          </p:cNvSpPr>
          <p:nvPr>
            <p:ph type="title"/>
          </p:nvPr>
        </p:nvSpPr>
        <p:spPr/>
        <p:txBody>
          <a:bodyPr/>
          <a:lstStyle/>
          <a:p>
            <a:r>
              <a:rPr lang="en-US" b="1" dirty="0"/>
              <a:t>Profit Maximization Approach</a:t>
            </a:r>
            <a:endParaRPr lang="en-IN" b="1" dirty="0"/>
          </a:p>
        </p:txBody>
      </p:sp>
      <p:sp>
        <p:nvSpPr>
          <p:cNvPr id="3" name="Content Placeholder 2">
            <a:extLst>
              <a:ext uri="{FF2B5EF4-FFF2-40B4-BE49-F238E27FC236}">
                <a16:creationId xmlns:a16="http://schemas.microsoft.com/office/drawing/2014/main" xmlns="" id="{AE3F00FA-A6E4-41F4-AB5E-DA08EDABE080}"/>
              </a:ext>
            </a:extLst>
          </p:cNvPr>
          <p:cNvSpPr>
            <a:spLocks noGrp="1"/>
          </p:cNvSpPr>
          <p:nvPr>
            <p:ph idx="1"/>
          </p:nvPr>
        </p:nvSpPr>
        <p:spPr/>
        <p:txBody>
          <a:bodyPr>
            <a:normAutofit fontScale="77500" lnSpcReduction="20000"/>
          </a:bodyPr>
          <a:lstStyle/>
          <a:p>
            <a:pPr marL="0" indent="0">
              <a:buNone/>
            </a:pPr>
            <a:endParaRPr lang="en-US" dirty="0"/>
          </a:p>
          <a:p>
            <a:r>
              <a:rPr lang="en-US" dirty="0">
                <a:solidFill>
                  <a:schemeClr val="tx1"/>
                </a:solidFill>
              </a:rPr>
              <a:t>Main aim of any kind of economic activity is earning profit. A business concern is also functioning mainly for the purpose of earning profit. Profit is the measuring techniques to understand the business efficiency of the concern.</a:t>
            </a:r>
          </a:p>
          <a:p>
            <a:r>
              <a:rPr lang="en-US" dirty="0"/>
              <a:t>The finance manager tries to earn maximum profits for the company in the short-term and the long-term. He cannot guarantee profits in the long term because of business uncertainties. However, a company can earn maximum profits even in the long-term, if:</a:t>
            </a:r>
          </a:p>
          <a:p>
            <a:pPr marL="0" indent="0">
              <a:buNone/>
            </a:pPr>
            <a:r>
              <a:rPr lang="en-US" dirty="0"/>
              <a:t>         The Finance manager takes proper financial decisions</a:t>
            </a:r>
          </a:p>
          <a:p>
            <a:pPr marL="0" indent="0">
              <a:buNone/>
            </a:pPr>
            <a:r>
              <a:rPr lang="en-US" dirty="0"/>
              <a:t>          He uses the finance of the company properly</a:t>
            </a:r>
          </a:p>
          <a:p>
            <a:pPr marL="0" indent="0">
              <a:buNone/>
            </a:pPr>
            <a:r>
              <a:rPr lang="en-US" dirty="0"/>
              <a:t/>
            </a:r>
            <a:br>
              <a:rPr lang="en-US" dirty="0"/>
            </a:br>
            <a:endParaRPr lang="en-IN" dirty="0"/>
          </a:p>
        </p:txBody>
      </p:sp>
    </p:spTree>
    <p:extLst>
      <p:ext uri="{BB962C8B-B14F-4D97-AF65-F5344CB8AC3E}">
        <p14:creationId xmlns:p14="http://schemas.microsoft.com/office/powerpoint/2010/main" xmlns="" val="8871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EA0AC-B31A-4046-A282-B5425FE6BC75}"/>
              </a:ext>
            </a:extLst>
          </p:cNvPr>
          <p:cNvSpPr>
            <a:spLocks noGrp="1"/>
          </p:cNvSpPr>
          <p:nvPr>
            <p:ph type="title"/>
          </p:nvPr>
        </p:nvSpPr>
        <p:spPr/>
        <p:txBody>
          <a:bodyPr/>
          <a:lstStyle/>
          <a:p>
            <a:r>
              <a:rPr lang="en-US" b="1" dirty="0"/>
              <a:t>Wealth Maximization Approach</a:t>
            </a:r>
            <a:endParaRPr lang="en-IN" b="1" dirty="0"/>
          </a:p>
        </p:txBody>
      </p:sp>
      <p:sp>
        <p:nvSpPr>
          <p:cNvPr id="3" name="Content Placeholder 2">
            <a:extLst>
              <a:ext uri="{FF2B5EF4-FFF2-40B4-BE49-F238E27FC236}">
                <a16:creationId xmlns:a16="http://schemas.microsoft.com/office/drawing/2014/main" xmlns="" id="{F371CA60-6680-48CB-B32D-47121FA8E82B}"/>
              </a:ext>
            </a:extLst>
          </p:cNvPr>
          <p:cNvSpPr>
            <a:spLocks noGrp="1"/>
          </p:cNvSpPr>
          <p:nvPr>
            <p:ph idx="1"/>
          </p:nvPr>
        </p:nvSpPr>
        <p:spPr/>
        <p:txBody>
          <a:bodyPr>
            <a:normAutofit/>
          </a:bodyPr>
          <a:lstStyle/>
          <a:p>
            <a:r>
              <a:rPr lang="en-US" dirty="0"/>
              <a:t>Wealth maximization (shareholders’ value maximization) is also a main objective of financial management. Wealth maximization means to earn maximum wealth for the shareholders. So, the finance manager tries to give a maximum dividend to the shareholders. He also tries to increase the market value of the shares. The market value of the shares is directly related to the performance of the company. Better the performance, higher is the market value of shares and vice-versa. So, the finance manager must try to maximize shareholder’s value</a:t>
            </a:r>
          </a:p>
          <a:p>
            <a:endParaRPr lang="en-IN" dirty="0"/>
          </a:p>
        </p:txBody>
      </p:sp>
    </p:spTree>
    <p:extLst>
      <p:ext uri="{BB962C8B-B14F-4D97-AF65-F5344CB8AC3E}">
        <p14:creationId xmlns:p14="http://schemas.microsoft.com/office/powerpoint/2010/main" xmlns="" val="249410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2D138-889C-4C2F-AE7F-EC4C2D2A74B8}"/>
              </a:ext>
            </a:extLst>
          </p:cNvPr>
          <p:cNvSpPr>
            <a:spLocks noGrp="1"/>
          </p:cNvSpPr>
          <p:nvPr>
            <p:ph type="title"/>
          </p:nvPr>
        </p:nvSpPr>
        <p:spPr/>
        <p:txBody>
          <a:bodyPr/>
          <a:lstStyle/>
          <a:p>
            <a:r>
              <a:rPr lang="en-US" b="1" dirty="0"/>
              <a:t>Importance Of Financial Management</a:t>
            </a:r>
            <a:endParaRPr lang="en-IN" b="1" dirty="0"/>
          </a:p>
        </p:txBody>
      </p:sp>
      <p:sp>
        <p:nvSpPr>
          <p:cNvPr id="3" name="Content Placeholder 2">
            <a:extLst>
              <a:ext uri="{FF2B5EF4-FFF2-40B4-BE49-F238E27FC236}">
                <a16:creationId xmlns:a16="http://schemas.microsoft.com/office/drawing/2014/main" xmlns="" id="{C9CE5408-B722-45AF-ADA9-E374F201FC5F}"/>
              </a:ext>
            </a:extLst>
          </p:cNvPr>
          <p:cNvSpPr>
            <a:spLocks noGrp="1"/>
          </p:cNvSpPr>
          <p:nvPr>
            <p:ph idx="1"/>
          </p:nvPr>
        </p:nvSpPr>
        <p:spPr/>
        <p:txBody>
          <a:bodyPr/>
          <a:lstStyle/>
          <a:p>
            <a:r>
              <a:rPr lang="en-US" dirty="0"/>
              <a:t>There is a huge importance of financial management in business planning and controlling for your financial stability and to keep you away from bankruptcy.</a:t>
            </a:r>
          </a:p>
          <a:p>
            <a:r>
              <a:rPr lang="en-US" dirty="0"/>
              <a:t>It will provide you financial stability, improve your standard of living, give you peace of mind and keep you financially stress free.</a:t>
            </a:r>
            <a:endParaRPr lang="en-IN" dirty="0"/>
          </a:p>
        </p:txBody>
      </p:sp>
    </p:spTree>
    <p:extLst>
      <p:ext uri="{BB962C8B-B14F-4D97-AF65-F5344CB8AC3E}">
        <p14:creationId xmlns:p14="http://schemas.microsoft.com/office/powerpoint/2010/main" xmlns="" val="270704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9C98808F-192C-4196-BB25-E677C74C29C9}"/>
              </a:ext>
            </a:extLst>
          </p:cNvPr>
          <p:cNvSpPr/>
          <p:nvPr/>
        </p:nvSpPr>
        <p:spPr>
          <a:xfrm>
            <a:off x="1017767" y="726929"/>
            <a:ext cx="9867569" cy="5293757"/>
          </a:xfrm>
          <a:prstGeom prst="rect">
            <a:avLst/>
          </a:prstGeom>
        </p:spPr>
        <p:txBody>
          <a:bodyPr wrap="square">
            <a:spAutoFit/>
          </a:bodyPr>
          <a:lstStyle/>
          <a:p>
            <a:pPr algn="just" fontAlgn="base"/>
            <a:r>
              <a:rPr lang="en-US" sz="2000" b="1" dirty="0">
                <a:solidFill>
                  <a:srgbClr val="3A0000"/>
                </a:solidFill>
                <a:latin typeface="Helvetica" panose="020B0604020202020204" pitchFamily="34" charset="0"/>
              </a:rPr>
              <a:t>1. Financial Planning:</a:t>
            </a:r>
          </a:p>
          <a:p>
            <a:pPr algn="just" fontAlgn="base"/>
            <a:r>
              <a:rPr lang="en-US" sz="2000" dirty="0">
                <a:latin typeface="Helvetica" panose="020B0604020202020204" pitchFamily="34" charset="0"/>
              </a:rPr>
              <a:t>Financial management its importance is financial planning. It decides each financial necessity associated with business concern. Also financial planning associates need to take prompts and correct measures instead of worries in later stage of financial management life-cycle of a company. Financial planning looks a crucial area associated with business concern. </a:t>
            </a:r>
          </a:p>
          <a:p>
            <a:pPr algn="just" fontAlgn="base"/>
            <a:endParaRPr lang="en-US" sz="2000" dirty="0">
              <a:solidFill>
                <a:srgbClr val="3A0000"/>
              </a:solidFill>
              <a:latin typeface="Helvetica" panose="020B0604020202020204" pitchFamily="34" charset="0"/>
            </a:endParaRPr>
          </a:p>
          <a:p>
            <a:pPr algn="just" fontAlgn="base"/>
            <a:r>
              <a:rPr lang="en-US" sz="2000" dirty="0">
                <a:solidFill>
                  <a:srgbClr val="3A0000"/>
                </a:solidFill>
                <a:latin typeface="Helvetica" panose="020B0604020202020204" pitchFamily="34" charset="0"/>
              </a:rPr>
              <a:t>Typically, all the credit for business success is mostly depends on the financial planning of a company.</a:t>
            </a:r>
          </a:p>
          <a:p>
            <a:pPr algn="just" fontAlgn="base"/>
            <a:r>
              <a:rPr lang="en-US" sz="2000" dirty="0"/>
              <a:t/>
            </a:r>
            <a:br>
              <a:rPr lang="en-US" sz="2000" dirty="0"/>
            </a:br>
            <a:r>
              <a:rPr lang="en-US" sz="2000" b="1" dirty="0"/>
              <a:t>2. Safeguarding / Protecting Funds:</a:t>
            </a:r>
          </a:p>
          <a:p>
            <a:pPr algn="just" fontAlgn="base"/>
            <a:r>
              <a:rPr lang="en-US" sz="2000" dirty="0"/>
              <a:t>Importance of financial management include protecting finance towards achieving business goals. One has to measure the areas where funds are required and allocate it well in all the areas for smooth functioning of business. Overspending on one project and impact other business operations as they may lack finance in many cases. It is crucial to safeguard funds and invest wisely.</a:t>
            </a:r>
          </a:p>
          <a:p>
            <a:pPr fontAlgn="base"/>
            <a:endParaRPr lang="en-US" dirty="0"/>
          </a:p>
        </p:txBody>
      </p:sp>
    </p:spTree>
    <p:extLst>
      <p:ext uri="{BB962C8B-B14F-4D97-AF65-F5344CB8AC3E}">
        <p14:creationId xmlns:p14="http://schemas.microsoft.com/office/powerpoint/2010/main" xmlns="" val="29733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9C98808F-192C-4196-BB25-E677C74C29C9}"/>
              </a:ext>
            </a:extLst>
          </p:cNvPr>
          <p:cNvSpPr/>
          <p:nvPr/>
        </p:nvSpPr>
        <p:spPr>
          <a:xfrm>
            <a:off x="850790" y="726929"/>
            <a:ext cx="10495721" cy="5447645"/>
          </a:xfrm>
          <a:prstGeom prst="rect">
            <a:avLst/>
          </a:prstGeom>
        </p:spPr>
        <p:txBody>
          <a:bodyPr wrap="square">
            <a:spAutoFit/>
          </a:bodyPr>
          <a:lstStyle/>
          <a:p>
            <a:pPr algn="just" fontAlgn="base"/>
            <a:r>
              <a:rPr lang="en-US" sz="2200" b="1" dirty="0"/>
              <a:t>3. Allocation of Funds:</a:t>
            </a:r>
          </a:p>
          <a:p>
            <a:pPr algn="just" fontAlgn="base"/>
            <a:r>
              <a:rPr lang="en-US" sz="2200" dirty="0"/>
              <a:t>Importance of financial management in an organization is to allocate funds appropriately. When making proper use of allocated finance to assets enhance the operational proficiency for the business concern. Whenever the finance specialists makes use of the funds appropriately and allocate it wisely, they can reduce business expense and increase capital estimated for a company.</a:t>
            </a:r>
          </a:p>
          <a:p>
            <a:pPr algn="just" fontAlgn="base"/>
            <a:endParaRPr lang="en-US" sz="2200" dirty="0"/>
          </a:p>
          <a:p>
            <a:pPr algn="just" fontAlgn="base"/>
            <a:r>
              <a:rPr lang="en-IN" sz="2200" b="1" dirty="0"/>
              <a:t>4. Investment Opportunities:</a:t>
            </a:r>
            <a:endParaRPr lang="en-US" sz="2200" dirty="0"/>
          </a:p>
          <a:p>
            <a:pPr algn="just" fontAlgn="base"/>
            <a:r>
              <a:rPr lang="en-US" sz="2200" dirty="0"/>
              <a:t>As a person, if you are good at managing your finance and saving then you get opportunities to explorer investment. Investment opportunities will assist you in creating wealth so that you can enjoy your retirement period. There are various investment opportunities you can explorer like investing in stocks, gold, mutual funds, property, lands, etc. You can study about investing in detail to know the risk and return of investment. </a:t>
            </a:r>
          </a:p>
          <a:p>
            <a:pPr algn="just" fontAlgn="base"/>
            <a:endParaRPr lang="en-US" sz="2200" dirty="0"/>
          </a:p>
          <a:p>
            <a:pPr fontAlgn="base"/>
            <a:r>
              <a:rPr lang="en-US" sz="2200" dirty="0"/>
              <a:t>Depending upon your risk ability you can then choose the appropriate investment options.</a:t>
            </a:r>
            <a:endParaRPr lang="en-US" dirty="0"/>
          </a:p>
          <a:p>
            <a:endParaRPr lang="en-US" dirty="0"/>
          </a:p>
        </p:txBody>
      </p:sp>
    </p:spTree>
    <p:extLst>
      <p:ext uri="{BB962C8B-B14F-4D97-AF65-F5344CB8AC3E}">
        <p14:creationId xmlns:p14="http://schemas.microsoft.com/office/powerpoint/2010/main" xmlns="" val="28724335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332</TotalTime>
  <Words>473</Words>
  <Application>Microsoft Office PowerPoint</Application>
  <PresentationFormat>Custom</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Organic</vt:lpstr>
      <vt:lpstr>Financial Management</vt:lpstr>
      <vt:lpstr>Financial Management</vt:lpstr>
      <vt:lpstr>Types Financial Management</vt:lpstr>
      <vt:lpstr>Objectives of Financial Management</vt:lpstr>
      <vt:lpstr>Profit Maximization Approach</vt:lpstr>
      <vt:lpstr>Wealth Maximization Approach</vt:lpstr>
      <vt:lpstr>Importance Of Financial Management</vt:lpstr>
      <vt:lpstr>Slide 8</vt:lpstr>
      <vt:lpstr>Slide 9</vt:lpstr>
      <vt:lpstr>Slide 10</vt:lpstr>
      <vt:lpstr>Slide 11</vt:lpstr>
      <vt:lpstr>Slide 12</vt:lpstr>
      <vt:lpstr>Financial manager role </vt:lpstr>
      <vt:lpstr>Functions Of Controller</vt:lpstr>
      <vt:lpstr>Functions Of Treasurer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Kavisha Shah</dc:creator>
  <cp:lastModifiedBy>PG</cp:lastModifiedBy>
  <cp:revision>16</cp:revision>
  <dcterms:created xsi:type="dcterms:W3CDTF">2019-10-28T09:16:55Z</dcterms:created>
  <dcterms:modified xsi:type="dcterms:W3CDTF">2019-11-29T18:31:37Z</dcterms:modified>
</cp:coreProperties>
</file>