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65" r:id="rId6"/>
    <p:sldId id="266" r:id="rId7"/>
    <p:sldId id="263" r:id="rId8"/>
    <p:sldId id="264" r:id="rId9"/>
    <p:sldId id="260" r:id="rId10"/>
    <p:sldId id="268" r:id="rId11"/>
    <p:sldId id="258" r:id="rId12"/>
    <p:sldId id="257"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7AF3A4A-7ABF-4052-93EA-4EE311BBE3DD}"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9122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13990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6405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3711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55596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0360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3365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6891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6852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1272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AF3A4A-7ABF-4052-93EA-4EE311BBE3DD}"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364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285818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AF3A4A-7ABF-4052-93EA-4EE311BBE3DD}"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1352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AF3A4A-7ABF-4052-93EA-4EE311BBE3DD}"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814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251945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3637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AC38AC-ADD2-4C5A-AFCE-9996509F444C}" type="datetimeFigureOut">
              <a:rPr lang="en-IN" smtClean="0"/>
              <a:pPr/>
              <a:t>29-11-2019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35447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AC38AC-ADD2-4C5A-AFCE-9996509F444C}" type="datetimeFigureOut">
              <a:rPr lang="en-IN" smtClean="0"/>
              <a:pPr/>
              <a:t>29-11-2019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AF3A4A-7ABF-4052-93EA-4EE311BBE3DD}" type="slidenum">
              <a:rPr lang="en-IN" smtClean="0"/>
              <a:pPr/>
              <a:t>‹#›</a:t>
            </a:fld>
            <a:endParaRPr lang="en-IN"/>
          </a:p>
        </p:txBody>
      </p:sp>
    </p:spTree>
    <p:extLst>
      <p:ext uri="{BB962C8B-B14F-4D97-AF65-F5344CB8AC3E}">
        <p14:creationId xmlns:p14="http://schemas.microsoft.com/office/powerpoint/2010/main" xmlns="" val="52240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CB4AE-D130-49BD-B4DC-1B2B476A8EE7}"/>
              </a:ext>
            </a:extLst>
          </p:cNvPr>
          <p:cNvSpPr>
            <a:spLocks noGrp="1"/>
          </p:cNvSpPr>
          <p:nvPr>
            <p:ph type="ctrTitle"/>
          </p:nvPr>
        </p:nvSpPr>
        <p:spPr/>
        <p:txBody>
          <a:bodyPr/>
          <a:lstStyle/>
          <a:p>
            <a:r>
              <a:rPr lang="en-IN" dirty="0"/>
              <a:t>Functional Management</a:t>
            </a:r>
          </a:p>
        </p:txBody>
      </p:sp>
      <p:sp>
        <p:nvSpPr>
          <p:cNvPr id="3" name="Subtitle 2">
            <a:extLst>
              <a:ext uri="{FF2B5EF4-FFF2-40B4-BE49-F238E27FC236}">
                <a16:creationId xmlns:a16="http://schemas.microsoft.com/office/drawing/2014/main" xmlns="" id="{7DBE4CE2-E12F-48A2-BDE2-DD74BE2342A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427533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1E0614-978B-482E-B7BF-BFA11AA41FDC}"/>
              </a:ext>
            </a:extLst>
          </p:cNvPr>
          <p:cNvSpPr>
            <a:spLocks noGrp="1"/>
          </p:cNvSpPr>
          <p:nvPr>
            <p:ph type="title"/>
          </p:nvPr>
        </p:nvSpPr>
        <p:spPr/>
        <p:txBody>
          <a:bodyPr>
            <a:normAutofit/>
          </a:bodyPr>
          <a:lstStyle/>
          <a:p>
            <a:r>
              <a:rPr lang="en-IN" b="1" dirty="0"/>
              <a:t>Strategic Management</a:t>
            </a:r>
          </a:p>
        </p:txBody>
      </p:sp>
      <p:sp>
        <p:nvSpPr>
          <p:cNvPr id="3" name="Content Placeholder 2">
            <a:extLst>
              <a:ext uri="{FF2B5EF4-FFF2-40B4-BE49-F238E27FC236}">
                <a16:creationId xmlns:a16="http://schemas.microsoft.com/office/drawing/2014/main" xmlns="" id="{A53CFCB1-10E6-4C1B-94A4-AD9E4FF30B4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284411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7C02C-B1FE-4041-B8BF-9545F16691DA}"/>
              </a:ext>
            </a:extLst>
          </p:cNvPr>
          <p:cNvSpPr>
            <a:spLocks noGrp="1"/>
          </p:cNvSpPr>
          <p:nvPr>
            <p:ph type="title"/>
          </p:nvPr>
        </p:nvSpPr>
        <p:spPr/>
        <p:txBody>
          <a:bodyPr/>
          <a:lstStyle/>
          <a:p>
            <a:r>
              <a:rPr lang="en-US" b="1" dirty="0"/>
              <a:t>Functional Manager</a:t>
            </a:r>
            <a:endParaRPr lang="en-IN" b="1" dirty="0"/>
          </a:p>
        </p:txBody>
      </p:sp>
      <p:sp>
        <p:nvSpPr>
          <p:cNvPr id="3" name="Content Placeholder 2">
            <a:extLst>
              <a:ext uri="{FF2B5EF4-FFF2-40B4-BE49-F238E27FC236}">
                <a16:creationId xmlns:a16="http://schemas.microsoft.com/office/drawing/2014/main" xmlns="" id="{D61A2AA1-F823-45FD-B01E-2A306433C5C2}"/>
              </a:ext>
            </a:extLst>
          </p:cNvPr>
          <p:cNvSpPr>
            <a:spLocks noGrp="1"/>
          </p:cNvSpPr>
          <p:nvPr>
            <p:ph idx="1"/>
          </p:nvPr>
        </p:nvSpPr>
        <p:spPr/>
        <p:txBody>
          <a:bodyPr/>
          <a:lstStyle/>
          <a:p>
            <a:r>
              <a:rPr lang="en-US" dirty="0"/>
              <a:t>A functional manager manages a specific department such as finance, marketing, operations, human resource, strategic management.</a:t>
            </a:r>
          </a:p>
          <a:p>
            <a:r>
              <a:rPr lang="en-US" dirty="0"/>
              <a:t>Functional manager shares the responsibilities and authorities </a:t>
            </a:r>
            <a:r>
              <a:rPr lang="en-IN" dirty="0"/>
              <a:t>and directing the work of individuals.</a:t>
            </a:r>
          </a:p>
          <a:p>
            <a:r>
              <a:rPr lang="en-IN" dirty="0"/>
              <a:t>It is the responsibilities of functional manager to avoid only conflicts and coordinate with respective work and staff.</a:t>
            </a:r>
          </a:p>
        </p:txBody>
      </p:sp>
    </p:spTree>
    <p:extLst>
      <p:ext uri="{BB962C8B-B14F-4D97-AF65-F5344CB8AC3E}">
        <p14:creationId xmlns:p14="http://schemas.microsoft.com/office/powerpoint/2010/main" xmlns="" val="196724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7CCF3-6B61-44E7-BA58-BD9C77A29D5D}"/>
              </a:ext>
            </a:extLst>
          </p:cNvPr>
          <p:cNvSpPr>
            <a:spLocks noGrp="1"/>
          </p:cNvSpPr>
          <p:nvPr>
            <p:ph type="title"/>
          </p:nvPr>
        </p:nvSpPr>
        <p:spPr>
          <a:xfrm>
            <a:off x="1295402" y="1431235"/>
            <a:ext cx="8977683" cy="604300"/>
          </a:xfrm>
        </p:spPr>
        <p:txBody>
          <a:bodyPr>
            <a:noAutofit/>
          </a:bodyPr>
          <a:lstStyle/>
          <a:p>
            <a:r>
              <a:rPr lang="en-US" sz="4800" b="1" dirty="0"/>
              <a:t>Activities of a functional manager</a:t>
            </a:r>
            <a:br>
              <a:rPr lang="en-US" sz="4800" b="1" dirty="0"/>
            </a:br>
            <a:endParaRPr lang="en-IN" sz="4800" b="1" dirty="0"/>
          </a:p>
        </p:txBody>
      </p:sp>
      <p:sp>
        <p:nvSpPr>
          <p:cNvPr id="3" name="Content Placeholder 2">
            <a:extLst>
              <a:ext uri="{FF2B5EF4-FFF2-40B4-BE49-F238E27FC236}">
                <a16:creationId xmlns:a16="http://schemas.microsoft.com/office/drawing/2014/main" xmlns="" id="{23220257-CC11-47DB-B6DE-09612780D308}"/>
              </a:ext>
            </a:extLst>
          </p:cNvPr>
          <p:cNvSpPr>
            <a:spLocks noGrp="1"/>
          </p:cNvSpPr>
          <p:nvPr>
            <p:ph idx="1"/>
          </p:nvPr>
        </p:nvSpPr>
        <p:spPr>
          <a:xfrm>
            <a:off x="1295401" y="2556932"/>
            <a:ext cx="9601196" cy="3318936"/>
          </a:xfrm>
        </p:spPr>
        <p:txBody>
          <a:bodyPr>
            <a:normAutofit fontScale="92500" lnSpcReduction="20000"/>
          </a:bodyPr>
          <a:lstStyle/>
          <a:p>
            <a:r>
              <a:rPr lang="en-US" dirty="0"/>
              <a:t>Assign specific individuals to the team, and negotiate one individuals work</a:t>
            </a:r>
          </a:p>
          <a:p>
            <a:r>
              <a:rPr lang="en-US" dirty="0"/>
              <a:t>Participate in the all kind of activities.</a:t>
            </a:r>
          </a:p>
          <a:p>
            <a:r>
              <a:rPr lang="en-US" dirty="0"/>
              <a:t>Provide subject matter expertise.</a:t>
            </a:r>
          </a:p>
          <a:p>
            <a:r>
              <a:rPr lang="en-US" dirty="0"/>
              <a:t>Approve the final schedule during schedule development</a:t>
            </a:r>
          </a:p>
          <a:p>
            <a:r>
              <a:rPr lang="en-US" dirty="0"/>
              <a:t>Approve the final project management plan during project management plan development</a:t>
            </a:r>
          </a:p>
          <a:p>
            <a:r>
              <a:rPr lang="en-US" dirty="0"/>
              <a:t>Recommend changes, including corrective actions</a:t>
            </a:r>
          </a:p>
          <a:p>
            <a:r>
              <a:rPr lang="en-US" dirty="0"/>
              <a:t>Manage activities within their functional areas.</a:t>
            </a:r>
          </a:p>
          <a:p>
            <a:endParaRPr lang="en-US" dirty="0"/>
          </a:p>
          <a:p>
            <a:pPr marL="0" indent="0">
              <a:buNone/>
            </a:pPr>
            <a:endParaRPr lang="en-IN" b="1" dirty="0"/>
          </a:p>
        </p:txBody>
      </p:sp>
    </p:spTree>
    <p:extLst>
      <p:ext uri="{BB962C8B-B14F-4D97-AF65-F5344CB8AC3E}">
        <p14:creationId xmlns:p14="http://schemas.microsoft.com/office/powerpoint/2010/main" xmlns="" val="24424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7CCF3-6B61-44E7-BA58-BD9C77A29D5D}"/>
              </a:ext>
            </a:extLst>
          </p:cNvPr>
          <p:cNvSpPr>
            <a:spLocks noGrp="1"/>
          </p:cNvSpPr>
          <p:nvPr>
            <p:ph type="title"/>
          </p:nvPr>
        </p:nvSpPr>
        <p:spPr>
          <a:xfrm>
            <a:off x="1295402" y="1431235"/>
            <a:ext cx="8977683" cy="604300"/>
          </a:xfrm>
        </p:spPr>
        <p:txBody>
          <a:bodyPr>
            <a:noAutofit/>
          </a:bodyPr>
          <a:lstStyle/>
          <a:p>
            <a:r>
              <a:rPr lang="en-US" sz="4800" b="1" dirty="0"/>
              <a:t>Activities of a functional manager</a:t>
            </a:r>
            <a:br>
              <a:rPr lang="en-US" sz="4800" b="1" dirty="0"/>
            </a:br>
            <a:endParaRPr lang="en-IN" sz="4800" b="1" dirty="0"/>
          </a:p>
        </p:txBody>
      </p:sp>
      <p:sp>
        <p:nvSpPr>
          <p:cNvPr id="3" name="Content Placeholder 2">
            <a:extLst>
              <a:ext uri="{FF2B5EF4-FFF2-40B4-BE49-F238E27FC236}">
                <a16:creationId xmlns:a16="http://schemas.microsoft.com/office/drawing/2014/main" xmlns="" id="{23220257-CC11-47DB-B6DE-09612780D308}"/>
              </a:ext>
            </a:extLst>
          </p:cNvPr>
          <p:cNvSpPr>
            <a:spLocks noGrp="1"/>
          </p:cNvSpPr>
          <p:nvPr>
            <p:ph idx="1"/>
          </p:nvPr>
        </p:nvSpPr>
        <p:spPr>
          <a:xfrm>
            <a:off x="1295401" y="2556932"/>
            <a:ext cx="9601196" cy="3318936"/>
          </a:xfrm>
        </p:spPr>
        <p:txBody>
          <a:bodyPr>
            <a:normAutofit fontScale="92500" lnSpcReduction="10000"/>
          </a:bodyPr>
          <a:lstStyle/>
          <a:p>
            <a:r>
              <a:rPr lang="en-US" dirty="0"/>
              <a:t>Assist with problems related to team member performance</a:t>
            </a:r>
          </a:p>
          <a:p>
            <a:r>
              <a:rPr lang="en-US" dirty="0"/>
              <a:t>Improve staff utilization</a:t>
            </a:r>
          </a:p>
          <a:p>
            <a:r>
              <a:rPr lang="en-IN" dirty="0"/>
              <a:t>Spotting in technical issues</a:t>
            </a:r>
          </a:p>
          <a:p>
            <a:r>
              <a:rPr lang="en-IN" dirty="0"/>
              <a:t>Informing users via key users</a:t>
            </a:r>
          </a:p>
          <a:p>
            <a:r>
              <a:rPr lang="en-IN" dirty="0"/>
              <a:t>Supervising new implementations</a:t>
            </a:r>
          </a:p>
          <a:p>
            <a:r>
              <a:rPr lang="en-IN" dirty="0"/>
              <a:t>Functional testing</a:t>
            </a:r>
          </a:p>
          <a:p>
            <a:r>
              <a:rPr lang="en-IN" dirty="0"/>
              <a:t>Training operators</a:t>
            </a:r>
          </a:p>
          <a:p>
            <a:pPr marL="0" indent="0">
              <a:buNone/>
            </a:pPr>
            <a:endParaRPr lang="en-IN" b="1" dirty="0"/>
          </a:p>
        </p:txBody>
      </p:sp>
    </p:spTree>
    <p:extLst>
      <p:ext uri="{BB962C8B-B14F-4D97-AF65-F5344CB8AC3E}">
        <p14:creationId xmlns:p14="http://schemas.microsoft.com/office/powerpoint/2010/main" xmlns="" val="378600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8759B-2608-4E0C-9F69-7D55204D0380}"/>
              </a:ext>
            </a:extLst>
          </p:cNvPr>
          <p:cNvSpPr>
            <a:spLocks noGrp="1"/>
          </p:cNvSpPr>
          <p:nvPr>
            <p:ph type="title"/>
          </p:nvPr>
        </p:nvSpPr>
        <p:spPr/>
        <p:txBody>
          <a:bodyPr/>
          <a:lstStyle/>
          <a:p>
            <a:r>
              <a:rPr lang="en-IN" b="1" dirty="0"/>
              <a:t>Areas of Functional Management</a:t>
            </a:r>
          </a:p>
        </p:txBody>
      </p:sp>
      <p:sp>
        <p:nvSpPr>
          <p:cNvPr id="3" name="Content Placeholder 2">
            <a:extLst>
              <a:ext uri="{FF2B5EF4-FFF2-40B4-BE49-F238E27FC236}">
                <a16:creationId xmlns:a16="http://schemas.microsoft.com/office/drawing/2014/main" xmlns="" id="{6AEE545B-EFDE-4DF6-BEEC-80C2B6AAF2F8}"/>
              </a:ext>
            </a:extLst>
          </p:cNvPr>
          <p:cNvSpPr>
            <a:spLocks noGrp="1"/>
          </p:cNvSpPr>
          <p:nvPr>
            <p:ph idx="1"/>
          </p:nvPr>
        </p:nvSpPr>
        <p:spPr/>
        <p:txBody>
          <a:bodyPr>
            <a:normAutofit/>
          </a:bodyPr>
          <a:lstStyle/>
          <a:p>
            <a:r>
              <a:rPr lang="en-IN" dirty="0"/>
              <a:t>Financial Management</a:t>
            </a:r>
          </a:p>
          <a:p>
            <a:r>
              <a:rPr lang="en-IN" dirty="0"/>
              <a:t>Production and Operation Management</a:t>
            </a:r>
          </a:p>
          <a:p>
            <a:r>
              <a:rPr lang="en-IN" dirty="0"/>
              <a:t>Marketing Management</a:t>
            </a:r>
          </a:p>
          <a:p>
            <a:r>
              <a:rPr lang="en-IN" dirty="0"/>
              <a:t>Human resource Management</a:t>
            </a:r>
          </a:p>
          <a:p>
            <a:r>
              <a:rPr lang="en-IN" dirty="0"/>
              <a:t>Strategic management</a:t>
            </a:r>
          </a:p>
          <a:p>
            <a:endParaRPr lang="en-IN" dirty="0"/>
          </a:p>
        </p:txBody>
      </p:sp>
    </p:spTree>
    <p:extLst>
      <p:ext uri="{BB962C8B-B14F-4D97-AF65-F5344CB8AC3E}">
        <p14:creationId xmlns:p14="http://schemas.microsoft.com/office/powerpoint/2010/main" xmlns="" val="345700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23174-C030-4508-9F50-7FDE1D4F31FB}"/>
              </a:ext>
            </a:extLst>
          </p:cNvPr>
          <p:cNvSpPr>
            <a:spLocks noGrp="1"/>
          </p:cNvSpPr>
          <p:nvPr>
            <p:ph type="title"/>
          </p:nvPr>
        </p:nvSpPr>
        <p:spPr/>
        <p:txBody>
          <a:bodyPr>
            <a:normAutofit/>
          </a:bodyPr>
          <a:lstStyle/>
          <a:p>
            <a:r>
              <a:rPr lang="en-IN" b="1" dirty="0"/>
              <a:t>Financial Management</a:t>
            </a:r>
          </a:p>
        </p:txBody>
      </p:sp>
      <p:sp>
        <p:nvSpPr>
          <p:cNvPr id="3" name="Content Placeholder 2">
            <a:extLst>
              <a:ext uri="{FF2B5EF4-FFF2-40B4-BE49-F238E27FC236}">
                <a16:creationId xmlns:a16="http://schemas.microsoft.com/office/drawing/2014/main" xmlns="" id="{4E9BE4C0-1929-441A-A4C0-E573614EFB82}"/>
              </a:ext>
            </a:extLst>
          </p:cNvPr>
          <p:cNvSpPr>
            <a:spLocks noGrp="1"/>
          </p:cNvSpPr>
          <p:nvPr>
            <p:ph idx="1"/>
          </p:nvPr>
        </p:nvSpPr>
        <p:spPr/>
        <p:txBody>
          <a:bodyPr/>
          <a:lstStyle/>
          <a:p>
            <a:pPr algn="just" fontAlgn="base"/>
            <a:r>
              <a:rPr lang="en-US" dirty="0"/>
              <a:t>Financial management can be looked upon as the study of relationship between the raising of funds and the deployment of funds. The subject matter of financial management is: capital budgeting cost of capital, portfolio management, dividend policy, short and long term sources of finance. Financial management involves mainly three decisions pertaining to:</a:t>
            </a:r>
          </a:p>
        </p:txBody>
      </p:sp>
    </p:spTree>
    <p:extLst>
      <p:ext uri="{BB962C8B-B14F-4D97-AF65-F5344CB8AC3E}">
        <p14:creationId xmlns:p14="http://schemas.microsoft.com/office/powerpoint/2010/main" xmlns="" val="78665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8BD9F-F771-41FC-8ACE-5C513DFB9F37}"/>
              </a:ext>
            </a:extLst>
          </p:cNvPr>
          <p:cNvSpPr>
            <a:spLocks noGrp="1"/>
          </p:cNvSpPr>
          <p:nvPr>
            <p:ph type="title"/>
          </p:nvPr>
        </p:nvSpPr>
        <p:spPr/>
        <p:txBody>
          <a:bodyPr/>
          <a:lstStyle/>
          <a:p>
            <a:r>
              <a:rPr lang="en-IN" b="1" dirty="0"/>
              <a:t>Types Financial Management</a:t>
            </a:r>
          </a:p>
        </p:txBody>
      </p:sp>
      <p:sp>
        <p:nvSpPr>
          <p:cNvPr id="3" name="Content Placeholder 2">
            <a:extLst>
              <a:ext uri="{FF2B5EF4-FFF2-40B4-BE49-F238E27FC236}">
                <a16:creationId xmlns:a16="http://schemas.microsoft.com/office/drawing/2014/main" xmlns="" id="{7A0B784E-59DB-47B3-96E3-2721ABB19878}"/>
              </a:ext>
            </a:extLst>
          </p:cNvPr>
          <p:cNvSpPr>
            <a:spLocks noGrp="1"/>
          </p:cNvSpPr>
          <p:nvPr>
            <p:ph idx="1"/>
          </p:nvPr>
        </p:nvSpPr>
        <p:spPr/>
        <p:txBody>
          <a:bodyPr>
            <a:normAutofit fontScale="85000" lnSpcReduction="20000"/>
          </a:bodyPr>
          <a:lstStyle/>
          <a:p>
            <a:pPr marL="0" indent="0" fontAlgn="base">
              <a:buNone/>
            </a:pPr>
            <a:r>
              <a:rPr lang="en-IN" b="1" dirty="0"/>
              <a:t>1. Investment policies:</a:t>
            </a:r>
          </a:p>
          <a:p>
            <a:pPr fontAlgn="base"/>
            <a:r>
              <a:rPr lang="en-US" dirty="0"/>
              <a:t>It dictates the process associated with capital budgeting and expenditures. All proposals to spend money are ranked and investment decisions are taken whether to sanction money for these proposed ventures or not.</a:t>
            </a:r>
          </a:p>
          <a:p>
            <a:pPr marL="0" indent="0" fontAlgn="base">
              <a:buNone/>
            </a:pPr>
            <a:r>
              <a:rPr lang="en-IN" b="1" dirty="0"/>
              <a:t>2. Methods of financing:</a:t>
            </a:r>
          </a:p>
          <a:p>
            <a:pPr fontAlgn="base"/>
            <a:r>
              <a:rPr lang="en-US" dirty="0"/>
              <a:t>A proper mix of short and long term financing is ensured in order to provide necessary funds for proposed ventures at a minimum risk to the enterprise.</a:t>
            </a:r>
          </a:p>
          <a:p>
            <a:pPr marL="0" indent="0" fontAlgn="base">
              <a:buNone/>
            </a:pPr>
            <a:r>
              <a:rPr lang="en-IN" b="1" dirty="0"/>
              <a:t>3. Dividend decisions:</a:t>
            </a:r>
          </a:p>
          <a:p>
            <a:pPr fontAlgn="base"/>
            <a:r>
              <a:rPr lang="en-US" dirty="0"/>
              <a:t>This decision affects the amount paid to shareholders and distribution of additional shares of stock.</a:t>
            </a:r>
            <a:endParaRPr lang="en-IN" b="1" dirty="0"/>
          </a:p>
          <a:p>
            <a:pPr marL="0" indent="0">
              <a:buNone/>
            </a:pPr>
            <a:endParaRPr lang="en-IN" dirty="0"/>
          </a:p>
        </p:txBody>
      </p:sp>
    </p:spTree>
    <p:extLst>
      <p:ext uri="{BB962C8B-B14F-4D97-AF65-F5344CB8AC3E}">
        <p14:creationId xmlns:p14="http://schemas.microsoft.com/office/powerpoint/2010/main" xmlns="" val="260025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EB747-7093-4AA2-896F-6886726793B2}"/>
              </a:ext>
            </a:extLst>
          </p:cNvPr>
          <p:cNvSpPr>
            <a:spLocks noGrp="1"/>
          </p:cNvSpPr>
          <p:nvPr>
            <p:ph type="title"/>
          </p:nvPr>
        </p:nvSpPr>
        <p:spPr/>
        <p:txBody>
          <a:bodyPr>
            <a:normAutofit fontScale="90000"/>
          </a:bodyPr>
          <a:lstStyle/>
          <a:p>
            <a:r>
              <a:rPr lang="en-IN" b="1" dirty="0"/>
              <a:t>Production</a:t>
            </a:r>
            <a:r>
              <a:rPr lang="en-IN" dirty="0"/>
              <a:t> and Operation </a:t>
            </a:r>
            <a:r>
              <a:rPr lang="en-IN" b="1" dirty="0"/>
              <a:t>Management</a:t>
            </a:r>
          </a:p>
        </p:txBody>
      </p:sp>
      <p:sp>
        <p:nvSpPr>
          <p:cNvPr id="3" name="Content Placeholder 2">
            <a:extLst>
              <a:ext uri="{FF2B5EF4-FFF2-40B4-BE49-F238E27FC236}">
                <a16:creationId xmlns:a16="http://schemas.microsoft.com/office/drawing/2014/main" xmlns="" id="{5D054DCD-5FE9-459C-AB39-105C5C2A37EC}"/>
              </a:ext>
            </a:extLst>
          </p:cNvPr>
          <p:cNvSpPr>
            <a:spLocks noGrp="1"/>
          </p:cNvSpPr>
          <p:nvPr>
            <p:ph idx="1"/>
          </p:nvPr>
        </p:nvSpPr>
        <p:spPr/>
        <p:txBody>
          <a:bodyPr>
            <a:normAutofit fontScale="92500"/>
          </a:bodyPr>
          <a:lstStyle/>
          <a:p>
            <a:pPr marL="0" indent="0" fontAlgn="base">
              <a:buNone/>
            </a:pPr>
            <a:r>
              <a:rPr lang="en-US" dirty="0"/>
              <a:t>Production management refers to planning, organization, direction, coordination and control of the production function in such a way that desired goods and services could be produced at the right time, in right quantity, and at the right cost. Some authors treat material, purchase and inventory management as part of production management. Production management involves the following functions:</a:t>
            </a:r>
          </a:p>
          <a:p>
            <a:pPr marL="0" indent="0" fontAlgn="base">
              <a:buNone/>
            </a:pPr>
            <a:endParaRPr lang="en-US" dirty="0"/>
          </a:p>
          <a:p>
            <a:pPr marL="0" indent="0" fontAlgn="base">
              <a:buNone/>
            </a:pPr>
            <a:r>
              <a:rPr lang="en-US" dirty="0"/>
              <a:t>(a) Product planning and development,</a:t>
            </a:r>
          </a:p>
          <a:p>
            <a:pPr marL="0" indent="0" fontAlgn="base">
              <a:buNone/>
            </a:pPr>
            <a:r>
              <a:rPr lang="en-US" dirty="0"/>
              <a:t>(b) Plant location, layout and maintenance,</a:t>
            </a:r>
          </a:p>
          <a:p>
            <a:endParaRPr lang="en-IN" dirty="0"/>
          </a:p>
        </p:txBody>
      </p:sp>
    </p:spTree>
    <p:extLst>
      <p:ext uri="{BB962C8B-B14F-4D97-AF65-F5344CB8AC3E}">
        <p14:creationId xmlns:p14="http://schemas.microsoft.com/office/powerpoint/2010/main" xmlns="" val="91065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EB747-7093-4AA2-896F-6886726793B2}"/>
              </a:ext>
            </a:extLst>
          </p:cNvPr>
          <p:cNvSpPr>
            <a:spLocks noGrp="1"/>
          </p:cNvSpPr>
          <p:nvPr>
            <p:ph type="title"/>
          </p:nvPr>
        </p:nvSpPr>
        <p:spPr/>
        <p:txBody>
          <a:bodyPr>
            <a:normAutofit fontScale="90000"/>
          </a:bodyPr>
          <a:lstStyle/>
          <a:p>
            <a:r>
              <a:rPr lang="en-IN" dirty="0"/>
              <a:t>Production and </a:t>
            </a:r>
            <a:r>
              <a:rPr lang="en-IN" b="1" dirty="0"/>
              <a:t>Operation</a:t>
            </a:r>
            <a:r>
              <a:rPr lang="en-IN" dirty="0"/>
              <a:t> </a:t>
            </a:r>
            <a:r>
              <a:rPr lang="en-IN" b="1" dirty="0"/>
              <a:t>Management</a:t>
            </a:r>
          </a:p>
        </p:txBody>
      </p:sp>
      <p:sp>
        <p:nvSpPr>
          <p:cNvPr id="3" name="Content Placeholder 2">
            <a:extLst>
              <a:ext uri="{FF2B5EF4-FFF2-40B4-BE49-F238E27FC236}">
                <a16:creationId xmlns:a16="http://schemas.microsoft.com/office/drawing/2014/main" xmlns="" id="{5D054DCD-5FE9-459C-AB39-105C5C2A37EC}"/>
              </a:ext>
            </a:extLst>
          </p:cNvPr>
          <p:cNvSpPr>
            <a:spLocks noGrp="1"/>
          </p:cNvSpPr>
          <p:nvPr>
            <p:ph idx="1"/>
          </p:nvPr>
        </p:nvSpPr>
        <p:spPr/>
        <p:txBody>
          <a:bodyPr>
            <a:normAutofit lnSpcReduction="10000"/>
          </a:bodyPr>
          <a:lstStyle/>
          <a:p>
            <a:pPr algn="just" fontAlgn="base"/>
            <a:r>
              <a:rPr lang="en-US" dirty="0"/>
              <a:t>Operation management can be defined as, “the organization achieve a specified purpose and to make the best use of the personnel by using the most appropriate machines and equipment, the best possible methods of work and by providing the most suitable environment.”</a:t>
            </a:r>
          </a:p>
          <a:p>
            <a:pPr algn="just" fontAlgn="base"/>
            <a:r>
              <a:rPr lang="en-US" dirty="0"/>
              <a:t>The main topics of office management are: office accommodation, layout and environment, communication, handling correspondence and mail, typing and duplicating, record management and filing, indexing, forms and stationary, machines and </a:t>
            </a:r>
            <a:r>
              <a:rPr lang="en-US" dirty="0" err="1"/>
              <a:t>equipments</a:t>
            </a:r>
            <a:r>
              <a:rPr lang="en-US" dirty="0"/>
              <a:t>, O &amp; M, office reporting, work measurement and office supervision.</a:t>
            </a:r>
          </a:p>
          <a:p>
            <a:endParaRPr lang="en-US" dirty="0"/>
          </a:p>
          <a:p>
            <a:endParaRPr lang="en-IN" dirty="0"/>
          </a:p>
        </p:txBody>
      </p:sp>
    </p:spTree>
    <p:extLst>
      <p:ext uri="{BB962C8B-B14F-4D97-AF65-F5344CB8AC3E}">
        <p14:creationId xmlns:p14="http://schemas.microsoft.com/office/powerpoint/2010/main" xmlns="" val="154152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2ABE7-1DEB-4670-89F8-167ED7A115AA}"/>
              </a:ext>
            </a:extLst>
          </p:cNvPr>
          <p:cNvSpPr>
            <a:spLocks noGrp="1"/>
          </p:cNvSpPr>
          <p:nvPr>
            <p:ph type="title"/>
          </p:nvPr>
        </p:nvSpPr>
        <p:spPr/>
        <p:txBody>
          <a:bodyPr>
            <a:normAutofit fontScale="90000"/>
          </a:bodyPr>
          <a:lstStyle/>
          <a:p>
            <a:pPr fontAlgn="base"/>
            <a:r>
              <a:rPr lang="en-IN" b="1" dirty="0"/>
              <a:t/>
            </a:r>
            <a:br>
              <a:rPr lang="en-IN" b="1" dirty="0"/>
            </a:br>
            <a:r>
              <a:rPr lang="en-IN" b="1" dirty="0"/>
              <a:t/>
            </a:r>
            <a:br>
              <a:rPr lang="en-IN" b="1" dirty="0"/>
            </a:br>
            <a:r>
              <a:rPr lang="en-IN" b="1" dirty="0"/>
              <a:t>Marketing Management:</a:t>
            </a:r>
            <a:br>
              <a:rPr lang="en-IN" b="1"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01B8303C-5565-4E19-A059-3E1B420E56B8}"/>
              </a:ext>
            </a:extLst>
          </p:cNvPr>
          <p:cNvSpPr>
            <a:spLocks noGrp="1"/>
          </p:cNvSpPr>
          <p:nvPr>
            <p:ph idx="1"/>
          </p:nvPr>
        </p:nvSpPr>
        <p:spPr/>
        <p:txBody>
          <a:bodyPr>
            <a:normAutofit/>
          </a:bodyPr>
          <a:lstStyle/>
          <a:p>
            <a:pPr algn="just" fontAlgn="base"/>
            <a:r>
              <a:rPr lang="en-US" dirty="0"/>
              <a:t>Philip Kotler views marketing as a social and managerial process by which individuals and group obtain what they need and want through creating and exchanging products and values with others. </a:t>
            </a:r>
          </a:p>
          <a:p>
            <a:pPr algn="just" fontAlgn="base"/>
            <a:r>
              <a:rPr lang="en-US" dirty="0"/>
              <a:t>American Marketing Association defines market­ing management as the “process of planning and executing the conception, pricing, promotion and distribution of ideas, goods and services to create exchange that satisfy individual and organizational objectives.”</a:t>
            </a:r>
          </a:p>
          <a:p>
            <a:endParaRPr lang="en-IN" dirty="0"/>
          </a:p>
        </p:txBody>
      </p:sp>
    </p:spTree>
    <p:extLst>
      <p:ext uri="{BB962C8B-B14F-4D97-AF65-F5344CB8AC3E}">
        <p14:creationId xmlns:p14="http://schemas.microsoft.com/office/powerpoint/2010/main" xmlns="" val="168229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2ABE7-1DEB-4670-89F8-167ED7A115AA}"/>
              </a:ext>
            </a:extLst>
          </p:cNvPr>
          <p:cNvSpPr>
            <a:spLocks noGrp="1"/>
          </p:cNvSpPr>
          <p:nvPr>
            <p:ph type="title"/>
          </p:nvPr>
        </p:nvSpPr>
        <p:spPr/>
        <p:txBody>
          <a:bodyPr>
            <a:normAutofit fontScale="90000"/>
          </a:bodyPr>
          <a:lstStyle/>
          <a:p>
            <a:pPr fontAlgn="base"/>
            <a:r>
              <a:rPr lang="en-IN" b="1" dirty="0"/>
              <a:t/>
            </a:r>
            <a:br>
              <a:rPr lang="en-IN" b="1" dirty="0"/>
            </a:br>
            <a:r>
              <a:rPr lang="en-IN" b="1" dirty="0"/>
              <a:t/>
            </a:r>
            <a:br>
              <a:rPr lang="en-IN" b="1" dirty="0"/>
            </a:br>
            <a:r>
              <a:rPr lang="en-IN" b="1" dirty="0"/>
              <a:t>Marketing Management:</a:t>
            </a:r>
            <a:br>
              <a:rPr lang="en-IN" b="1"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01B8303C-5565-4E19-A059-3E1B420E56B8}"/>
              </a:ext>
            </a:extLst>
          </p:cNvPr>
          <p:cNvSpPr>
            <a:spLocks noGrp="1"/>
          </p:cNvSpPr>
          <p:nvPr>
            <p:ph idx="1"/>
          </p:nvPr>
        </p:nvSpPr>
        <p:spPr/>
        <p:txBody>
          <a:bodyPr>
            <a:normAutofit/>
          </a:bodyPr>
          <a:lstStyle/>
          <a:p>
            <a:pPr algn="just" fontAlgn="base"/>
            <a:r>
              <a:rPr lang="en-US" dirty="0"/>
              <a:t>The course content of marketing management generally includes: marketing concept, consumer behavior, marketing mix, market segmentation, product and price decisions, promotion and physical distribution, marketing research and information, international marketing etc.</a:t>
            </a:r>
          </a:p>
          <a:p>
            <a:pPr algn="just" fontAlgn="base"/>
            <a:r>
              <a:rPr lang="en-US" dirty="0"/>
              <a:t>Modern marketing management is bridging the gap of demand and supply through de-marketing, remarketing, over-marketing and meta- marketing. Modern marketing, from societal point of view, is the force that harnesses a nation’s industrial capacity to meet the society needs and wants.</a:t>
            </a:r>
          </a:p>
          <a:p>
            <a:endParaRPr lang="en-IN" dirty="0"/>
          </a:p>
        </p:txBody>
      </p:sp>
    </p:spTree>
    <p:extLst>
      <p:ext uri="{BB962C8B-B14F-4D97-AF65-F5344CB8AC3E}">
        <p14:creationId xmlns:p14="http://schemas.microsoft.com/office/powerpoint/2010/main" xmlns="" val="21501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99E64-BC42-4D5F-882D-68766E87A33E}"/>
              </a:ext>
            </a:extLst>
          </p:cNvPr>
          <p:cNvSpPr>
            <a:spLocks noGrp="1"/>
          </p:cNvSpPr>
          <p:nvPr>
            <p:ph type="title"/>
          </p:nvPr>
        </p:nvSpPr>
        <p:spPr/>
        <p:txBody>
          <a:bodyPr>
            <a:normAutofit/>
          </a:bodyPr>
          <a:lstStyle/>
          <a:p>
            <a:r>
              <a:rPr lang="en-IN" b="1" dirty="0"/>
              <a:t>Human Resource Management </a:t>
            </a:r>
          </a:p>
        </p:txBody>
      </p:sp>
      <p:sp>
        <p:nvSpPr>
          <p:cNvPr id="3" name="Content Placeholder 2">
            <a:extLst>
              <a:ext uri="{FF2B5EF4-FFF2-40B4-BE49-F238E27FC236}">
                <a16:creationId xmlns:a16="http://schemas.microsoft.com/office/drawing/2014/main" xmlns="" id="{EAA590C4-57FE-4A6B-979D-591E7395827F}"/>
              </a:ext>
            </a:extLst>
          </p:cNvPr>
          <p:cNvSpPr>
            <a:spLocks noGrp="1"/>
          </p:cNvSpPr>
          <p:nvPr>
            <p:ph idx="1"/>
          </p:nvPr>
        </p:nvSpPr>
        <p:spPr/>
        <p:txBody>
          <a:bodyPr>
            <a:normAutofit fontScale="92500"/>
          </a:bodyPr>
          <a:lstStyle/>
          <a:p>
            <a:pPr algn="just" fontAlgn="base"/>
            <a:r>
              <a:rPr lang="en-US" dirty="0"/>
              <a:t>Human resource development or personnel management or manpower management is concerned with obtaining and maintaining of a satisfactory and satisfied work force i.e., employees. It is a specialized branch of management concerned with ‘man management’. The recruitment, placement, induction, orientation, training, promotion, motivation, performance appraisal, wage and salary, retirement, transfer, merit-rating, industrial relations, working conditions, trade unions, safety and welfare schemes of employees are included in personnel management. The object of personnel management is to create and promote team spirit among workers and managers.</a:t>
            </a:r>
          </a:p>
          <a:p>
            <a:pPr marL="0" indent="0">
              <a:buNone/>
            </a:pPr>
            <a:endParaRPr lang="en-US" dirty="0"/>
          </a:p>
        </p:txBody>
      </p:sp>
    </p:spTree>
    <p:extLst>
      <p:ext uri="{BB962C8B-B14F-4D97-AF65-F5344CB8AC3E}">
        <p14:creationId xmlns:p14="http://schemas.microsoft.com/office/powerpoint/2010/main" xmlns="" val="38542065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284</TotalTime>
  <Words>692</Words>
  <Application>Microsoft Office PowerPoint</Application>
  <PresentationFormat>Custom</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Functional Management</vt:lpstr>
      <vt:lpstr>Areas of Functional Management</vt:lpstr>
      <vt:lpstr>Financial Management</vt:lpstr>
      <vt:lpstr>Types Financial Management</vt:lpstr>
      <vt:lpstr>Production and Operation Management</vt:lpstr>
      <vt:lpstr>Production and Operation Management</vt:lpstr>
      <vt:lpstr>  Marketing Management:  </vt:lpstr>
      <vt:lpstr>  Marketing Management:  </vt:lpstr>
      <vt:lpstr>Human Resource Management </vt:lpstr>
      <vt:lpstr>Strategic Management</vt:lpstr>
      <vt:lpstr>Functional Manager</vt:lpstr>
      <vt:lpstr>Activities of a functional manager </vt:lpstr>
      <vt:lpstr>Activities of a functional manager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Kavisha Shah</dc:creator>
  <cp:lastModifiedBy>PG</cp:lastModifiedBy>
  <cp:revision>9</cp:revision>
  <dcterms:created xsi:type="dcterms:W3CDTF">2019-10-28T09:16:55Z</dcterms:created>
  <dcterms:modified xsi:type="dcterms:W3CDTF">2019-11-29T18:29:33Z</dcterms:modified>
</cp:coreProperties>
</file>