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85" r:id="rId4"/>
    <p:sldId id="260" r:id="rId5"/>
    <p:sldId id="272" r:id="rId6"/>
    <p:sldId id="274" r:id="rId7"/>
    <p:sldId id="273" r:id="rId8"/>
    <p:sldId id="265" r:id="rId9"/>
    <p:sldId id="261" r:id="rId10"/>
    <p:sldId id="266" r:id="rId11"/>
    <p:sldId id="262" r:id="rId12"/>
    <p:sldId id="263" r:id="rId13"/>
    <p:sldId id="276" r:id="rId14"/>
    <p:sldId id="277" r:id="rId15"/>
    <p:sldId id="275" r:id="rId16"/>
    <p:sldId id="278" r:id="rId17"/>
    <p:sldId id="279" r:id="rId18"/>
    <p:sldId id="284" r:id="rId19"/>
    <p:sldId id="280" r:id="rId20"/>
    <p:sldId id="283" r:id="rId21"/>
    <p:sldId id="282" r:id="rId22"/>
    <p:sldId id="281" r:id="rId23"/>
    <p:sldId id="286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062912" cy="147002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Why study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062912" cy="1752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Principles of Management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Business Functions and Management Functions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240" y="1882775"/>
            <a:ext cx="805151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\Desktop\Relative+Amount+of+Time+That+Managers+Spend+on+the+Four+Managerial+Function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7920" t="5263" r="6931" b="6579"/>
          <a:stretch>
            <a:fillRect/>
          </a:stretch>
        </p:blipFill>
        <p:spPr bwMode="auto">
          <a:xfrm>
            <a:off x="838200" y="304800"/>
            <a:ext cx="76200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Skills and Management Levels</a:t>
            </a:r>
            <a:endParaRPr lang="en-US" sz="4000" b="1" dirty="0"/>
          </a:p>
        </p:txBody>
      </p:sp>
      <p:pic>
        <p:nvPicPr>
          <p:cNvPr id="2050" name="Picture 2" descr="C:\Users\acer\Desktop\management skills.jp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7" y="1600200"/>
            <a:ext cx="7681913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95170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Mintzberg’s 10 Management Roles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acer\Desktop\managerial-rol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90600"/>
            <a:ext cx="6553200" cy="5464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Mintzberg’s 10 Management Roles</a:t>
            </a:r>
            <a:endParaRPr lang="en-US" sz="3600" b="1" dirty="0"/>
          </a:p>
        </p:txBody>
      </p:sp>
      <p:pic>
        <p:nvPicPr>
          <p:cNvPr id="3074" name="Picture 2" descr="C:\Users\acer\Desktop\9-Table4-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3819" r="1413" b="3652"/>
          <a:stretch>
            <a:fillRect/>
          </a:stretch>
        </p:blipFill>
        <p:spPr bwMode="auto">
          <a:xfrm>
            <a:off x="304800" y="685800"/>
            <a:ext cx="85344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Systems Approach to Management</a:t>
            </a:r>
            <a:endParaRPr lang="en-US" sz="3200" b="1" dirty="0"/>
          </a:p>
        </p:txBody>
      </p:sp>
      <p:pic>
        <p:nvPicPr>
          <p:cNvPr id="1026" name="Picture 2" descr="C:\Users\acer\Desktop\Management-Proces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14400"/>
            <a:ext cx="72390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Is Management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b="1" dirty="0" smtClean="0"/>
              <a:t>A Science</a:t>
            </a:r>
          </a:p>
          <a:p>
            <a:pPr algn="ctr">
              <a:buNone/>
            </a:pPr>
            <a:r>
              <a:rPr lang="en-US" sz="4000" b="1" dirty="0" smtClean="0"/>
              <a:t>or</a:t>
            </a:r>
          </a:p>
          <a:p>
            <a:pPr algn="ctr">
              <a:buNone/>
            </a:pPr>
            <a:r>
              <a:rPr lang="en-US" sz="4000" b="1" dirty="0" smtClean="0"/>
              <a:t>An Art ?</a:t>
            </a:r>
            <a:endParaRPr lang="en-US" sz="4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1399032"/>
          </a:xfrm>
        </p:spPr>
        <p:txBody>
          <a:bodyPr>
            <a:normAutofit/>
          </a:bodyPr>
          <a:lstStyle/>
          <a:p>
            <a:r>
              <a:rPr lang="en-US" b="1" dirty="0" smtClean="0"/>
              <a:t>Management as a science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/>
              <a:t>	When is a discipline scientific?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Systematic and Empirical methods of enquiry</a:t>
            </a:r>
          </a:p>
          <a:p>
            <a:r>
              <a:rPr lang="en-US" dirty="0" smtClean="0"/>
              <a:t>Information can be ordered and analyzed</a:t>
            </a:r>
          </a:p>
          <a:p>
            <a:r>
              <a:rPr lang="en-US" dirty="0" smtClean="0"/>
              <a:t>Results are cumulative and communicable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Management as 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Systemized Body of Knowledge</a:t>
            </a:r>
          </a:p>
          <a:p>
            <a:r>
              <a:rPr lang="en-US" dirty="0" smtClean="0"/>
              <a:t>Principles Based on Experimentation</a:t>
            </a:r>
          </a:p>
          <a:p>
            <a:r>
              <a:rPr lang="en-US" dirty="0" smtClean="0"/>
              <a:t>Verifiable Principles</a:t>
            </a:r>
          </a:p>
          <a:p>
            <a:r>
              <a:rPr lang="en-US" dirty="0" smtClean="0"/>
              <a:t>Universal Application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Management as an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r>
              <a:rPr lang="en-US" dirty="0" smtClean="0"/>
              <a:t>While science is ‘why’ of a phenomenon, art is ‘how’ of it</a:t>
            </a:r>
          </a:p>
          <a:p>
            <a:r>
              <a:rPr lang="en-US" dirty="0" smtClean="0"/>
              <a:t>Management is the art of getting things done through others </a:t>
            </a:r>
          </a:p>
          <a:p>
            <a:r>
              <a:rPr lang="en-US" dirty="0" smtClean="0"/>
              <a:t>A manager depends on his managerial skills and qualities to apply principles and theories to his specific problem</a:t>
            </a:r>
          </a:p>
          <a:p>
            <a:r>
              <a:rPr lang="en-US" dirty="0" smtClean="0"/>
              <a:t>A manager just like a musician or an artist does not copy the skills of others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Management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/>
              <a:t>Management is the process of designing and maintaining an environment in which individuals work together in groups to efficiently </a:t>
            </a:r>
            <a:r>
              <a:rPr lang="en-US" smtClean="0"/>
              <a:t>and effectively </a:t>
            </a:r>
            <a:r>
              <a:rPr lang="en-US" dirty="0" smtClean="0"/>
              <a:t>accomplish selected aims.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Management as an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Knowledge</a:t>
            </a:r>
          </a:p>
          <a:p>
            <a:r>
              <a:rPr lang="en-US" dirty="0" smtClean="0"/>
              <a:t>Personalized Application of Knowledge</a:t>
            </a:r>
          </a:p>
          <a:p>
            <a:r>
              <a:rPr lang="en-US" dirty="0" smtClean="0"/>
              <a:t>Improvement through Continuous practice</a:t>
            </a:r>
          </a:p>
          <a:p>
            <a:r>
              <a:rPr lang="en-US" dirty="0" smtClean="0"/>
              <a:t>Situational Application</a:t>
            </a:r>
          </a:p>
          <a:p>
            <a:r>
              <a:rPr lang="en-US" dirty="0" smtClean="0"/>
              <a:t>Emphasis on Creativity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	</a:t>
            </a:r>
            <a:r>
              <a:rPr lang="en-US" sz="3200" b="1" dirty="0" smtClean="0"/>
              <a:t>Comparison between Art and Science as used in Management</a:t>
            </a:r>
            <a:endParaRPr lang="en-US" sz="32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4384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Advances</a:t>
                      </a:r>
                      <a:r>
                        <a:rPr lang="en-US" baseline="0" dirty="0" smtClean="0"/>
                        <a:t> by practice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Advances by knowledge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Decribes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Impresses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82000" cy="1399032"/>
          </a:xfrm>
        </p:spPr>
        <p:txBody>
          <a:bodyPr/>
          <a:lstStyle/>
          <a:p>
            <a:r>
              <a:rPr lang="en-US" b="1" dirty="0" smtClean="0"/>
              <a:t>Management as a profession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Characteristics of a profession*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400" dirty="0" smtClean="0"/>
              <a:t>Existence of an organized and systematic knowledge</a:t>
            </a:r>
          </a:p>
          <a:p>
            <a:r>
              <a:rPr lang="en-US" sz="2400" dirty="0" smtClean="0"/>
              <a:t>Formalized methods of acquiring training and experience</a:t>
            </a:r>
          </a:p>
          <a:p>
            <a:r>
              <a:rPr lang="en-US" sz="2400" dirty="0" smtClean="0"/>
              <a:t>Existence of an association with professionalization as its goal</a:t>
            </a:r>
          </a:p>
          <a:p>
            <a:r>
              <a:rPr lang="en-US" sz="2400" dirty="0" smtClean="0"/>
              <a:t>Existence of ethical code to regulate behavior of the profession</a:t>
            </a:r>
          </a:p>
          <a:p>
            <a:r>
              <a:rPr lang="en-US" sz="2400" dirty="0" smtClean="0"/>
              <a:t>Charging of fees based on service but priority of service over the desire for monetary reward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9200" y="62484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*McFarland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\Desktop\slide_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-1961" b="31987"/>
          <a:stretch>
            <a:fillRect/>
          </a:stretch>
        </p:blipFill>
        <p:spPr bwMode="auto">
          <a:xfrm>
            <a:off x="1143000" y="609600"/>
            <a:ext cx="7239000" cy="4267200"/>
          </a:xfrm>
          <a:prstGeom prst="rect">
            <a:avLst/>
          </a:prstGeom>
          <a:noFill/>
        </p:spPr>
      </p:pic>
      <p:pic>
        <p:nvPicPr>
          <p:cNvPr id="1027" name="Picture 3" descr="C:\Users\acer\Desktop\slide_7.jpg"/>
          <p:cNvPicPr>
            <a:picLocks noChangeAspect="1" noChangeArrowheads="1"/>
          </p:cNvPicPr>
          <p:nvPr/>
        </p:nvPicPr>
        <p:blipFill>
          <a:blip r:embed="rId2" cstate="print"/>
          <a:srcRect l="2041" t="79012" r="3061"/>
          <a:stretch>
            <a:fillRect/>
          </a:stretch>
        </p:blipFill>
        <p:spPr bwMode="auto">
          <a:xfrm>
            <a:off x="1143000" y="4800600"/>
            <a:ext cx="7086600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-152400"/>
            <a:ext cx="9753600" cy="139903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Rewards and Challenges of Being a Manager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64208"/>
          </a:xfrm>
        </p:spPr>
        <p:txBody>
          <a:bodyPr/>
          <a:lstStyle/>
          <a:p>
            <a:pPr>
              <a:buNone/>
            </a:pPr>
            <a:endParaRPr lang="en-US" b="1" u="sng" dirty="0" smtClean="0"/>
          </a:p>
          <a:p>
            <a:endParaRPr lang="en-US" b="1" u="sng" dirty="0"/>
          </a:p>
        </p:txBody>
      </p:sp>
      <p:pic>
        <p:nvPicPr>
          <p:cNvPr id="1027" name="Picture 3" descr="C:\Users\acer\Desktop\rewards-and-challenges-of-being-a-manager-l.jpg"/>
          <p:cNvPicPr>
            <a:picLocks noChangeAspect="1" noChangeArrowheads="1"/>
          </p:cNvPicPr>
          <p:nvPr/>
        </p:nvPicPr>
        <p:blipFill>
          <a:blip r:embed="rId2" cstate="print"/>
          <a:srcRect l="5217" t="17681" r="4348" b="11594"/>
          <a:stretch>
            <a:fillRect/>
          </a:stretch>
        </p:blipFill>
        <p:spPr bwMode="auto">
          <a:xfrm>
            <a:off x="457200" y="1066800"/>
            <a:ext cx="82296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Productivity = Outputs/Inputs*</a:t>
            </a:r>
          </a:p>
          <a:p>
            <a:pPr>
              <a:buNone/>
            </a:pPr>
            <a:endParaRPr lang="en-US" dirty="0" smtClean="0"/>
          </a:p>
          <a:p>
            <a:pPr marL="578358" indent="-514350">
              <a:buAutoNum type="arabicPeriod"/>
            </a:pPr>
            <a:r>
              <a:rPr lang="en-US" dirty="0" smtClean="0"/>
              <a:t>Increasing outputs with same inputs</a:t>
            </a:r>
          </a:p>
          <a:p>
            <a:pPr marL="578358" indent="-514350">
              <a:buAutoNum type="arabicPeriod"/>
            </a:pPr>
            <a:r>
              <a:rPr lang="en-US" dirty="0" smtClean="0"/>
              <a:t>Decreasing inputs with same outputs</a:t>
            </a:r>
          </a:p>
          <a:p>
            <a:pPr marL="578358" indent="-514350">
              <a:buAutoNum type="arabicPeriod"/>
            </a:pPr>
            <a:r>
              <a:rPr lang="en-US" dirty="0" smtClean="0"/>
              <a:t>Increasing outputs and decreasing inputs</a:t>
            </a:r>
          </a:p>
          <a:p>
            <a:pPr marL="578358" indent="-514350">
              <a:buNone/>
            </a:pPr>
            <a:endParaRPr lang="en-US" dirty="0" smtClean="0"/>
          </a:p>
          <a:p>
            <a:pPr marL="578358" indent="-514350">
              <a:buNone/>
            </a:pPr>
            <a:r>
              <a:rPr lang="en-US" dirty="0" smtClean="0"/>
              <a:t>	*</a:t>
            </a:r>
            <a:r>
              <a:rPr lang="en-US" sz="1800" dirty="0" smtClean="0"/>
              <a:t>Within a time period, keeping same quality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Achievement of objectives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4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Efficiency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Achievement of the ends with the least amount of resources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A manager is an organizational member who coordinates and oversees the work “of other people” so organizational goals can be accomplished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Organization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A group of people working together to create a surplus.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business organizations, surplus is profit</a:t>
            </a:r>
          </a:p>
          <a:p>
            <a:r>
              <a:rPr lang="en-US" dirty="0" smtClean="0"/>
              <a:t>In NPOs surplus is satisfaction of needs</a:t>
            </a:r>
          </a:p>
          <a:p>
            <a:r>
              <a:rPr lang="en-US" dirty="0" smtClean="0"/>
              <a:t>In Universities/college, surplus is generation and dissemination of knowledge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Levels of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Line or Frontline Managers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Supervisors, Shift managers, office managers</a:t>
            </a:r>
          </a:p>
          <a:p>
            <a:r>
              <a:rPr lang="en-US" dirty="0" smtClean="0"/>
              <a:t>Middle Managers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Regional Manager, Project manager, store manager, Floor manager, division manager</a:t>
            </a:r>
          </a:p>
          <a:p>
            <a:r>
              <a:rPr lang="en-US" dirty="0" smtClean="0"/>
              <a:t>Top Managers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Executive Vice President, President, Managing Director, CEO, COO</a:t>
            </a:r>
            <a:endParaRPr lang="en-US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Management Functions </a:t>
            </a:r>
            <a:r>
              <a:rPr lang="en-US" dirty="0" smtClean="0"/>
              <a:t>(POSDCORB</a:t>
            </a:r>
            <a:r>
              <a:rPr lang="en-US" dirty="0" smtClean="0">
                <a:solidFill>
                  <a:schemeClr val="tx1"/>
                </a:solidFill>
              </a:rPr>
              <a:t>*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2131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Planning</a:t>
            </a:r>
          </a:p>
          <a:p>
            <a:r>
              <a:rPr lang="en-US" dirty="0" smtClean="0"/>
              <a:t>Organizing</a:t>
            </a:r>
          </a:p>
          <a:p>
            <a:r>
              <a:rPr lang="en-US" dirty="0" smtClean="0"/>
              <a:t>Staffing</a:t>
            </a:r>
          </a:p>
          <a:p>
            <a:r>
              <a:rPr lang="en-US" dirty="0" smtClean="0"/>
              <a:t>Directing</a:t>
            </a:r>
          </a:p>
          <a:p>
            <a:r>
              <a:rPr lang="en-US" dirty="0" smtClean="0"/>
              <a:t>Coordinating</a:t>
            </a:r>
          </a:p>
          <a:p>
            <a:r>
              <a:rPr lang="en-US" dirty="0" smtClean="0"/>
              <a:t>Reporting </a:t>
            </a:r>
          </a:p>
          <a:p>
            <a:r>
              <a:rPr lang="en-US" dirty="0" smtClean="0"/>
              <a:t>Budgeting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*Luther Gulick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Management Functions</a:t>
            </a:r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</a:p>
          <a:p>
            <a:r>
              <a:rPr lang="en-US" dirty="0" smtClean="0"/>
              <a:t>Organizing</a:t>
            </a:r>
          </a:p>
          <a:p>
            <a:r>
              <a:rPr lang="en-US" dirty="0" smtClean="0"/>
              <a:t>Staffing</a:t>
            </a:r>
          </a:p>
          <a:p>
            <a:r>
              <a:rPr lang="en-US" dirty="0" smtClean="0"/>
              <a:t>Leading</a:t>
            </a:r>
          </a:p>
          <a:p>
            <a:r>
              <a:rPr lang="en-US" dirty="0" smtClean="0"/>
              <a:t>Controlling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</a:t>
            </a:r>
            <a:r>
              <a:rPr lang="en-US" sz="2000" dirty="0" smtClean="0"/>
              <a:t>Koontz and O’Donnell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481</TotalTime>
  <Words>263</Words>
  <Application>Microsoft Office PowerPoint</Application>
  <PresentationFormat>On-screen Show (4:3)</PresentationFormat>
  <Paragraphs>108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Verve</vt:lpstr>
      <vt:lpstr>Why study </vt:lpstr>
      <vt:lpstr>Management</vt:lpstr>
      <vt:lpstr>Productivity</vt:lpstr>
      <vt:lpstr>Effectiveness</vt:lpstr>
      <vt:lpstr>Manager</vt:lpstr>
      <vt:lpstr>Organization</vt:lpstr>
      <vt:lpstr>Levels of Management</vt:lpstr>
      <vt:lpstr>Management Functions (POSDCORB*)</vt:lpstr>
      <vt:lpstr>Management Functions*</vt:lpstr>
      <vt:lpstr>Business Functions and Management Functions</vt:lpstr>
      <vt:lpstr>Slide 11</vt:lpstr>
      <vt:lpstr>Skills and Management Levels</vt:lpstr>
      <vt:lpstr>Mintzberg’s 10 Management Roles</vt:lpstr>
      <vt:lpstr>Mintzberg’s 10 Management Roles</vt:lpstr>
      <vt:lpstr>Systems Approach to Management</vt:lpstr>
      <vt:lpstr>Is Management</vt:lpstr>
      <vt:lpstr>Management as a science </vt:lpstr>
      <vt:lpstr>Management as a science</vt:lpstr>
      <vt:lpstr>Management as an art</vt:lpstr>
      <vt:lpstr>Management as an art</vt:lpstr>
      <vt:lpstr> Comparison between Art and Science as used in Management</vt:lpstr>
      <vt:lpstr>Management as a profession</vt:lpstr>
      <vt:lpstr>Slide 23</vt:lpstr>
      <vt:lpstr>Rewards and Challenges of Being a Manager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study </dc:title>
  <dc:creator>acer</dc:creator>
  <cp:lastModifiedBy>acer</cp:lastModifiedBy>
  <cp:revision>62</cp:revision>
  <dcterms:created xsi:type="dcterms:W3CDTF">2006-08-16T00:00:00Z</dcterms:created>
  <dcterms:modified xsi:type="dcterms:W3CDTF">2020-01-23T19:44:05Z</dcterms:modified>
</cp:coreProperties>
</file>