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70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AAC38AC-ADD2-4C5A-AFCE-9996509F444C}" type="datetimeFigureOut">
              <a:rPr lang="en-IN" smtClean="0"/>
              <a:pPr/>
              <a:t>29-11-2019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7AF3A4A-7ABF-4052-93EA-4EE311BBE3DD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9122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8AC-ADD2-4C5A-AFCE-9996509F444C}" type="datetimeFigureOut">
              <a:rPr lang="en-IN" smtClean="0"/>
              <a:pPr/>
              <a:t>29-11-2019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3A4A-7ABF-4052-93EA-4EE311BBE3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3990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8AC-ADD2-4C5A-AFCE-9996509F444C}" type="datetimeFigureOut">
              <a:rPr lang="en-IN" smtClean="0"/>
              <a:pPr/>
              <a:t>29-11-2019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3A4A-7ABF-4052-93EA-4EE311BBE3DD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6405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8AC-ADD2-4C5A-AFCE-9996509F444C}" type="datetimeFigureOut">
              <a:rPr lang="en-IN" smtClean="0"/>
              <a:pPr/>
              <a:t>29-11-2019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3A4A-7ABF-4052-93EA-4EE311BBE3D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37119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8AC-ADD2-4C5A-AFCE-9996509F444C}" type="datetimeFigureOut">
              <a:rPr lang="en-IN" smtClean="0"/>
              <a:pPr/>
              <a:t>29-11-2019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3A4A-7ABF-4052-93EA-4EE311BBE3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596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8AC-ADD2-4C5A-AFCE-9996509F444C}" type="datetimeFigureOut">
              <a:rPr lang="en-IN" smtClean="0"/>
              <a:pPr/>
              <a:t>29-11-2019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3A4A-7ABF-4052-93EA-4EE311BBE3D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03605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8AC-ADD2-4C5A-AFCE-9996509F444C}" type="datetimeFigureOut">
              <a:rPr lang="en-IN" smtClean="0"/>
              <a:pPr/>
              <a:t>29-11-2019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3A4A-7ABF-4052-93EA-4EE311BBE3DD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33655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8AC-ADD2-4C5A-AFCE-9996509F444C}" type="datetimeFigureOut">
              <a:rPr lang="en-IN" smtClean="0"/>
              <a:pPr/>
              <a:t>29-11-2019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3A4A-7ABF-4052-93EA-4EE311BBE3DD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68919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8AC-ADD2-4C5A-AFCE-9996509F444C}" type="datetimeFigureOut">
              <a:rPr lang="en-IN" smtClean="0"/>
              <a:pPr/>
              <a:t>29-11-2019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3A4A-7ABF-4052-93EA-4EE311BBE3DD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6852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8AC-ADD2-4C5A-AFCE-9996509F444C}" type="datetimeFigureOut">
              <a:rPr lang="en-IN" smtClean="0"/>
              <a:pPr/>
              <a:t>29-11-2019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3A4A-7ABF-4052-93EA-4EE311BBE3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272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8AC-ADD2-4C5A-AFCE-9996509F444C}" type="datetimeFigureOut">
              <a:rPr lang="en-IN" smtClean="0"/>
              <a:pPr/>
              <a:t>29-11-2019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3A4A-7ABF-4052-93EA-4EE311BBE3DD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3645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8AC-ADD2-4C5A-AFCE-9996509F444C}" type="datetimeFigureOut">
              <a:rPr lang="en-IN" smtClean="0"/>
              <a:pPr/>
              <a:t>29-11-2019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3A4A-7ABF-4052-93EA-4EE311BBE3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5818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8AC-ADD2-4C5A-AFCE-9996509F444C}" type="datetimeFigureOut">
              <a:rPr lang="en-IN" smtClean="0"/>
              <a:pPr/>
              <a:t>29-11-2019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3A4A-7ABF-4052-93EA-4EE311BBE3DD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1352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8AC-ADD2-4C5A-AFCE-9996509F444C}" type="datetimeFigureOut">
              <a:rPr lang="en-IN" smtClean="0"/>
              <a:pPr/>
              <a:t>29-11-2019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3A4A-7ABF-4052-93EA-4EE311BBE3DD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814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8AC-ADD2-4C5A-AFCE-9996509F444C}" type="datetimeFigureOut">
              <a:rPr lang="en-IN" smtClean="0"/>
              <a:pPr/>
              <a:t>29-11-2019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3A4A-7ABF-4052-93EA-4EE311BBE3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1945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8AC-ADD2-4C5A-AFCE-9996509F444C}" type="datetimeFigureOut">
              <a:rPr lang="en-IN" smtClean="0"/>
              <a:pPr/>
              <a:t>29-11-2019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3A4A-7ABF-4052-93EA-4EE311BBE3DD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3637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38AC-ADD2-4C5A-AFCE-9996509F444C}" type="datetimeFigureOut">
              <a:rPr lang="en-IN" smtClean="0"/>
              <a:pPr/>
              <a:t>29-11-2019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3A4A-7ABF-4052-93EA-4EE311BBE3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4472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AC38AC-ADD2-4C5A-AFCE-9996509F444C}" type="datetimeFigureOut">
              <a:rPr lang="en-IN" smtClean="0"/>
              <a:pPr/>
              <a:t>29-11-2019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AF3A4A-7ABF-4052-93EA-4EE311BBE3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224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CCB4AE-D130-49BD-B4DC-1B2B476A8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Marketing Management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DBE4CE2-E12F-48A2-BDE2-DD74BE2342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7533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52AF70-65D5-4170-9C2A-9C95C946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Marketing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3E7D37-D007-46EA-B9B0-B93B4C9A5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b="1" dirty="0"/>
              <a:t>Marketing</a:t>
            </a:r>
            <a:r>
              <a:rPr lang="en-US" altLang="en-US" dirty="0"/>
              <a:t> is an organizational function and a set of processes for creating, communicating, and delivering value to customers and for managing customer relationships in ways that benefit the organization and its stakeholders.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9919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1EB099-3766-47B9-BC40-068A65E9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Marketing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3C9742-1071-47C8-976F-72D373D35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 </a:t>
            </a:r>
            <a:r>
              <a:rPr lang="en-US" altLang="en-US" b="1" dirty="0"/>
              <a:t>Marketing</a:t>
            </a:r>
            <a:r>
              <a:rPr lang="en-US" altLang="en-US" dirty="0"/>
              <a:t> </a:t>
            </a:r>
            <a:r>
              <a:rPr lang="en-US" altLang="en-US" b="1" dirty="0"/>
              <a:t>management</a:t>
            </a:r>
            <a:r>
              <a:rPr lang="en-US" altLang="en-US" dirty="0"/>
              <a:t> is the </a:t>
            </a:r>
            <a:r>
              <a:rPr lang="en-US" altLang="en-US" i="1" dirty="0"/>
              <a:t>art and science</a:t>
            </a:r>
            <a:r>
              <a:rPr lang="en-US" altLang="en-US" dirty="0"/>
              <a:t> of choosing target markets and getting, keeping, and growing customers through creating, delivering, and </a:t>
            </a:r>
            <a:r>
              <a:rPr lang="en-US" altLang="en-US" dirty="0" err="1"/>
              <a:t>communicatingsuperior</a:t>
            </a:r>
            <a:r>
              <a:rPr lang="en-US" altLang="en-US" dirty="0"/>
              <a:t> customer value.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6661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207D04-4BE8-41B3-AFDF-0F365765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OF Marketing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80B903-9CB6-42A9-9F54-6A237D9E4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 Segmentation</a:t>
            </a:r>
            <a:r>
              <a:rPr lang="en-US" altLang="en-US" dirty="0"/>
              <a:t> : Breaking the big market into small segments basis certain parameters .</a:t>
            </a:r>
            <a:r>
              <a:rPr lang="en-US" altLang="en-US" dirty="0" err="1"/>
              <a:t>i.e</a:t>
            </a:r>
            <a:r>
              <a:rPr lang="en-US" altLang="en-US" dirty="0"/>
              <a:t> Gender, age, income </a:t>
            </a:r>
            <a:r>
              <a:rPr lang="en-US" altLang="en-US" dirty="0" err="1"/>
              <a:t>etc</a:t>
            </a:r>
            <a:endParaRPr lang="en-US" altLang="en-US" dirty="0"/>
          </a:p>
          <a:p>
            <a:r>
              <a:rPr lang="en-US" altLang="en-US" b="1" dirty="0"/>
              <a:t>Targeting / Target Market </a:t>
            </a:r>
            <a:r>
              <a:rPr lang="en-US" altLang="en-US" dirty="0"/>
              <a:t>: Identification of the segment that presents the greatest Opportunity.</a:t>
            </a:r>
          </a:p>
          <a:p>
            <a:r>
              <a:rPr lang="en-US" altLang="en-US" b="1" dirty="0"/>
              <a:t>Positioning </a:t>
            </a:r>
            <a:r>
              <a:rPr lang="en-US" altLang="en-US" dirty="0"/>
              <a:t>: -Creating / Taking a place in customer’s mind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9628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B38A06-1FFC-476E-803D-7F31908F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Mix (4 p’s)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1867F31-169A-4461-A0EF-3C6C66F14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1478" y="2557463"/>
            <a:ext cx="9601196" cy="3317875"/>
          </a:xfrm>
        </p:spPr>
      </p:pic>
    </p:spTree>
    <p:extLst>
      <p:ext uri="{BB962C8B-B14F-4D97-AF65-F5344CB8AC3E}">
        <p14:creationId xmlns:p14="http://schemas.microsoft.com/office/powerpoint/2010/main" xmlns="" val="302674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5C507D-A209-40C4-BC8A-C408A863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product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AAAD9A-6DA2-4115-9B6B-FF8BAFA63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product</a:t>
            </a:r>
            <a:r>
              <a:rPr lang="en-US" dirty="0"/>
              <a:t> is anything that can be offered to a market to satisfy a want or need, including physical goods, services, experiences, events, persons, places, properties, organizations, information, and ideas.</a:t>
            </a:r>
          </a:p>
        </p:txBody>
      </p:sp>
    </p:spTree>
    <p:extLst>
      <p:ext uri="{BB962C8B-B14F-4D97-AF65-F5344CB8AC3E}">
        <p14:creationId xmlns:p14="http://schemas.microsoft.com/office/powerpoint/2010/main" xmlns="" val="265558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17E99E-C0CD-450B-88B8-D81DCF75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Mix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B03B7E-B373-47A2-9981-5646939A4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u="sng" dirty="0"/>
              <a:t>Product-line pricing </a:t>
            </a:r>
            <a:r>
              <a:rPr lang="en-US" dirty="0"/>
              <a:t>(Pricing Line Rather then single)- Shirts @ 500-1000-1500</a:t>
            </a:r>
          </a:p>
          <a:p>
            <a:r>
              <a:rPr lang="en-US" b="1" u="sng" dirty="0"/>
              <a:t>Optional-feature pricing- </a:t>
            </a:r>
            <a:r>
              <a:rPr lang="en-US" dirty="0"/>
              <a:t>Car’s  Basic Model</a:t>
            </a:r>
          </a:p>
          <a:p>
            <a:r>
              <a:rPr lang="en-US" b="1" u="sng" dirty="0"/>
              <a:t>Captive-product pricing- </a:t>
            </a:r>
            <a:r>
              <a:rPr lang="en-US" dirty="0"/>
              <a:t>Printer &amp; Cartridge </a:t>
            </a:r>
          </a:p>
          <a:p>
            <a:r>
              <a:rPr lang="en-US" b="1" u="sng" dirty="0"/>
              <a:t>Two-part pricing </a:t>
            </a:r>
            <a:r>
              <a:rPr lang="en-US" dirty="0"/>
              <a:t>: Fixed Fee plus Variable-Telecom</a:t>
            </a:r>
          </a:p>
          <a:p>
            <a:r>
              <a:rPr lang="en-US" b="1" u="sng" dirty="0"/>
              <a:t>By-product pricing :</a:t>
            </a:r>
            <a:r>
              <a:rPr lang="en-US" dirty="0"/>
              <a:t> Charge Less for main product if Byproduct is valuable to the customers</a:t>
            </a:r>
          </a:p>
          <a:p>
            <a:r>
              <a:rPr lang="en-US" b="1" u="sng" dirty="0"/>
              <a:t>Product-bundling pricing</a:t>
            </a:r>
          </a:p>
          <a:p>
            <a:pPr lvl="1"/>
            <a:r>
              <a:rPr lang="en-US" dirty="0"/>
              <a:t>Pure Bundling:- Firm offers its products </a:t>
            </a:r>
            <a:r>
              <a:rPr lang="en-US" b="1" dirty="0"/>
              <a:t>only</a:t>
            </a:r>
            <a:r>
              <a:rPr lang="en-US" dirty="0"/>
              <a:t> as bundle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 Travel Packages: Travel cost, sightseeing, stay &amp; food exp.</a:t>
            </a:r>
          </a:p>
          <a:p>
            <a:pPr lvl="1"/>
            <a:r>
              <a:rPr lang="en-US" dirty="0"/>
              <a:t>Mixed Bundling : Seller offers both Individually and in Bundles</a:t>
            </a:r>
          </a:p>
          <a:p>
            <a:pPr lvl="2"/>
            <a:r>
              <a:rPr lang="en-US" dirty="0"/>
              <a:t>Charges less for Bundles.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50231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363</TotalTime>
  <Words>258</Words>
  <Application>Microsoft Office PowerPoint</Application>
  <PresentationFormat>Custom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Organic</vt:lpstr>
      <vt:lpstr>  Marketing Management</vt:lpstr>
      <vt:lpstr>Meaning Of Marketing</vt:lpstr>
      <vt:lpstr>Marketing Management</vt:lpstr>
      <vt:lpstr>STP OF Marketing management</vt:lpstr>
      <vt:lpstr>Marketing Mix (4 p’s)</vt:lpstr>
      <vt:lpstr>Meaning of product</vt:lpstr>
      <vt:lpstr>Product Mix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Kavisha Shah</dc:creator>
  <cp:lastModifiedBy>PG</cp:lastModifiedBy>
  <cp:revision>18</cp:revision>
  <dcterms:created xsi:type="dcterms:W3CDTF">2019-10-28T09:16:55Z</dcterms:created>
  <dcterms:modified xsi:type="dcterms:W3CDTF">2019-11-29T18:28:33Z</dcterms:modified>
</cp:coreProperties>
</file>