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35"/>
  </p:notesMasterIdLst>
  <p:sldIdLst>
    <p:sldId id="256" r:id="rId3"/>
    <p:sldId id="257" r:id="rId4"/>
    <p:sldId id="403" r:id="rId5"/>
    <p:sldId id="404" r:id="rId6"/>
    <p:sldId id="406" r:id="rId7"/>
    <p:sldId id="407" r:id="rId8"/>
    <p:sldId id="417" r:id="rId9"/>
    <p:sldId id="418" r:id="rId10"/>
    <p:sldId id="410" r:id="rId11"/>
    <p:sldId id="411" r:id="rId12"/>
    <p:sldId id="419" r:id="rId13"/>
    <p:sldId id="530" r:id="rId14"/>
    <p:sldId id="415" r:id="rId15"/>
    <p:sldId id="416" r:id="rId16"/>
    <p:sldId id="288" r:id="rId17"/>
    <p:sldId id="289" r:id="rId18"/>
    <p:sldId id="533" r:id="rId19"/>
    <p:sldId id="531" r:id="rId20"/>
    <p:sldId id="290" r:id="rId21"/>
    <p:sldId id="291" r:id="rId22"/>
    <p:sldId id="292" r:id="rId23"/>
    <p:sldId id="293" r:id="rId24"/>
    <p:sldId id="294" r:id="rId25"/>
    <p:sldId id="295" r:id="rId26"/>
    <p:sldId id="296" r:id="rId27"/>
    <p:sldId id="297" r:id="rId28"/>
    <p:sldId id="298" r:id="rId29"/>
    <p:sldId id="299" r:id="rId30"/>
    <p:sldId id="300" r:id="rId31"/>
    <p:sldId id="779" r:id="rId32"/>
    <p:sldId id="678" r:id="rId33"/>
    <p:sldId id="532" r:id="rId34"/>
    <p:sldId id="301" r:id="rId35"/>
    <p:sldId id="302" r:id="rId36"/>
    <p:sldId id="780" r:id="rId37"/>
    <p:sldId id="303" r:id="rId38"/>
    <p:sldId id="304" r:id="rId39"/>
    <p:sldId id="305" r:id="rId40"/>
    <p:sldId id="781"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 id="334" r:id="rId70"/>
    <p:sldId id="336" r:id="rId71"/>
    <p:sldId id="534" r:id="rId72"/>
    <p:sldId id="337" r:id="rId73"/>
    <p:sldId id="338" r:id="rId74"/>
    <p:sldId id="339" r:id="rId75"/>
    <p:sldId id="340" r:id="rId76"/>
    <p:sldId id="341" r:id="rId77"/>
    <p:sldId id="535" r:id="rId78"/>
    <p:sldId id="342" r:id="rId79"/>
    <p:sldId id="343" r:id="rId80"/>
    <p:sldId id="344" r:id="rId81"/>
    <p:sldId id="345" r:id="rId82"/>
    <p:sldId id="346" r:id="rId83"/>
    <p:sldId id="347" r:id="rId84"/>
    <p:sldId id="348" r:id="rId85"/>
    <p:sldId id="349" r:id="rId86"/>
    <p:sldId id="350" r:id="rId87"/>
    <p:sldId id="351" r:id="rId88"/>
    <p:sldId id="352" r:id="rId89"/>
    <p:sldId id="353" r:id="rId90"/>
    <p:sldId id="354" r:id="rId91"/>
    <p:sldId id="536" r:id="rId92"/>
    <p:sldId id="355" r:id="rId93"/>
    <p:sldId id="638" r:id="rId94"/>
    <p:sldId id="639" r:id="rId95"/>
    <p:sldId id="640" r:id="rId96"/>
    <p:sldId id="641" r:id="rId97"/>
    <p:sldId id="642" r:id="rId98"/>
    <p:sldId id="643" r:id="rId99"/>
    <p:sldId id="644" r:id="rId100"/>
    <p:sldId id="645" r:id="rId101"/>
    <p:sldId id="646" r:id="rId102"/>
    <p:sldId id="775" r:id="rId103"/>
    <p:sldId id="356" r:id="rId104"/>
    <p:sldId id="357" r:id="rId105"/>
    <p:sldId id="776" r:id="rId106"/>
    <p:sldId id="777" r:id="rId107"/>
    <p:sldId id="778"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267" r:id="rId134"/>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幼圆" pitchFamily="49"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幼圆" pitchFamily="49"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幼圆" pitchFamily="49"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幼圆" pitchFamily="49"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幼圆" pitchFamily="49"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幼圆" pitchFamily="49"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幼圆" pitchFamily="49"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幼圆" pitchFamily="49"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幼圆"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dd Rovito" initials="" lastIdx="49" clrIdx="0"/>
  <p:cmAuthor id="1" name="clark" initials="c" lastIdx="2" clrIdx="1"/>
  <p:cmAuthor id="2" name="Keith Fieldhouse" initials="KF"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2"/>
    <p:restoredTop sz="91244"/>
  </p:normalViewPr>
  <p:slideViewPr>
    <p:cSldViewPr snapToGrid="0" showGuides="1">
      <p:cViewPr varScale="1">
        <p:scale>
          <a:sx n="64" d="100"/>
          <a:sy n="64" d="100"/>
        </p:scale>
        <p:origin x="1428" y="72"/>
      </p:cViewPr>
      <p:guideLst>
        <p:guide orient="horz" pos="2160"/>
        <p:guide pos="2884"/>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viewProps" Target="view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theme" Target="theme/theme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notesMaster" Target="notesMasters/notesMaster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commentAuthors" Target="commentAuthor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0">
              <a:ln>
                <a:noFill/>
              </a:ln>
              <a:solidFill>
                <a:srgbClr val="FF0000"/>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smtClean="0">
                <a:ln>
                  <a:noFill/>
                </a:ln>
                <a:solidFill>
                  <a:srgbClr val="FF0000"/>
                </a:solidFill>
                <a:effectLst/>
                <a:uLnTx/>
                <a:uFillTx/>
                <a:latin typeface="+mn-lt"/>
                <a:ea typeface="+mn-ea"/>
                <a:cs typeface="+mn-cs"/>
              </a:rPr>
              <a:t>模板来自于 </a:t>
            </a:r>
            <a:r>
              <a:rPr kumimoji="0" lang="en-US" altLang="zh-CN" sz="1400" b="0" i="0" u="none" strike="noStrike" kern="1200" cap="none" spc="0" normalizeH="0" baseline="0" noProof="0" dirty="0" smtClean="0">
                <a:ln>
                  <a:noFill/>
                </a:ln>
                <a:solidFill>
                  <a:srgbClr val="FF0000"/>
                </a:solidFill>
                <a:effectLst/>
                <a:uLnTx/>
                <a:uFillTx/>
                <a:latin typeface="+mn-lt"/>
                <a:ea typeface="+mn-ea"/>
                <a:cs typeface="+mn-cs"/>
              </a:rPr>
              <a:t>http://docer.mysoeasy.com</a:t>
            </a:r>
            <a:endParaRPr kumimoji="0" lang="zh-CN" altLang="en-US" sz="1400" b="0" i="0" u="none" strike="noStrike" kern="1200" cap="none" spc="0" normalizeH="0" baseline="0" noProof="0" dirty="0">
              <a:ln>
                <a:noFill/>
              </a:ln>
              <a:solidFill>
                <a:srgbClr val="FF0000"/>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814E9E5-128A-43E5-BDE6-E4FB45DCF463}" type="slidenum">
              <a:rPr kumimoji="0" lang="zh-CN" altLang="en-US" sz="1200" b="0" i="0" u="none" strike="noStrike" kern="1200" cap="none" spc="0" normalizeH="0" baseline="0" noProof="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229217762"/>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buFont typeface="Arial" panose="020B0604020202020204" pitchFamily="34" charset="0"/>
      <a:defRPr sz="1400" kern="1200">
        <a:solidFill>
          <a:srgbClr val="FF0000"/>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a:solidFill>
              <a:srgbClr val="000000">
                <a:alpha val="100000"/>
              </a:srgbClr>
            </a:solidFill>
            <a:miter lim="800000"/>
          </a:ln>
        </p:spPr>
      </p:sp>
      <p:sp>
        <p:nvSpPr>
          <p:cNvPr id="5123"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512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1</a:t>
            </a:fld>
            <a:endParaRPr lang="zh-CN" altLang="en-US" sz="1200" dirty="0">
              <a:solidFill>
                <a:schemeClr val="tx1"/>
              </a:solidFill>
            </a:endParaRPr>
          </a:p>
        </p:txBody>
      </p:sp>
    </p:spTree>
    <p:extLst>
      <p:ext uri="{BB962C8B-B14F-4D97-AF65-F5344CB8AC3E}">
        <p14:creationId xmlns:p14="http://schemas.microsoft.com/office/powerpoint/2010/main" val="1899926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15</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342043787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109</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174603697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110</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171890166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111</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244633520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112</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413827892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113</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209546284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114</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15344357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115</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312391205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116</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245506247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117</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346380164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118</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1044331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16</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158863634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119</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255385045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120</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326426891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121</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302531718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122</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96187689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123</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324747034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124</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137040902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125</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299293137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126</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193823323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127</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128688108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128</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2532808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17</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76843792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129</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207216797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130</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379616769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131</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274698172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a:solidFill>
              <a:srgbClr val="000000">
                <a:alpha val="100000"/>
              </a:srgbClr>
            </a:solidFill>
            <a:miter lim="800000"/>
          </a:ln>
        </p:spPr>
      </p:sp>
      <p:sp>
        <p:nvSpPr>
          <p:cNvPr id="717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132</a:t>
            </a:fld>
            <a:endParaRPr lang="zh-CN" altLang="en-US" sz="1200" dirty="0">
              <a:solidFill>
                <a:schemeClr val="tx1"/>
              </a:solidFill>
            </a:endParaRPr>
          </a:p>
        </p:txBody>
      </p:sp>
    </p:spTree>
    <p:extLst>
      <p:ext uri="{BB962C8B-B14F-4D97-AF65-F5344CB8AC3E}">
        <p14:creationId xmlns:p14="http://schemas.microsoft.com/office/powerpoint/2010/main" val="1955171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18</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2869764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19</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3012349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20</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1888012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21</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1999677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22</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1751226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23</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4266857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24</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4251201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a:solidFill>
              <a:srgbClr val="000000">
                <a:alpha val="100000"/>
              </a:srgbClr>
            </a:solidFill>
            <a:miter lim="800000"/>
          </a:ln>
        </p:spPr>
      </p:sp>
      <p:sp>
        <p:nvSpPr>
          <p:cNvPr id="717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2</a:t>
            </a:fld>
            <a:endParaRPr lang="zh-CN" altLang="en-US" sz="1200" dirty="0">
              <a:solidFill>
                <a:schemeClr val="tx1"/>
              </a:solidFill>
            </a:endParaRPr>
          </a:p>
        </p:txBody>
      </p:sp>
    </p:spTree>
    <p:extLst>
      <p:ext uri="{BB962C8B-B14F-4D97-AF65-F5344CB8AC3E}">
        <p14:creationId xmlns:p14="http://schemas.microsoft.com/office/powerpoint/2010/main" val="2467864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25</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480563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26</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30306129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27</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3879317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28</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16506737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29</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27693554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31</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3239356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32</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24228369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33</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36802704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34</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42439334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36</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1470361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a:solidFill>
              <a:srgbClr val="000000">
                <a:alpha val="100000"/>
              </a:srgbClr>
            </a:solidFill>
            <a:miter lim="800000"/>
          </a:ln>
        </p:spPr>
      </p:sp>
      <p:sp>
        <p:nvSpPr>
          <p:cNvPr id="717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3</a:t>
            </a:fld>
            <a:endParaRPr lang="zh-CN" altLang="en-US" sz="1200" dirty="0">
              <a:solidFill>
                <a:schemeClr val="tx1"/>
              </a:solidFill>
            </a:endParaRPr>
          </a:p>
        </p:txBody>
      </p:sp>
    </p:spTree>
    <p:extLst>
      <p:ext uri="{BB962C8B-B14F-4D97-AF65-F5344CB8AC3E}">
        <p14:creationId xmlns:p14="http://schemas.microsoft.com/office/powerpoint/2010/main" val="8253957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37</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19185998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38</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705843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40</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8337067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41</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38110764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42</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5807981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43</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26621128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44</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22854432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45</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28523435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46</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23295595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47</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736592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a:solidFill>
              <a:srgbClr val="000000">
                <a:alpha val="100000"/>
              </a:srgbClr>
            </a:solidFill>
            <a:miter lim="800000"/>
          </a:ln>
        </p:spPr>
      </p:sp>
      <p:sp>
        <p:nvSpPr>
          <p:cNvPr id="717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4</a:t>
            </a:fld>
            <a:endParaRPr lang="zh-CN" altLang="en-US" sz="1200" dirty="0">
              <a:solidFill>
                <a:schemeClr val="tx1"/>
              </a:solidFill>
            </a:endParaRPr>
          </a:p>
        </p:txBody>
      </p:sp>
    </p:spTree>
    <p:extLst>
      <p:ext uri="{BB962C8B-B14F-4D97-AF65-F5344CB8AC3E}">
        <p14:creationId xmlns:p14="http://schemas.microsoft.com/office/powerpoint/2010/main" val="5277836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48</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11242921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49</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10555317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50</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15664263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51</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36709966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52</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33195673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53</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8911034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54</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32500188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55</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20743816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56</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24732534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57</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3292028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a:solidFill>
              <a:srgbClr val="000000">
                <a:alpha val="100000"/>
              </a:srgbClr>
            </a:solidFill>
            <a:miter lim="800000"/>
          </a:ln>
        </p:spPr>
      </p:sp>
      <p:sp>
        <p:nvSpPr>
          <p:cNvPr id="717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5</a:t>
            </a:fld>
            <a:endParaRPr lang="zh-CN" altLang="en-US" sz="1200" dirty="0">
              <a:solidFill>
                <a:schemeClr val="tx1"/>
              </a:solidFill>
            </a:endParaRPr>
          </a:p>
        </p:txBody>
      </p:sp>
    </p:spTree>
    <p:extLst>
      <p:ext uri="{BB962C8B-B14F-4D97-AF65-F5344CB8AC3E}">
        <p14:creationId xmlns:p14="http://schemas.microsoft.com/office/powerpoint/2010/main" val="12718300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58</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30166690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59</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27056078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60</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18808780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61</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10931751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62</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32006571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63</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23313864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64</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40303258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65</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4285503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66</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4674991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67</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2320937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a:solidFill>
              <a:srgbClr val="000000">
                <a:alpha val="100000"/>
              </a:srgbClr>
            </a:solidFill>
            <a:miter lim="800000"/>
          </a:ln>
        </p:spPr>
      </p:sp>
      <p:sp>
        <p:nvSpPr>
          <p:cNvPr id="717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6</a:t>
            </a:fld>
            <a:endParaRPr lang="zh-CN" altLang="en-US" sz="1200" dirty="0">
              <a:solidFill>
                <a:schemeClr val="tx1"/>
              </a:solidFill>
            </a:endParaRPr>
          </a:p>
        </p:txBody>
      </p:sp>
    </p:spTree>
    <p:extLst>
      <p:ext uri="{BB962C8B-B14F-4D97-AF65-F5344CB8AC3E}">
        <p14:creationId xmlns:p14="http://schemas.microsoft.com/office/powerpoint/2010/main" val="30441266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68</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20210055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69</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26983541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70</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362477571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71</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22311782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72</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29784670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73</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108017777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74</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163414532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75</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36453379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76</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403643979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77</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271411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a:solidFill>
              <a:srgbClr val="000000">
                <a:alpha val="100000"/>
              </a:srgbClr>
            </a:solidFill>
            <a:miter lim="800000"/>
          </a:ln>
        </p:spPr>
      </p:sp>
      <p:sp>
        <p:nvSpPr>
          <p:cNvPr id="717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7</a:t>
            </a:fld>
            <a:endParaRPr lang="zh-CN" altLang="en-US" sz="1200" dirty="0">
              <a:solidFill>
                <a:schemeClr val="tx1"/>
              </a:solidFill>
            </a:endParaRPr>
          </a:p>
        </p:txBody>
      </p:sp>
    </p:spTree>
    <p:extLst>
      <p:ext uri="{BB962C8B-B14F-4D97-AF65-F5344CB8AC3E}">
        <p14:creationId xmlns:p14="http://schemas.microsoft.com/office/powerpoint/2010/main" val="54742241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78</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254867650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79</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60582896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80</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28044949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81</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165641861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82</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11264753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83</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191540737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84</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157558672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85</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147539828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86</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197075874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87</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3331284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a:solidFill>
              <a:srgbClr val="000000">
                <a:alpha val="100000"/>
              </a:srgbClr>
            </a:solidFill>
            <a:miter lim="800000"/>
          </a:ln>
        </p:spPr>
      </p:sp>
      <p:sp>
        <p:nvSpPr>
          <p:cNvPr id="717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8</a:t>
            </a:fld>
            <a:endParaRPr lang="zh-CN" altLang="en-US" sz="1200" dirty="0">
              <a:solidFill>
                <a:schemeClr val="tx1"/>
              </a:solidFill>
            </a:endParaRPr>
          </a:p>
        </p:txBody>
      </p:sp>
    </p:spTree>
    <p:extLst>
      <p:ext uri="{BB962C8B-B14F-4D97-AF65-F5344CB8AC3E}">
        <p14:creationId xmlns:p14="http://schemas.microsoft.com/office/powerpoint/2010/main" val="136260128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88</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386578836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89</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170294412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90</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81609845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91</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225673857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92</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719276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93</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245875044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94</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304106045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95</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70534793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96</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69611284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97</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4102782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a:solidFill>
              <a:srgbClr val="000000">
                <a:alpha val="100000"/>
              </a:srgbClr>
            </a:solidFill>
            <a:miter lim="800000"/>
          </a:ln>
        </p:spPr>
      </p:sp>
      <p:sp>
        <p:nvSpPr>
          <p:cNvPr id="7171"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spcBef>
                <a:spcPct val="0"/>
              </a:spcBef>
              <a:buChar char="•"/>
            </a:pPr>
            <a:fld id="{9A0DB2DC-4C9A-4742-B13C-FB6460FD3503}" type="slidenum">
              <a:rPr lang="zh-CN" altLang="en-US" sz="1200" dirty="0">
                <a:solidFill>
                  <a:schemeClr val="tx1"/>
                </a:solidFill>
              </a:rPr>
              <a:t>14</a:t>
            </a:fld>
            <a:endParaRPr lang="zh-CN" altLang="en-US" sz="1200" dirty="0">
              <a:solidFill>
                <a:schemeClr val="tx1"/>
              </a:solidFill>
            </a:endParaRPr>
          </a:p>
        </p:txBody>
      </p:sp>
    </p:spTree>
    <p:extLst>
      <p:ext uri="{BB962C8B-B14F-4D97-AF65-F5344CB8AC3E}">
        <p14:creationId xmlns:p14="http://schemas.microsoft.com/office/powerpoint/2010/main" val="211621658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98</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65010302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99</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299114919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100</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413092938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102</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96683745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103</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361500354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104</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122407704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105</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39418185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106</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42867187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107</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77166640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p:cNvSpPr>
            <a:spLocks noGrp="1" noChangeArrowheads="1"/>
          </p:cNvSpPr>
          <p:nvPr>
            <p:ph type="sldNum" sz="quarter"/>
          </p:nvPr>
        </p:nvSpPr>
        <p:spPr>
          <a:noFill/>
        </p:spPr>
        <p:txBody>
          <a:bodyPr/>
          <a:lstStyle>
            <a:lvl1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lnSpc>
                <a:spcPct val="93000"/>
              </a:lnSpc>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pPr>
              <a:lnSpc>
                <a:spcPct val="95000"/>
              </a:lnSpc>
              <a:buClrTx/>
              <a:buFontTx/>
              <a:buNone/>
            </a:pPr>
            <a:fld id="{A470DE0C-ED5E-4C69-87EE-596C648D7E21}" type="slidenum">
              <a:rPr lang="en-US" altLang="en-US">
                <a:solidFill>
                  <a:srgbClr val="000000"/>
                </a:solidFill>
                <a:latin typeface="Times New Roman" panose="02020603050405020304" pitchFamily="16" charset="0"/>
                <a:ea typeface="Arial Unicode MS" panose="020B0604020202020204" pitchFamily="34" charset="-128"/>
              </a:rPr>
              <a:t>108</a:t>
            </a:fld>
            <a:endParaRPr lang="en-US" altLang="en-US">
              <a:solidFill>
                <a:srgbClr val="000000"/>
              </a:solidFill>
              <a:latin typeface="Times New Roman" panose="02020603050405020304" pitchFamily="16" charset="0"/>
              <a:ea typeface="Arial Unicode MS" panose="020B0604020202020204" pitchFamily="34" charset="-128"/>
            </a:endParaRPr>
          </a:p>
        </p:txBody>
      </p:sp>
      <p:sp>
        <p:nvSpPr>
          <p:cNvPr id="143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6" charset="0"/>
            </a:endParaRPr>
          </a:p>
        </p:txBody>
      </p:sp>
    </p:spTree>
    <p:extLst>
      <p:ext uri="{BB962C8B-B14F-4D97-AF65-F5344CB8AC3E}">
        <p14:creationId xmlns:p14="http://schemas.microsoft.com/office/powerpoint/2010/main" val="749449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图片 8"/>
          <p:cNvPicPr>
            <a:picLocks noChangeAspect="1"/>
          </p:cNvPicPr>
          <p:nvPr userDrawn="1"/>
        </p:nvPicPr>
        <p:blipFill>
          <a:blip r:embed="rId2"/>
          <a:srcRect l="2940" t="1849" r="398"/>
          <a:stretch>
            <a:fillRect/>
          </a:stretch>
        </p:blipFill>
        <p:spPr>
          <a:xfrm>
            <a:off x="0" y="0"/>
            <a:ext cx="8872538" cy="6858000"/>
          </a:xfrm>
          <a:prstGeom prst="rect">
            <a:avLst/>
          </a:prstGeom>
          <a:noFill/>
          <a:ln w="9525">
            <a:noFill/>
          </a:ln>
        </p:spPr>
      </p:pic>
      <p:sp>
        <p:nvSpPr>
          <p:cNvPr id="10" name="矩形 9"/>
          <p:cNvSpPr/>
          <p:nvPr/>
        </p:nvSpPr>
        <p:spPr>
          <a:xfrm>
            <a:off x="5373189" y="716"/>
            <a:ext cx="3770811" cy="6857284"/>
          </a:xfrm>
          <a:prstGeom prst="rect">
            <a:avLst/>
          </a:prstGeom>
          <a:gradFill flip="none" rotWithShape="1">
            <a:gsLst>
              <a:gs pos="40000">
                <a:schemeClr val="bg1"/>
              </a:gs>
              <a:gs pos="100000">
                <a:schemeClr val="bg1">
                  <a:shade val="100000"/>
                  <a:satMod val="115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388" name="KSO_BT1"/>
          <p:cNvSpPr>
            <a:spLocks noGrp="1"/>
          </p:cNvSpPr>
          <p:nvPr>
            <p:ph type="ctrTitle"/>
          </p:nvPr>
        </p:nvSpPr>
        <p:spPr>
          <a:xfrm>
            <a:off x="4408488" y="2163763"/>
            <a:ext cx="4357687" cy="1428750"/>
          </a:xfrm>
        </p:spPr>
        <p:txBody>
          <a:bodyPr/>
          <a:lstStyle>
            <a:lvl1pPr algn="ctr">
              <a:lnSpc>
                <a:spcPct val="110000"/>
              </a:lnSpc>
              <a:defRPr sz="3600" smtClean="0"/>
            </a:lvl1pPr>
          </a:lstStyle>
          <a:p>
            <a:pPr lvl="0"/>
            <a:r>
              <a:rPr lang="en-US" altLang="zh-CN" noProof="0" smtClean="0"/>
              <a:t>Click to edit Master title style</a:t>
            </a:r>
            <a:endParaRPr lang="zh-CN" altLang="en-US" noProof="0" smtClean="0"/>
          </a:p>
        </p:txBody>
      </p:sp>
      <p:sp>
        <p:nvSpPr>
          <p:cNvPr id="16389" name="KSO_BC1"/>
          <p:cNvSpPr>
            <a:spLocks noGrp="1"/>
          </p:cNvSpPr>
          <p:nvPr>
            <p:ph type="subTitle" idx="1"/>
          </p:nvPr>
        </p:nvSpPr>
        <p:spPr>
          <a:xfrm>
            <a:off x="4413250" y="3709988"/>
            <a:ext cx="4348163" cy="571500"/>
          </a:xfrm>
        </p:spPr>
        <p:txBody>
          <a:bodyPr/>
          <a:lstStyle>
            <a:lvl1pPr marL="0" indent="0" algn="ctr">
              <a:buFont typeface="SimHei" panose="02010609060101010101" pitchFamily="49" charset="-122"/>
              <a:buNone/>
              <a:defRPr smtClean="0">
                <a:solidFill>
                  <a:schemeClr val="folHlink"/>
                </a:solidFill>
              </a:defRPr>
            </a:lvl1pPr>
          </a:lstStyle>
          <a:p>
            <a:pPr lvl="0"/>
            <a:r>
              <a:rPr lang="en-US" altLang="zh-CN" noProof="0" smtClean="0"/>
              <a:t>Click to edit Master subtitle style</a:t>
            </a:r>
            <a:endParaRPr lang="zh-CN" altLang="en-US" noProof="0" smtClean="0"/>
          </a:p>
        </p:txBody>
      </p:sp>
      <p:sp>
        <p:nvSpPr>
          <p:cNvPr id="11" name="KSO_FD"/>
          <p:cNvSpPr>
            <a:spLocks noGrp="1"/>
          </p:cNvSpPr>
          <p:nvPr>
            <p:ph type="dt" sz="half" idx="2"/>
          </p:nvPr>
        </p:nvSpPr>
        <p:spPr>
          <a:xfrm>
            <a:off x="457200" y="6245225"/>
            <a:ext cx="2133600" cy="476250"/>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KSO_FT"/>
          <p:cNvSpPr>
            <a:spLocks noGrp="1"/>
          </p:cNvSpPr>
          <p:nvPr>
            <p:ph type="ftr" sz="quarter" idx="3"/>
          </p:nvPr>
        </p:nvSpPr>
        <p:spPr>
          <a:xfrm>
            <a:off x="3124200" y="6245225"/>
            <a:ext cx="2895600" cy="476250"/>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KSO_FN"/>
          <p:cNvSpPr>
            <a:spLocks noGrp="1"/>
          </p:cNvSpPr>
          <p:nvPr>
            <p:ph type="sldNum" sz="quarter" idx="4"/>
          </p:nvPr>
        </p:nvSpPr>
        <p:spPr>
          <a:xfrm>
            <a:off x="6553200" y="6245225"/>
            <a:ext cx="2133600" cy="476250"/>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7E6C826-C27F-4508-869E-2A4E77E16D1A}"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Header">
    <p:spTree>
      <p:nvGrpSpPr>
        <p:cNvPr id="1" name=""/>
        <p:cNvGrpSpPr/>
        <p:nvPr/>
      </p:nvGrpSpPr>
      <p:grpSpPr>
        <a:xfrm>
          <a:off x="0" y="0"/>
          <a:ext cx="0" cy="0"/>
          <a:chOff x="0" y="0"/>
          <a:chExt cx="0" cy="0"/>
        </a:xfrm>
      </p:grpSpPr>
      <p:grpSp>
        <p:nvGrpSpPr>
          <p:cNvPr id="2" name="Group 10"/>
          <p:cNvGrpSpPr/>
          <p:nvPr/>
        </p:nvGrpSpPr>
        <p:grpSpPr>
          <a:xfrm>
            <a:off x="0" y="70913"/>
            <a:ext cx="9144000" cy="1053831"/>
            <a:chOff x="0" y="70913"/>
            <a:chExt cx="9144000" cy="1053831"/>
          </a:xfrm>
        </p:grpSpPr>
        <p:pic>
          <p:nvPicPr>
            <p:cNvPr id="10" name="Picture 9" descr="AFRL Shield.png"/>
            <p:cNvPicPr>
              <a:picLocks noChangeAspect="1"/>
            </p:cNvPicPr>
            <p:nvPr userDrawn="1"/>
          </p:nvPicPr>
          <p:blipFill>
            <a:blip r:embed="rId2" cstate="print"/>
            <a:stretch>
              <a:fillRect/>
            </a:stretch>
          </p:blipFill>
          <p:spPr>
            <a:xfrm>
              <a:off x="8007178" y="97740"/>
              <a:ext cx="936386" cy="935194"/>
            </a:xfrm>
            <a:prstGeom prst="rect">
              <a:avLst/>
            </a:prstGeom>
          </p:spPr>
        </p:pic>
        <p:pic>
          <p:nvPicPr>
            <p:cNvPr id="31" name="Picture 8" descr="blue_std"/>
            <p:cNvPicPr>
              <a:picLocks noChangeAspect="1" noChangeArrowheads="1"/>
            </p:cNvPicPr>
            <p:nvPr userDrawn="1"/>
          </p:nvPicPr>
          <p:blipFill>
            <a:blip r:embed="rId3" cstate="print"/>
            <a:srcRect l="14286" r="14286" b="19647"/>
            <a:stretch>
              <a:fillRect/>
            </a:stretch>
          </p:blipFill>
          <p:spPr bwMode="auto">
            <a:xfrm>
              <a:off x="111186" y="70913"/>
              <a:ext cx="1108013" cy="981823"/>
            </a:xfrm>
            <a:prstGeom prst="rect">
              <a:avLst/>
            </a:prstGeom>
            <a:noFill/>
            <a:ln w="9525">
              <a:noFill/>
              <a:miter lim="800000"/>
              <a:headEnd/>
              <a:tailEnd/>
            </a:ln>
          </p:spPr>
        </p:pic>
        <p:sp>
          <p:nvSpPr>
            <p:cNvPr id="32" name="Rectangle 73"/>
            <p:cNvSpPr>
              <a:spLocks noChangeArrowheads="1"/>
            </p:cNvSpPr>
            <p:nvPr userDrawn="1"/>
          </p:nvSpPr>
          <p:spPr bwMode="auto">
            <a:xfrm>
              <a:off x="0" y="1079025"/>
              <a:ext cx="9144000" cy="45719"/>
            </a:xfrm>
            <a:prstGeom prst="rect">
              <a:avLst/>
            </a:prstGeom>
            <a:solidFill>
              <a:srgbClr val="000099"/>
            </a:solidFill>
            <a:ln w="9525">
              <a:noFill/>
              <a:miter lim="800000"/>
            </a:ln>
            <a:effectLst/>
          </p:spPr>
          <p:txBody>
            <a:bodyPr anchor="ctr" anchorCtr="1"/>
            <a:lstStyle/>
            <a:p>
              <a:pPr algn="ctr" fontAlgn="base">
                <a:spcBef>
                  <a:spcPct val="20000"/>
                </a:spcBef>
                <a:spcAft>
                  <a:spcPct val="0"/>
                </a:spcAft>
              </a:pPr>
              <a:endParaRPr lang="en-US" sz="2200" b="1">
                <a:solidFill>
                  <a:prstClr val="black"/>
                </a:solidFill>
                <a:latin typeface="Arial" panose="020B0604020202020204" pitchFamily="34" charset="0"/>
              </a:endParaRPr>
            </a:p>
          </p:txBody>
        </p:sp>
      </p:gr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0" y="273629"/>
            <a:ext cx="8223840" cy="1140600"/>
          </a:xfrm>
        </p:spPr>
        <p:txBody>
          <a:bodyPr/>
          <a:lstStyle/>
          <a:p>
            <a:r>
              <a:rPr lang="en-US" smtClean="0"/>
              <a:t>Click to edit Master title style</a:t>
            </a:r>
            <a:endParaRPr lang="en-IN"/>
          </a:p>
        </p:txBody>
      </p:sp>
      <p:sp>
        <p:nvSpPr>
          <p:cNvPr id="3" name="Rectangle 3"/>
          <p:cNvSpPr>
            <a:spLocks noGrp="1" noChangeArrowheads="1"/>
          </p:cNvSpPr>
          <p:nvPr>
            <p:ph type="dt" idx="10"/>
          </p:nvPr>
        </p:nvSpPr>
        <p:spPr/>
        <p:txBody>
          <a:bodyPr/>
          <a:lstStyle>
            <a:lvl1pPr>
              <a:defRPr/>
            </a:lvl1pPr>
          </a:lstStyle>
          <a:p>
            <a:pPr>
              <a:defRPr/>
            </a:pPr>
            <a:endParaRPr lang="en-US" altLang="en-US"/>
          </a:p>
        </p:txBody>
      </p:sp>
      <p:sp>
        <p:nvSpPr>
          <p:cNvPr id="4" name="Rectangle 4"/>
          <p:cNvSpPr>
            <a:spLocks noGrp="1" noChangeArrowheads="1"/>
          </p:cNvSpPr>
          <p:nvPr>
            <p:ph type="ftr" idx="11"/>
          </p:nvPr>
        </p:nvSpPr>
        <p:spPr/>
        <p:txBody>
          <a:bodyPr/>
          <a:lstStyle>
            <a:lvl1pPr>
              <a:defRPr/>
            </a:lvl1pPr>
          </a:lstStyle>
          <a:p>
            <a:pPr>
              <a:defRPr/>
            </a:pPr>
            <a:endParaRPr lang="en-US" altLang="en-US"/>
          </a:p>
        </p:txBody>
      </p:sp>
      <p:sp>
        <p:nvSpPr>
          <p:cNvPr id="5" name="Rectangle 5"/>
          <p:cNvSpPr>
            <a:spLocks noGrp="1" noChangeArrowheads="1"/>
          </p:cNvSpPr>
          <p:nvPr>
            <p:ph type="sldNum" idx="12"/>
          </p:nvPr>
        </p:nvSpPr>
        <p:spPr/>
        <p:txBody>
          <a:bodyPr/>
          <a:lstStyle>
            <a:lvl1pPr>
              <a:defRPr/>
            </a:lvl1pPr>
          </a:lstStyle>
          <a:p>
            <a:pPr>
              <a:defRPr/>
            </a:pPr>
            <a:fld id="{9FDBFB69-9085-48C6-B8C7-14CA34C24CFC}" type="slidenum">
              <a:rPr lang="en-US" altLang="en-US"/>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图片 8"/>
          <p:cNvPicPr>
            <a:picLocks noChangeAspect="1"/>
          </p:cNvPicPr>
          <p:nvPr userDrawn="1"/>
        </p:nvPicPr>
        <p:blipFill>
          <a:blip r:embed="rId2"/>
          <a:srcRect l="2940" t="1849" r="398"/>
          <a:stretch>
            <a:fillRect/>
          </a:stretch>
        </p:blipFill>
        <p:spPr>
          <a:xfrm>
            <a:off x="0" y="0"/>
            <a:ext cx="8872538" cy="6858000"/>
          </a:xfrm>
          <a:prstGeom prst="rect">
            <a:avLst/>
          </a:prstGeom>
          <a:noFill/>
          <a:ln w="9525">
            <a:noFill/>
          </a:ln>
        </p:spPr>
      </p:pic>
      <p:sp>
        <p:nvSpPr>
          <p:cNvPr id="10" name="矩形 9"/>
          <p:cNvSpPr/>
          <p:nvPr/>
        </p:nvSpPr>
        <p:spPr>
          <a:xfrm>
            <a:off x="5373189" y="716"/>
            <a:ext cx="3770811" cy="6857284"/>
          </a:xfrm>
          <a:prstGeom prst="rect">
            <a:avLst/>
          </a:prstGeom>
          <a:gradFill flip="none" rotWithShape="1">
            <a:gsLst>
              <a:gs pos="40000">
                <a:schemeClr val="bg1"/>
              </a:gs>
              <a:gs pos="100000">
                <a:schemeClr val="bg1">
                  <a:shade val="100000"/>
                  <a:satMod val="115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388" name="KSO_BT1"/>
          <p:cNvSpPr>
            <a:spLocks noGrp="1"/>
          </p:cNvSpPr>
          <p:nvPr>
            <p:ph type="ctrTitle"/>
          </p:nvPr>
        </p:nvSpPr>
        <p:spPr>
          <a:xfrm>
            <a:off x="4408488" y="2163763"/>
            <a:ext cx="4357687" cy="1428750"/>
          </a:xfrm>
        </p:spPr>
        <p:txBody>
          <a:bodyPr/>
          <a:lstStyle>
            <a:lvl1pPr algn="ctr">
              <a:lnSpc>
                <a:spcPct val="110000"/>
              </a:lnSpc>
              <a:defRPr sz="3600" smtClean="0"/>
            </a:lvl1pPr>
          </a:lstStyle>
          <a:p>
            <a:pPr lvl="0"/>
            <a:r>
              <a:rPr lang="en-US" altLang="zh-CN" noProof="0" smtClean="0"/>
              <a:t>Click to edit Master title style</a:t>
            </a:r>
            <a:endParaRPr lang="zh-CN" altLang="en-US" noProof="0" smtClean="0"/>
          </a:p>
        </p:txBody>
      </p:sp>
      <p:sp>
        <p:nvSpPr>
          <p:cNvPr id="16389" name="KSO_BC1"/>
          <p:cNvSpPr>
            <a:spLocks noGrp="1"/>
          </p:cNvSpPr>
          <p:nvPr>
            <p:ph type="subTitle" idx="1"/>
          </p:nvPr>
        </p:nvSpPr>
        <p:spPr>
          <a:xfrm>
            <a:off x="4413250" y="3709988"/>
            <a:ext cx="4348163" cy="571500"/>
          </a:xfrm>
        </p:spPr>
        <p:txBody>
          <a:bodyPr/>
          <a:lstStyle>
            <a:lvl1pPr marL="0" indent="0" algn="ctr">
              <a:buFont typeface="SimHei" panose="02010609060101010101" pitchFamily="49" charset="-122"/>
              <a:buNone/>
              <a:defRPr smtClean="0">
                <a:solidFill>
                  <a:schemeClr val="folHlink"/>
                </a:solidFill>
              </a:defRPr>
            </a:lvl1pPr>
          </a:lstStyle>
          <a:p>
            <a:pPr lvl="0"/>
            <a:r>
              <a:rPr lang="en-US" altLang="zh-CN" noProof="0" smtClean="0"/>
              <a:t>Click to edit Master subtitle style</a:t>
            </a:r>
            <a:endParaRPr lang="zh-CN" altLang="en-US" noProof="0" smtClean="0"/>
          </a:p>
        </p:txBody>
      </p:sp>
      <p:sp>
        <p:nvSpPr>
          <p:cNvPr id="11" name="KSO_FD"/>
          <p:cNvSpPr>
            <a:spLocks noGrp="1"/>
          </p:cNvSpPr>
          <p:nvPr>
            <p:ph type="dt" sz="half" idx="2"/>
          </p:nvPr>
        </p:nvSpPr>
        <p:spPr>
          <a:xfrm>
            <a:off x="457200" y="6245225"/>
            <a:ext cx="2133600" cy="476250"/>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KSO_FT"/>
          <p:cNvSpPr>
            <a:spLocks noGrp="1"/>
          </p:cNvSpPr>
          <p:nvPr>
            <p:ph type="ftr" sz="quarter" idx="3"/>
          </p:nvPr>
        </p:nvSpPr>
        <p:spPr>
          <a:xfrm>
            <a:off x="3124200" y="6245225"/>
            <a:ext cx="2895600" cy="476250"/>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KSO_FN"/>
          <p:cNvSpPr>
            <a:spLocks noGrp="1"/>
          </p:cNvSpPr>
          <p:nvPr>
            <p:ph type="sldNum" sz="quarter" idx="4"/>
          </p:nvPr>
        </p:nvSpPr>
        <p:spPr>
          <a:xfrm>
            <a:off x="6553200" y="6245225"/>
            <a:ext cx="2133600" cy="476250"/>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7E6C826-C27F-4508-869E-2A4E77E16D1A}"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en-US" altLang="zh-CN" smtClean="0"/>
              <a:t>Click to edit Master title style</a:t>
            </a:r>
            <a:endParaRPr lang="en-US" dirty="0"/>
          </a:p>
        </p:txBody>
      </p:sp>
      <p:sp>
        <p:nvSpPr>
          <p:cNvPr id="3" name="KSO_BC1"/>
          <p:cNvSpPr>
            <a:spLocks noGrp="1"/>
          </p:cNvSpPr>
          <p:nvPr>
            <p:ph idx="1" hasCustomPrompt="1"/>
          </p:nvPr>
        </p:nvSpPr>
        <p:spPr/>
        <p:txBody>
          <a:bodyPr/>
          <a:lstStyle/>
          <a:p>
            <a:pPr lvl="0"/>
            <a:r>
              <a:rPr lang="en-US" altLang="zh-CN" smtClean="0"/>
              <a:t>Click to edit Master text style</a:t>
            </a:r>
            <a:endParaRPr lang="zh-CN" altLang="en-US" smtClean="0"/>
          </a:p>
          <a:p>
            <a:pPr lvl="1"/>
            <a:r>
              <a:rPr lang="en-US" altLang="zh-CN" smtClean="0"/>
              <a:t>Second level</a:t>
            </a:r>
            <a:endParaRPr lang="zh-CN" altLang="en-US" smtClean="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C84614C-5121-4682-922C-EBB256A2E58A}"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p:nvPr>
        </p:nvSpPr>
        <p:spPr>
          <a:xfrm>
            <a:off x="1574006" y="2092962"/>
            <a:ext cx="5995988" cy="1235075"/>
          </a:xfrm>
        </p:spPr>
        <p:txBody>
          <a:bodyPr>
            <a:normAutofit/>
          </a:bodyPr>
          <a:lstStyle>
            <a:lvl1pPr algn="ctr">
              <a:defRPr sz="3600"/>
            </a:lvl1pPr>
          </a:lstStyle>
          <a:p>
            <a:r>
              <a:rPr lang="en-US" altLang="zh-CN" smtClean="0"/>
              <a:t>Click to edit Master title style</a:t>
            </a:r>
            <a:endParaRPr lang="en-US" dirty="0"/>
          </a:p>
        </p:txBody>
      </p:sp>
      <p:sp>
        <p:nvSpPr>
          <p:cNvPr id="3" name="KSO_ST2"/>
          <p:cNvSpPr>
            <a:spLocks noGrp="1"/>
          </p:cNvSpPr>
          <p:nvPr>
            <p:ph type="body" idx="1" hasCustomPrompt="1"/>
          </p:nvPr>
        </p:nvSpPr>
        <p:spPr>
          <a:xfrm>
            <a:off x="1574006" y="3355026"/>
            <a:ext cx="5995988" cy="494166"/>
          </a:xfrm>
          <a:blipFill dpi="0" rotWithShape="1">
            <a:blip r:embed="rId2"/>
            <a:srcRect/>
            <a:stretch>
              <a:fillRect t="-1000"/>
            </a:stretch>
          </a:blipFill>
        </p:spPr>
        <p:txBody>
          <a:bodyPr anchor="ctr">
            <a:normAutofit/>
          </a:bodyPr>
          <a:lstStyle>
            <a:lvl1pPr marL="0" indent="0" algn="ctr">
              <a:buNone/>
              <a:defRPr sz="1600">
                <a:solidFill>
                  <a:schemeClr val="accent2">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a:t>
            </a:r>
            <a:endParaRPr lang="zh-CN" altLang="en-US" smtClean="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C84614C-5121-4682-922C-EBB256A2E58A}"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KSO_节标题">
    <p:spTree>
      <p:nvGrpSpPr>
        <p:cNvPr id="1" name=""/>
        <p:cNvGrpSpPr/>
        <p:nvPr/>
      </p:nvGrpSpPr>
      <p:grpSpPr>
        <a:xfrm>
          <a:off x="0" y="0"/>
          <a:ext cx="0" cy="0"/>
          <a:chOff x="0" y="0"/>
          <a:chExt cx="0" cy="0"/>
        </a:xfrm>
      </p:grpSpPr>
      <p:sp>
        <p:nvSpPr>
          <p:cNvPr id="2" name="KSO_ST1"/>
          <p:cNvSpPr>
            <a:spLocks noGrp="1"/>
          </p:cNvSpPr>
          <p:nvPr>
            <p:ph type="title"/>
          </p:nvPr>
        </p:nvSpPr>
        <p:spPr>
          <a:xfrm>
            <a:off x="1574006" y="2092962"/>
            <a:ext cx="5995988" cy="1235075"/>
          </a:xfrm>
        </p:spPr>
        <p:txBody>
          <a:bodyPr>
            <a:normAutofit/>
          </a:bodyPr>
          <a:lstStyle>
            <a:lvl1pPr algn="ctr">
              <a:defRPr sz="3600"/>
            </a:lvl1pPr>
          </a:lstStyle>
          <a:p>
            <a:r>
              <a:rPr lang="en-US" altLang="zh-CN" smtClean="0"/>
              <a:t>Click to edit Master title style</a:t>
            </a:r>
            <a:endParaRPr lang="en-US" dirty="0"/>
          </a:p>
        </p:txBody>
      </p:sp>
      <p:sp>
        <p:nvSpPr>
          <p:cNvPr id="3" name="KSO_ST2"/>
          <p:cNvSpPr>
            <a:spLocks noGrp="1"/>
          </p:cNvSpPr>
          <p:nvPr>
            <p:ph type="body" idx="1" hasCustomPrompt="1"/>
          </p:nvPr>
        </p:nvSpPr>
        <p:spPr>
          <a:xfrm>
            <a:off x="1574006" y="3355026"/>
            <a:ext cx="5995988" cy="494166"/>
          </a:xfrm>
          <a:blipFill dpi="0" rotWithShape="1">
            <a:blip r:embed="rId2"/>
            <a:srcRect/>
            <a:stretch>
              <a:fillRect t="-1000"/>
            </a:stretch>
          </a:blipFill>
        </p:spPr>
        <p:txBody>
          <a:bodyPr anchor="ctr">
            <a:normAutofit/>
          </a:bodyPr>
          <a:lstStyle>
            <a:lvl1pPr marL="0" indent="0" algn="ctr">
              <a:buNone/>
              <a:defRPr sz="1600">
                <a:solidFill>
                  <a:schemeClr val="accent2">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a:t>
            </a:r>
            <a:endParaRPr lang="zh-CN" altLang="en-US" smtClean="0"/>
          </a:p>
        </p:txBody>
      </p:sp>
      <p:sp>
        <p:nvSpPr>
          <p:cNvPr id="7" name="文本占位符 7"/>
          <p:cNvSpPr>
            <a:spLocks noGrp="1"/>
          </p:cNvSpPr>
          <p:nvPr>
            <p:ph type="body" sz="quarter" idx="13" hasCustomPrompt="1"/>
          </p:nvPr>
        </p:nvSpPr>
        <p:spPr>
          <a:xfrm>
            <a:off x="9152172" y="-78021"/>
            <a:ext cx="36000" cy="36000"/>
          </a:xfrm>
        </p:spPr>
        <p:txBody>
          <a:bodyPr>
            <a:normAutofit/>
          </a:bodyPr>
          <a:lstStyle>
            <a:lvl1pPr marL="0" indent="0">
              <a:buNone/>
              <a:defRPr sz="100">
                <a:solidFill>
                  <a:schemeClr val="bg1"/>
                </a:solidFill>
              </a:defRPr>
            </a:lvl1pPr>
          </a:lstStyle>
          <a:p>
            <a:pPr lvl="0"/>
            <a:r>
              <a:rPr lang="en-US" altLang="zh-CN" smtClean="0"/>
              <a:t>Click to edit Master text style</a:t>
            </a:r>
            <a:endParaRPr lang="zh-CN" altLang="en-US" smtClean="0"/>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C84614C-5121-4682-922C-EBB256A2E58A}"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en-US" altLang="zh-CN" smtClean="0"/>
              <a:t>Click to edit Master title style</a:t>
            </a:r>
            <a:endParaRPr lang="en-US" dirty="0"/>
          </a:p>
        </p:txBody>
      </p:sp>
      <p:sp>
        <p:nvSpPr>
          <p:cNvPr id="3" name="KSO_BC1"/>
          <p:cNvSpPr>
            <a:spLocks noGrp="1"/>
          </p:cNvSpPr>
          <p:nvPr>
            <p:ph sz="half" idx="1" hasCustomPrompt="1"/>
          </p:nvPr>
        </p:nvSpPr>
        <p:spPr>
          <a:xfrm>
            <a:off x="1049867" y="1244600"/>
            <a:ext cx="3810000" cy="4932363"/>
          </a:xfrm>
        </p:spPr>
        <p:txBody>
          <a:bodyPr/>
          <a:lstStyle/>
          <a:p>
            <a:pPr lvl="0"/>
            <a:r>
              <a:rPr lang="en-US" altLang="zh-CN" smtClean="0"/>
              <a:t>Click to edit Master text style</a:t>
            </a:r>
            <a:endParaRPr lang="zh-CN" altLang="en-US" smtClean="0"/>
          </a:p>
          <a:p>
            <a:pPr lvl="1"/>
            <a:r>
              <a:rPr lang="en-US" altLang="zh-CN" smtClean="0"/>
              <a:t>Second level</a:t>
            </a:r>
            <a:endParaRPr lang="zh-CN" altLang="en-US" smtClean="0"/>
          </a:p>
        </p:txBody>
      </p:sp>
      <p:sp>
        <p:nvSpPr>
          <p:cNvPr id="4" name="KSO_BC2"/>
          <p:cNvSpPr>
            <a:spLocks noGrp="1"/>
          </p:cNvSpPr>
          <p:nvPr>
            <p:ph sz="half" idx="2" hasCustomPrompt="1"/>
          </p:nvPr>
        </p:nvSpPr>
        <p:spPr>
          <a:xfrm>
            <a:off x="4889499" y="1244600"/>
            <a:ext cx="3820587" cy="4932363"/>
          </a:xfrm>
        </p:spPr>
        <p:txBody>
          <a:bodyPr/>
          <a:lstStyle/>
          <a:p>
            <a:pPr lvl="0"/>
            <a:r>
              <a:rPr lang="en-US" altLang="zh-CN" smtClean="0"/>
              <a:t>Click to edit Master text style</a:t>
            </a:r>
            <a:endParaRPr lang="zh-CN" altLang="en-US" smtClean="0"/>
          </a:p>
          <a:p>
            <a:pPr lvl="1"/>
            <a:r>
              <a:rPr lang="en-US" altLang="zh-CN" smtClean="0"/>
              <a:t>Second level</a:t>
            </a:r>
            <a:endParaRPr lang="zh-CN" altLang="en-US" smtClean="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C84614C-5121-4682-922C-EBB256A2E58A}"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en-US" altLang="zh-CN" smtClean="0"/>
              <a:t>Click to edit Master title style</a:t>
            </a:r>
            <a:endParaRPr lang="en-US" dirty="0"/>
          </a:p>
        </p:txBody>
      </p:sp>
      <p:sp>
        <p:nvSpPr>
          <p:cNvPr id="3" name="Text Placeholder 2"/>
          <p:cNvSpPr>
            <a:spLocks noGrp="1"/>
          </p:cNvSpPr>
          <p:nvPr>
            <p:ph type="body" idx="1" hasCustomPrompt="1"/>
          </p:nvPr>
        </p:nvSpPr>
        <p:spPr>
          <a:xfrm>
            <a:off x="824576"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a:t>
            </a:r>
            <a:endParaRPr lang="zh-CN" altLang="en-US" smtClean="0"/>
          </a:p>
        </p:txBody>
      </p:sp>
      <p:sp>
        <p:nvSpPr>
          <p:cNvPr id="4" name="KSO_BC1"/>
          <p:cNvSpPr>
            <a:spLocks noGrp="1"/>
          </p:cNvSpPr>
          <p:nvPr>
            <p:ph sz="half" idx="2" hasCustomPrompt="1"/>
          </p:nvPr>
        </p:nvSpPr>
        <p:spPr>
          <a:xfrm>
            <a:off x="824576" y="2200274"/>
            <a:ext cx="3868340" cy="3684588"/>
          </a:xfrm>
        </p:spPr>
        <p:txBody>
          <a:bodyPr/>
          <a:lstStyle/>
          <a:p>
            <a:pPr lvl="0"/>
            <a:r>
              <a:rPr lang="en-US" altLang="zh-CN" smtClean="0"/>
              <a:t>Click to edit Master text style</a:t>
            </a:r>
            <a:endParaRPr lang="zh-CN" altLang="en-US" smtClean="0"/>
          </a:p>
          <a:p>
            <a:pPr lvl="1"/>
            <a:r>
              <a:rPr lang="en-US" altLang="zh-CN" smtClean="0"/>
              <a:t>Second level</a:t>
            </a:r>
            <a:endParaRPr lang="zh-CN" altLang="en-US" smtClean="0"/>
          </a:p>
        </p:txBody>
      </p:sp>
      <p:sp>
        <p:nvSpPr>
          <p:cNvPr id="5" name="Text Placeholder 4"/>
          <p:cNvSpPr>
            <a:spLocks noGrp="1"/>
          </p:cNvSpPr>
          <p:nvPr>
            <p:ph type="body" sz="quarter" idx="3" hasCustomPrompt="1"/>
          </p:nvPr>
        </p:nvSpPr>
        <p:spPr>
          <a:xfrm>
            <a:off x="4823884"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a:t>
            </a:r>
            <a:endParaRPr lang="zh-CN" altLang="en-US" smtClean="0"/>
          </a:p>
        </p:txBody>
      </p:sp>
      <p:sp>
        <p:nvSpPr>
          <p:cNvPr id="6" name="KSO_BC2"/>
          <p:cNvSpPr>
            <a:spLocks noGrp="1"/>
          </p:cNvSpPr>
          <p:nvPr>
            <p:ph sz="quarter" idx="4" hasCustomPrompt="1"/>
          </p:nvPr>
        </p:nvSpPr>
        <p:spPr>
          <a:xfrm>
            <a:off x="4823884" y="2200274"/>
            <a:ext cx="3887391" cy="3684588"/>
          </a:xfrm>
        </p:spPr>
        <p:txBody>
          <a:bodyPr/>
          <a:lstStyle/>
          <a:p>
            <a:pPr lvl="0"/>
            <a:r>
              <a:rPr lang="en-US" altLang="zh-CN" smtClean="0"/>
              <a:t>Click to edit Master text style</a:t>
            </a:r>
            <a:endParaRPr lang="zh-CN" altLang="en-US" smtClean="0"/>
          </a:p>
          <a:p>
            <a:pPr lvl="1"/>
            <a:r>
              <a:rPr lang="en-US" altLang="zh-CN" smtClean="0"/>
              <a:t>Second level</a:t>
            </a:r>
            <a:endParaRPr lang="zh-CN" altLang="en-US" smtClean="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C84614C-5121-4682-922C-EBB256A2E58A}"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C84614C-5121-4682-922C-EBB256A2E58A}"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en-US" altLang="zh-CN" smtClean="0"/>
              <a:t>Click to edit Master title style</a:t>
            </a:r>
            <a:endParaRPr lang="en-US" dirty="0"/>
          </a:p>
        </p:txBody>
      </p:sp>
      <p:sp>
        <p:nvSpPr>
          <p:cNvPr id="3" name="KSO_BC1"/>
          <p:cNvSpPr>
            <a:spLocks noGrp="1"/>
          </p:cNvSpPr>
          <p:nvPr>
            <p:ph type="body" orient="vert" idx="1" hasCustomPrompt="1"/>
          </p:nvPr>
        </p:nvSpPr>
        <p:spPr/>
        <p:txBody>
          <a:bodyPr vert="eaVert"/>
          <a:lstStyle/>
          <a:p>
            <a:pPr lvl="0"/>
            <a:r>
              <a:rPr lang="en-US" altLang="zh-CN" smtClean="0"/>
              <a:t>Click to edit Master text style</a:t>
            </a:r>
            <a:endParaRPr lang="zh-CN" altLang="en-US" smtClean="0"/>
          </a:p>
          <a:p>
            <a:pPr lvl="1"/>
            <a:r>
              <a:rPr lang="en-US" altLang="zh-CN" smtClean="0"/>
              <a:t>Second level</a:t>
            </a:r>
            <a:endParaRPr lang="zh-CN" altLang="en-US" smtClean="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C84614C-5121-4682-922C-EBB256A2E58A}"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en-US" altLang="zh-CN" smtClean="0"/>
              <a:t>Click to edit Master title style</a:t>
            </a:r>
            <a:endParaRPr lang="en-US" dirty="0"/>
          </a:p>
        </p:txBody>
      </p:sp>
      <p:sp>
        <p:nvSpPr>
          <p:cNvPr id="3" name="KSO_BC1"/>
          <p:cNvSpPr>
            <a:spLocks noGrp="1"/>
          </p:cNvSpPr>
          <p:nvPr>
            <p:ph idx="1" hasCustomPrompt="1"/>
          </p:nvPr>
        </p:nvSpPr>
        <p:spPr/>
        <p:txBody>
          <a:bodyPr/>
          <a:lstStyle/>
          <a:p>
            <a:pPr lvl="0"/>
            <a:r>
              <a:rPr lang="en-US" altLang="zh-CN" smtClean="0"/>
              <a:t>Click to edit Master text style</a:t>
            </a:r>
            <a:endParaRPr lang="zh-CN" altLang="en-US" smtClean="0"/>
          </a:p>
          <a:p>
            <a:pPr lvl="1"/>
            <a:r>
              <a:rPr lang="en-US" altLang="zh-CN" smtClean="0"/>
              <a:t>Second level</a:t>
            </a:r>
            <a:endParaRPr lang="zh-CN" altLang="en-US" smtClean="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C84614C-5121-4682-922C-EBB256A2E58A}"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KSO_目录">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dirty="0"/>
          </a:p>
        </p:txBody>
      </p:sp>
      <p:sp>
        <p:nvSpPr>
          <p:cNvPr id="9" name="目录条目"/>
          <p:cNvSpPr>
            <a:spLocks noGrp="1"/>
          </p:cNvSpPr>
          <p:nvPr>
            <p:ph type="body" sz="quarter" idx="13" hasCustomPrompt="1"/>
          </p:nvPr>
        </p:nvSpPr>
        <p:spPr>
          <a:xfrm>
            <a:off x="628650" y="1328738"/>
            <a:ext cx="7886700" cy="4749800"/>
          </a:xfrm>
          <a:effectLst/>
        </p:spPr>
        <p:txBody>
          <a:bodyPr>
            <a:normAutofit/>
          </a:bodyPr>
          <a:lstStyle>
            <a:lvl1pPr marL="514350" indent="-514350">
              <a:buClr>
                <a:schemeClr val="accent1">
                  <a:lumMod val="75000"/>
                </a:schemeClr>
              </a:buClr>
              <a:buSzPct val="100000"/>
              <a:buFont typeface="+mj-lt"/>
              <a:buAutoNum type="arabicPeriod"/>
              <a:defRPr sz="2800" b="0" cap="none" spc="0">
                <a:ln>
                  <a:noFill/>
                </a:ln>
                <a:solidFill>
                  <a:schemeClr val="accent1">
                    <a:lumMod val="75000"/>
                  </a:schemeClr>
                </a:solidFill>
                <a:effectLst/>
                <a:latin typeface="+mn-ea"/>
                <a:ea typeface="+mn-ea"/>
              </a:defRPr>
            </a:lvl1pPr>
          </a:lstStyle>
          <a:p>
            <a:pPr lvl="0"/>
            <a:r>
              <a:rPr lang="en-US" altLang="zh-CN" smtClean="0"/>
              <a:t>Click to edit Master text style</a:t>
            </a:r>
            <a:endParaRPr lang="zh-CN" altLang="en-US" smtClean="0"/>
          </a:p>
        </p:txBody>
      </p:sp>
      <p:sp>
        <p:nvSpPr>
          <p:cNvPr id="3" name="Date Placeholder 2"/>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C84614C-5121-4682-922C-EBB256A2E58A}"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p:nvPr>
        </p:nvSpPr>
        <p:spPr>
          <a:xfrm>
            <a:off x="1574006" y="2092962"/>
            <a:ext cx="5995988" cy="1235075"/>
          </a:xfrm>
        </p:spPr>
        <p:txBody>
          <a:bodyPr>
            <a:normAutofit/>
          </a:bodyPr>
          <a:lstStyle>
            <a:lvl1pPr algn="ctr">
              <a:defRPr sz="3600"/>
            </a:lvl1pPr>
          </a:lstStyle>
          <a:p>
            <a:r>
              <a:rPr lang="en-US" altLang="zh-CN" smtClean="0"/>
              <a:t>Click to edit Master title style</a:t>
            </a:r>
            <a:endParaRPr lang="en-US" dirty="0"/>
          </a:p>
        </p:txBody>
      </p:sp>
      <p:sp>
        <p:nvSpPr>
          <p:cNvPr id="3" name="KSO_ST2"/>
          <p:cNvSpPr>
            <a:spLocks noGrp="1"/>
          </p:cNvSpPr>
          <p:nvPr>
            <p:ph type="body" idx="1" hasCustomPrompt="1"/>
          </p:nvPr>
        </p:nvSpPr>
        <p:spPr>
          <a:xfrm>
            <a:off x="1574006" y="3355026"/>
            <a:ext cx="5995988" cy="494166"/>
          </a:xfrm>
          <a:blipFill dpi="0" rotWithShape="1">
            <a:blip r:embed="rId2"/>
            <a:srcRect/>
            <a:stretch>
              <a:fillRect t="-1000"/>
            </a:stretch>
          </a:blipFill>
        </p:spPr>
        <p:txBody>
          <a:bodyPr anchor="ctr">
            <a:normAutofit/>
          </a:bodyPr>
          <a:lstStyle>
            <a:lvl1pPr marL="0" indent="0" algn="ctr">
              <a:buNone/>
              <a:defRPr sz="1600">
                <a:solidFill>
                  <a:schemeClr val="accent2">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a:t>
            </a:r>
            <a:endParaRPr lang="zh-CN" altLang="en-US" smtClean="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C84614C-5121-4682-922C-EBB256A2E58A}"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KSO_节标题">
    <p:spTree>
      <p:nvGrpSpPr>
        <p:cNvPr id="1" name=""/>
        <p:cNvGrpSpPr/>
        <p:nvPr/>
      </p:nvGrpSpPr>
      <p:grpSpPr>
        <a:xfrm>
          <a:off x="0" y="0"/>
          <a:ext cx="0" cy="0"/>
          <a:chOff x="0" y="0"/>
          <a:chExt cx="0" cy="0"/>
        </a:xfrm>
      </p:grpSpPr>
      <p:sp>
        <p:nvSpPr>
          <p:cNvPr id="2" name="KSO_ST1"/>
          <p:cNvSpPr>
            <a:spLocks noGrp="1"/>
          </p:cNvSpPr>
          <p:nvPr>
            <p:ph type="title"/>
          </p:nvPr>
        </p:nvSpPr>
        <p:spPr>
          <a:xfrm>
            <a:off x="1574006" y="2092962"/>
            <a:ext cx="5995988" cy="1235075"/>
          </a:xfrm>
        </p:spPr>
        <p:txBody>
          <a:bodyPr>
            <a:normAutofit/>
          </a:bodyPr>
          <a:lstStyle>
            <a:lvl1pPr algn="ctr">
              <a:defRPr sz="3600"/>
            </a:lvl1pPr>
          </a:lstStyle>
          <a:p>
            <a:r>
              <a:rPr lang="en-US" altLang="zh-CN" smtClean="0"/>
              <a:t>Click to edit Master title style</a:t>
            </a:r>
            <a:endParaRPr lang="en-US" dirty="0"/>
          </a:p>
        </p:txBody>
      </p:sp>
      <p:sp>
        <p:nvSpPr>
          <p:cNvPr id="3" name="KSO_ST2"/>
          <p:cNvSpPr>
            <a:spLocks noGrp="1"/>
          </p:cNvSpPr>
          <p:nvPr>
            <p:ph type="body" idx="1" hasCustomPrompt="1"/>
          </p:nvPr>
        </p:nvSpPr>
        <p:spPr>
          <a:xfrm>
            <a:off x="1574006" y="3355026"/>
            <a:ext cx="5995988" cy="494166"/>
          </a:xfrm>
          <a:blipFill dpi="0" rotWithShape="1">
            <a:blip r:embed="rId2"/>
            <a:srcRect/>
            <a:stretch>
              <a:fillRect t="-1000"/>
            </a:stretch>
          </a:blipFill>
        </p:spPr>
        <p:txBody>
          <a:bodyPr anchor="ctr">
            <a:normAutofit/>
          </a:bodyPr>
          <a:lstStyle>
            <a:lvl1pPr marL="0" indent="0" algn="ctr">
              <a:buNone/>
              <a:defRPr sz="1600">
                <a:solidFill>
                  <a:schemeClr val="accent2">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a:t>
            </a:r>
            <a:endParaRPr lang="zh-CN" altLang="en-US" smtClean="0"/>
          </a:p>
        </p:txBody>
      </p:sp>
      <p:sp>
        <p:nvSpPr>
          <p:cNvPr id="7" name="文本占位符 7"/>
          <p:cNvSpPr>
            <a:spLocks noGrp="1"/>
          </p:cNvSpPr>
          <p:nvPr>
            <p:ph type="body" sz="quarter" idx="13" hasCustomPrompt="1"/>
          </p:nvPr>
        </p:nvSpPr>
        <p:spPr>
          <a:xfrm>
            <a:off x="9152172" y="-78021"/>
            <a:ext cx="36000" cy="36000"/>
          </a:xfrm>
        </p:spPr>
        <p:txBody>
          <a:bodyPr>
            <a:normAutofit/>
          </a:bodyPr>
          <a:lstStyle>
            <a:lvl1pPr marL="0" indent="0">
              <a:buNone/>
              <a:defRPr sz="100">
                <a:solidFill>
                  <a:schemeClr val="bg1"/>
                </a:solidFill>
              </a:defRPr>
            </a:lvl1pPr>
          </a:lstStyle>
          <a:p>
            <a:pPr lvl="0"/>
            <a:r>
              <a:rPr lang="en-US" altLang="zh-CN" smtClean="0"/>
              <a:t>Click to edit Master text style</a:t>
            </a:r>
            <a:endParaRPr lang="zh-CN" altLang="en-US" smtClean="0"/>
          </a:p>
        </p:txBody>
      </p:sp>
      <p:sp>
        <p:nvSpPr>
          <p:cNvPr id="4" name="Date Placeholder 3"/>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C84614C-5121-4682-922C-EBB256A2E58A}"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en-US" altLang="zh-CN" smtClean="0"/>
              <a:t>Click to edit Master title style</a:t>
            </a:r>
            <a:endParaRPr lang="en-US" dirty="0"/>
          </a:p>
        </p:txBody>
      </p:sp>
      <p:sp>
        <p:nvSpPr>
          <p:cNvPr id="3" name="KSO_BC1"/>
          <p:cNvSpPr>
            <a:spLocks noGrp="1"/>
          </p:cNvSpPr>
          <p:nvPr>
            <p:ph sz="half" idx="1" hasCustomPrompt="1"/>
          </p:nvPr>
        </p:nvSpPr>
        <p:spPr>
          <a:xfrm>
            <a:off x="1049867" y="1244600"/>
            <a:ext cx="3810000" cy="4932363"/>
          </a:xfrm>
        </p:spPr>
        <p:txBody>
          <a:bodyPr/>
          <a:lstStyle>
            <a:lvl1pPr>
              <a:buFont typeface="Wingdings" panose="05000000000000000000" charset="0"/>
              <a:buChar char="Ø"/>
              <a:defRPr/>
            </a:lvl1pPr>
          </a:lstStyle>
          <a:p>
            <a:pPr lvl="0"/>
            <a:r>
              <a:rPr lang="en-US" altLang="zh-CN" smtClean="0"/>
              <a:t>Click to edit Master text style</a:t>
            </a:r>
            <a:endParaRPr lang="zh-CN" altLang="en-US" smtClean="0"/>
          </a:p>
          <a:p>
            <a:pPr lvl="1"/>
            <a:r>
              <a:rPr lang="en-US" altLang="zh-CN" smtClean="0"/>
              <a:t>Second level</a:t>
            </a:r>
            <a:endParaRPr lang="zh-CN" altLang="en-US" smtClean="0"/>
          </a:p>
        </p:txBody>
      </p:sp>
      <p:sp>
        <p:nvSpPr>
          <p:cNvPr id="4" name="KSO_BC2"/>
          <p:cNvSpPr>
            <a:spLocks noGrp="1"/>
          </p:cNvSpPr>
          <p:nvPr>
            <p:ph sz="half" idx="2" hasCustomPrompt="1"/>
          </p:nvPr>
        </p:nvSpPr>
        <p:spPr>
          <a:xfrm>
            <a:off x="4889499" y="1244600"/>
            <a:ext cx="3820587" cy="4932363"/>
          </a:xfrm>
        </p:spPr>
        <p:txBody>
          <a:bodyPr/>
          <a:lstStyle/>
          <a:p>
            <a:pPr lvl="0"/>
            <a:r>
              <a:rPr lang="en-US" altLang="zh-CN" smtClean="0"/>
              <a:t>Click to edit Master text style</a:t>
            </a:r>
            <a:endParaRPr lang="zh-CN" altLang="en-US" smtClean="0"/>
          </a:p>
          <a:p>
            <a:pPr lvl="1"/>
            <a:r>
              <a:rPr lang="en-US" altLang="zh-CN" smtClean="0"/>
              <a:t>Second level</a:t>
            </a:r>
            <a:endParaRPr lang="zh-CN" altLang="en-US" smtClean="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C84614C-5121-4682-922C-EBB256A2E58A}"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en-US" altLang="zh-CN" smtClean="0"/>
              <a:t>Click to edit Master title style</a:t>
            </a:r>
            <a:endParaRPr lang="en-US" dirty="0"/>
          </a:p>
        </p:txBody>
      </p:sp>
      <p:sp>
        <p:nvSpPr>
          <p:cNvPr id="3" name="Text Placeholder 2"/>
          <p:cNvSpPr>
            <a:spLocks noGrp="1"/>
          </p:cNvSpPr>
          <p:nvPr>
            <p:ph type="body" idx="1" hasCustomPrompt="1"/>
          </p:nvPr>
        </p:nvSpPr>
        <p:spPr>
          <a:xfrm>
            <a:off x="824576"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a:t>
            </a:r>
            <a:endParaRPr lang="zh-CN" altLang="en-US" smtClean="0"/>
          </a:p>
        </p:txBody>
      </p:sp>
      <p:sp>
        <p:nvSpPr>
          <p:cNvPr id="4" name="KSO_BC1"/>
          <p:cNvSpPr>
            <a:spLocks noGrp="1"/>
          </p:cNvSpPr>
          <p:nvPr>
            <p:ph sz="half" idx="2" hasCustomPrompt="1"/>
          </p:nvPr>
        </p:nvSpPr>
        <p:spPr>
          <a:xfrm>
            <a:off x="824576" y="2200274"/>
            <a:ext cx="3868340" cy="3684588"/>
          </a:xfrm>
        </p:spPr>
        <p:txBody>
          <a:bodyPr/>
          <a:lstStyle/>
          <a:p>
            <a:pPr lvl="0"/>
            <a:r>
              <a:rPr lang="en-US" altLang="zh-CN" smtClean="0"/>
              <a:t>Click to edit Master text style</a:t>
            </a:r>
            <a:endParaRPr lang="zh-CN" altLang="en-US" smtClean="0"/>
          </a:p>
          <a:p>
            <a:pPr lvl="1"/>
            <a:r>
              <a:rPr lang="en-US" altLang="zh-CN" smtClean="0"/>
              <a:t>Second level</a:t>
            </a:r>
            <a:endParaRPr lang="zh-CN" altLang="en-US" smtClean="0"/>
          </a:p>
        </p:txBody>
      </p:sp>
      <p:sp>
        <p:nvSpPr>
          <p:cNvPr id="5" name="Text Placeholder 4"/>
          <p:cNvSpPr>
            <a:spLocks noGrp="1"/>
          </p:cNvSpPr>
          <p:nvPr>
            <p:ph type="body" sz="quarter" idx="3" hasCustomPrompt="1"/>
          </p:nvPr>
        </p:nvSpPr>
        <p:spPr>
          <a:xfrm>
            <a:off x="4823884"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a:t>
            </a:r>
            <a:endParaRPr lang="zh-CN" altLang="en-US" smtClean="0"/>
          </a:p>
        </p:txBody>
      </p:sp>
      <p:sp>
        <p:nvSpPr>
          <p:cNvPr id="6" name="KSO_BC2"/>
          <p:cNvSpPr>
            <a:spLocks noGrp="1"/>
          </p:cNvSpPr>
          <p:nvPr>
            <p:ph sz="quarter" idx="4" hasCustomPrompt="1"/>
          </p:nvPr>
        </p:nvSpPr>
        <p:spPr>
          <a:xfrm>
            <a:off x="4823884" y="2200274"/>
            <a:ext cx="3887391" cy="3684588"/>
          </a:xfrm>
        </p:spPr>
        <p:txBody>
          <a:bodyPr/>
          <a:lstStyle/>
          <a:p>
            <a:pPr lvl="0"/>
            <a:r>
              <a:rPr lang="en-US" altLang="zh-CN" smtClean="0"/>
              <a:t>Click to edit Master text style</a:t>
            </a:r>
            <a:endParaRPr lang="zh-CN" altLang="en-US" smtClean="0"/>
          </a:p>
          <a:p>
            <a:pPr lvl="1"/>
            <a:r>
              <a:rPr lang="en-US" altLang="zh-CN" smtClean="0"/>
              <a:t>Second level</a:t>
            </a:r>
            <a:endParaRPr lang="zh-CN" altLang="en-US" smtClean="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C84614C-5121-4682-922C-EBB256A2E58A}"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C84614C-5121-4682-922C-EBB256A2E58A}"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en-US" altLang="zh-CN" smtClean="0"/>
              <a:t>Click to edit Master title style</a:t>
            </a:r>
            <a:endParaRPr lang="en-US" dirty="0"/>
          </a:p>
        </p:txBody>
      </p:sp>
      <p:sp>
        <p:nvSpPr>
          <p:cNvPr id="3" name="KSO_BC1"/>
          <p:cNvSpPr>
            <a:spLocks noGrp="1"/>
          </p:cNvSpPr>
          <p:nvPr>
            <p:ph type="body" orient="vert" idx="1" hasCustomPrompt="1"/>
          </p:nvPr>
        </p:nvSpPr>
        <p:spPr/>
        <p:txBody>
          <a:bodyPr vert="eaVert"/>
          <a:lstStyle/>
          <a:p>
            <a:pPr lvl="0"/>
            <a:r>
              <a:rPr lang="en-US" altLang="zh-CN" smtClean="0"/>
              <a:t>Click to edit Master text style</a:t>
            </a:r>
            <a:endParaRPr lang="zh-CN" altLang="en-US" smtClean="0"/>
          </a:p>
          <a:p>
            <a:pPr lvl="1"/>
            <a:r>
              <a:rPr lang="en-US" altLang="zh-CN" smtClean="0"/>
              <a:t>Second level</a:t>
            </a:r>
            <a:endParaRPr lang="zh-CN" altLang="en-US" smtClean="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C84614C-5121-4682-922C-EBB256A2E58A}"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KSO_目录">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dirty="0"/>
          </a:p>
        </p:txBody>
      </p:sp>
      <p:sp>
        <p:nvSpPr>
          <p:cNvPr id="9" name="目录条目"/>
          <p:cNvSpPr>
            <a:spLocks noGrp="1"/>
          </p:cNvSpPr>
          <p:nvPr>
            <p:ph type="body" sz="quarter" idx="13" hasCustomPrompt="1"/>
          </p:nvPr>
        </p:nvSpPr>
        <p:spPr>
          <a:xfrm>
            <a:off x="628650" y="1328738"/>
            <a:ext cx="7886700" cy="4749800"/>
          </a:xfrm>
          <a:effectLst/>
        </p:spPr>
        <p:txBody>
          <a:bodyPr>
            <a:normAutofit/>
          </a:bodyPr>
          <a:lstStyle>
            <a:lvl1pPr marL="514350" indent="-514350">
              <a:buClr>
                <a:schemeClr val="accent1">
                  <a:lumMod val="75000"/>
                </a:schemeClr>
              </a:buClr>
              <a:buSzPct val="100000"/>
              <a:buFont typeface="+mj-lt"/>
              <a:buAutoNum type="arabicPeriod"/>
              <a:defRPr sz="2800" b="0" cap="none" spc="0">
                <a:ln>
                  <a:noFill/>
                </a:ln>
                <a:solidFill>
                  <a:schemeClr val="accent1">
                    <a:lumMod val="75000"/>
                  </a:schemeClr>
                </a:solidFill>
                <a:effectLst/>
                <a:latin typeface="+mn-ea"/>
                <a:ea typeface="+mn-ea"/>
              </a:defRPr>
            </a:lvl1pPr>
          </a:lstStyle>
          <a:p>
            <a:pPr lvl="0"/>
            <a:r>
              <a:rPr lang="en-US" altLang="zh-CN" smtClean="0"/>
              <a:t>Click to edit Master text style</a:t>
            </a:r>
            <a:endParaRPr lang="zh-CN" altLang="en-US" smtClean="0"/>
          </a:p>
        </p:txBody>
      </p:sp>
      <p:sp>
        <p:nvSpPr>
          <p:cNvPr id="3" name="Date Placeholder 2"/>
          <p:cNvSpPr>
            <a:spLocks noGrp="1"/>
          </p:cNvSpPr>
          <p:nvPr>
            <p:ph type="dt" sz="half"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C84614C-5121-4682-922C-EBB256A2E58A}"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图片 13"/>
          <p:cNvPicPr>
            <a:picLocks noChangeAspect="1"/>
          </p:cNvPicPr>
          <p:nvPr/>
        </p:nvPicPr>
        <p:blipFill>
          <a:blip r:embed="rId13"/>
          <a:srcRect l="398" t="1849" r="2940"/>
          <a:stretch>
            <a:fillRect/>
          </a:stretch>
        </p:blipFill>
        <p:spPr>
          <a:xfrm>
            <a:off x="269875" y="9525"/>
            <a:ext cx="8872538" cy="6856413"/>
          </a:xfrm>
          <a:prstGeom prst="rect">
            <a:avLst/>
          </a:prstGeom>
          <a:noFill/>
          <a:ln w="9525">
            <a:noFill/>
          </a:ln>
        </p:spPr>
      </p:pic>
      <p:sp>
        <p:nvSpPr>
          <p:cNvPr id="15" name="矩形 14"/>
          <p:cNvSpPr/>
          <p:nvPr/>
        </p:nvSpPr>
        <p:spPr>
          <a:xfrm>
            <a:off x="0" y="0"/>
            <a:ext cx="9150350" cy="6865938"/>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8" name="KSO_BT1"/>
          <p:cNvSpPr>
            <a:spLocks noGrp="1"/>
          </p:cNvSpPr>
          <p:nvPr>
            <p:ph type="title"/>
          </p:nvPr>
        </p:nvSpPr>
        <p:spPr>
          <a:xfrm>
            <a:off x="444500" y="153988"/>
            <a:ext cx="8266113" cy="700087"/>
          </a:xfrm>
          <a:prstGeom prst="rect">
            <a:avLst/>
          </a:prstGeom>
          <a:noFill/>
          <a:ln w="9525">
            <a:noFill/>
          </a:ln>
        </p:spPr>
        <p:txBody>
          <a:bodyPr anchor="b"/>
          <a:lstStyle/>
          <a:p>
            <a:pPr lvl="0"/>
            <a:r>
              <a:rPr lang="en-US" altLang="zh-CN" dirty="0"/>
              <a:t>Click to edit Master title style</a:t>
            </a:r>
          </a:p>
        </p:txBody>
      </p:sp>
      <p:sp>
        <p:nvSpPr>
          <p:cNvPr id="1029" name="KSO_BC1"/>
          <p:cNvSpPr>
            <a:spLocks noGrp="1"/>
          </p:cNvSpPr>
          <p:nvPr>
            <p:ph type="body" idx="1"/>
          </p:nvPr>
        </p:nvSpPr>
        <p:spPr>
          <a:xfrm>
            <a:off x="444500" y="1036638"/>
            <a:ext cx="8256588" cy="5319712"/>
          </a:xfrm>
          <a:prstGeom prst="rect">
            <a:avLst/>
          </a:prstGeom>
          <a:noFill/>
          <a:ln w="9525">
            <a:noFill/>
          </a:ln>
        </p:spPr>
        <p:txBody>
          <a:bodyPr/>
          <a:lstStyle/>
          <a:p>
            <a:pPr lvl="0"/>
            <a:r>
              <a:rPr lang="en-US" altLang="zh-CN" dirty="0"/>
              <a:t>Click to edit Master text style</a:t>
            </a:r>
            <a:endParaRPr lang="zh-CN" altLang="en-US" dirty="0"/>
          </a:p>
          <a:p>
            <a:pPr lvl="1"/>
            <a:r>
              <a:rPr lang="en-US" altLang="zh-CN" dirty="0"/>
              <a:t>Second level</a:t>
            </a:r>
            <a:endParaRPr lang="zh-CN" altLang="en-US" dirty="0"/>
          </a:p>
        </p:txBody>
      </p:sp>
      <p:sp>
        <p:nvSpPr>
          <p:cNvPr id="4" name="KSO_FD"/>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KSO_FN"/>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C84614C-5121-4682-922C-EBB256A2E58A}"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lnSpc>
          <a:spcPct val="90000"/>
        </a:lnSpc>
        <a:spcBef>
          <a:spcPct val="0"/>
        </a:spcBef>
        <a:spcAft>
          <a:spcPct val="0"/>
        </a:spcAft>
        <a:defRPr sz="2800" b="1" kern="1200">
          <a:solidFill>
            <a:srgbClr val="597F24"/>
          </a:solidFill>
          <a:latin typeface="Arial" panose="020B0604020202020204" pitchFamily="34" charset="0"/>
          <a:ea typeface="Microsoft YaHei" panose="020B0503020204020204" pitchFamily="34" charset="-122"/>
          <a:cs typeface="Arial" panose="020B0604020202020204" pitchFamily="34" charset="0"/>
        </a:defRPr>
      </a:lvl1pPr>
      <a:lvl2pPr algn="l" rtl="0" fontAlgn="base">
        <a:lnSpc>
          <a:spcPct val="90000"/>
        </a:lnSpc>
        <a:spcBef>
          <a:spcPct val="0"/>
        </a:spcBef>
        <a:spcAft>
          <a:spcPct val="0"/>
        </a:spcAft>
        <a:defRPr sz="2800" b="1">
          <a:solidFill>
            <a:srgbClr val="597F24"/>
          </a:solidFill>
          <a:latin typeface="Arial Black" panose="020B0A04020102020204" pitchFamily="34" charset="0"/>
          <a:ea typeface="Microsoft YaHei" panose="020B0503020204020204" pitchFamily="34" charset="-122"/>
        </a:defRPr>
      </a:lvl2pPr>
      <a:lvl3pPr algn="l" rtl="0" fontAlgn="base">
        <a:lnSpc>
          <a:spcPct val="90000"/>
        </a:lnSpc>
        <a:spcBef>
          <a:spcPct val="0"/>
        </a:spcBef>
        <a:spcAft>
          <a:spcPct val="0"/>
        </a:spcAft>
        <a:defRPr sz="2800" b="1">
          <a:solidFill>
            <a:srgbClr val="597F24"/>
          </a:solidFill>
          <a:latin typeface="Arial Black" panose="020B0A04020102020204" pitchFamily="34" charset="0"/>
          <a:ea typeface="Microsoft YaHei" panose="020B0503020204020204" pitchFamily="34" charset="-122"/>
        </a:defRPr>
      </a:lvl3pPr>
      <a:lvl4pPr algn="l" rtl="0" fontAlgn="base">
        <a:lnSpc>
          <a:spcPct val="90000"/>
        </a:lnSpc>
        <a:spcBef>
          <a:spcPct val="0"/>
        </a:spcBef>
        <a:spcAft>
          <a:spcPct val="0"/>
        </a:spcAft>
        <a:defRPr sz="2800" b="1">
          <a:solidFill>
            <a:srgbClr val="597F24"/>
          </a:solidFill>
          <a:latin typeface="Arial Black" panose="020B0A04020102020204" pitchFamily="34" charset="0"/>
          <a:ea typeface="Microsoft YaHei" panose="020B0503020204020204" pitchFamily="34" charset="-122"/>
        </a:defRPr>
      </a:lvl4pPr>
      <a:lvl5pPr algn="l" rtl="0" fontAlgn="base">
        <a:lnSpc>
          <a:spcPct val="90000"/>
        </a:lnSpc>
        <a:spcBef>
          <a:spcPct val="0"/>
        </a:spcBef>
        <a:spcAft>
          <a:spcPct val="0"/>
        </a:spcAft>
        <a:defRPr sz="2800" b="1">
          <a:solidFill>
            <a:srgbClr val="597F24"/>
          </a:solidFill>
          <a:latin typeface="Arial Black" panose="020B0A04020102020204" pitchFamily="34" charset="0"/>
          <a:ea typeface="Microsoft YaHei" panose="020B0503020204020204" pitchFamily="34" charset="-122"/>
        </a:defRPr>
      </a:lvl5pPr>
      <a:lvl6pPr marL="457200" algn="l" rtl="0" fontAlgn="base">
        <a:lnSpc>
          <a:spcPct val="90000"/>
        </a:lnSpc>
        <a:spcBef>
          <a:spcPct val="0"/>
        </a:spcBef>
        <a:spcAft>
          <a:spcPct val="0"/>
        </a:spcAft>
        <a:defRPr sz="2800" b="1">
          <a:solidFill>
            <a:srgbClr val="597F24"/>
          </a:solidFill>
          <a:latin typeface="Arial Black" panose="020B0A04020102020204" pitchFamily="34" charset="0"/>
          <a:ea typeface="Microsoft YaHei" panose="020B0503020204020204" pitchFamily="34" charset="-122"/>
        </a:defRPr>
      </a:lvl6pPr>
      <a:lvl7pPr marL="914400" algn="l" rtl="0" fontAlgn="base">
        <a:lnSpc>
          <a:spcPct val="90000"/>
        </a:lnSpc>
        <a:spcBef>
          <a:spcPct val="0"/>
        </a:spcBef>
        <a:spcAft>
          <a:spcPct val="0"/>
        </a:spcAft>
        <a:defRPr sz="2800" b="1">
          <a:solidFill>
            <a:srgbClr val="597F24"/>
          </a:solidFill>
          <a:latin typeface="Arial Black" panose="020B0A04020102020204" pitchFamily="34" charset="0"/>
          <a:ea typeface="Microsoft YaHei" panose="020B0503020204020204" pitchFamily="34" charset="-122"/>
        </a:defRPr>
      </a:lvl7pPr>
      <a:lvl8pPr marL="1371600" algn="l" rtl="0" fontAlgn="base">
        <a:lnSpc>
          <a:spcPct val="90000"/>
        </a:lnSpc>
        <a:spcBef>
          <a:spcPct val="0"/>
        </a:spcBef>
        <a:spcAft>
          <a:spcPct val="0"/>
        </a:spcAft>
        <a:defRPr sz="2800" b="1">
          <a:solidFill>
            <a:srgbClr val="597F24"/>
          </a:solidFill>
          <a:latin typeface="Arial Black" panose="020B0A04020102020204" pitchFamily="34" charset="0"/>
          <a:ea typeface="Microsoft YaHei" panose="020B0503020204020204" pitchFamily="34" charset="-122"/>
        </a:defRPr>
      </a:lvl8pPr>
      <a:lvl9pPr marL="1828800" algn="l" rtl="0" fontAlgn="base">
        <a:lnSpc>
          <a:spcPct val="90000"/>
        </a:lnSpc>
        <a:spcBef>
          <a:spcPct val="0"/>
        </a:spcBef>
        <a:spcAft>
          <a:spcPct val="0"/>
        </a:spcAft>
        <a:defRPr sz="2800" b="1">
          <a:solidFill>
            <a:srgbClr val="597F24"/>
          </a:solidFill>
          <a:latin typeface="Arial Black" panose="020B0A04020102020204" pitchFamily="34" charset="0"/>
          <a:ea typeface="Microsoft YaHei" panose="020B0503020204020204" pitchFamily="34" charset="-122"/>
        </a:defRPr>
      </a:lvl9pPr>
    </p:titleStyle>
    <p:bodyStyle>
      <a:lvl1pPr marL="357505" indent="-357505" algn="just" rtl="0" fontAlgn="base">
        <a:lnSpc>
          <a:spcPct val="110000"/>
        </a:lnSpc>
        <a:spcBef>
          <a:spcPts val="1800"/>
        </a:spcBef>
        <a:spcAft>
          <a:spcPct val="0"/>
        </a:spcAft>
        <a:buClr>
          <a:srgbClr val="597F24"/>
        </a:buClr>
        <a:buSzPct val="60000"/>
        <a:buFont typeface="Wingdings" panose="05000000000000000000" charset="0"/>
        <a:buChar char="Ø"/>
        <a:defRPr sz="2000" kern="1200">
          <a:solidFill>
            <a:srgbClr val="597F24"/>
          </a:solidFill>
          <a:latin typeface="Arial" panose="020B0604020202020204" pitchFamily="34" charset="0"/>
          <a:ea typeface="Microsoft YaHei" panose="020B0503020204020204" pitchFamily="34" charset="-122"/>
          <a:cs typeface="+mn-cs"/>
        </a:defRPr>
      </a:lvl1pPr>
      <a:lvl2pPr marL="357505" indent="-357505" algn="just" rtl="0" fontAlgn="base">
        <a:lnSpc>
          <a:spcPct val="130000"/>
        </a:lnSpc>
        <a:spcBef>
          <a:spcPct val="0"/>
        </a:spcBef>
        <a:spcAft>
          <a:spcPts val="600"/>
        </a:spcAft>
        <a:buClr>
          <a:srgbClr val="D8E39E"/>
        </a:buClr>
        <a:buFont typeface="幼圆" pitchFamily="49" charset="-122"/>
        <a:buChar char=" "/>
        <a:defRPr sz="1600" kern="1200">
          <a:solidFill>
            <a:srgbClr val="7D7D7D"/>
          </a:solidFill>
          <a:latin typeface="Arial" panose="020B0604020202020204" pitchFamily="34" charset="0"/>
          <a:ea typeface="幼圆" pitchFamily="49" charset="-122"/>
          <a:cs typeface="Arial" panose="020B060402020202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图片 13"/>
          <p:cNvPicPr>
            <a:picLocks noChangeAspect="1"/>
          </p:cNvPicPr>
          <p:nvPr/>
        </p:nvPicPr>
        <p:blipFill>
          <a:blip r:embed="rId11"/>
          <a:srcRect l="398" t="1849" r="2940"/>
          <a:stretch>
            <a:fillRect/>
          </a:stretch>
        </p:blipFill>
        <p:spPr>
          <a:xfrm>
            <a:off x="269875" y="9525"/>
            <a:ext cx="8872538" cy="6856413"/>
          </a:xfrm>
          <a:prstGeom prst="rect">
            <a:avLst/>
          </a:prstGeom>
          <a:noFill/>
          <a:ln w="9525">
            <a:noFill/>
          </a:ln>
        </p:spPr>
      </p:pic>
      <p:sp>
        <p:nvSpPr>
          <p:cNvPr id="15" name="矩形 14"/>
          <p:cNvSpPr/>
          <p:nvPr/>
        </p:nvSpPr>
        <p:spPr>
          <a:xfrm>
            <a:off x="0" y="0"/>
            <a:ext cx="9150350" cy="6865938"/>
          </a:xfrm>
          <a:prstGeom prst="rect">
            <a:avLst/>
          </a:prstGeom>
          <a:solidFill>
            <a:srgbClr val="FFFFFF">
              <a:alpha val="9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8" name="KSO_BT1"/>
          <p:cNvSpPr>
            <a:spLocks noGrp="1"/>
          </p:cNvSpPr>
          <p:nvPr>
            <p:ph type="title"/>
          </p:nvPr>
        </p:nvSpPr>
        <p:spPr>
          <a:xfrm>
            <a:off x="444500" y="153988"/>
            <a:ext cx="8266113" cy="700087"/>
          </a:xfrm>
          <a:prstGeom prst="rect">
            <a:avLst/>
          </a:prstGeom>
          <a:noFill/>
          <a:ln w="9525">
            <a:noFill/>
          </a:ln>
        </p:spPr>
        <p:txBody>
          <a:bodyPr anchor="b"/>
          <a:lstStyle/>
          <a:p>
            <a:pPr lvl="0"/>
            <a:r>
              <a:rPr lang="en-US" altLang="zh-CN" dirty="0"/>
              <a:t>Click to edit Master title style</a:t>
            </a:r>
          </a:p>
        </p:txBody>
      </p:sp>
      <p:sp>
        <p:nvSpPr>
          <p:cNvPr id="1029" name="KSO_BC1"/>
          <p:cNvSpPr>
            <a:spLocks noGrp="1"/>
          </p:cNvSpPr>
          <p:nvPr>
            <p:ph type="body" idx="1"/>
          </p:nvPr>
        </p:nvSpPr>
        <p:spPr>
          <a:xfrm>
            <a:off x="444500" y="1036638"/>
            <a:ext cx="8256588" cy="5319712"/>
          </a:xfrm>
          <a:prstGeom prst="rect">
            <a:avLst/>
          </a:prstGeom>
          <a:noFill/>
          <a:ln w="9525">
            <a:noFill/>
          </a:ln>
        </p:spPr>
        <p:txBody>
          <a:bodyPr/>
          <a:lstStyle/>
          <a:p>
            <a:pPr lvl="0"/>
            <a:r>
              <a:rPr lang="en-US" altLang="zh-CN" dirty="0"/>
              <a:t>Click to edit Master text style</a:t>
            </a:r>
            <a:endParaRPr lang="zh-CN" altLang="en-US" dirty="0"/>
          </a:p>
          <a:p>
            <a:pPr lvl="1"/>
            <a:r>
              <a:rPr lang="en-US" altLang="zh-CN" dirty="0"/>
              <a:t>Second level</a:t>
            </a:r>
            <a:endParaRPr lang="zh-CN" altLang="en-US" dirty="0"/>
          </a:p>
        </p:txBody>
      </p:sp>
      <p:sp>
        <p:nvSpPr>
          <p:cNvPr id="4" name="KSO_FD"/>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KSO_FN"/>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C84614C-5121-4682-922C-EBB256A2E58A}"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rtl="0" fontAlgn="base">
        <a:lnSpc>
          <a:spcPct val="90000"/>
        </a:lnSpc>
        <a:spcBef>
          <a:spcPct val="0"/>
        </a:spcBef>
        <a:spcAft>
          <a:spcPct val="0"/>
        </a:spcAft>
        <a:defRPr sz="2800" b="1" kern="1200">
          <a:solidFill>
            <a:srgbClr val="597F24"/>
          </a:solidFill>
          <a:latin typeface="Arial Black" panose="020B0A04020102020204" pitchFamily="34" charset="0"/>
          <a:ea typeface="Microsoft YaHei" panose="020B0503020204020204" pitchFamily="34" charset="-122"/>
          <a:cs typeface="+mj-cs"/>
        </a:defRPr>
      </a:lvl1pPr>
      <a:lvl2pPr algn="l" rtl="0" fontAlgn="base">
        <a:lnSpc>
          <a:spcPct val="90000"/>
        </a:lnSpc>
        <a:spcBef>
          <a:spcPct val="0"/>
        </a:spcBef>
        <a:spcAft>
          <a:spcPct val="0"/>
        </a:spcAft>
        <a:defRPr sz="2800" b="1">
          <a:solidFill>
            <a:srgbClr val="597F24"/>
          </a:solidFill>
          <a:latin typeface="Arial Black" panose="020B0A04020102020204" pitchFamily="34" charset="0"/>
          <a:ea typeface="Microsoft YaHei" panose="020B0503020204020204" pitchFamily="34" charset="-122"/>
        </a:defRPr>
      </a:lvl2pPr>
      <a:lvl3pPr algn="l" rtl="0" fontAlgn="base">
        <a:lnSpc>
          <a:spcPct val="90000"/>
        </a:lnSpc>
        <a:spcBef>
          <a:spcPct val="0"/>
        </a:spcBef>
        <a:spcAft>
          <a:spcPct val="0"/>
        </a:spcAft>
        <a:defRPr sz="2800" b="1">
          <a:solidFill>
            <a:srgbClr val="597F24"/>
          </a:solidFill>
          <a:latin typeface="Arial Black" panose="020B0A04020102020204" pitchFamily="34" charset="0"/>
          <a:ea typeface="Microsoft YaHei" panose="020B0503020204020204" pitchFamily="34" charset="-122"/>
        </a:defRPr>
      </a:lvl3pPr>
      <a:lvl4pPr algn="l" rtl="0" fontAlgn="base">
        <a:lnSpc>
          <a:spcPct val="90000"/>
        </a:lnSpc>
        <a:spcBef>
          <a:spcPct val="0"/>
        </a:spcBef>
        <a:spcAft>
          <a:spcPct val="0"/>
        </a:spcAft>
        <a:defRPr sz="2800" b="1">
          <a:solidFill>
            <a:srgbClr val="597F24"/>
          </a:solidFill>
          <a:latin typeface="Arial Black" panose="020B0A04020102020204" pitchFamily="34" charset="0"/>
          <a:ea typeface="Microsoft YaHei" panose="020B0503020204020204" pitchFamily="34" charset="-122"/>
        </a:defRPr>
      </a:lvl4pPr>
      <a:lvl5pPr algn="l" rtl="0" fontAlgn="base">
        <a:lnSpc>
          <a:spcPct val="90000"/>
        </a:lnSpc>
        <a:spcBef>
          <a:spcPct val="0"/>
        </a:spcBef>
        <a:spcAft>
          <a:spcPct val="0"/>
        </a:spcAft>
        <a:defRPr sz="2800" b="1">
          <a:solidFill>
            <a:srgbClr val="597F24"/>
          </a:solidFill>
          <a:latin typeface="Arial Black" panose="020B0A04020102020204" pitchFamily="34" charset="0"/>
          <a:ea typeface="Microsoft YaHei" panose="020B0503020204020204" pitchFamily="34" charset="-122"/>
        </a:defRPr>
      </a:lvl5pPr>
      <a:lvl6pPr marL="457200" algn="l" rtl="0" fontAlgn="base">
        <a:lnSpc>
          <a:spcPct val="90000"/>
        </a:lnSpc>
        <a:spcBef>
          <a:spcPct val="0"/>
        </a:spcBef>
        <a:spcAft>
          <a:spcPct val="0"/>
        </a:spcAft>
        <a:defRPr sz="2800" b="1">
          <a:solidFill>
            <a:srgbClr val="597F24"/>
          </a:solidFill>
          <a:latin typeface="Arial Black" panose="020B0A04020102020204" pitchFamily="34" charset="0"/>
          <a:ea typeface="Microsoft YaHei" panose="020B0503020204020204" pitchFamily="34" charset="-122"/>
        </a:defRPr>
      </a:lvl6pPr>
      <a:lvl7pPr marL="914400" algn="l" rtl="0" fontAlgn="base">
        <a:lnSpc>
          <a:spcPct val="90000"/>
        </a:lnSpc>
        <a:spcBef>
          <a:spcPct val="0"/>
        </a:spcBef>
        <a:spcAft>
          <a:spcPct val="0"/>
        </a:spcAft>
        <a:defRPr sz="2800" b="1">
          <a:solidFill>
            <a:srgbClr val="597F24"/>
          </a:solidFill>
          <a:latin typeface="Arial Black" panose="020B0A04020102020204" pitchFamily="34" charset="0"/>
          <a:ea typeface="Microsoft YaHei" panose="020B0503020204020204" pitchFamily="34" charset="-122"/>
        </a:defRPr>
      </a:lvl7pPr>
      <a:lvl8pPr marL="1371600" algn="l" rtl="0" fontAlgn="base">
        <a:lnSpc>
          <a:spcPct val="90000"/>
        </a:lnSpc>
        <a:spcBef>
          <a:spcPct val="0"/>
        </a:spcBef>
        <a:spcAft>
          <a:spcPct val="0"/>
        </a:spcAft>
        <a:defRPr sz="2800" b="1">
          <a:solidFill>
            <a:srgbClr val="597F24"/>
          </a:solidFill>
          <a:latin typeface="Arial Black" panose="020B0A04020102020204" pitchFamily="34" charset="0"/>
          <a:ea typeface="Microsoft YaHei" panose="020B0503020204020204" pitchFamily="34" charset="-122"/>
        </a:defRPr>
      </a:lvl8pPr>
      <a:lvl9pPr marL="1828800" algn="l" rtl="0" fontAlgn="base">
        <a:lnSpc>
          <a:spcPct val="90000"/>
        </a:lnSpc>
        <a:spcBef>
          <a:spcPct val="0"/>
        </a:spcBef>
        <a:spcAft>
          <a:spcPct val="0"/>
        </a:spcAft>
        <a:defRPr sz="2800" b="1">
          <a:solidFill>
            <a:srgbClr val="597F24"/>
          </a:solidFill>
          <a:latin typeface="Arial Black" panose="020B0A04020102020204" pitchFamily="34" charset="0"/>
          <a:ea typeface="Microsoft YaHei" panose="020B0503020204020204" pitchFamily="34" charset="-122"/>
        </a:defRPr>
      </a:lvl9pPr>
    </p:titleStyle>
    <p:bodyStyle>
      <a:lvl1pPr marL="357505" indent="-357505" algn="just" rtl="0" fontAlgn="base">
        <a:lnSpc>
          <a:spcPct val="110000"/>
        </a:lnSpc>
        <a:spcBef>
          <a:spcPts val="1800"/>
        </a:spcBef>
        <a:spcAft>
          <a:spcPct val="0"/>
        </a:spcAft>
        <a:buClr>
          <a:srgbClr val="597F24"/>
        </a:buClr>
        <a:buSzPct val="60000"/>
        <a:buFont typeface="SimHei" panose="02010609060101010101" pitchFamily="49" charset="-122"/>
        <a:buChar char="〉"/>
        <a:defRPr sz="2000" kern="1200">
          <a:solidFill>
            <a:srgbClr val="597F24"/>
          </a:solidFill>
          <a:latin typeface="Arial" panose="020B0604020202020204" pitchFamily="34" charset="0"/>
          <a:ea typeface="Microsoft YaHei" panose="020B0503020204020204" pitchFamily="34" charset="-122"/>
          <a:cs typeface="+mn-cs"/>
        </a:defRPr>
      </a:lvl1pPr>
      <a:lvl2pPr marL="357505" indent="-357505" algn="just" rtl="0" fontAlgn="base">
        <a:lnSpc>
          <a:spcPct val="130000"/>
        </a:lnSpc>
        <a:spcBef>
          <a:spcPct val="0"/>
        </a:spcBef>
        <a:spcAft>
          <a:spcPts val="600"/>
        </a:spcAft>
        <a:buClr>
          <a:srgbClr val="D8E39E"/>
        </a:buClr>
        <a:buFont typeface="幼圆" pitchFamily="49" charset="-122"/>
        <a:buChar char=" "/>
        <a:defRPr sz="1600" kern="1200">
          <a:solidFill>
            <a:srgbClr val="7D7D7D"/>
          </a:solidFill>
          <a:latin typeface="幼圆" pitchFamily="49" charset="-122"/>
          <a:ea typeface="幼圆" pitchFamily="49"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1.xml"/></Relationships>
</file>

<file path=ppt/slides/_rels/slide10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notesSlide" Target="../notesSlides/notesSlide98.xml"/><Relationship Id="rId1" Type="http://schemas.openxmlformats.org/officeDocument/2006/relationships/slideLayout" Target="../slideLayouts/slideLayout11.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10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99.xml"/><Relationship Id="rId1" Type="http://schemas.openxmlformats.org/officeDocument/2006/relationships/slideLayout" Target="../slideLayouts/slideLayout11.xml"/><Relationship Id="rId5" Type="http://schemas.openxmlformats.org/officeDocument/2006/relationships/image" Target="../media/image22.emf"/><Relationship Id="rId4" Type="http://schemas.openxmlformats.org/officeDocument/2006/relationships/image" Target="../media/image21.emf"/></Relationships>
</file>

<file path=ppt/slides/_rels/slide10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00.xml"/><Relationship Id="rId1" Type="http://schemas.openxmlformats.org/officeDocument/2006/relationships/slideLayout" Target="../slideLayouts/slideLayout11.xml"/><Relationship Id="rId4" Type="http://schemas.openxmlformats.org/officeDocument/2006/relationships/image" Target="../media/image24.emf"/></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01.xml"/><Relationship Id="rId1" Type="http://schemas.openxmlformats.org/officeDocument/2006/relationships/slideLayout" Target="../slideLayouts/slideLayout11.xml"/><Relationship Id="rId4" Type="http://schemas.openxmlformats.org/officeDocument/2006/relationships/image" Target="../media/image26.emf"/></Relationships>
</file>

<file path=ppt/slides/_rels/slide11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02.xml"/><Relationship Id="rId1" Type="http://schemas.openxmlformats.org/officeDocument/2006/relationships/slideLayout" Target="../slideLayouts/slideLayout11.xml"/><Relationship Id="rId4" Type="http://schemas.openxmlformats.org/officeDocument/2006/relationships/image" Target="../media/image28.emf"/></Relationships>
</file>

<file path=ppt/slides/_rels/slide11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03.xml"/><Relationship Id="rId1" Type="http://schemas.openxmlformats.org/officeDocument/2006/relationships/slideLayout" Target="../slideLayouts/slideLayout11.xml"/><Relationship Id="rId5" Type="http://schemas.openxmlformats.org/officeDocument/2006/relationships/image" Target="../media/image31.emf"/><Relationship Id="rId4" Type="http://schemas.openxmlformats.org/officeDocument/2006/relationships/image" Target="../media/image30.emf"/></Relationships>
</file>

<file path=ppt/slides/_rels/slide11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04.xml"/><Relationship Id="rId1" Type="http://schemas.openxmlformats.org/officeDocument/2006/relationships/slideLayout" Target="../slideLayouts/slideLayout11.xml"/><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s>
</file>

<file path=ppt/slides/_rels/slide11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05.xml"/><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106.xml"/><Relationship Id="rId1" Type="http://schemas.openxmlformats.org/officeDocument/2006/relationships/slideLayout" Target="../slideLayouts/slideLayout11.xml"/></Relationships>
</file>

<file path=ppt/slides/_rels/slide11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07.xml"/><Relationship Id="rId1" Type="http://schemas.openxmlformats.org/officeDocument/2006/relationships/slideLayout" Target="../slideLayouts/slideLayout11.xml"/></Relationships>
</file>

<file path=ppt/slides/_rels/slide11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08.xml"/><Relationship Id="rId1" Type="http://schemas.openxmlformats.org/officeDocument/2006/relationships/slideLayout" Target="../slideLayouts/slideLayout11.xml"/></Relationships>
</file>

<file path=ppt/slides/_rels/slide118.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09.xml"/><Relationship Id="rId1" Type="http://schemas.openxmlformats.org/officeDocument/2006/relationships/slideLayout" Target="../slideLayouts/slideLayout11.xml"/><Relationship Id="rId6" Type="http://schemas.openxmlformats.org/officeDocument/2006/relationships/image" Target="../media/image43.emf"/><Relationship Id="rId5" Type="http://schemas.openxmlformats.org/officeDocument/2006/relationships/image" Target="../media/image42.emf"/><Relationship Id="rId4" Type="http://schemas.openxmlformats.org/officeDocument/2006/relationships/image" Target="../media/image41.emf"/></Relationships>
</file>

<file path=ppt/slides/_rels/slide11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10.xml"/><Relationship Id="rId1" Type="http://schemas.openxmlformats.org/officeDocument/2006/relationships/slideLayout" Target="../slideLayouts/slideLayout11.xml"/><Relationship Id="rId5" Type="http://schemas.openxmlformats.org/officeDocument/2006/relationships/image" Target="../media/image46.emf"/><Relationship Id="rId4" Type="http://schemas.openxmlformats.org/officeDocument/2006/relationships/image" Target="../media/image45.emf"/></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11.xml"/><Relationship Id="rId1" Type="http://schemas.openxmlformats.org/officeDocument/2006/relationships/slideLayout" Target="../slideLayouts/slideLayout11.xml"/><Relationship Id="rId4" Type="http://schemas.openxmlformats.org/officeDocument/2006/relationships/image" Target="../media/image48.emf"/></Relationships>
</file>

<file path=ppt/slides/_rels/slide121.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112.xml"/><Relationship Id="rId1" Type="http://schemas.openxmlformats.org/officeDocument/2006/relationships/slideLayout" Target="../slideLayouts/slideLayout11.xml"/></Relationships>
</file>

<file path=ppt/slides/_rels/slide122.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113.xml"/><Relationship Id="rId1" Type="http://schemas.openxmlformats.org/officeDocument/2006/relationships/slideLayout" Target="../slideLayouts/slideLayout11.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slides/_rels/slide123.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114.xml"/><Relationship Id="rId1" Type="http://schemas.openxmlformats.org/officeDocument/2006/relationships/slideLayout" Target="../slideLayouts/slideLayout11.xml"/></Relationships>
</file>

<file path=ppt/slides/_rels/slide124.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115.xml"/><Relationship Id="rId1" Type="http://schemas.openxmlformats.org/officeDocument/2006/relationships/slideLayout" Target="../slideLayouts/slideLayout11.xml"/></Relationships>
</file>

<file path=ppt/slides/_rels/slide125.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116.xml"/><Relationship Id="rId1" Type="http://schemas.openxmlformats.org/officeDocument/2006/relationships/slideLayout" Target="../slideLayouts/slideLayout11.xml"/></Relationships>
</file>

<file path=ppt/slides/_rels/slide126.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117.xml"/><Relationship Id="rId1" Type="http://schemas.openxmlformats.org/officeDocument/2006/relationships/slideLayout" Target="../slideLayouts/slideLayout11.xml"/></Relationships>
</file>

<file path=ppt/slides/_rels/slide127.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118.xml"/><Relationship Id="rId1" Type="http://schemas.openxmlformats.org/officeDocument/2006/relationships/slideLayout" Target="../slideLayouts/slideLayout11.xml"/></Relationships>
</file>

<file path=ppt/slides/_rels/slide128.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119.xml"/><Relationship Id="rId1" Type="http://schemas.openxmlformats.org/officeDocument/2006/relationships/slideLayout" Target="../slideLayouts/slideLayout11.xml"/><Relationship Id="rId4" Type="http://schemas.openxmlformats.org/officeDocument/2006/relationships/image" Target="../media/image60.emf"/></Relationships>
</file>

<file path=ppt/slides/_rels/slide129.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12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hyperlink" Target="http://stanford.edu/~mwaskom/software/seaborn/index.html"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121.xml"/><Relationship Id="rId1" Type="http://schemas.openxmlformats.org/officeDocument/2006/relationships/slideLayout" Target="../slideLayouts/slideLayout11.xml"/></Relationships>
</file>

<file path=ppt/slides/_rels/slide131.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122.xml"/><Relationship Id="rId1" Type="http://schemas.openxmlformats.org/officeDocument/2006/relationships/slideLayout" Target="../slideLayouts/slideLayout1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p:cNvSpPr>
          <p:nvPr>
            <p:ph type="ctrTitle"/>
          </p:nvPr>
        </p:nvSpPr>
        <p:spPr/>
        <p:txBody>
          <a:bodyPr vert="horz" wrap="square" lIns="91440" tIns="45720" rIns="91440" bIns="45720" anchor="b"/>
          <a:lstStyle/>
          <a:p>
            <a:pPr eaLnBrk="1" hangingPunct="1"/>
            <a:r>
              <a:rPr lang="en-IN" altLang="zh-CN" kern="1200" dirty="0">
                <a:latin typeface="Arial Black" panose="020B0A04020102020204" pitchFamily="34" charset="0"/>
                <a:ea typeface="Microsoft YaHei" panose="020B0503020204020204" pitchFamily="34" charset="-122"/>
                <a:cs typeface="+mj-cs"/>
              </a:rPr>
              <a:t>Introduction to Python Programming</a:t>
            </a:r>
          </a:p>
        </p:txBody>
      </p:sp>
      <p:sp>
        <p:nvSpPr>
          <p:cNvPr id="4099" name="Rectangle 6"/>
          <p:cNvSpPr>
            <a:spLocks noGrp="1"/>
          </p:cNvSpPr>
          <p:nvPr>
            <p:ph type="subTitle" idx="1"/>
          </p:nvPr>
        </p:nvSpPr>
        <p:spPr/>
        <p:txBody>
          <a:bodyPr vert="horz" wrap="square" lIns="91440" tIns="45720" rIns="91440" bIns="45720" anchor="t"/>
          <a:lstStyle/>
          <a:p>
            <a:pPr eaLnBrk="1" hangingPunct="1">
              <a:buSzPct val="60000"/>
              <a:buFont typeface="SimHei" panose="02010609060101010101" pitchFamily="49" charset="-122"/>
            </a:pPr>
            <a:endParaRPr lang="en-IN" altLang="zh-CN" kern="1200" dirty="0">
              <a:latin typeface="Arial" panose="020B0604020202020204" pitchFamily="34" charset="0"/>
              <a:ea typeface="Microsoft YaHei" panose="020B0503020204020204" pitchFamily="34"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Jupyter</a:t>
            </a:r>
          </a:p>
        </p:txBody>
      </p:sp>
      <p:pic>
        <p:nvPicPr>
          <p:cNvPr id="4" name="Content Placeholder 3"/>
          <p:cNvPicPr>
            <a:picLocks noGrp="1" noChangeAspect="1"/>
          </p:cNvPicPr>
          <p:nvPr>
            <p:ph idx="1"/>
          </p:nvPr>
        </p:nvPicPr>
        <p:blipFill>
          <a:blip r:embed="rId2"/>
          <a:stretch>
            <a:fillRect/>
          </a:stretch>
        </p:blipFill>
        <p:spPr>
          <a:xfrm>
            <a:off x="5715" y="976630"/>
            <a:ext cx="9131935" cy="5881370"/>
          </a:xfrm>
          <a:prstGeom prst="rect">
            <a:avLst/>
          </a:prstGeom>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en-US" b="0" dirty="0" smtClean="0"/>
              <a:t>Python Modules</a:t>
            </a:r>
          </a:p>
        </p:txBody>
      </p:sp>
      <p:sp>
        <p:nvSpPr>
          <p:cNvPr id="2" name="Rectangle 2"/>
          <p:cNvSpPr>
            <a:spLocks noGrp="1" noChangeArrowheads="1"/>
          </p:cNvSpPr>
          <p:nvPr>
            <p:ph type="subTitle" idx="4294967295"/>
          </p:nvPr>
        </p:nvSpPr>
        <p:spPr>
          <a:xfrm>
            <a:off x="457750" y="554856"/>
            <a:ext cx="8228160" cy="6009120"/>
          </a:xfrm>
        </p:spPr>
        <p:txBody>
          <a:bodyPr/>
          <a:lstStyle/>
          <a:p>
            <a:pPr marL="457200" indent="-457200" algn="just" eaLnBrk="1">
              <a:lnSpc>
                <a:spcPct val="9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cs typeface="Arial" panose="020B0604020202020204" pitchFamily="34" charset="0"/>
              </a:rPr>
              <a:t>Module allows to logically organize the Python code</a:t>
            </a:r>
          </a:p>
          <a:p>
            <a:pPr marL="457200" indent="-457200" algn="just" eaLnBrk="1">
              <a:lnSpc>
                <a:spcPct val="9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cs typeface="Arial" panose="020B0604020202020204" pitchFamily="34" charset="0"/>
              </a:rPr>
              <a:t>Eg. Create a hello.py file with following contents</a:t>
            </a:r>
          </a:p>
          <a:p>
            <a:pPr marL="457200" lvl="1" indent="0" algn="just" eaLnBrk="1">
              <a:lnSpc>
                <a:spcPct val="12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	def say_hello( par ):</a:t>
            </a:r>
          </a:p>
          <a:p>
            <a:pPr marL="457200" lvl="1" indent="0" algn="just" eaLnBrk="1">
              <a:lnSpc>
                <a:spcPct val="12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   print "Hello : ", par</a:t>
            </a:r>
          </a:p>
          <a:p>
            <a:pPr marL="457200" lvl="1" indent="0" algn="just" eaLnBrk="1">
              <a:lnSpc>
                <a:spcPct val="12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   return</a:t>
            </a:r>
          </a:p>
          <a:p>
            <a:pPr marL="342900" lvl="0" indent="-342900" algn="just" eaLnBrk="1">
              <a:lnSpc>
                <a:spcPct val="120000"/>
              </a:lnSpc>
              <a:spcAft>
                <a:spcPct val="0"/>
              </a:spcAft>
              <a:buClrTx/>
              <a:buSzPct val="80000"/>
              <a:buFont typeface="Wingdings" panose="05000000000000000000" charset="0"/>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solidFill>
                  <a:srgbClr val="597F24"/>
                </a:solidFill>
                <a:ea typeface="Microsoft YaHei" panose="020B0503020204020204" pitchFamily="34" charset="-122"/>
                <a:sym typeface="+mn-ea"/>
              </a:rPr>
              <a:t>import statement</a:t>
            </a:r>
          </a:p>
          <a:p>
            <a:pPr marL="342900" lvl="0" indent="-342900" algn="just" eaLnBrk="1">
              <a:lnSpc>
                <a:spcPct val="120000"/>
              </a:lnSpc>
              <a:spcAft>
                <a:spcPct val="0"/>
              </a:spcAft>
              <a:buClrTx/>
              <a:buSzPct val="80000"/>
              <a:buFont typeface="Wingdings" panose="05000000000000000000" charset="0"/>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solidFill>
                  <a:srgbClr val="597F24"/>
                </a:solidFill>
                <a:ea typeface="Microsoft YaHei" panose="020B0503020204020204" pitchFamily="34" charset="-122"/>
                <a:sym typeface="+mn-ea"/>
              </a:rPr>
              <a:t>A module is loaded only once, regardless of the number of times it is imported</a:t>
            </a:r>
          </a:p>
          <a:p>
            <a:pPr marL="0" lvl="0" indent="0" algn="just" eaLnBrk="1">
              <a:lnSpc>
                <a:spcPct val="12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b="1" u="sng" dirty="0" smtClean="0">
                <a:sym typeface="+mn-ea"/>
              </a:rPr>
              <a:t>Output</a:t>
            </a:r>
            <a:endParaRPr lang="en-IN" altLang="en-US" sz="2000" dirty="0" smtClean="0">
              <a:latin typeface="Courier New" panose="02070309020205020404" pitchFamily="49" charset="0"/>
              <a:cs typeface="Courier New" panose="02070309020205020404" pitchFamily="49" charset="0"/>
              <a:sym typeface="+mn-ea"/>
            </a:endParaRP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smtClean="0">
                <a:latin typeface="Courier New" panose="02070309020205020404" pitchFamily="49" charset="0"/>
                <a:cs typeface="Courier New" panose="02070309020205020404" pitchFamily="49" charset="0"/>
                <a:sym typeface="+mn-ea"/>
              </a:rPr>
              <a:t># Import module hello</a:t>
            </a: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smtClean="0">
                <a:latin typeface="Courier New" panose="02070309020205020404" pitchFamily="49" charset="0"/>
                <a:cs typeface="Courier New" panose="02070309020205020404" pitchFamily="49" charset="0"/>
                <a:sym typeface="+mn-ea"/>
              </a:rPr>
              <a:t>import hello</a:t>
            </a: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000" dirty="0" smtClean="0">
              <a:latin typeface="Courier New" panose="02070309020205020404" pitchFamily="49" charset="0"/>
              <a:cs typeface="Courier New" panose="02070309020205020404" pitchFamily="49" charset="0"/>
              <a:sym typeface="+mn-ea"/>
            </a:endParaRP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smtClean="0">
                <a:latin typeface="Courier New" panose="02070309020205020404" pitchFamily="49" charset="0"/>
                <a:cs typeface="Courier New" panose="02070309020205020404" pitchFamily="49" charset="0"/>
                <a:sym typeface="+mn-ea"/>
              </a:rPr>
              <a:t># Call defined function from module as follows</a:t>
            </a: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smtClean="0">
                <a:latin typeface="Courier New" panose="02070309020205020404" pitchFamily="49" charset="0"/>
                <a:cs typeface="Courier New" panose="02070309020205020404" pitchFamily="49" charset="0"/>
                <a:sym typeface="+mn-ea"/>
              </a:rPr>
              <a:t>hello.say_hello("Vijay")</a:t>
            </a:r>
          </a:p>
        </p:txBody>
      </p:sp>
    </p:spTree>
  </p:cSld>
  <p:clrMapOvr>
    <a:masterClrMapping/>
  </p:clrMapOvr>
  <p:transition spd="med"/>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NumPy</a:t>
            </a:r>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sz="quarter" idx="13"/>
          </p:nvPr>
        </p:nvSpPr>
        <p:spPr/>
        <p:txBody>
          <a:bodyPr>
            <a:normAutofit fontScale="25000" lnSpcReduction="20000"/>
          </a:bodyPr>
          <a:lstStyle/>
          <a:p>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0" dirty="0" err="1" smtClean="0"/>
              <a:t>Numpy</a:t>
            </a:r>
          </a:p>
        </p:txBody>
      </p:sp>
      <p:sp>
        <p:nvSpPr>
          <p:cNvPr id="4098" name="Rectangle 2"/>
          <p:cNvSpPr>
            <a:spLocks noGrp="1" noChangeArrowheads="1"/>
          </p:cNvSpPr>
          <p:nvPr>
            <p:ph type="subTitle" idx="4294967295"/>
          </p:nvPr>
        </p:nvSpPr>
        <p:spPr>
          <a:xfrm>
            <a:off x="456565" y="751205"/>
            <a:ext cx="8467090" cy="6009005"/>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err="1" smtClean="0">
                <a:cs typeface="Arial" panose="020B0604020202020204" pitchFamily="34" charset="0"/>
              </a:rPr>
              <a:t>Numpy</a:t>
            </a:r>
            <a:r>
              <a:rPr lang="en-IN" altLang="en-US" sz="2400" dirty="0" smtClean="0">
                <a:cs typeface="Arial" panose="020B0604020202020204" pitchFamily="34" charset="0"/>
              </a:rPr>
              <a:t> (Numeric/Numerical Python)</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b="1" dirty="0" err="1" smtClean="0">
                <a:cs typeface="Arial" panose="020B0604020202020204" pitchFamily="34" charset="0"/>
              </a:rPr>
              <a:t>Numpy</a:t>
            </a:r>
            <a:r>
              <a:rPr lang="en-IN" altLang="en-US" sz="2000" b="1" dirty="0" smtClean="0">
                <a:cs typeface="Arial" panose="020B0604020202020204" pitchFamily="34" charset="0"/>
              </a:rPr>
              <a:t> is an open-source add-on module that provides common mathematical and numerical routines</a:t>
            </a:r>
            <a:r>
              <a:rPr lang="en-IN" altLang="en-US" sz="2000" dirty="0" smtClean="0">
                <a:cs typeface="Arial" panose="020B0604020202020204" pitchFamily="34" charset="0"/>
              </a:rPr>
              <a:t> as pre-compiled fast functions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000" dirty="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smtClean="0">
                <a:cs typeface="Arial" panose="020B0604020202020204" pitchFamily="34" charset="0"/>
              </a:rPr>
              <a:t>It </a:t>
            </a:r>
            <a:r>
              <a:rPr lang="en-IN" altLang="en-US" sz="2000" dirty="0">
                <a:cs typeface="Arial" panose="020B0604020202020204" pitchFamily="34" charset="0"/>
              </a:rPr>
              <a:t>provides </a:t>
            </a:r>
            <a:r>
              <a:rPr lang="en-IN" altLang="en-US" sz="2000" b="1" dirty="0">
                <a:cs typeface="Arial" panose="020B0604020202020204" pitchFamily="34" charset="0"/>
              </a:rPr>
              <a:t>basic routines for manipulating large arrays and matrices of numeric data</a:t>
            </a:r>
            <a:r>
              <a:rPr lang="en-IN" altLang="en-US" sz="2000" b="1" dirty="0" smtClean="0">
                <a:cs typeface="Arial" panose="020B0604020202020204" pitchFamily="34" charset="0"/>
              </a:rPr>
              <a:t>.</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000" dirty="0" smtClean="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smtClean="0">
                <a:sym typeface="+mn-ea"/>
              </a:rPr>
              <a:t>Install</a:t>
            </a:r>
          </a:p>
          <a:p>
            <a:pPr marL="131445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sym typeface="+mn-ea"/>
              </a:rPr>
              <a:t>C:\\Python34\scripts&gt;pip3.4 list</a:t>
            </a:r>
            <a:endParaRPr lang="en-IN" altLang="en-US" sz="1800" dirty="0" smtClean="0">
              <a:cs typeface="Arial" panose="020B0604020202020204" pitchFamily="34" charset="0"/>
            </a:endParaRPr>
          </a:p>
          <a:p>
            <a:pPr marL="131445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ym typeface="+mn-ea"/>
              </a:rPr>
              <a:t>C:\\Python34\scripts&gt;pip3.4 </a:t>
            </a:r>
            <a:r>
              <a:rPr lang="en-IN" altLang="en-US" sz="1800" dirty="0" smtClean="0">
                <a:sym typeface="+mn-ea"/>
              </a:rPr>
              <a:t>install </a:t>
            </a:r>
            <a:r>
              <a:rPr lang="en-IN" altLang="en-US" sz="1800" dirty="0" err="1" smtClean="0">
                <a:sym typeface="+mn-ea"/>
              </a:rPr>
              <a:t>numpy</a:t>
            </a:r>
          </a:p>
          <a:p>
            <a:pPr marL="131445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err="1" smtClean="0">
                <a:sym typeface="+mn-ea"/>
              </a:rPr>
              <a:t>Already installed with Anaconda. If not, use conda install numpy</a:t>
            </a:r>
            <a:endParaRPr lang="en-IN" altLang="en-US" sz="1800" dirty="0" smtClean="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000" dirty="0" smtClean="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smtClean="0">
                <a:cs typeface="Arial" panose="020B0604020202020204" pitchFamily="34" charset="0"/>
              </a:rPr>
              <a:t>import </a:t>
            </a:r>
            <a:r>
              <a:rPr lang="en-IN" altLang="en-US" sz="2000" dirty="0" err="1" smtClean="0">
                <a:cs typeface="Arial" panose="020B0604020202020204" pitchFamily="34" charset="0"/>
              </a:rPr>
              <a:t>numpy</a:t>
            </a:r>
            <a:r>
              <a:rPr lang="en-IN" altLang="en-US" sz="2000" dirty="0" smtClean="0">
                <a:cs typeface="Arial" panose="020B0604020202020204" pitchFamily="34" charset="0"/>
              </a:rPr>
              <a:t> as np</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000" dirty="0" smtClean="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000" dirty="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000" dirty="0" smtClean="0">
              <a:cs typeface="Arial" panose="020B0604020202020204" pitchFamily="34"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00" dirty="0" smtClean="0">
              <a:cs typeface="Arial" panose="020B0604020202020204" pitchFamily="34" charset="0"/>
            </a:endParaRP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00" dirty="0" smtClean="0">
              <a:cs typeface="Arial" panose="020B0604020202020204" pitchFamily="34"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400" dirty="0">
              <a:cs typeface="Arial" panose="020B0604020202020204" pitchFamily="34"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cs typeface="Arial" panose="020B0604020202020204" pitchFamily="34"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cs typeface="Arial" panose="020B0604020202020204" pitchFamily="34"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0" dirty="0" err="1" smtClean="0"/>
              <a:t>Numpy</a:t>
            </a:r>
          </a:p>
        </p:txBody>
      </p:sp>
      <p:sp>
        <p:nvSpPr>
          <p:cNvPr id="4098" name="Rectangle 2"/>
          <p:cNvSpPr>
            <a:spLocks noGrp="1" noChangeArrowheads="1"/>
          </p:cNvSpPr>
          <p:nvPr>
            <p:ph sz="half" idx="2"/>
          </p:nvPr>
        </p:nvSpPr>
        <p:spPr>
          <a:xfrm>
            <a:off x="596265" y="962660"/>
            <a:ext cx="8432165" cy="493268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err="1" smtClean="0">
                <a:cs typeface="Arial" panose="020B0604020202020204" pitchFamily="34" charset="0"/>
              </a:rPr>
              <a:t>NumPy has an N-dimensional array type called ndarray</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err="1" smtClean="0">
                <a:cs typeface="Arial" panose="020B0604020202020204" pitchFamily="34" charset="0"/>
              </a:rPr>
              <a:t>Every item in an ndarray takes the same size of block in the memory. Each element in ndarray is an object of data-type object (called dtype).</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dirty="0" err="1" smtClean="0">
              <a:cs typeface="Arial" panose="020B0604020202020204" pitchFamily="34"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dirty="0" err="1" smtClean="0">
              <a:cs typeface="Arial" panose="020B0604020202020204" pitchFamily="34"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dirty="0" err="1" smtClean="0">
              <a:cs typeface="Arial" panose="020B0604020202020204" pitchFamily="34"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err="1" smtClean="0">
                <a:cs typeface="Arial" panose="020B0604020202020204" pitchFamily="34" charset="0"/>
              </a:rPr>
              <a:t>To create an ndarray</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cs typeface="Arial" panose="020B0604020202020204" pitchFamily="34" charset="0"/>
              </a:rPr>
              <a:t>numpy.array(object, dtype = None, copy = True, order = None, subok = False, ndmin = 0)</a:t>
            </a:r>
            <a:endParaRPr lang="en-US" altLang="en-US" sz="1800" dirty="0" smtClean="0">
              <a:cs typeface="Arial" panose="020B0604020202020204" pitchFamily="34" charset="0"/>
            </a:endParaRPr>
          </a:p>
        </p:txBody>
      </p:sp>
      <p:pic>
        <p:nvPicPr>
          <p:cNvPr id="2" name="Content Placeholder 1"/>
          <p:cNvPicPr>
            <a:picLocks noGrp="1" noChangeAspect="1"/>
          </p:cNvPicPr>
          <p:nvPr>
            <p:ph sz="half" idx="1"/>
          </p:nvPr>
        </p:nvPicPr>
        <p:blipFill>
          <a:blip r:embed="rId3"/>
          <a:stretch>
            <a:fillRect/>
          </a:stretch>
        </p:blipFill>
        <p:spPr>
          <a:xfrm>
            <a:off x="2016760" y="2195830"/>
            <a:ext cx="5591175" cy="2067560"/>
          </a:xfrm>
          <a:prstGeom prst="rect">
            <a:avLst/>
          </a:prstGeom>
        </p:spPr>
      </p:pic>
    </p:spTree>
  </p:cSld>
  <p:clrMapOvr>
    <a:masterClrMapping/>
  </p:clrMapOvr>
  <p:transition spd="med"/>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0" dirty="0" err="1" smtClean="0"/>
              <a:t>Numpy</a:t>
            </a:r>
          </a:p>
        </p:txBody>
      </p:sp>
      <p:sp>
        <p:nvSpPr>
          <p:cNvPr id="4098" name="Rectangle 2"/>
          <p:cNvSpPr>
            <a:spLocks noGrp="1" noChangeArrowheads="1"/>
          </p:cNvSpPr>
          <p:nvPr>
            <p:ph sz="half" idx="2"/>
          </p:nvPr>
        </p:nvSpPr>
        <p:spPr>
          <a:xfrm>
            <a:off x="569595" y="854075"/>
            <a:ext cx="8432165" cy="4932680"/>
          </a:xfrm>
        </p:spPr>
        <p:txBody>
          <a:bodyPr/>
          <a:lstStyle/>
          <a:p>
            <a:pPr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cs typeface="Arial" panose="020B0604020202020204" pitchFamily="34" charset="0"/>
              </a:rPr>
              <a:t>To create an array</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import numpy as np </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a = np.array([1,2,3]) </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print a</a:t>
            </a:r>
            <a:endParaRPr lang="en-IN" altLang="en-US" sz="2175" dirty="0">
              <a:cs typeface="Arial" panose="020B0604020202020204" pitchFamily="34" charset="0"/>
            </a:endParaRP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b="1" u="sng" dirty="0" smtClean="0">
                <a:sym typeface="+mn-ea"/>
              </a:rPr>
              <a:t>Output</a:t>
            </a:r>
            <a:endParaRPr lang="en-IN" altLang="en-US" sz="2000" dirty="0" smtClean="0">
              <a:latin typeface="Courier New" panose="02070309020205020404" pitchFamily="49" charset="0"/>
              <a:cs typeface="Courier New" panose="02070309020205020404" pitchFamily="49" charset="0"/>
              <a:sym typeface="+mn-ea"/>
            </a:endParaRP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smtClean="0">
                <a:latin typeface="Courier New" panose="02070309020205020404" pitchFamily="49" charset="0"/>
                <a:cs typeface="Courier New" panose="02070309020205020404" pitchFamily="49" charset="0"/>
                <a:sym typeface="+mn-ea"/>
              </a:rPr>
              <a:t>[1 2 3]</a:t>
            </a:r>
          </a:p>
          <a:p>
            <a:pPr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sym typeface="+mn-ea"/>
              </a:rPr>
              <a:t>To create multi-dimensional array</a:t>
            </a:r>
            <a:endParaRPr lang="en-IN" altLang="en-US" dirty="0" smtClean="0">
              <a:cs typeface="Arial" panose="020B0604020202020204" pitchFamily="34" charset="0"/>
            </a:endParaRP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sym typeface="+mn-ea"/>
              </a:rPr>
              <a:t>a = np.array([[1,2,3],[4,5,6]]) </a:t>
            </a:r>
            <a:endParaRPr lang="en-IN" altLang="en-US" sz="1800" dirty="0">
              <a:latin typeface="Courier New" panose="02070309020205020404" pitchFamily="49" charset="0"/>
              <a:cs typeface="Courier New" panose="02070309020205020404" pitchFamily="49" charset="0"/>
            </a:endParaRP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sym typeface="+mn-ea"/>
              </a:rPr>
              <a:t>print a</a:t>
            </a:r>
            <a:endParaRPr lang="en-IN" altLang="en-US" sz="1800" dirty="0">
              <a:cs typeface="Arial" panose="020B0604020202020204" pitchFamily="34" charset="0"/>
            </a:endParaRP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b="1" u="sng" dirty="0" smtClean="0">
                <a:sym typeface="+mn-ea"/>
              </a:rPr>
              <a:t>Output</a:t>
            </a:r>
            <a:endParaRPr lang="en-IN" altLang="en-US" sz="1800" dirty="0" smtClean="0">
              <a:latin typeface="Courier New" panose="02070309020205020404" pitchFamily="49" charset="0"/>
              <a:cs typeface="Courier New" panose="02070309020205020404" pitchFamily="49" charset="0"/>
              <a:sym typeface="+mn-ea"/>
            </a:endParaRP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[[1 2 3]</a:t>
            </a: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 [4 5 6]]</a:t>
            </a:r>
            <a:endParaRPr lang="en-IN" altLang="en-US" dirty="0" smtClean="0">
              <a:cs typeface="Arial" panose="020B0604020202020204" pitchFamily="34" charset="0"/>
            </a:endParaRPr>
          </a:p>
          <a:p>
            <a:pPr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sym typeface="+mn-ea"/>
              </a:rPr>
              <a:t>To create array with minimum dimension</a:t>
            </a:r>
            <a:endParaRPr lang="en-IN" altLang="en-US" dirty="0" smtClean="0">
              <a:cs typeface="Arial" panose="020B0604020202020204" pitchFamily="34" charset="0"/>
            </a:endParaRP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a:latin typeface="Courier New" panose="02070309020205020404" pitchFamily="49" charset="0"/>
                <a:cs typeface="Courier New" panose="02070309020205020404" pitchFamily="49" charset="0"/>
                <a:sym typeface="+mn-ea"/>
              </a:rPr>
              <a:t>a = np.array([1, 2, 3, 4, 5], ndmin = 2) </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a:latin typeface="Courier New" panose="02070309020205020404" pitchFamily="49" charset="0"/>
                <a:cs typeface="Courier New" panose="02070309020205020404" pitchFamily="49" charset="0"/>
                <a:sym typeface="+mn-ea"/>
              </a:rPr>
              <a:t>print a</a:t>
            </a: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b="1" u="sng" dirty="0" smtClean="0">
                <a:sym typeface="+mn-ea"/>
              </a:rPr>
              <a:t>Output</a:t>
            </a:r>
            <a:endParaRPr lang="en-IN" altLang="en-US" sz="2000" dirty="0" smtClean="0">
              <a:latin typeface="Courier New" panose="02070309020205020404" pitchFamily="49" charset="0"/>
              <a:cs typeface="Courier New" panose="02070309020205020404" pitchFamily="49" charset="0"/>
              <a:sym typeface="+mn-ea"/>
            </a:endParaRP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smtClean="0">
                <a:latin typeface="Courier New" panose="02070309020205020404" pitchFamily="49" charset="0"/>
                <a:cs typeface="Courier New" panose="02070309020205020404" pitchFamily="49" charset="0"/>
                <a:sym typeface="+mn-ea"/>
              </a:rPr>
              <a:t>[[1 2 3 4 5]]</a:t>
            </a:r>
          </a:p>
        </p:txBody>
      </p:sp>
    </p:spTree>
  </p:cSld>
  <p:clrMapOvr>
    <a:masterClrMapping/>
  </p:clrMapOvr>
  <p:transition spd="med"/>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0" dirty="0" err="1" smtClean="0"/>
              <a:t>Numpy</a:t>
            </a:r>
          </a:p>
        </p:txBody>
      </p:sp>
      <p:sp>
        <p:nvSpPr>
          <p:cNvPr id="4098" name="Rectangle 2"/>
          <p:cNvSpPr>
            <a:spLocks noGrp="1" noChangeArrowheads="1"/>
          </p:cNvSpPr>
          <p:nvPr>
            <p:ph sz="half" idx="2"/>
          </p:nvPr>
        </p:nvSpPr>
        <p:spPr>
          <a:xfrm>
            <a:off x="569595" y="854075"/>
            <a:ext cx="8432165" cy="4932680"/>
          </a:xfrm>
        </p:spPr>
        <p:txBody>
          <a:bodyPr/>
          <a:lstStyle/>
          <a:p>
            <a:pPr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cs typeface="Arial" panose="020B0604020202020204" pitchFamily="34" charset="0"/>
              </a:rPr>
              <a:t>To create an array with dtype parameter</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a = np.array([1, 2, 3], dtype = complex) </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print a</a:t>
            </a: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b="1" u="sng" dirty="0" smtClean="0">
                <a:sym typeface="+mn-ea"/>
              </a:rPr>
              <a:t>Output</a:t>
            </a:r>
            <a:endParaRPr lang="en-IN" altLang="en-US" sz="2000" dirty="0" smtClean="0">
              <a:latin typeface="Courier New" panose="02070309020205020404" pitchFamily="49" charset="0"/>
              <a:cs typeface="Courier New" panose="02070309020205020404" pitchFamily="49" charset="0"/>
              <a:sym typeface="+mn-ea"/>
            </a:endParaRP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smtClean="0">
                <a:latin typeface="Courier New" panose="02070309020205020404" pitchFamily="49" charset="0"/>
                <a:cs typeface="Courier New" panose="02070309020205020404" pitchFamily="49" charset="0"/>
                <a:sym typeface="+mn-ea"/>
              </a:rPr>
              <a:t>[ 1.+0.j,  2.+0.j,  3.+0.j]</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00" dirty="0">
              <a:latin typeface="Courier New" panose="02070309020205020404" pitchFamily="49" charset="0"/>
              <a:cs typeface="Courier New" panose="02070309020205020404" pitchFamily="49" charset="0"/>
              <a:sym typeface="+mn-ea"/>
            </a:endParaRP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sym typeface="+mn-ea"/>
              </a:rPr>
              <a:t>a = np.array([[1, 2, 3], [4, 5, 6]], float) </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sym typeface="+mn-ea"/>
              </a:rPr>
              <a:t>print a</a:t>
            </a:r>
            <a:endParaRPr lang="en-IN" altLang="en-US" sz="1800" dirty="0">
              <a:cs typeface="Arial" panose="020B0604020202020204" pitchFamily="34" charset="0"/>
            </a:endParaRP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b="1" u="sng" dirty="0" smtClean="0">
                <a:sym typeface="+mn-ea"/>
              </a:rPr>
              <a:t>Output</a:t>
            </a:r>
            <a:endParaRPr lang="en-IN" altLang="en-US" sz="1800" dirty="0" smtClean="0">
              <a:latin typeface="Courier New" panose="02070309020205020404" pitchFamily="49" charset="0"/>
              <a:cs typeface="Courier New" panose="02070309020205020404" pitchFamily="49" charset="0"/>
              <a:sym typeface="+mn-ea"/>
            </a:endParaRP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[[1. 2. 3.]</a:t>
            </a: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 [4. 5. 6.]]</a:t>
            </a: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000" dirty="0" smtClean="0">
              <a:latin typeface="Courier New" panose="02070309020205020404" pitchFamily="49" charset="0"/>
              <a:cs typeface="Courier New" panose="02070309020205020404" pitchFamily="49" charset="0"/>
              <a:sym typeface="+mn-ea"/>
            </a:endParaRPr>
          </a:p>
        </p:txBody>
      </p:sp>
    </p:spTree>
  </p:cSld>
  <p:clrMapOvr>
    <a:masterClrMapping/>
  </p:clrMapOvr>
  <p:transition spd="med"/>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0" dirty="0" err="1" smtClean="0"/>
              <a:t>Numpy </a:t>
            </a:r>
            <a:r>
              <a:rPr lang="en-IN" altLang="en-US" b="0" dirty="0" err="1" smtClean="0"/>
              <a:t>- datatypes (dtypes)</a:t>
            </a:r>
          </a:p>
        </p:txBody>
      </p:sp>
      <p:sp>
        <p:nvSpPr>
          <p:cNvPr id="4098" name="Rectangle 2"/>
          <p:cNvSpPr>
            <a:spLocks noGrp="1" noChangeArrowheads="1"/>
          </p:cNvSpPr>
          <p:nvPr>
            <p:ph sz="half" idx="2"/>
          </p:nvPr>
        </p:nvSpPr>
        <p:spPr>
          <a:xfrm>
            <a:off x="116840" y="962660"/>
            <a:ext cx="8911590" cy="493268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err="1" smtClean="0">
                <a:cs typeface="Arial" panose="020B0604020202020204" pitchFamily="34" charset="0"/>
              </a:rPr>
              <a:t>NumPy supports a much greater variety of numerical types than Python does.  </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err="1" smtClean="0">
                <a:cs typeface="Arial" panose="020B0604020202020204" pitchFamily="34" charset="0"/>
              </a:rPr>
              <a:t>bool_, int8, int16, int32, int64, u</a:t>
            </a:r>
            <a:r>
              <a:rPr lang="en-IN" altLang="en-US" dirty="0" err="1" smtClean="0">
                <a:cs typeface="Arial" panose="020B0604020202020204" pitchFamily="34" charset="0"/>
                <a:sym typeface="+mn-ea"/>
              </a:rPr>
              <a:t>int8, uint16, uint32, uint64, float16, float32, float64, complex64, complex128 etc...</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err="1" smtClean="0">
                <a:cs typeface="Arial" panose="020B0604020202020204" pitchFamily="34" charset="0"/>
              </a:rPr>
              <a:t>A dtype object is constructed using the following syntax :</a:t>
            </a:r>
          </a:p>
          <a:p>
            <a:pPr marL="0"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err="1" smtClean="0">
                <a:latin typeface="Courier New" panose="02070309020205020404" pitchFamily="49" charset="0"/>
                <a:cs typeface="Courier New" panose="02070309020205020404" pitchFamily="49" charset="0"/>
              </a:rPr>
              <a:t>		numpy.dtype(object, align, copy)</a:t>
            </a:r>
          </a:p>
          <a:p>
            <a:pPr marL="0"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err="1" smtClean="0">
                <a:latin typeface="Courier New" panose="02070309020205020404" pitchFamily="49" charset="0"/>
                <a:cs typeface="Courier New" panose="02070309020205020404" pitchFamily="49" charset="0"/>
              </a:rPr>
              <a:t>dt = np.dtype([('name','S20'),('no',np.int16)]) </a:t>
            </a:r>
          </a:p>
          <a:p>
            <a:pPr marL="0"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err="1" smtClean="0">
                <a:latin typeface="Courier New" panose="02070309020205020404" pitchFamily="49" charset="0"/>
                <a:cs typeface="Courier New" panose="02070309020205020404" pitchFamily="49" charset="0"/>
              </a:rPr>
              <a:t>a = np.array([('VU',4),('ViyU',20),('PU',3)],dtype = dt) </a:t>
            </a:r>
          </a:p>
          <a:p>
            <a:pPr marL="0"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err="1" smtClean="0">
                <a:latin typeface="Courier New" panose="02070309020205020404" pitchFamily="49" charset="0"/>
                <a:cs typeface="Courier New" panose="02070309020205020404" pitchFamily="49" charset="0"/>
              </a:rPr>
              <a:t>print (a)</a:t>
            </a:r>
            <a:endParaRPr lang="en-IN" altLang="en-US" dirty="0" err="1" smtClean="0">
              <a:cs typeface="Arial" panose="020B0604020202020204" pitchFamily="34" charset="0"/>
            </a:endParaRPr>
          </a:p>
          <a:p>
            <a:pPr marL="457200" lvl="1" indent="0" algn="just" eaLnBrk="1">
              <a:lnSpc>
                <a:spcPct val="12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err="1" smtClean="0">
                <a:cs typeface="Arial" panose="020B0604020202020204" pitchFamily="34" charset="0"/>
              </a:rPr>
              <a:t>student = np.dtype([('name','S20'), ('age', 'i1'), ('marks', 'f4')]) </a:t>
            </a:r>
          </a:p>
          <a:p>
            <a:pPr marL="457200" lvl="1" indent="0" algn="just" eaLnBrk="1">
              <a:lnSpc>
                <a:spcPct val="12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err="1" smtClean="0">
                <a:cs typeface="Arial" panose="020B0604020202020204" pitchFamily="34" charset="0"/>
              </a:rPr>
              <a:t>a = np.array([('abc', 21, 50),('xyz', 18, 75)], dtype = student) </a:t>
            </a:r>
          </a:p>
          <a:p>
            <a:pPr marL="457200" lvl="1" indent="0" algn="just" eaLnBrk="1">
              <a:lnSpc>
                <a:spcPct val="12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err="1" smtClean="0">
                <a:cs typeface="Arial" panose="020B0604020202020204" pitchFamily="34" charset="0"/>
              </a:rPr>
              <a:t>print(a)</a:t>
            </a:r>
          </a:p>
          <a:p>
            <a:pPr marL="457200" lvl="1" indent="0" algn="just" eaLnBrk="1">
              <a:lnSpc>
                <a:spcPct val="12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00" dirty="0" err="1" smtClean="0">
              <a:cs typeface="Arial" panose="020B0604020202020204" pitchFamily="34" charset="0"/>
            </a:endParaRPr>
          </a:p>
          <a:p>
            <a:pPr marL="457200" lvl="1" indent="0" algn="just" eaLnBrk="1">
              <a:lnSpc>
                <a:spcPct val="12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err="1" smtClean="0">
                <a:cs typeface="Arial" panose="020B0604020202020204" pitchFamily="34" charset="0"/>
              </a:rPr>
              <a:t>print(a[])</a:t>
            </a:r>
          </a:p>
        </p:txBody>
      </p:sp>
    </p:spTree>
  </p:cSld>
  <p:clrMapOvr>
    <a:masterClrMapping/>
  </p:clrMapOvr>
  <p:transition spd="med"/>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err="1" smtClean="0">
                <a:latin typeface="Comic Sans MS" panose="030F0702030302020204" pitchFamily="66" charset="0"/>
              </a:rPr>
              <a:t>Numpy</a:t>
            </a:r>
            <a:endParaRPr lang="en-US" altLang="en-US" dirty="0" smtClean="0">
              <a:latin typeface="Comic Sans MS" panose="030F0702030302020204" pitchFamily="66" charset="0"/>
            </a:endParaRP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err="1" smtClean="0">
                <a:latin typeface="Comic Sans MS" panose="030F0702030302020204" pitchFamily="66" charset="0"/>
              </a:rPr>
              <a:t>np.array</a:t>
            </a:r>
            <a:endParaRPr lang="en-IN" altLang="en-US" sz="2540"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Comic Sans MS" panose="030F0702030302020204" pitchFamily="66" charset="0"/>
              </a:rPr>
              <a:t>Two dimensional array</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latin typeface="Comic Sans MS" panose="030F0702030302020204" pitchFamily="66" charset="0"/>
            </a:endParaRPr>
          </a:p>
        </p:txBody>
      </p:sp>
      <p:pic>
        <p:nvPicPr>
          <p:cNvPr id="2" name="Picture 1"/>
          <p:cNvPicPr>
            <a:picLocks noChangeAspect="1"/>
          </p:cNvPicPr>
          <p:nvPr/>
        </p:nvPicPr>
        <p:blipFill>
          <a:blip r:embed="rId3"/>
          <a:stretch>
            <a:fillRect/>
          </a:stretch>
        </p:blipFill>
        <p:spPr>
          <a:xfrm>
            <a:off x="400845" y="1548389"/>
            <a:ext cx="8342308" cy="1693857"/>
          </a:xfrm>
          <a:prstGeom prst="rect">
            <a:avLst/>
          </a:prstGeom>
        </p:spPr>
      </p:pic>
      <p:pic>
        <p:nvPicPr>
          <p:cNvPr id="5" name="Picture 4"/>
          <p:cNvPicPr>
            <a:picLocks noChangeAspect="1"/>
          </p:cNvPicPr>
          <p:nvPr/>
        </p:nvPicPr>
        <p:blipFill>
          <a:blip r:embed="rId4"/>
          <a:stretch>
            <a:fillRect/>
          </a:stretch>
        </p:blipFill>
        <p:spPr>
          <a:xfrm>
            <a:off x="400845" y="3322890"/>
            <a:ext cx="8342308" cy="1532537"/>
          </a:xfrm>
          <a:prstGeom prst="rect">
            <a:avLst/>
          </a:prstGeom>
        </p:spPr>
      </p:pic>
      <p:pic>
        <p:nvPicPr>
          <p:cNvPr id="6" name="Picture 5"/>
          <p:cNvPicPr>
            <a:picLocks noChangeAspect="1"/>
          </p:cNvPicPr>
          <p:nvPr/>
        </p:nvPicPr>
        <p:blipFill>
          <a:blip r:embed="rId5"/>
          <a:stretch>
            <a:fillRect/>
          </a:stretch>
        </p:blipFill>
        <p:spPr>
          <a:xfrm>
            <a:off x="423891" y="4942230"/>
            <a:ext cx="8296218" cy="483959"/>
          </a:xfrm>
          <a:prstGeom prst="rect">
            <a:avLst/>
          </a:prstGeom>
        </p:spPr>
      </p:pic>
      <p:pic>
        <p:nvPicPr>
          <p:cNvPr id="7" name="Picture 6"/>
          <p:cNvPicPr>
            <a:picLocks noChangeAspect="1"/>
          </p:cNvPicPr>
          <p:nvPr/>
        </p:nvPicPr>
        <p:blipFill>
          <a:blip r:embed="rId6"/>
          <a:stretch>
            <a:fillRect/>
          </a:stretch>
        </p:blipFill>
        <p:spPr>
          <a:xfrm>
            <a:off x="423891" y="5530088"/>
            <a:ext cx="8296218" cy="472436"/>
          </a:xfrm>
          <a:prstGeom prst="rect">
            <a:avLst/>
          </a:prstGeom>
        </p:spPr>
      </p:pic>
      <p:pic>
        <p:nvPicPr>
          <p:cNvPr id="8" name="Picture 7"/>
          <p:cNvPicPr>
            <a:picLocks noChangeAspect="1"/>
          </p:cNvPicPr>
          <p:nvPr/>
        </p:nvPicPr>
        <p:blipFill>
          <a:blip r:embed="rId7"/>
          <a:stretch>
            <a:fillRect/>
          </a:stretch>
        </p:blipFill>
        <p:spPr>
          <a:xfrm>
            <a:off x="423891" y="6079750"/>
            <a:ext cx="8296218" cy="691371"/>
          </a:xfrm>
          <a:prstGeom prst="rect">
            <a:avLst/>
          </a:prstGeom>
        </p:spPr>
      </p:pic>
    </p:spTree>
  </p:cSld>
  <p:clrMapOvr>
    <a:masterClrMapping/>
  </p:clrMapOvr>
  <p:transition spd="med"/>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err="1" smtClean="0">
                <a:latin typeface="Comic Sans MS" panose="030F0702030302020204" pitchFamily="66" charset="0"/>
              </a:rPr>
              <a:t>Numpy</a:t>
            </a:r>
            <a:endParaRPr lang="en-US" altLang="en-US" dirty="0" smtClean="0">
              <a:latin typeface="Comic Sans MS" panose="030F0702030302020204" pitchFamily="66" charset="0"/>
            </a:endParaRP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err="1" smtClean="0">
                <a:latin typeface="Comic Sans MS" panose="030F0702030302020204" pitchFamily="66" charset="0"/>
              </a:rPr>
              <a:t>np.array</a:t>
            </a:r>
            <a:endParaRPr lang="en-IN" altLang="en-US" sz="2540"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Comic Sans MS" panose="030F0702030302020204" pitchFamily="66" charset="0"/>
              </a:rPr>
              <a:t>Two dimensional array: reshape() &amp; copy()</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latin typeface="Comic Sans MS" panose="030F0702030302020204" pitchFamily="66" charset="0"/>
            </a:endParaRPr>
          </a:p>
        </p:txBody>
      </p:sp>
      <p:pic>
        <p:nvPicPr>
          <p:cNvPr id="3" name="Picture 2"/>
          <p:cNvPicPr>
            <a:picLocks noChangeAspect="1"/>
          </p:cNvPicPr>
          <p:nvPr/>
        </p:nvPicPr>
        <p:blipFill>
          <a:blip r:embed="rId3"/>
          <a:stretch>
            <a:fillRect/>
          </a:stretch>
        </p:blipFill>
        <p:spPr>
          <a:xfrm>
            <a:off x="423891" y="1600110"/>
            <a:ext cx="8296218" cy="1716903"/>
          </a:xfrm>
          <a:prstGeom prst="rect">
            <a:avLst/>
          </a:prstGeom>
        </p:spPr>
      </p:pic>
      <p:pic>
        <p:nvPicPr>
          <p:cNvPr id="4" name="Picture 3"/>
          <p:cNvPicPr>
            <a:picLocks noChangeAspect="1"/>
          </p:cNvPicPr>
          <p:nvPr/>
        </p:nvPicPr>
        <p:blipFill>
          <a:blip r:embed="rId4"/>
          <a:stretch>
            <a:fillRect/>
          </a:stretch>
        </p:blipFill>
        <p:spPr>
          <a:xfrm>
            <a:off x="446069" y="3298365"/>
            <a:ext cx="8296218" cy="829644"/>
          </a:xfrm>
          <a:prstGeom prst="rect">
            <a:avLst/>
          </a:prstGeom>
        </p:spPr>
      </p:pic>
      <p:pic>
        <p:nvPicPr>
          <p:cNvPr id="6" name="Picture 5"/>
          <p:cNvPicPr>
            <a:picLocks noChangeAspect="1"/>
          </p:cNvPicPr>
          <p:nvPr/>
        </p:nvPicPr>
        <p:blipFill>
          <a:blip r:embed="rId5"/>
          <a:stretch>
            <a:fillRect/>
          </a:stretch>
        </p:blipFill>
        <p:spPr>
          <a:xfrm>
            <a:off x="400845" y="4212809"/>
            <a:ext cx="8342308" cy="2074111"/>
          </a:xfrm>
          <a:prstGeom prst="rect">
            <a:avLst/>
          </a:prstGeom>
        </p:spPr>
      </p:pic>
      <p:sp>
        <p:nvSpPr>
          <p:cNvPr id="2" name="TextBox 1"/>
          <p:cNvSpPr txBox="1"/>
          <p:nvPr/>
        </p:nvSpPr>
        <p:spPr>
          <a:xfrm>
            <a:off x="456480" y="6433604"/>
            <a:ext cx="8426474" cy="314325"/>
          </a:xfrm>
          <a:prstGeom prst="rect">
            <a:avLst/>
          </a:prstGeom>
          <a:noFill/>
        </p:spPr>
        <p:txBody>
          <a:bodyPr wrap="square" rtlCol="0">
            <a:spAutoFit/>
          </a:bodyPr>
          <a:lstStyle/>
          <a:p>
            <a:r>
              <a:rPr lang="en-IN" sz="1450" dirty="0" smtClean="0">
                <a:solidFill>
                  <a:schemeClr val="tx1"/>
                </a:solidFill>
                <a:latin typeface="Comic Sans MS" panose="030F0702030302020204" pitchFamily="66" charset="0"/>
              </a:rPr>
              <a:t>Strange - Shape is a settable property and it is a tuple and you can concatenate the dimension. </a:t>
            </a:r>
            <a:endParaRPr lang="en-IN" sz="1450" dirty="0">
              <a:solidFill>
                <a:schemeClr val="tx1"/>
              </a:solidFill>
              <a:latin typeface="Comic Sans MS" panose="030F0702030302020204" pitchFamily="66" charset="0"/>
            </a:endParaRPr>
          </a:p>
        </p:txBody>
      </p:sp>
    </p:spTree>
  </p:cSld>
  <p:clrMapOvr>
    <a:masterClrMapping/>
  </p:clrMapOvr>
  <p:transition spd="med"/>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err="1" smtClean="0">
                <a:latin typeface="Comic Sans MS" panose="030F0702030302020204" pitchFamily="66" charset="0"/>
              </a:rPr>
              <a:t>Numpy</a:t>
            </a:r>
            <a:endParaRPr lang="en-US" altLang="en-US" dirty="0" smtClean="0">
              <a:latin typeface="Comic Sans MS" panose="030F0702030302020204" pitchFamily="66" charset="0"/>
            </a:endParaRP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err="1" smtClean="0">
                <a:latin typeface="Comic Sans MS" panose="030F0702030302020204" pitchFamily="66" charset="0"/>
              </a:rPr>
              <a:t>np.array</a:t>
            </a:r>
            <a:endParaRPr lang="en-IN" altLang="en-US" sz="2540"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Comic Sans MS" panose="030F0702030302020204" pitchFamily="66" charset="0"/>
              </a:rPr>
              <a:t>Two dimensional array: reshape(), transpose() &amp; flatten()</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latin typeface="Comic Sans MS" panose="030F0702030302020204" pitchFamily="66" charset="0"/>
            </a:endParaRPr>
          </a:p>
        </p:txBody>
      </p:sp>
      <p:pic>
        <p:nvPicPr>
          <p:cNvPr id="2" name="Picture 1"/>
          <p:cNvPicPr>
            <a:picLocks noChangeAspect="1"/>
          </p:cNvPicPr>
          <p:nvPr/>
        </p:nvPicPr>
        <p:blipFill>
          <a:blip r:embed="rId3"/>
          <a:stretch>
            <a:fillRect/>
          </a:stretch>
        </p:blipFill>
        <p:spPr>
          <a:xfrm>
            <a:off x="391506" y="2491015"/>
            <a:ext cx="8296218" cy="1693857"/>
          </a:xfrm>
          <a:prstGeom prst="rect">
            <a:avLst/>
          </a:prstGeom>
        </p:spPr>
      </p:pic>
      <p:pic>
        <p:nvPicPr>
          <p:cNvPr id="5" name="Picture 4"/>
          <p:cNvPicPr>
            <a:picLocks noChangeAspect="1"/>
          </p:cNvPicPr>
          <p:nvPr/>
        </p:nvPicPr>
        <p:blipFill>
          <a:blip r:embed="rId4"/>
          <a:stretch>
            <a:fillRect/>
          </a:stretch>
        </p:blipFill>
        <p:spPr>
          <a:xfrm>
            <a:off x="388331" y="4292879"/>
            <a:ext cx="8296218" cy="1313603"/>
          </a:xfrm>
          <a:prstGeom prst="rect">
            <a:avLst/>
          </a:prstGeom>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Spyder</a:t>
            </a:r>
          </a:p>
        </p:txBody>
      </p:sp>
      <p:pic>
        <p:nvPicPr>
          <p:cNvPr id="5" name="Content Placeholder 4"/>
          <p:cNvPicPr>
            <a:picLocks noGrp="1" noChangeAspect="1"/>
          </p:cNvPicPr>
          <p:nvPr>
            <p:ph idx="1"/>
          </p:nvPr>
        </p:nvPicPr>
        <p:blipFill>
          <a:blip r:embed="rId2"/>
          <a:stretch>
            <a:fillRect/>
          </a:stretch>
        </p:blipFill>
        <p:spPr>
          <a:xfrm>
            <a:off x="19050" y="859904"/>
            <a:ext cx="9093200" cy="5953125"/>
          </a:xfrm>
          <a:prstGeom prst="rect">
            <a:avLst/>
          </a:prstGeom>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err="1" smtClean="0">
                <a:latin typeface="Comic Sans MS" panose="030F0702030302020204" pitchFamily="66" charset="0"/>
              </a:rPr>
              <a:t>Numpy</a:t>
            </a:r>
            <a:endParaRPr lang="en-US" altLang="en-US" dirty="0" smtClean="0">
              <a:latin typeface="Comic Sans MS" panose="030F0702030302020204" pitchFamily="66" charset="0"/>
            </a:endParaRP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err="1" smtClean="0">
                <a:latin typeface="Comic Sans MS" panose="030F0702030302020204" pitchFamily="66" charset="0"/>
              </a:rPr>
              <a:t>np.array</a:t>
            </a:r>
            <a:endParaRPr lang="en-IN" altLang="en-US" sz="2540"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Comic Sans MS" panose="030F0702030302020204" pitchFamily="66" charset="0"/>
              </a:rPr>
              <a:t>Two dimensional array: concatenate()</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latin typeface="Comic Sans MS" panose="030F0702030302020204" pitchFamily="66" charset="0"/>
            </a:endParaRPr>
          </a:p>
        </p:txBody>
      </p:sp>
      <p:pic>
        <p:nvPicPr>
          <p:cNvPr id="3" name="Picture 2"/>
          <p:cNvPicPr>
            <a:picLocks noChangeAspect="1"/>
          </p:cNvPicPr>
          <p:nvPr/>
        </p:nvPicPr>
        <p:blipFill>
          <a:blip r:embed="rId3"/>
          <a:stretch>
            <a:fillRect/>
          </a:stretch>
        </p:blipFill>
        <p:spPr>
          <a:xfrm>
            <a:off x="423891" y="2318602"/>
            <a:ext cx="8296218" cy="1071624"/>
          </a:xfrm>
          <a:prstGeom prst="rect">
            <a:avLst/>
          </a:prstGeom>
        </p:spPr>
      </p:pic>
      <p:pic>
        <p:nvPicPr>
          <p:cNvPr id="2" name="Picture 1"/>
          <p:cNvPicPr>
            <a:picLocks noChangeAspect="1"/>
          </p:cNvPicPr>
          <p:nvPr/>
        </p:nvPicPr>
        <p:blipFill>
          <a:blip r:embed="rId4"/>
          <a:stretch>
            <a:fillRect/>
          </a:stretch>
        </p:blipFill>
        <p:spPr>
          <a:xfrm>
            <a:off x="423891" y="1692486"/>
            <a:ext cx="8296218" cy="495482"/>
          </a:xfrm>
          <a:prstGeom prst="rect">
            <a:avLst/>
          </a:prstGeom>
        </p:spPr>
      </p:pic>
    </p:spTree>
  </p:cSld>
  <p:clrMapOvr>
    <a:masterClrMapping/>
  </p:clrMapOvr>
  <p:transition spd="med"/>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err="1" smtClean="0">
                <a:latin typeface="Comic Sans MS" panose="030F0702030302020204" pitchFamily="66" charset="0"/>
              </a:rPr>
              <a:t>Numpy</a:t>
            </a:r>
            <a:endParaRPr lang="en-US" altLang="en-US" dirty="0" smtClean="0">
              <a:latin typeface="Comic Sans MS" panose="030F0702030302020204" pitchFamily="66" charset="0"/>
            </a:endParaRP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err="1" smtClean="0">
                <a:latin typeface="Comic Sans MS" panose="030F0702030302020204" pitchFamily="66" charset="0"/>
              </a:rPr>
              <a:t>np.array</a:t>
            </a:r>
            <a:endParaRPr lang="en-IN" altLang="en-US" sz="2540"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Comic Sans MS" panose="030F0702030302020204" pitchFamily="66" charset="0"/>
              </a:rPr>
              <a:t>Two dimensional array: concatenate()</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latin typeface="Comic Sans MS" panose="030F0702030302020204" pitchFamily="66" charset="0"/>
            </a:endParaRPr>
          </a:p>
        </p:txBody>
      </p:sp>
      <p:pic>
        <p:nvPicPr>
          <p:cNvPr id="4" name="Picture 3"/>
          <p:cNvPicPr>
            <a:picLocks noChangeAspect="1"/>
          </p:cNvPicPr>
          <p:nvPr/>
        </p:nvPicPr>
        <p:blipFill>
          <a:blip r:embed="rId3"/>
          <a:stretch>
            <a:fillRect/>
          </a:stretch>
        </p:blipFill>
        <p:spPr>
          <a:xfrm>
            <a:off x="423891" y="2710507"/>
            <a:ext cx="8296218" cy="3088120"/>
          </a:xfrm>
          <a:prstGeom prst="rect">
            <a:avLst/>
          </a:prstGeom>
        </p:spPr>
      </p:pic>
      <p:pic>
        <p:nvPicPr>
          <p:cNvPr id="2" name="Picture 1"/>
          <p:cNvPicPr>
            <a:picLocks noChangeAspect="1"/>
          </p:cNvPicPr>
          <p:nvPr/>
        </p:nvPicPr>
        <p:blipFill>
          <a:blip r:embed="rId4"/>
          <a:stretch>
            <a:fillRect/>
          </a:stretch>
        </p:blipFill>
        <p:spPr>
          <a:xfrm>
            <a:off x="423891" y="1665427"/>
            <a:ext cx="8296218" cy="783553"/>
          </a:xfrm>
          <a:prstGeom prst="rect">
            <a:avLst/>
          </a:prstGeom>
        </p:spPr>
      </p:pic>
    </p:spTree>
  </p:cSld>
  <p:clrMapOvr>
    <a:masterClrMapping/>
  </p:clrMapOvr>
  <p:transition spd="med"/>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err="1" smtClean="0">
                <a:latin typeface="Comic Sans MS" panose="030F0702030302020204" pitchFamily="66" charset="0"/>
              </a:rPr>
              <a:t>Numpy</a:t>
            </a:r>
            <a:endParaRPr lang="en-US" altLang="en-US" dirty="0" smtClean="0">
              <a:latin typeface="Comic Sans MS" panose="030F0702030302020204" pitchFamily="66" charset="0"/>
            </a:endParaRP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err="1" smtClean="0">
                <a:latin typeface="Comic Sans MS" panose="030F0702030302020204" pitchFamily="66" charset="0"/>
              </a:rPr>
              <a:t>np.array</a:t>
            </a:r>
            <a:endParaRPr lang="en-IN" altLang="en-US" sz="2540"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Comic Sans MS" panose="030F0702030302020204" pitchFamily="66" charset="0"/>
              </a:rPr>
              <a:t>Other ways to create array</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latin typeface="Comic Sans MS" panose="030F0702030302020204" pitchFamily="66" charset="0"/>
            </a:endParaRPr>
          </a:p>
        </p:txBody>
      </p:sp>
      <p:pic>
        <p:nvPicPr>
          <p:cNvPr id="2" name="Picture 1"/>
          <p:cNvPicPr>
            <a:picLocks noChangeAspect="1"/>
          </p:cNvPicPr>
          <p:nvPr/>
        </p:nvPicPr>
        <p:blipFill>
          <a:blip r:embed="rId3"/>
          <a:stretch>
            <a:fillRect/>
          </a:stretch>
        </p:blipFill>
        <p:spPr>
          <a:xfrm>
            <a:off x="446935" y="2288046"/>
            <a:ext cx="8250128" cy="875736"/>
          </a:xfrm>
          <a:prstGeom prst="rect">
            <a:avLst/>
          </a:prstGeom>
        </p:spPr>
      </p:pic>
      <p:pic>
        <p:nvPicPr>
          <p:cNvPr id="5" name="Picture 4"/>
          <p:cNvPicPr>
            <a:picLocks noChangeAspect="1"/>
          </p:cNvPicPr>
          <p:nvPr/>
        </p:nvPicPr>
        <p:blipFill>
          <a:blip r:embed="rId4"/>
          <a:stretch>
            <a:fillRect/>
          </a:stretch>
        </p:blipFill>
        <p:spPr>
          <a:xfrm>
            <a:off x="423891" y="3498522"/>
            <a:ext cx="8296218" cy="1106192"/>
          </a:xfrm>
          <a:prstGeom prst="rect">
            <a:avLst/>
          </a:prstGeom>
        </p:spPr>
      </p:pic>
      <p:pic>
        <p:nvPicPr>
          <p:cNvPr id="3" name="Picture 2"/>
          <p:cNvPicPr>
            <a:picLocks noChangeAspect="1"/>
          </p:cNvPicPr>
          <p:nvPr/>
        </p:nvPicPr>
        <p:blipFill>
          <a:blip r:embed="rId5"/>
          <a:stretch>
            <a:fillRect/>
          </a:stretch>
        </p:blipFill>
        <p:spPr>
          <a:xfrm>
            <a:off x="508718" y="1640901"/>
            <a:ext cx="6775245" cy="265025"/>
          </a:xfrm>
          <a:prstGeom prst="rect">
            <a:avLst/>
          </a:prstGeom>
        </p:spPr>
      </p:pic>
    </p:spTree>
  </p:cSld>
  <p:clrMapOvr>
    <a:masterClrMapping/>
  </p:clrMapOvr>
  <p:transition spd="med"/>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err="1" smtClean="0">
                <a:latin typeface="Comic Sans MS" panose="030F0702030302020204" pitchFamily="66" charset="0"/>
              </a:rPr>
              <a:t>Numpy</a:t>
            </a:r>
            <a:endParaRPr lang="en-US" altLang="en-US" dirty="0" smtClean="0">
              <a:latin typeface="Comic Sans MS" panose="030F0702030302020204" pitchFamily="66" charset="0"/>
            </a:endParaRP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err="1" smtClean="0">
                <a:latin typeface="Comic Sans MS" panose="030F0702030302020204" pitchFamily="66" charset="0"/>
              </a:rPr>
              <a:t>np.array</a:t>
            </a:r>
            <a:endParaRPr lang="en-IN" altLang="en-US" sz="2540"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Comic Sans MS" panose="030F0702030302020204" pitchFamily="66" charset="0"/>
              </a:rPr>
              <a:t>Array mathematics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latin typeface="Comic Sans MS" panose="030F0702030302020204" pitchFamily="66" charset="0"/>
            </a:endParaRPr>
          </a:p>
        </p:txBody>
      </p:sp>
      <p:pic>
        <p:nvPicPr>
          <p:cNvPr id="3" name="Picture 2"/>
          <p:cNvPicPr>
            <a:picLocks noChangeAspect="1"/>
          </p:cNvPicPr>
          <p:nvPr/>
        </p:nvPicPr>
        <p:blipFill>
          <a:blip r:embed="rId3"/>
          <a:stretch>
            <a:fillRect/>
          </a:stretch>
        </p:blipFill>
        <p:spPr>
          <a:xfrm>
            <a:off x="423891" y="2374482"/>
            <a:ext cx="8296218" cy="2903755"/>
          </a:xfrm>
          <a:prstGeom prst="rect">
            <a:avLst/>
          </a:prstGeom>
        </p:spPr>
      </p:pic>
      <p:pic>
        <p:nvPicPr>
          <p:cNvPr id="4" name="Picture 3"/>
          <p:cNvPicPr>
            <a:picLocks noChangeAspect="1"/>
          </p:cNvPicPr>
          <p:nvPr/>
        </p:nvPicPr>
        <p:blipFill>
          <a:blip r:embed="rId4"/>
          <a:stretch>
            <a:fillRect/>
          </a:stretch>
        </p:blipFill>
        <p:spPr>
          <a:xfrm>
            <a:off x="400845" y="5849888"/>
            <a:ext cx="8342308" cy="910304"/>
          </a:xfrm>
          <a:prstGeom prst="rect">
            <a:avLst/>
          </a:prstGeom>
        </p:spPr>
      </p:pic>
      <p:pic>
        <p:nvPicPr>
          <p:cNvPr id="2" name="Picture 1"/>
          <p:cNvPicPr>
            <a:picLocks noChangeAspect="1"/>
          </p:cNvPicPr>
          <p:nvPr/>
        </p:nvPicPr>
        <p:blipFill>
          <a:blip r:embed="rId5"/>
          <a:stretch>
            <a:fillRect/>
          </a:stretch>
        </p:blipFill>
        <p:spPr>
          <a:xfrm>
            <a:off x="446935" y="1567265"/>
            <a:ext cx="8250128" cy="818121"/>
          </a:xfrm>
          <a:prstGeom prst="rect">
            <a:avLst/>
          </a:prstGeom>
        </p:spPr>
      </p:pic>
      <p:pic>
        <p:nvPicPr>
          <p:cNvPr id="5" name="Picture 4"/>
          <p:cNvPicPr>
            <a:picLocks noChangeAspect="1"/>
          </p:cNvPicPr>
          <p:nvPr/>
        </p:nvPicPr>
        <p:blipFill>
          <a:blip r:embed="rId6"/>
          <a:stretch>
            <a:fillRect/>
          </a:stretch>
        </p:blipFill>
        <p:spPr>
          <a:xfrm>
            <a:off x="446935" y="5312142"/>
            <a:ext cx="8250128" cy="495482"/>
          </a:xfrm>
          <a:prstGeom prst="rect">
            <a:avLst/>
          </a:prstGeom>
        </p:spPr>
      </p:pic>
    </p:spTree>
  </p:cSld>
  <p:clrMapOvr>
    <a:masterClrMapping/>
  </p:clrMapOvr>
  <p:transition spd="med"/>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err="1" smtClean="0">
                <a:latin typeface="Comic Sans MS" panose="030F0702030302020204" pitchFamily="66" charset="0"/>
              </a:rPr>
              <a:t>Numpy</a:t>
            </a:r>
            <a:endParaRPr lang="en-US" altLang="en-US" dirty="0" smtClean="0">
              <a:latin typeface="Comic Sans MS" panose="030F0702030302020204" pitchFamily="66" charset="0"/>
            </a:endParaRP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err="1" smtClean="0">
                <a:latin typeface="Comic Sans MS" panose="030F0702030302020204" pitchFamily="66" charset="0"/>
              </a:rPr>
              <a:t>np.array</a:t>
            </a:r>
            <a:endParaRPr lang="en-IN" altLang="en-US" sz="2540"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Comic Sans MS" panose="030F0702030302020204" pitchFamily="66" charset="0"/>
              </a:rPr>
              <a:t>Array mathematics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latin typeface="Comic Sans MS" panose="030F0702030302020204" pitchFamily="66" charset="0"/>
            </a:endParaRPr>
          </a:p>
        </p:txBody>
      </p:sp>
      <p:pic>
        <p:nvPicPr>
          <p:cNvPr id="3" name="Picture 2"/>
          <p:cNvPicPr>
            <a:picLocks noChangeAspect="1"/>
          </p:cNvPicPr>
          <p:nvPr/>
        </p:nvPicPr>
        <p:blipFill>
          <a:blip r:embed="rId3"/>
          <a:stretch>
            <a:fillRect/>
          </a:stretch>
        </p:blipFill>
        <p:spPr>
          <a:xfrm>
            <a:off x="423891" y="1581462"/>
            <a:ext cx="8296218" cy="1716903"/>
          </a:xfrm>
          <a:prstGeom prst="rect">
            <a:avLst/>
          </a:prstGeom>
        </p:spPr>
      </p:pic>
    </p:spTree>
  </p:cSld>
  <p:clrMapOvr>
    <a:masterClrMapping/>
  </p:clrMapOvr>
  <p:transition spd="med"/>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err="1" smtClean="0">
                <a:latin typeface="Comic Sans MS" panose="030F0702030302020204" pitchFamily="66" charset="0"/>
              </a:rPr>
              <a:t>Numpy</a:t>
            </a:r>
            <a:endParaRPr lang="en-US" altLang="en-US" dirty="0" smtClean="0">
              <a:latin typeface="Comic Sans MS" panose="030F0702030302020204" pitchFamily="66" charset="0"/>
            </a:endParaRP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err="1" smtClean="0">
                <a:latin typeface="Comic Sans MS" panose="030F0702030302020204" pitchFamily="66" charset="0"/>
              </a:rPr>
              <a:t>np.array</a:t>
            </a:r>
            <a:endParaRPr lang="en-IN" altLang="en-US" sz="2540"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Comic Sans MS" panose="030F0702030302020204" pitchFamily="66" charset="0"/>
              </a:rPr>
              <a:t>Array mathematics - Broadcasting</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latin typeface="Comic Sans MS" panose="030F0702030302020204" pitchFamily="66" charset="0"/>
            </a:endParaRPr>
          </a:p>
        </p:txBody>
      </p:sp>
      <p:pic>
        <p:nvPicPr>
          <p:cNvPr id="4" name="Picture 3"/>
          <p:cNvPicPr>
            <a:picLocks noChangeAspect="1"/>
          </p:cNvPicPr>
          <p:nvPr/>
        </p:nvPicPr>
        <p:blipFill>
          <a:blip r:embed="rId3"/>
          <a:stretch>
            <a:fillRect/>
          </a:stretch>
        </p:blipFill>
        <p:spPr>
          <a:xfrm>
            <a:off x="377801" y="1590258"/>
            <a:ext cx="8388398" cy="5104616"/>
          </a:xfrm>
          <a:prstGeom prst="rect">
            <a:avLst/>
          </a:prstGeom>
        </p:spPr>
      </p:pic>
    </p:spTree>
  </p:cSld>
  <p:clrMapOvr>
    <a:masterClrMapping/>
  </p:clrMapOvr>
  <p:transition spd="med"/>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err="1" smtClean="0">
                <a:latin typeface="Comic Sans MS" panose="030F0702030302020204" pitchFamily="66" charset="0"/>
              </a:rPr>
              <a:t>Numpy</a:t>
            </a:r>
            <a:endParaRPr lang="en-US" altLang="en-US" dirty="0" smtClean="0">
              <a:latin typeface="Comic Sans MS" panose="030F0702030302020204" pitchFamily="66" charset="0"/>
            </a:endParaRP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err="1" smtClean="0">
                <a:latin typeface="Comic Sans MS" panose="030F0702030302020204" pitchFamily="66" charset="0"/>
              </a:rPr>
              <a:t>np.array</a:t>
            </a:r>
            <a:endParaRPr lang="en-IN" altLang="en-US" sz="2540"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Comic Sans MS" panose="030F0702030302020204" pitchFamily="66" charset="0"/>
              </a:rPr>
              <a:t>Array mathematics - Broadcasting</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latin typeface="Comic Sans MS" panose="030F0702030302020204" pitchFamily="66" charset="0"/>
            </a:endParaRPr>
          </a:p>
        </p:txBody>
      </p:sp>
      <p:pic>
        <p:nvPicPr>
          <p:cNvPr id="2" name="Picture 1"/>
          <p:cNvPicPr>
            <a:picLocks noChangeAspect="1"/>
          </p:cNvPicPr>
          <p:nvPr/>
        </p:nvPicPr>
        <p:blipFill>
          <a:blip r:embed="rId3"/>
          <a:stretch>
            <a:fillRect/>
          </a:stretch>
        </p:blipFill>
        <p:spPr>
          <a:xfrm>
            <a:off x="400845" y="1730745"/>
            <a:ext cx="8342308" cy="4321064"/>
          </a:xfrm>
          <a:prstGeom prst="rect">
            <a:avLst/>
          </a:prstGeom>
        </p:spPr>
      </p:pic>
    </p:spTree>
  </p:cSld>
  <p:clrMapOvr>
    <a:masterClrMapping/>
  </p:clrMapOvr>
  <p:transition spd="med"/>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err="1" smtClean="0">
                <a:latin typeface="Comic Sans MS" panose="030F0702030302020204" pitchFamily="66" charset="0"/>
              </a:rPr>
              <a:t>Numpy</a:t>
            </a:r>
            <a:endParaRPr lang="en-US" altLang="en-US" dirty="0" smtClean="0">
              <a:latin typeface="Comic Sans MS" panose="030F0702030302020204" pitchFamily="66" charset="0"/>
            </a:endParaRP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err="1" smtClean="0">
                <a:latin typeface="Comic Sans MS" panose="030F0702030302020204" pitchFamily="66" charset="0"/>
              </a:rPr>
              <a:t>np.array</a:t>
            </a:r>
            <a:endParaRPr lang="en-IN" altLang="en-US" sz="2540"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Comic Sans MS" panose="030F0702030302020204" pitchFamily="66" charset="0"/>
              </a:rPr>
              <a:t>Array mathematics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latin typeface="Comic Sans MS" panose="030F0702030302020204" pitchFamily="66" charset="0"/>
            </a:endParaRPr>
          </a:p>
        </p:txBody>
      </p:sp>
      <p:pic>
        <p:nvPicPr>
          <p:cNvPr id="3" name="Picture 2"/>
          <p:cNvPicPr>
            <a:picLocks noChangeAspect="1"/>
          </p:cNvPicPr>
          <p:nvPr/>
        </p:nvPicPr>
        <p:blipFill>
          <a:blip r:embed="rId3">
            <a:lum bright="-20000" contrast="40000"/>
          </a:blip>
          <a:stretch>
            <a:fillRect/>
          </a:stretch>
        </p:blipFill>
        <p:spPr>
          <a:xfrm>
            <a:off x="423891" y="1730745"/>
            <a:ext cx="8296218" cy="1163807"/>
          </a:xfrm>
          <a:prstGeom prst="rect">
            <a:avLst/>
          </a:prstGeom>
        </p:spPr>
      </p:pic>
    </p:spTree>
  </p:cSld>
  <p:clrMapOvr>
    <a:masterClrMapping/>
  </p:clrMapOvr>
  <p:transition spd="med"/>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err="1" smtClean="0">
                <a:latin typeface="Comic Sans MS" panose="030F0702030302020204" pitchFamily="66" charset="0"/>
              </a:rPr>
              <a:t>Numpy</a:t>
            </a:r>
            <a:endParaRPr lang="en-US" altLang="en-US" dirty="0" smtClean="0">
              <a:latin typeface="Comic Sans MS" panose="030F0702030302020204" pitchFamily="66" charset="0"/>
            </a:endParaRP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err="1" smtClean="0">
                <a:latin typeface="Comic Sans MS" panose="030F0702030302020204" pitchFamily="66" charset="0"/>
              </a:rPr>
              <a:t>np.array</a:t>
            </a:r>
            <a:endParaRPr lang="en-IN" altLang="en-US" sz="2540"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Comic Sans MS" panose="030F0702030302020204" pitchFamily="66" charset="0"/>
              </a:rPr>
              <a:t>Array mathematics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latin typeface="Comic Sans MS" panose="030F0702030302020204" pitchFamily="66" charset="0"/>
            </a:endParaRPr>
          </a:p>
        </p:txBody>
      </p:sp>
      <p:pic>
        <p:nvPicPr>
          <p:cNvPr id="2" name="Picture 1"/>
          <p:cNvPicPr>
            <a:picLocks noChangeAspect="1"/>
          </p:cNvPicPr>
          <p:nvPr/>
        </p:nvPicPr>
        <p:blipFill>
          <a:blip r:embed="rId3"/>
          <a:stretch>
            <a:fillRect/>
          </a:stretch>
        </p:blipFill>
        <p:spPr>
          <a:xfrm>
            <a:off x="446935" y="1665427"/>
            <a:ext cx="8250128" cy="253503"/>
          </a:xfrm>
          <a:prstGeom prst="rect">
            <a:avLst/>
          </a:prstGeom>
        </p:spPr>
      </p:pic>
      <p:pic>
        <p:nvPicPr>
          <p:cNvPr id="5" name="Picture 4"/>
          <p:cNvPicPr>
            <a:picLocks noChangeAspect="1"/>
          </p:cNvPicPr>
          <p:nvPr/>
        </p:nvPicPr>
        <p:blipFill>
          <a:blip r:embed="rId4"/>
          <a:stretch>
            <a:fillRect/>
          </a:stretch>
        </p:blipFill>
        <p:spPr>
          <a:xfrm>
            <a:off x="446935" y="1922814"/>
            <a:ext cx="8250128" cy="449391"/>
          </a:xfrm>
          <a:prstGeom prst="rect">
            <a:avLst/>
          </a:prstGeom>
        </p:spPr>
      </p:pic>
      <p:pic>
        <p:nvPicPr>
          <p:cNvPr id="6" name="Picture 5"/>
          <p:cNvPicPr>
            <a:picLocks noChangeAspect="1"/>
          </p:cNvPicPr>
          <p:nvPr/>
        </p:nvPicPr>
        <p:blipFill>
          <a:blip r:embed="rId5"/>
          <a:stretch>
            <a:fillRect/>
          </a:stretch>
        </p:blipFill>
        <p:spPr>
          <a:xfrm>
            <a:off x="446935" y="2579872"/>
            <a:ext cx="8250128" cy="1428832"/>
          </a:xfrm>
          <a:prstGeom prst="rect">
            <a:avLst/>
          </a:prstGeom>
        </p:spPr>
      </p:pic>
      <p:pic>
        <p:nvPicPr>
          <p:cNvPr id="7" name="Picture 6"/>
          <p:cNvPicPr>
            <a:picLocks noChangeAspect="1"/>
          </p:cNvPicPr>
          <p:nvPr/>
        </p:nvPicPr>
        <p:blipFill>
          <a:blip r:embed="rId6"/>
          <a:stretch>
            <a:fillRect/>
          </a:stretch>
        </p:blipFill>
        <p:spPr>
          <a:xfrm>
            <a:off x="446935" y="4132406"/>
            <a:ext cx="8250128" cy="864213"/>
          </a:xfrm>
          <a:prstGeom prst="rect">
            <a:avLst/>
          </a:prstGeom>
        </p:spPr>
      </p:pic>
    </p:spTree>
  </p:cSld>
  <p:clrMapOvr>
    <a:masterClrMapping/>
  </p:clrMapOvr>
  <p:transition spd="med"/>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err="1" smtClean="0">
                <a:latin typeface="Comic Sans MS" panose="030F0702030302020204" pitchFamily="66" charset="0"/>
              </a:rPr>
              <a:t>Numpy</a:t>
            </a:r>
            <a:endParaRPr lang="en-US" altLang="en-US" dirty="0" smtClean="0">
              <a:latin typeface="Comic Sans MS" panose="030F0702030302020204" pitchFamily="66" charset="0"/>
            </a:endParaRP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err="1" smtClean="0">
                <a:latin typeface="Comic Sans MS" panose="030F0702030302020204" pitchFamily="66" charset="0"/>
              </a:rPr>
              <a:t>np.array</a:t>
            </a:r>
            <a:endParaRPr lang="en-IN" altLang="en-US" sz="2540"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Comic Sans MS" panose="030F0702030302020204" pitchFamily="66" charset="0"/>
              </a:rPr>
              <a:t>Array iteration</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00100" lvl="2"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latin typeface="Comic Sans MS" panose="030F0702030302020204" pitchFamily="66" charset="0"/>
            </a:endParaRPr>
          </a:p>
        </p:txBody>
      </p:sp>
      <p:pic>
        <p:nvPicPr>
          <p:cNvPr id="3" name="Picture 2"/>
          <p:cNvPicPr>
            <a:picLocks noChangeAspect="1"/>
          </p:cNvPicPr>
          <p:nvPr/>
        </p:nvPicPr>
        <p:blipFill>
          <a:blip r:embed="rId3"/>
          <a:stretch>
            <a:fillRect/>
          </a:stretch>
        </p:blipFill>
        <p:spPr>
          <a:xfrm>
            <a:off x="446935" y="1650535"/>
            <a:ext cx="8250128" cy="1451877"/>
          </a:xfrm>
          <a:prstGeom prst="rect">
            <a:avLst/>
          </a:prstGeom>
        </p:spPr>
      </p:pic>
      <p:pic>
        <p:nvPicPr>
          <p:cNvPr id="4" name="Picture 3"/>
          <p:cNvPicPr>
            <a:picLocks noChangeAspect="1"/>
          </p:cNvPicPr>
          <p:nvPr/>
        </p:nvPicPr>
        <p:blipFill>
          <a:blip r:embed="rId4"/>
          <a:stretch>
            <a:fillRect/>
          </a:stretch>
        </p:blipFill>
        <p:spPr>
          <a:xfrm>
            <a:off x="446935" y="3229677"/>
            <a:ext cx="8250128" cy="1440355"/>
          </a:xfrm>
          <a:prstGeom prst="rect">
            <a:avLst/>
          </a:prstGeom>
        </p:spPr>
      </p:pic>
      <p:pic>
        <p:nvPicPr>
          <p:cNvPr id="8" name="Picture 7"/>
          <p:cNvPicPr>
            <a:picLocks noChangeAspect="1"/>
          </p:cNvPicPr>
          <p:nvPr/>
        </p:nvPicPr>
        <p:blipFill>
          <a:blip r:embed="rId5"/>
          <a:stretch>
            <a:fillRect/>
          </a:stretch>
        </p:blipFill>
        <p:spPr>
          <a:xfrm>
            <a:off x="446935" y="4800667"/>
            <a:ext cx="8250128" cy="1463400"/>
          </a:xfrm>
          <a:prstGeom prst="rect">
            <a:avLst/>
          </a:prstGeom>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PyCharm</a:t>
            </a:r>
          </a:p>
        </p:txBody>
      </p:sp>
      <p:pic>
        <p:nvPicPr>
          <p:cNvPr id="4" name="Content Placeholder 3"/>
          <p:cNvPicPr>
            <a:picLocks noGrp="1" noChangeAspect="1"/>
          </p:cNvPicPr>
          <p:nvPr>
            <p:ph idx="1"/>
          </p:nvPr>
        </p:nvPicPr>
        <p:blipFill>
          <a:blip r:embed="rId2"/>
          <a:stretch>
            <a:fillRect/>
          </a:stretch>
        </p:blipFill>
        <p:spPr>
          <a:xfrm>
            <a:off x="3175" y="977265"/>
            <a:ext cx="9110980" cy="5880735"/>
          </a:xfrm>
          <a:prstGeom prst="rect">
            <a:avLst/>
          </a:prstGeom>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err="1" smtClean="0">
                <a:latin typeface="Comic Sans MS" panose="030F0702030302020204" pitchFamily="66" charset="0"/>
              </a:rPr>
              <a:t>Numpy</a:t>
            </a:r>
            <a:endParaRPr lang="en-US" altLang="en-US" dirty="0" smtClean="0">
              <a:latin typeface="Comic Sans MS" panose="030F0702030302020204" pitchFamily="66" charset="0"/>
            </a:endParaRP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err="1" smtClean="0">
                <a:latin typeface="Comic Sans MS" panose="030F0702030302020204" pitchFamily="66" charset="0"/>
              </a:rPr>
              <a:t>np.array</a:t>
            </a:r>
            <a:endParaRPr lang="en-IN" altLang="en-US" sz="2540"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Comic Sans MS" panose="030F0702030302020204" pitchFamily="66" charset="0"/>
              </a:rPr>
              <a:t>Basic array operations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err="1" smtClean="0">
                <a:latin typeface="Comic Sans MS" panose="030F0702030302020204" pitchFamily="66" charset="0"/>
              </a:rPr>
              <a:t>np.mean</a:t>
            </a:r>
            <a:r>
              <a:rPr lang="en-IN" altLang="en-US" sz="1815" dirty="0" smtClean="0">
                <a:latin typeface="Comic Sans MS" panose="030F0702030302020204" pitchFamily="66" charset="0"/>
              </a:rPr>
              <a:t>(a)</a:t>
            </a: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err="1" smtClean="0">
                <a:latin typeface="Comic Sans MS" panose="030F0702030302020204" pitchFamily="66" charset="0"/>
              </a:rPr>
              <a:t>np.var</a:t>
            </a:r>
            <a:r>
              <a:rPr lang="en-IN" altLang="en-US" sz="1815" dirty="0" smtClean="0">
                <a:latin typeface="Comic Sans MS" panose="030F0702030302020204" pitchFamily="66" charset="0"/>
              </a:rPr>
              <a:t>(a)</a:t>
            </a: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err="1" smtClean="0">
                <a:latin typeface="Comic Sans MS" panose="030F0702030302020204" pitchFamily="66" charset="0"/>
              </a:rPr>
              <a:t>np.std</a:t>
            </a:r>
            <a:r>
              <a:rPr lang="en-IN" altLang="en-US" sz="1815" dirty="0" smtClean="0">
                <a:latin typeface="Comic Sans MS" panose="030F0702030302020204" pitchFamily="66" charset="0"/>
              </a:rPr>
              <a:t>(a)</a:t>
            </a: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err="1" smtClean="0">
                <a:latin typeface="Comic Sans MS" panose="030F0702030302020204" pitchFamily="66" charset="0"/>
              </a:rPr>
              <a:t>np.min</a:t>
            </a:r>
            <a:r>
              <a:rPr lang="en-IN" altLang="en-US" sz="1815" dirty="0" smtClean="0">
                <a:latin typeface="Comic Sans MS" panose="030F0702030302020204" pitchFamily="66" charset="0"/>
              </a:rPr>
              <a:t>(a</a:t>
            </a:r>
            <a:r>
              <a:rPr lang="en-IN" altLang="en-US" sz="1815" dirty="0">
                <a:latin typeface="Comic Sans MS" panose="030F0702030302020204" pitchFamily="66" charset="0"/>
              </a:rPr>
              <a:t>)</a:t>
            </a: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err="1" smtClean="0">
                <a:latin typeface="Comic Sans MS" panose="030F0702030302020204" pitchFamily="66" charset="0"/>
              </a:rPr>
              <a:t>np.max</a:t>
            </a:r>
            <a:r>
              <a:rPr lang="en-IN" altLang="en-US" sz="1815" dirty="0" smtClean="0">
                <a:latin typeface="Comic Sans MS" panose="030F0702030302020204" pitchFamily="66" charset="0"/>
              </a:rPr>
              <a:t>(a)</a:t>
            </a: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err="1" smtClean="0">
                <a:latin typeface="Comic Sans MS" panose="030F0702030302020204" pitchFamily="66" charset="0"/>
              </a:rPr>
              <a:t>np.argmin</a:t>
            </a:r>
            <a:r>
              <a:rPr lang="en-IN" altLang="en-US" sz="1815" dirty="0" smtClean="0">
                <a:latin typeface="Comic Sans MS" panose="030F0702030302020204" pitchFamily="66" charset="0"/>
              </a:rPr>
              <a:t>(a</a:t>
            </a:r>
            <a:r>
              <a:rPr lang="en-IN" altLang="en-US" sz="1815" dirty="0">
                <a:latin typeface="Comic Sans MS" panose="030F0702030302020204" pitchFamily="66" charset="0"/>
              </a:rPr>
              <a:t>)</a:t>
            </a: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err="1" smtClean="0">
                <a:latin typeface="Comic Sans MS" panose="030F0702030302020204" pitchFamily="66" charset="0"/>
              </a:rPr>
              <a:t>np.argmax</a:t>
            </a:r>
            <a:r>
              <a:rPr lang="en-IN" altLang="en-US" sz="1815" dirty="0" smtClean="0">
                <a:latin typeface="Comic Sans MS" panose="030F0702030302020204" pitchFamily="66" charset="0"/>
              </a:rPr>
              <a:t>(a)</a:t>
            </a: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err="1" smtClean="0">
                <a:latin typeface="Comic Sans MS" panose="030F0702030302020204" pitchFamily="66" charset="0"/>
              </a:rPr>
              <a:t>np.sort</a:t>
            </a:r>
            <a:r>
              <a:rPr lang="en-IN" altLang="en-US" sz="1815" dirty="0" smtClean="0">
                <a:latin typeface="Comic Sans MS" panose="030F0702030302020204" pitchFamily="66" charset="0"/>
              </a:rPr>
              <a:t>(a)</a:t>
            </a:r>
            <a:endParaRPr lang="en-IN" altLang="en-US" sz="181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00100" lvl="2"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latin typeface="Comic Sans MS" panose="030F0702030302020204" pitchFamily="66" charset="0"/>
            </a:endParaRPr>
          </a:p>
        </p:txBody>
      </p:sp>
      <p:pic>
        <p:nvPicPr>
          <p:cNvPr id="2" name="Picture 1"/>
          <p:cNvPicPr>
            <a:picLocks noChangeAspect="1"/>
          </p:cNvPicPr>
          <p:nvPr/>
        </p:nvPicPr>
        <p:blipFill>
          <a:blip r:embed="rId3"/>
          <a:stretch>
            <a:fillRect/>
          </a:stretch>
        </p:blipFill>
        <p:spPr>
          <a:xfrm>
            <a:off x="446935" y="1665427"/>
            <a:ext cx="8250128" cy="230457"/>
          </a:xfrm>
          <a:prstGeom prst="rect">
            <a:avLst/>
          </a:prstGeom>
        </p:spPr>
      </p:pic>
      <p:pic>
        <p:nvPicPr>
          <p:cNvPr id="5" name="Picture 4"/>
          <p:cNvPicPr>
            <a:picLocks noChangeAspect="1"/>
          </p:cNvPicPr>
          <p:nvPr/>
        </p:nvPicPr>
        <p:blipFill>
          <a:blip r:embed="rId4"/>
          <a:stretch>
            <a:fillRect/>
          </a:stretch>
        </p:blipFill>
        <p:spPr>
          <a:xfrm>
            <a:off x="446935" y="1911291"/>
            <a:ext cx="8250128" cy="875736"/>
          </a:xfrm>
          <a:prstGeom prst="rect">
            <a:avLst/>
          </a:prstGeom>
        </p:spPr>
      </p:pic>
    </p:spTree>
  </p:cSld>
  <p:clrMapOvr>
    <a:masterClrMapping/>
  </p:clrMapOvr>
  <p:transition spd="med"/>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err="1" smtClean="0">
                <a:latin typeface="Comic Sans MS" panose="030F0702030302020204" pitchFamily="66" charset="0"/>
              </a:rPr>
              <a:t>Numpy</a:t>
            </a:r>
            <a:endParaRPr lang="en-US" altLang="en-US" dirty="0" smtClean="0">
              <a:latin typeface="Comic Sans MS" panose="030F0702030302020204" pitchFamily="66" charset="0"/>
            </a:endParaRP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err="1" smtClean="0">
                <a:latin typeface="Comic Sans MS" panose="030F0702030302020204" pitchFamily="66" charset="0"/>
              </a:rPr>
              <a:t>np.array</a:t>
            </a:r>
            <a:endParaRPr lang="en-IN" altLang="en-US" sz="2540"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Comic Sans MS" panose="030F0702030302020204" pitchFamily="66" charset="0"/>
              </a:rPr>
              <a:t>Basic array operations</a:t>
            </a: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smtClean="0">
                <a:latin typeface="Comic Sans MS" panose="030F0702030302020204" pitchFamily="66" charset="0"/>
              </a:rPr>
              <a:t>a=</a:t>
            </a:r>
            <a:r>
              <a:rPr lang="en-IN" altLang="en-US" sz="1815" dirty="0" err="1" smtClean="0">
                <a:latin typeface="Comic Sans MS" panose="030F0702030302020204" pitchFamily="66" charset="0"/>
              </a:rPr>
              <a:t>np.array</a:t>
            </a:r>
            <a:r>
              <a:rPr lang="en-IN" altLang="en-US" sz="1815" dirty="0" smtClean="0">
                <a:latin typeface="Comic Sans MS" panose="030F0702030302020204" pitchFamily="66" charset="0"/>
              </a:rPr>
              <a:t>([[1,2],[3,4]])</a:t>
            </a: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err="1" smtClean="0">
                <a:latin typeface="Comic Sans MS" panose="030F0702030302020204" pitchFamily="66" charset="0"/>
              </a:rPr>
              <a:t>np.mean</a:t>
            </a:r>
            <a:r>
              <a:rPr lang="en-IN" altLang="en-US" sz="1815" dirty="0" smtClean="0">
                <a:latin typeface="Comic Sans MS" panose="030F0702030302020204" pitchFamily="66" charset="0"/>
              </a:rPr>
              <a:t>(a) 			#2.5</a:t>
            </a: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err="1" smtClean="0">
                <a:latin typeface="Comic Sans MS" panose="030F0702030302020204" pitchFamily="66" charset="0"/>
              </a:rPr>
              <a:t>np.mean</a:t>
            </a:r>
            <a:r>
              <a:rPr lang="en-IN" altLang="en-US" sz="1815" dirty="0" smtClean="0">
                <a:latin typeface="Comic Sans MS" panose="030F0702030302020204" pitchFamily="66" charset="0"/>
              </a:rPr>
              <a:t>(</a:t>
            </a:r>
            <a:r>
              <a:rPr lang="en-IN" altLang="en-US" sz="1815" dirty="0" err="1" smtClean="0">
                <a:latin typeface="Comic Sans MS" panose="030F0702030302020204" pitchFamily="66" charset="0"/>
              </a:rPr>
              <a:t>a,axis</a:t>
            </a:r>
            <a:r>
              <a:rPr lang="en-IN" altLang="en-US" sz="1815" dirty="0">
                <a:latin typeface="Comic Sans MS" panose="030F0702030302020204" pitchFamily="66" charset="0"/>
              </a:rPr>
              <a:t>=0)	#array([ 2.,  3</a:t>
            </a:r>
            <a:r>
              <a:rPr lang="en-IN" altLang="en-US" sz="1815" dirty="0" smtClean="0">
                <a:latin typeface="Comic Sans MS" panose="030F0702030302020204" pitchFamily="66" charset="0"/>
              </a:rPr>
              <a:t>.]) #column wise</a:t>
            </a: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err="1" smtClean="0">
                <a:latin typeface="Comic Sans MS" panose="030F0702030302020204" pitchFamily="66" charset="0"/>
              </a:rPr>
              <a:t>np.mean</a:t>
            </a:r>
            <a:r>
              <a:rPr lang="en-IN" altLang="en-US" sz="1815" dirty="0" smtClean="0">
                <a:latin typeface="Comic Sans MS" panose="030F0702030302020204" pitchFamily="66" charset="0"/>
              </a:rPr>
              <a:t>(</a:t>
            </a:r>
            <a:r>
              <a:rPr lang="en-IN" altLang="en-US" sz="1815" dirty="0" err="1" smtClean="0">
                <a:latin typeface="Comic Sans MS" panose="030F0702030302020204" pitchFamily="66" charset="0"/>
              </a:rPr>
              <a:t>a,axis</a:t>
            </a:r>
            <a:r>
              <a:rPr lang="en-IN" altLang="en-US" sz="1815" dirty="0">
                <a:latin typeface="Comic Sans MS" panose="030F0702030302020204" pitchFamily="66" charset="0"/>
              </a:rPr>
              <a:t>=1)		#array([ 1.5,  3.5</a:t>
            </a:r>
            <a:r>
              <a:rPr lang="en-IN" altLang="en-US" sz="1815" dirty="0" smtClean="0">
                <a:latin typeface="Comic Sans MS" panose="030F0702030302020204" pitchFamily="66" charset="0"/>
              </a:rPr>
              <a:t>]) #row wise</a:t>
            </a: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a:latin typeface="Comic Sans MS" panose="030F0702030302020204" pitchFamily="66" charset="0"/>
              </a:rPr>
              <a:t>b=</a:t>
            </a:r>
            <a:r>
              <a:rPr lang="en-IN" altLang="en-US" sz="1815" dirty="0" err="1">
                <a:latin typeface="Comic Sans MS" panose="030F0702030302020204" pitchFamily="66" charset="0"/>
              </a:rPr>
              <a:t>np.array</a:t>
            </a:r>
            <a:r>
              <a:rPr lang="en-IN" altLang="en-US" sz="1815" dirty="0">
                <a:latin typeface="Comic Sans MS" panose="030F0702030302020204" pitchFamily="66" charset="0"/>
              </a:rPr>
              <a:t>([[11,5,14],[2,5,1</a:t>
            </a:r>
            <a:r>
              <a:rPr lang="en-IN" altLang="en-US" sz="1815" dirty="0" smtClean="0">
                <a:latin typeface="Comic Sans MS" panose="030F0702030302020204" pitchFamily="66" charset="0"/>
              </a:rPr>
              <a:t>]])</a:t>
            </a: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err="1">
                <a:latin typeface="Comic Sans MS" panose="030F0702030302020204" pitchFamily="66" charset="0"/>
              </a:rPr>
              <a:t>np.sort</a:t>
            </a:r>
            <a:r>
              <a:rPr lang="en-IN" altLang="en-US" sz="1815" dirty="0">
                <a:latin typeface="Comic Sans MS" panose="030F0702030302020204" pitchFamily="66" charset="0"/>
              </a:rPr>
              <a:t>(b)					# array([[ 5, 11, 14</a:t>
            </a:r>
            <a:r>
              <a:rPr lang="en-IN" altLang="en-US" sz="1815" dirty="0" smtClean="0">
                <a:latin typeface="Comic Sans MS" panose="030F0702030302020204" pitchFamily="66" charset="0"/>
              </a:rPr>
              <a:t>],</a:t>
            </a:r>
          </a:p>
          <a:p>
            <a:pPr marL="800100" lvl="2"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smtClean="0">
                <a:latin typeface="Comic Sans MS" panose="030F0702030302020204" pitchFamily="66" charset="0"/>
              </a:rPr>
              <a:t>									 	  [ 1,  2,  5]])</a:t>
            </a:r>
          </a:p>
          <a:p>
            <a:pPr lvl="2" indent="-3429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smtClean="0">
                <a:latin typeface="Comic Sans MS" panose="030F0702030302020204" pitchFamily="66" charset="0"/>
              </a:rPr>
              <a:t>  </a:t>
            </a:r>
            <a:r>
              <a:rPr lang="en-IN" altLang="en-US" sz="1815" dirty="0" err="1" smtClean="0">
                <a:latin typeface="Comic Sans MS" panose="030F0702030302020204" pitchFamily="66" charset="0"/>
              </a:rPr>
              <a:t>np.sort</a:t>
            </a:r>
            <a:r>
              <a:rPr lang="en-IN" altLang="en-US" sz="1815" dirty="0" smtClean="0">
                <a:latin typeface="Comic Sans MS" panose="030F0702030302020204" pitchFamily="66" charset="0"/>
              </a:rPr>
              <a:t>(</a:t>
            </a:r>
            <a:r>
              <a:rPr lang="en-IN" altLang="en-US" sz="1815" dirty="0" err="1" smtClean="0">
                <a:latin typeface="Comic Sans MS" panose="030F0702030302020204" pitchFamily="66" charset="0"/>
              </a:rPr>
              <a:t>b,axis</a:t>
            </a:r>
            <a:r>
              <a:rPr lang="en-IN" altLang="en-US" sz="1815" dirty="0" smtClean="0">
                <a:latin typeface="Comic Sans MS" panose="030F0702030302020204" pitchFamily="66" charset="0"/>
              </a:rPr>
              <a:t>=1)</a:t>
            </a:r>
            <a:r>
              <a:rPr lang="en-IN" altLang="en-US" sz="1815" dirty="0">
                <a:latin typeface="Comic Sans MS" panose="030F0702030302020204" pitchFamily="66" charset="0"/>
              </a:rPr>
              <a:t>			# array([[ 5, 11, 14],</a:t>
            </a:r>
          </a:p>
          <a:p>
            <a:pPr marL="800100" lvl="2"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smtClean="0">
                <a:latin typeface="Comic Sans MS" panose="030F0702030302020204" pitchFamily="66" charset="0"/>
              </a:rPr>
              <a:t>										   [ </a:t>
            </a:r>
            <a:r>
              <a:rPr lang="en-IN" altLang="en-US" sz="1815" dirty="0">
                <a:latin typeface="Comic Sans MS" panose="030F0702030302020204" pitchFamily="66" charset="0"/>
              </a:rPr>
              <a:t>1,  2,  5]])</a:t>
            </a:r>
          </a:p>
          <a:p>
            <a:pPr lvl="2" indent="-3429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smtClean="0">
                <a:latin typeface="Comic Sans MS" panose="030F0702030302020204" pitchFamily="66" charset="0"/>
              </a:rPr>
              <a:t> </a:t>
            </a:r>
            <a:r>
              <a:rPr lang="en-IN" altLang="en-US" sz="1815" dirty="0" err="1" smtClean="0">
                <a:latin typeface="Comic Sans MS" panose="030F0702030302020204" pitchFamily="66" charset="0"/>
              </a:rPr>
              <a:t>np.sort</a:t>
            </a:r>
            <a:r>
              <a:rPr lang="en-IN" altLang="en-US" sz="1815" dirty="0" smtClean="0">
                <a:latin typeface="Comic Sans MS" panose="030F0702030302020204" pitchFamily="66" charset="0"/>
              </a:rPr>
              <a:t>(</a:t>
            </a:r>
            <a:r>
              <a:rPr lang="en-IN" altLang="en-US" sz="1815" dirty="0" err="1" smtClean="0">
                <a:latin typeface="Comic Sans MS" panose="030F0702030302020204" pitchFamily="66" charset="0"/>
              </a:rPr>
              <a:t>b,axis</a:t>
            </a:r>
            <a:r>
              <a:rPr lang="en-IN" altLang="en-US" sz="1815" dirty="0" smtClean="0">
                <a:latin typeface="Comic Sans MS" panose="030F0702030302020204" pitchFamily="66" charset="0"/>
              </a:rPr>
              <a:t>=0)</a:t>
            </a:r>
            <a:r>
              <a:rPr lang="en-IN" altLang="en-US" sz="1815" dirty="0">
                <a:latin typeface="Comic Sans MS" panose="030F0702030302020204" pitchFamily="66" charset="0"/>
              </a:rPr>
              <a:t>			# array([[ </a:t>
            </a:r>
            <a:r>
              <a:rPr lang="en-IN" altLang="en-US" sz="1815" dirty="0" smtClean="0">
                <a:latin typeface="Comic Sans MS" panose="030F0702030302020204" pitchFamily="66" charset="0"/>
              </a:rPr>
              <a:t>2, 5, 1],</a:t>
            </a:r>
            <a:endParaRPr lang="en-IN" altLang="en-US" sz="1815" dirty="0">
              <a:latin typeface="Comic Sans MS" panose="030F0702030302020204" pitchFamily="66" charset="0"/>
            </a:endParaRPr>
          </a:p>
          <a:p>
            <a:pPr marL="800100" lvl="2"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a:latin typeface="Comic Sans MS" panose="030F0702030302020204" pitchFamily="66" charset="0"/>
              </a:rPr>
              <a:t>										   [ </a:t>
            </a:r>
            <a:r>
              <a:rPr lang="en-IN" altLang="en-US" sz="1815" dirty="0" smtClean="0">
                <a:latin typeface="Comic Sans MS" panose="030F0702030302020204" pitchFamily="66" charset="0"/>
              </a:rPr>
              <a:t>11,  5,  14]])</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Comic Sans MS" panose="030F0702030302020204" pitchFamily="66" charset="0"/>
              </a:rPr>
              <a:t>3-D Array</a:t>
            </a: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smtClean="0">
                <a:latin typeface="Comic Sans MS" panose="030F0702030302020204" pitchFamily="66" charset="0"/>
              </a:rPr>
              <a:t>a=</a:t>
            </a:r>
            <a:r>
              <a:rPr lang="en-IN" altLang="en-US" sz="1815" dirty="0" err="1" smtClean="0">
                <a:latin typeface="Comic Sans MS" panose="030F0702030302020204" pitchFamily="66" charset="0"/>
              </a:rPr>
              <a:t>np.array</a:t>
            </a:r>
            <a:r>
              <a:rPr lang="en-IN" altLang="en-US" sz="1815" dirty="0" smtClean="0">
                <a:latin typeface="Comic Sans MS" panose="030F0702030302020204" pitchFamily="66" charset="0"/>
              </a:rPr>
              <a:t>([ [[</a:t>
            </a:r>
            <a:r>
              <a:rPr lang="en-IN" altLang="en-US" sz="1815" dirty="0">
                <a:latin typeface="Comic Sans MS" panose="030F0702030302020204" pitchFamily="66" charset="0"/>
              </a:rPr>
              <a:t>11,5,14],[2,5,1</a:t>
            </a:r>
            <a:r>
              <a:rPr lang="en-IN" altLang="en-US" sz="1815" dirty="0" smtClean="0">
                <a:latin typeface="Comic Sans MS" panose="030F0702030302020204" pitchFamily="66" charset="0"/>
              </a:rPr>
              <a:t>]], [[</a:t>
            </a:r>
            <a:r>
              <a:rPr lang="en-IN" altLang="en-US" sz="1815" dirty="0">
                <a:latin typeface="Comic Sans MS" panose="030F0702030302020204" pitchFamily="66" charset="0"/>
              </a:rPr>
              <a:t>11,5,14],[2,5,1</a:t>
            </a:r>
            <a:r>
              <a:rPr lang="en-IN" altLang="en-US" sz="1815" dirty="0" smtClean="0">
                <a:latin typeface="Comic Sans MS" panose="030F0702030302020204" pitchFamily="66" charset="0"/>
              </a:rPr>
              <a:t>]] ])</a:t>
            </a:r>
            <a:endParaRPr lang="en-IN" altLang="en-US" sz="1815" dirty="0">
              <a:latin typeface="Comic Sans MS" panose="030F0702030302020204" pitchFamily="66" charset="0"/>
            </a:endParaRP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00100" lvl="2"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latin typeface="Comic Sans MS" panose="030F0702030302020204" pitchFamily="66" charset="0"/>
            </a:endParaRPr>
          </a:p>
        </p:txBody>
      </p:sp>
      <p:pic>
        <p:nvPicPr>
          <p:cNvPr id="3" name="Picture 2"/>
          <p:cNvPicPr>
            <a:picLocks noChangeAspect="1"/>
          </p:cNvPicPr>
          <p:nvPr/>
        </p:nvPicPr>
        <p:blipFill>
          <a:blip r:embed="rId3"/>
          <a:stretch>
            <a:fillRect/>
          </a:stretch>
        </p:blipFill>
        <p:spPr>
          <a:xfrm>
            <a:off x="567509" y="5297513"/>
            <a:ext cx="8250128" cy="645279"/>
          </a:xfrm>
          <a:prstGeom prst="rect">
            <a:avLst/>
          </a:prstGeom>
        </p:spPr>
      </p:pic>
    </p:spTree>
  </p:cSld>
  <p:clrMapOvr>
    <a:masterClrMapping/>
  </p:clrMapOvr>
  <p:transition spd="med"/>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err="1" smtClean="0">
                <a:latin typeface="Comic Sans MS" panose="030F0702030302020204" pitchFamily="66" charset="0"/>
              </a:rPr>
              <a:t>Numpy</a:t>
            </a:r>
            <a:endParaRPr lang="en-US" altLang="en-US" dirty="0" smtClean="0">
              <a:latin typeface="Comic Sans MS" panose="030F0702030302020204" pitchFamily="66" charset="0"/>
            </a:endParaRP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err="1" smtClean="0">
                <a:latin typeface="Comic Sans MS" panose="030F0702030302020204" pitchFamily="66" charset="0"/>
              </a:rPr>
              <a:t>np.array</a:t>
            </a:r>
            <a:endParaRPr lang="en-IN" altLang="en-US" sz="2540"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Comic Sans MS" panose="030F0702030302020204" pitchFamily="66" charset="0"/>
              </a:rPr>
              <a:t>Comparison Operators &amp; Value Testing</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00100" lvl="2"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latin typeface="Comic Sans MS" panose="030F0702030302020204" pitchFamily="66" charset="0"/>
            </a:endParaRPr>
          </a:p>
        </p:txBody>
      </p:sp>
      <p:pic>
        <p:nvPicPr>
          <p:cNvPr id="5" name="Picture 4"/>
          <p:cNvPicPr>
            <a:picLocks noChangeAspect="1"/>
          </p:cNvPicPr>
          <p:nvPr/>
        </p:nvPicPr>
        <p:blipFill>
          <a:blip r:embed="rId3"/>
          <a:stretch>
            <a:fillRect/>
          </a:stretch>
        </p:blipFill>
        <p:spPr>
          <a:xfrm>
            <a:off x="446935" y="1730745"/>
            <a:ext cx="8250128" cy="875736"/>
          </a:xfrm>
          <a:prstGeom prst="rect">
            <a:avLst/>
          </a:prstGeom>
        </p:spPr>
      </p:pic>
      <p:pic>
        <p:nvPicPr>
          <p:cNvPr id="6" name="Picture 5"/>
          <p:cNvPicPr>
            <a:picLocks noChangeAspect="1"/>
          </p:cNvPicPr>
          <p:nvPr/>
        </p:nvPicPr>
        <p:blipFill>
          <a:blip r:embed="rId4"/>
          <a:stretch>
            <a:fillRect/>
          </a:stretch>
        </p:blipFill>
        <p:spPr>
          <a:xfrm>
            <a:off x="423891" y="2710507"/>
            <a:ext cx="8296218" cy="887259"/>
          </a:xfrm>
          <a:prstGeom prst="rect">
            <a:avLst/>
          </a:prstGeom>
        </p:spPr>
      </p:pic>
      <p:pic>
        <p:nvPicPr>
          <p:cNvPr id="10" name="Picture 9"/>
          <p:cNvPicPr>
            <a:picLocks noChangeAspect="1"/>
          </p:cNvPicPr>
          <p:nvPr/>
        </p:nvPicPr>
        <p:blipFill>
          <a:blip r:embed="rId5"/>
          <a:stretch>
            <a:fillRect/>
          </a:stretch>
        </p:blipFill>
        <p:spPr>
          <a:xfrm>
            <a:off x="423891" y="3736747"/>
            <a:ext cx="8296218" cy="1129238"/>
          </a:xfrm>
          <a:prstGeom prst="rect">
            <a:avLst/>
          </a:prstGeom>
        </p:spPr>
      </p:pic>
      <p:pic>
        <p:nvPicPr>
          <p:cNvPr id="11" name="Picture 10"/>
          <p:cNvPicPr>
            <a:picLocks noChangeAspect="1"/>
          </p:cNvPicPr>
          <p:nvPr/>
        </p:nvPicPr>
        <p:blipFill>
          <a:blip r:embed="rId6"/>
          <a:stretch>
            <a:fillRect/>
          </a:stretch>
        </p:blipFill>
        <p:spPr>
          <a:xfrm>
            <a:off x="423891" y="5012347"/>
            <a:ext cx="8296218" cy="1094669"/>
          </a:xfrm>
          <a:prstGeom prst="rect">
            <a:avLst/>
          </a:prstGeom>
        </p:spPr>
      </p:pic>
    </p:spTree>
  </p:cSld>
  <p:clrMapOvr>
    <a:masterClrMapping/>
  </p:clrMapOvr>
  <p:transition spd="med"/>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err="1" smtClean="0">
                <a:latin typeface="Comic Sans MS" panose="030F0702030302020204" pitchFamily="66" charset="0"/>
              </a:rPr>
              <a:t>Numpy</a:t>
            </a:r>
            <a:endParaRPr lang="en-US" altLang="en-US" dirty="0" smtClean="0">
              <a:latin typeface="Comic Sans MS" panose="030F0702030302020204" pitchFamily="66" charset="0"/>
            </a:endParaRP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err="1" smtClean="0">
                <a:latin typeface="Comic Sans MS" panose="030F0702030302020204" pitchFamily="66" charset="0"/>
              </a:rPr>
              <a:t>np.array</a:t>
            </a:r>
            <a:endParaRPr lang="en-IN" altLang="en-US" sz="2540"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Comic Sans MS" panose="030F0702030302020204" pitchFamily="66" charset="0"/>
              </a:rPr>
              <a:t>Comparison Operators &amp; Value Testing</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00100" lvl="2"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latin typeface="Comic Sans MS" panose="030F0702030302020204" pitchFamily="66" charset="0"/>
            </a:endParaRPr>
          </a:p>
        </p:txBody>
      </p:sp>
      <p:pic>
        <p:nvPicPr>
          <p:cNvPr id="2" name="Picture 1"/>
          <p:cNvPicPr>
            <a:picLocks noChangeAspect="1"/>
          </p:cNvPicPr>
          <p:nvPr/>
        </p:nvPicPr>
        <p:blipFill>
          <a:blip r:embed="rId3"/>
          <a:stretch>
            <a:fillRect/>
          </a:stretch>
        </p:blipFill>
        <p:spPr>
          <a:xfrm>
            <a:off x="400845" y="1730745"/>
            <a:ext cx="8342308" cy="1809085"/>
          </a:xfrm>
          <a:prstGeom prst="rect">
            <a:avLst/>
          </a:prstGeom>
        </p:spPr>
      </p:pic>
    </p:spTree>
  </p:cSld>
  <p:clrMapOvr>
    <a:masterClrMapping/>
  </p:clrMapOvr>
  <p:transition spd="med"/>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err="1" smtClean="0">
                <a:latin typeface="Comic Sans MS" panose="030F0702030302020204" pitchFamily="66" charset="0"/>
              </a:rPr>
              <a:t>Numpy</a:t>
            </a:r>
            <a:endParaRPr lang="en-US" altLang="en-US" dirty="0" smtClean="0">
              <a:latin typeface="Comic Sans MS" panose="030F0702030302020204" pitchFamily="66" charset="0"/>
            </a:endParaRP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err="1" smtClean="0">
                <a:latin typeface="Comic Sans MS" panose="030F0702030302020204" pitchFamily="66" charset="0"/>
              </a:rPr>
              <a:t>np.array</a:t>
            </a:r>
            <a:endParaRPr lang="en-IN" altLang="en-US" sz="2540"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Comic Sans MS" panose="030F0702030302020204" pitchFamily="66" charset="0"/>
              </a:rPr>
              <a:t>Where Function</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00100" lvl="2"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latin typeface="Comic Sans MS" panose="030F0702030302020204" pitchFamily="66" charset="0"/>
            </a:endParaRPr>
          </a:p>
        </p:txBody>
      </p:sp>
      <p:pic>
        <p:nvPicPr>
          <p:cNvPr id="3" name="Picture 2"/>
          <p:cNvPicPr>
            <a:picLocks noChangeAspect="1"/>
          </p:cNvPicPr>
          <p:nvPr/>
        </p:nvPicPr>
        <p:blipFill>
          <a:blip r:embed="rId3"/>
          <a:stretch>
            <a:fillRect/>
          </a:stretch>
        </p:blipFill>
        <p:spPr>
          <a:xfrm>
            <a:off x="423891" y="1994406"/>
            <a:ext cx="8296218" cy="2869187"/>
          </a:xfrm>
          <a:prstGeom prst="rect">
            <a:avLst/>
          </a:prstGeom>
        </p:spPr>
      </p:pic>
    </p:spTree>
  </p:cSld>
  <p:clrMapOvr>
    <a:masterClrMapping/>
  </p:clrMapOvr>
  <p:transition spd="med"/>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err="1" smtClean="0">
                <a:latin typeface="Comic Sans MS" panose="030F0702030302020204" pitchFamily="66" charset="0"/>
              </a:rPr>
              <a:t>Numpy</a:t>
            </a:r>
            <a:endParaRPr lang="en-US" altLang="en-US" dirty="0" smtClean="0">
              <a:latin typeface="Comic Sans MS" panose="030F0702030302020204" pitchFamily="66" charset="0"/>
            </a:endParaRP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err="1" smtClean="0">
                <a:latin typeface="Comic Sans MS" panose="030F0702030302020204" pitchFamily="66" charset="0"/>
              </a:rPr>
              <a:t>np.array</a:t>
            </a:r>
            <a:endParaRPr lang="en-IN" altLang="en-US" sz="2540"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Comic Sans MS" panose="030F0702030302020204" pitchFamily="66" charset="0"/>
              </a:rPr>
              <a:t>Checking for </a:t>
            </a:r>
            <a:r>
              <a:rPr lang="en-IN" altLang="en-US" sz="2175" dirty="0" err="1" smtClean="0">
                <a:latin typeface="Comic Sans MS" panose="030F0702030302020204" pitchFamily="66" charset="0"/>
              </a:rPr>
              <a:t>NaN</a:t>
            </a:r>
            <a:r>
              <a:rPr lang="en-IN" altLang="en-US" sz="2175" dirty="0" smtClean="0">
                <a:latin typeface="Comic Sans MS" panose="030F0702030302020204" pitchFamily="66" charset="0"/>
              </a:rPr>
              <a:t> and </a:t>
            </a:r>
            <a:r>
              <a:rPr lang="en-IN" altLang="en-US" sz="2175" dirty="0" err="1" smtClean="0">
                <a:latin typeface="Comic Sans MS" panose="030F0702030302020204" pitchFamily="66" charset="0"/>
              </a:rPr>
              <a:t>Inf</a:t>
            </a: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00100" lvl="2"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latin typeface="Comic Sans MS" panose="030F0702030302020204" pitchFamily="66" charset="0"/>
            </a:endParaRPr>
          </a:p>
        </p:txBody>
      </p:sp>
      <p:pic>
        <p:nvPicPr>
          <p:cNvPr id="2" name="Picture 1"/>
          <p:cNvPicPr>
            <a:picLocks noChangeAspect="1"/>
          </p:cNvPicPr>
          <p:nvPr/>
        </p:nvPicPr>
        <p:blipFill>
          <a:blip r:embed="rId3"/>
          <a:stretch>
            <a:fillRect/>
          </a:stretch>
        </p:blipFill>
        <p:spPr>
          <a:xfrm>
            <a:off x="423891" y="1861380"/>
            <a:ext cx="8296218" cy="1912791"/>
          </a:xfrm>
          <a:prstGeom prst="rect">
            <a:avLst/>
          </a:prstGeom>
        </p:spPr>
      </p:pic>
    </p:spTree>
  </p:cSld>
  <p:clrMapOvr>
    <a:masterClrMapping/>
  </p:clrMapOvr>
  <p:transition spd="med"/>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err="1" smtClean="0">
                <a:latin typeface="Comic Sans MS" panose="030F0702030302020204" pitchFamily="66" charset="0"/>
              </a:rPr>
              <a:t>Numpy</a:t>
            </a:r>
            <a:endParaRPr lang="en-US" altLang="en-US" dirty="0" smtClean="0">
              <a:latin typeface="Comic Sans MS" panose="030F0702030302020204" pitchFamily="66" charset="0"/>
            </a:endParaRP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err="1" smtClean="0">
                <a:latin typeface="Comic Sans MS" panose="030F0702030302020204" pitchFamily="66" charset="0"/>
              </a:rPr>
              <a:t>np.array</a:t>
            </a:r>
            <a:endParaRPr lang="en-IN" altLang="en-US" sz="2540"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Comic Sans MS" panose="030F0702030302020204" pitchFamily="66" charset="0"/>
              </a:rPr>
              <a:t>Array Item Selection &amp; Manipulation</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00100" lvl="2"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latin typeface="Comic Sans MS" panose="030F0702030302020204" pitchFamily="66" charset="0"/>
            </a:endParaRPr>
          </a:p>
        </p:txBody>
      </p:sp>
      <p:pic>
        <p:nvPicPr>
          <p:cNvPr id="3" name="Picture 2"/>
          <p:cNvPicPr>
            <a:picLocks noChangeAspect="1"/>
          </p:cNvPicPr>
          <p:nvPr/>
        </p:nvPicPr>
        <p:blipFill>
          <a:blip r:embed="rId3"/>
          <a:stretch>
            <a:fillRect/>
          </a:stretch>
        </p:blipFill>
        <p:spPr>
          <a:xfrm>
            <a:off x="423891" y="1808741"/>
            <a:ext cx="8296218" cy="3514465"/>
          </a:xfrm>
          <a:prstGeom prst="rect">
            <a:avLst/>
          </a:prstGeom>
        </p:spPr>
      </p:pic>
    </p:spTree>
  </p:cSld>
  <p:clrMapOvr>
    <a:masterClrMapping/>
  </p:clrMapOvr>
  <p:transition spd="med"/>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err="1" smtClean="0">
                <a:latin typeface="Comic Sans MS" panose="030F0702030302020204" pitchFamily="66" charset="0"/>
              </a:rPr>
              <a:t>Numpy</a:t>
            </a:r>
            <a:endParaRPr lang="en-US" altLang="en-US" dirty="0" smtClean="0">
              <a:latin typeface="Comic Sans MS" panose="030F0702030302020204" pitchFamily="66" charset="0"/>
            </a:endParaRP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err="1" smtClean="0">
                <a:latin typeface="Comic Sans MS" panose="030F0702030302020204" pitchFamily="66" charset="0"/>
              </a:rPr>
              <a:t>np.array</a:t>
            </a:r>
            <a:endParaRPr lang="en-IN" altLang="en-US" sz="2540"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Comic Sans MS" panose="030F0702030302020204" pitchFamily="66" charset="0"/>
              </a:rPr>
              <a:t>Vector and Matrix Mathematics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00100" lvl="2"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latin typeface="Comic Sans MS" panose="030F0702030302020204" pitchFamily="66" charset="0"/>
            </a:endParaRPr>
          </a:p>
        </p:txBody>
      </p:sp>
      <p:pic>
        <p:nvPicPr>
          <p:cNvPr id="3" name="Picture 2"/>
          <p:cNvPicPr>
            <a:picLocks noChangeAspect="1"/>
          </p:cNvPicPr>
          <p:nvPr/>
        </p:nvPicPr>
        <p:blipFill>
          <a:blip r:embed="rId3"/>
          <a:stretch>
            <a:fillRect/>
          </a:stretch>
        </p:blipFill>
        <p:spPr>
          <a:xfrm>
            <a:off x="377801" y="1736171"/>
            <a:ext cx="8388398" cy="4828068"/>
          </a:xfrm>
          <a:prstGeom prst="rect">
            <a:avLst/>
          </a:prstGeom>
        </p:spPr>
      </p:pic>
    </p:spTree>
  </p:cSld>
  <p:clrMapOvr>
    <a:masterClrMapping/>
  </p:clrMapOvr>
  <p:transition spd="med"/>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err="1" smtClean="0">
                <a:latin typeface="Comic Sans MS" panose="030F0702030302020204" pitchFamily="66" charset="0"/>
              </a:rPr>
              <a:t>Numpy</a:t>
            </a:r>
            <a:endParaRPr lang="en-US" altLang="en-US" dirty="0" smtClean="0">
              <a:latin typeface="Comic Sans MS" panose="030F0702030302020204" pitchFamily="66" charset="0"/>
            </a:endParaRP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err="1" smtClean="0">
                <a:latin typeface="Comic Sans MS" panose="030F0702030302020204" pitchFamily="66" charset="0"/>
              </a:rPr>
              <a:t>np.array</a:t>
            </a:r>
            <a:endParaRPr lang="en-IN" altLang="en-US" sz="2540"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Comic Sans MS" panose="030F0702030302020204" pitchFamily="66" charset="0"/>
              </a:rPr>
              <a:t>Vector and Matrix Mathematics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00100" lvl="2"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latin typeface="Comic Sans MS" panose="030F0702030302020204" pitchFamily="66" charset="0"/>
            </a:endParaRPr>
          </a:p>
        </p:txBody>
      </p:sp>
      <p:pic>
        <p:nvPicPr>
          <p:cNvPr id="2" name="Picture 1"/>
          <p:cNvPicPr>
            <a:picLocks noChangeAspect="1"/>
          </p:cNvPicPr>
          <p:nvPr/>
        </p:nvPicPr>
        <p:blipFill>
          <a:blip r:embed="rId3"/>
          <a:stretch>
            <a:fillRect/>
          </a:stretch>
        </p:blipFill>
        <p:spPr>
          <a:xfrm>
            <a:off x="456101" y="1665427"/>
            <a:ext cx="8296218" cy="495482"/>
          </a:xfrm>
          <a:prstGeom prst="rect">
            <a:avLst/>
          </a:prstGeom>
        </p:spPr>
      </p:pic>
      <p:pic>
        <p:nvPicPr>
          <p:cNvPr id="4" name="Picture 3"/>
          <p:cNvPicPr>
            <a:picLocks noChangeAspect="1"/>
          </p:cNvPicPr>
          <p:nvPr/>
        </p:nvPicPr>
        <p:blipFill>
          <a:blip r:embed="rId4"/>
          <a:stretch>
            <a:fillRect/>
          </a:stretch>
        </p:blipFill>
        <p:spPr>
          <a:xfrm>
            <a:off x="460532" y="2187967"/>
            <a:ext cx="8250128" cy="437868"/>
          </a:xfrm>
          <a:prstGeom prst="rect">
            <a:avLst/>
          </a:prstGeom>
        </p:spPr>
      </p:pic>
    </p:spTree>
  </p:cSld>
  <p:clrMapOvr>
    <a:masterClrMapping/>
  </p:clrMapOvr>
  <p:transition spd="med"/>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err="1" smtClean="0">
                <a:latin typeface="Comic Sans MS" panose="030F0702030302020204" pitchFamily="66" charset="0"/>
              </a:rPr>
              <a:t>Numpy</a:t>
            </a:r>
            <a:endParaRPr lang="en-US" altLang="en-US" dirty="0" smtClean="0">
              <a:latin typeface="Comic Sans MS" panose="030F0702030302020204" pitchFamily="66" charset="0"/>
            </a:endParaRP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err="1" smtClean="0">
                <a:latin typeface="Comic Sans MS" panose="030F0702030302020204" pitchFamily="66" charset="0"/>
              </a:rPr>
              <a:t>np.array</a:t>
            </a:r>
            <a:endParaRPr lang="en-IN" altLang="en-US" sz="2540"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Comic Sans MS" panose="030F0702030302020204" pitchFamily="66" charset="0"/>
              </a:rPr>
              <a:t>Statistics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00100" lvl="2"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latin typeface="Comic Sans MS" panose="030F0702030302020204" pitchFamily="66" charset="0"/>
            </a:endParaRPr>
          </a:p>
        </p:txBody>
      </p:sp>
      <p:pic>
        <p:nvPicPr>
          <p:cNvPr id="3" name="Picture 2"/>
          <p:cNvPicPr>
            <a:picLocks noChangeAspect="1"/>
          </p:cNvPicPr>
          <p:nvPr/>
        </p:nvPicPr>
        <p:blipFill>
          <a:blip r:embed="rId3"/>
          <a:stretch>
            <a:fillRect/>
          </a:stretch>
        </p:blipFill>
        <p:spPr>
          <a:xfrm>
            <a:off x="423891" y="1617123"/>
            <a:ext cx="8296218" cy="5012434"/>
          </a:xfrm>
          <a:prstGeom prst="rect">
            <a:avLst/>
          </a:prstGeom>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Packages</a:t>
            </a:r>
            <a:endParaRPr lang="en-US" dirty="0"/>
          </a:p>
        </p:txBody>
      </p:sp>
      <p:sp>
        <p:nvSpPr>
          <p:cNvPr id="3" name="Content Placeholder 2"/>
          <p:cNvSpPr>
            <a:spLocks noGrp="1"/>
          </p:cNvSpPr>
          <p:nvPr>
            <p:ph idx="1"/>
          </p:nvPr>
        </p:nvSpPr>
        <p:spPr/>
        <p:txBody>
          <a:bodyPr>
            <a:normAutofit/>
          </a:bodyPr>
          <a:lstStyle/>
          <a:p>
            <a:r>
              <a:rPr lang="en-US" sz="2800" dirty="0" smtClean="0"/>
              <a:t>You can install packages from the Anaconda terminal using the command:</a:t>
            </a:r>
          </a:p>
          <a:p>
            <a:pPr lvl="1">
              <a:buFont typeface="Wingdings" panose="05000000000000000000" pitchFamily="2" charset="2"/>
              <a:buChar char="Ø"/>
            </a:pPr>
            <a:r>
              <a:rPr lang="en-US" sz="2000" dirty="0" err="1" smtClean="0">
                <a:latin typeface="Courier New" panose="02070309020205020404" pitchFamily="49" charset="0"/>
                <a:cs typeface="Courier New" panose="02070309020205020404" pitchFamily="49" charset="0"/>
              </a:rPr>
              <a:t>conda</a:t>
            </a:r>
            <a:r>
              <a:rPr lang="en-US" sz="2000" dirty="0" smtClean="0">
                <a:latin typeface="Courier New" panose="02070309020205020404" pitchFamily="49" charset="0"/>
                <a:cs typeface="Courier New" panose="02070309020205020404" pitchFamily="49" charset="0"/>
              </a:rPr>
              <a:t> install &lt;name of package&gt;</a:t>
            </a:r>
            <a:endParaRPr lang="en-US" sz="2000" dirty="0" smtClean="0"/>
          </a:p>
          <a:p>
            <a:r>
              <a:rPr lang="en-US" sz="2800" dirty="0" smtClean="0"/>
              <a:t>For example, </a:t>
            </a:r>
            <a:r>
              <a:rPr lang="en-US" sz="2800" dirty="0" err="1" smtClean="0">
                <a:hlinkClick r:id="rId2"/>
              </a:rPr>
              <a:t>Seaborn</a:t>
            </a:r>
            <a:r>
              <a:rPr lang="en-US" sz="2800" dirty="0" smtClean="0"/>
              <a:t> </a:t>
            </a:r>
            <a:r>
              <a:rPr lang="en-US" sz="2800" dirty="0"/>
              <a:t>is a package for Statistical Data Visualization</a:t>
            </a:r>
            <a:r>
              <a:rPr lang="en-US" sz="2800" dirty="0" smtClean="0"/>
              <a:t>.</a:t>
            </a:r>
            <a:endParaRPr lang="en-US" sz="2800" dirty="0" smtClean="0">
              <a:latin typeface="Courier New" panose="02070309020205020404" pitchFamily="49" charset="0"/>
              <a:cs typeface="Courier New" panose="02070309020205020404" pitchFamily="49" charset="0"/>
            </a:endParaRPr>
          </a:p>
          <a:p>
            <a:pPr lvl="1">
              <a:buFont typeface="Wingdings" panose="05000000000000000000" pitchFamily="2" charset="2"/>
              <a:buChar char="Ø"/>
            </a:pPr>
            <a:r>
              <a:rPr lang="en-US" sz="2000" dirty="0" err="1" smtClean="0">
                <a:latin typeface="Courier New" panose="02070309020205020404" pitchFamily="49" charset="0"/>
                <a:cs typeface="Courier New" panose="02070309020205020404" pitchFamily="49" charset="0"/>
              </a:rPr>
              <a:t>conda</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install </a:t>
            </a:r>
            <a:r>
              <a:rPr lang="en-US" sz="2000" dirty="0" err="1" smtClean="0">
                <a:latin typeface="Courier New" panose="02070309020205020404" pitchFamily="49" charset="0"/>
                <a:cs typeface="Courier New" panose="02070309020205020404" pitchFamily="49" charset="0"/>
              </a:rPr>
              <a:t>seaborn</a:t>
            </a:r>
            <a:endParaRPr lang="en-US" sz="2000" dirty="0" smtClean="0">
              <a:latin typeface="Courier New" panose="02070309020205020404" pitchFamily="49" charset="0"/>
              <a:cs typeface="Courier New" panose="02070309020205020404" pitchFamily="49" charset="0"/>
            </a:endParaRPr>
          </a:p>
          <a:p>
            <a:r>
              <a:rPr lang="en-US" sz="2800" u="sng" dirty="0" err="1" smtClean="0">
                <a:solidFill>
                  <a:srgbClr val="0070C0"/>
                </a:solidFill>
              </a:rPr>
              <a:t>piserial </a:t>
            </a:r>
            <a:r>
              <a:rPr lang="en-US" sz="2800" dirty="0" smtClean="0"/>
              <a:t>is </a:t>
            </a:r>
            <a:r>
              <a:rPr lang="en-US" sz="2800" dirty="0"/>
              <a:t>a package for </a:t>
            </a:r>
            <a:r>
              <a:rPr lang="en-IN" altLang="en-US" sz="2800" dirty="0" smtClean="0"/>
              <a:t>communication with serial devices</a:t>
            </a:r>
            <a:r>
              <a:rPr lang="en-US" sz="2800" dirty="0" smtClean="0"/>
              <a:t>.</a:t>
            </a:r>
            <a:endParaRPr lang="en-US" sz="2800" dirty="0">
              <a:latin typeface="Courier New" panose="02070309020205020404" pitchFamily="49" charset="0"/>
              <a:cs typeface="Courier New" panose="02070309020205020404" pitchFamily="49" charset="0"/>
            </a:endParaRPr>
          </a:p>
          <a:p>
            <a:pPr lvl="1">
              <a:buFont typeface="Wingdings" panose="05000000000000000000" pitchFamily="2" charset="2"/>
              <a:buChar char="Ø"/>
            </a:pPr>
            <a:r>
              <a:rPr lang="en-US" sz="2000" dirty="0" err="1">
                <a:latin typeface="Courier New" panose="02070309020205020404" pitchFamily="49" charset="0"/>
                <a:cs typeface="Courier New" panose="02070309020205020404" pitchFamily="49" charset="0"/>
              </a:rPr>
              <a:t>conda</a:t>
            </a:r>
            <a:r>
              <a:rPr lang="en-US" sz="2000" dirty="0">
                <a:latin typeface="Courier New" panose="02070309020205020404" pitchFamily="49" charset="0"/>
                <a:cs typeface="Courier New" panose="02070309020205020404" pitchFamily="49" charset="0"/>
              </a:rPr>
              <a:t> install </a:t>
            </a:r>
            <a:r>
              <a:rPr lang="en-IN" altLang="en-US" sz="2000" dirty="0" err="1" smtClean="0">
                <a:latin typeface="Courier New" panose="02070309020205020404" pitchFamily="49" charset="0"/>
                <a:cs typeface="Courier New" panose="02070309020205020404" pitchFamily="49" charset="0"/>
              </a:rPr>
              <a:t>piserial</a:t>
            </a:r>
            <a:endParaRPr lang="en-US" sz="2000" dirty="0">
              <a:latin typeface="Courier New" panose="02070309020205020404" pitchFamily="49" charset="0"/>
              <a:cs typeface="Courier New" panose="02070309020205020404" pitchFamily="49" charset="0"/>
            </a:endParaRPr>
          </a:p>
          <a:p>
            <a:pPr>
              <a:buFont typeface="Wingdings" panose="05000000000000000000" pitchFamily="2" charset="2"/>
              <a:buChar char="Ø"/>
            </a:pPr>
            <a:endParaRPr lang="en-US" sz="2800"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err="1" smtClean="0">
                <a:latin typeface="Comic Sans MS" panose="030F0702030302020204" pitchFamily="66" charset="0"/>
              </a:rPr>
              <a:t>Numpy</a:t>
            </a:r>
            <a:endParaRPr lang="en-US" altLang="en-US" dirty="0" smtClean="0">
              <a:latin typeface="Comic Sans MS" panose="030F0702030302020204" pitchFamily="66" charset="0"/>
            </a:endParaRP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err="1" smtClean="0">
                <a:latin typeface="Comic Sans MS" panose="030F0702030302020204" pitchFamily="66" charset="0"/>
              </a:rPr>
              <a:t>np.array</a:t>
            </a:r>
            <a:endParaRPr lang="en-IN" altLang="en-US" sz="2540"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Comic Sans MS" panose="030F0702030302020204" pitchFamily="66" charset="0"/>
              </a:rPr>
              <a:t>Random Numbers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00100" lvl="2"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latin typeface="Comic Sans MS" panose="030F0702030302020204" pitchFamily="66" charset="0"/>
            </a:endParaRPr>
          </a:p>
        </p:txBody>
      </p:sp>
      <p:pic>
        <p:nvPicPr>
          <p:cNvPr id="2" name="Picture 1"/>
          <p:cNvPicPr>
            <a:picLocks noChangeAspect="1"/>
          </p:cNvPicPr>
          <p:nvPr/>
        </p:nvPicPr>
        <p:blipFill>
          <a:blip r:embed="rId3"/>
          <a:stretch>
            <a:fillRect/>
          </a:stretch>
        </p:blipFill>
        <p:spPr>
          <a:xfrm>
            <a:off x="400845" y="1496669"/>
            <a:ext cx="8342308" cy="5312028"/>
          </a:xfrm>
          <a:prstGeom prst="rect">
            <a:avLst/>
          </a:prstGeom>
        </p:spPr>
      </p:pic>
    </p:spTree>
  </p:cSld>
  <p:clrMapOvr>
    <a:masterClrMapping/>
  </p:clrMapOvr>
  <p:transition spd="med"/>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err="1" smtClean="0">
                <a:latin typeface="Comic Sans MS" panose="030F0702030302020204" pitchFamily="66" charset="0"/>
              </a:rPr>
              <a:t>Numpy</a:t>
            </a:r>
            <a:endParaRPr lang="en-US" altLang="en-US" dirty="0" smtClean="0">
              <a:latin typeface="Comic Sans MS" panose="030F0702030302020204" pitchFamily="66" charset="0"/>
            </a:endParaRP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err="1" smtClean="0">
                <a:latin typeface="Comic Sans MS" panose="030F0702030302020204" pitchFamily="66" charset="0"/>
              </a:rPr>
              <a:t>np.array</a:t>
            </a:r>
            <a:endParaRPr lang="en-IN" altLang="en-US" sz="2540"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Comic Sans MS" panose="030F0702030302020204" pitchFamily="66" charset="0"/>
              </a:rPr>
              <a:t>Random Numbers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Comic Sans MS" panose="030F0702030302020204" pitchFamily="66" charset="0"/>
            </a:endParaRPr>
          </a:p>
          <a:p>
            <a:pPr marL="800100" lvl="2"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latin typeface="Comic Sans MS" panose="030F0702030302020204" pitchFamily="66" charset="0"/>
            </a:endParaRPr>
          </a:p>
        </p:txBody>
      </p:sp>
      <p:pic>
        <p:nvPicPr>
          <p:cNvPr id="3" name="Picture 2"/>
          <p:cNvPicPr>
            <a:picLocks noChangeAspect="1"/>
          </p:cNvPicPr>
          <p:nvPr/>
        </p:nvPicPr>
        <p:blipFill>
          <a:blip r:embed="rId3"/>
          <a:stretch>
            <a:fillRect/>
          </a:stretch>
        </p:blipFill>
        <p:spPr>
          <a:xfrm>
            <a:off x="400845" y="1665427"/>
            <a:ext cx="8342308" cy="1993451"/>
          </a:xfrm>
          <a:prstGeom prst="rect">
            <a:avLst/>
          </a:prstGeom>
        </p:spPr>
      </p:pic>
    </p:spTree>
  </p:cSld>
  <p:clrMapOvr>
    <a:masterClrMapping/>
  </p:clrMapOvr>
  <p:transition spd="med"/>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p:cNvSpPr>
          <p:nvPr>
            <p:ph type="title"/>
          </p:nvPr>
        </p:nvSpPr>
        <p:spPr/>
        <p:txBody>
          <a:bodyPr vert="horz" wrap="square" lIns="91440" tIns="45720" rIns="91440" bIns="45720" anchor="b"/>
          <a:lstStyle/>
          <a:p>
            <a:pPr eaLnBrk="1" hangingPunct="1"/>
            <a:r>
              <a:rPr lang="en-IN" altLang="zh-CN" dirty="0"/>
              <a:t> Python References</a:t>
            </a:r>
          </a:p>
        </p:txBody>
      </p:sp>
      <p:sp>
        <p:nvSpPr>
          <p:cNvPr id="6147" name="Rectangle 6"/>
          <p:cNvSpPr>
            <a:spLocks noGrp="1"/>
          </p:cNvSpPr>
          <p:nvPr>
            <p:ph type="body"/>
          </p:nvPr>
        </p:nvSpPr>
        <p:spPr/>
        <p:txBody>
          <a:bodyPr vert="horz" wrap="square" lIns="91440" tIns="45720" rIns="91440" bIns="45720" anchor="t"/>
          <a:lstStyle/>
          <a:p>
            <a:pPr eaLnBrk="1" hangingPunct="1">
              <a:lnSpc>
                <a:spcPct val="80000"/>
              </a:lnSpc>
            </a:pPr>
            <a:r>
              <a:rPr lang="en-US" sz="1600" dirty="0" err="1" smtClean="0">
                <a:sym typeface="+mn-ea"/>
              </a:rPr>
              <a:t>Enthought.com</a:t>
            </a:r>
            <a:r>
              <a:rPr lang="en-US" sz="1600" dirty="0" smtClean="0">
                <a:sym typeface="Wingdings" panose="05000000000000000000"/>
              </a:rPr>
              <a:t> Location of </a:t>
            </a:r>
            <a:r>
              <a:rPr lang="en-US" sz="1600" dirty="0" err="1" smtClean="0">
                <a:sym typeface="Wingdings" panose="05000000000000000000"/>
              </a:rPr>
              <a:t>Enthought</a:t>
            </a:r>
            <a:r>
              <a:rPr lang="en-US" sz="1600" dirty="0" smtClean="0">
                <a:sym typeface="Wingdings" panose="05000000000000000000"/>
              </a:rPr>
              <a:t> Canopy and </a:t>
            </a:r>
            <a:r>
              <a:rPr lang="en-US" sz="1600" dirty="0" err="1" smtClean="0">
                <a:sym typeface="Wingdings" panose="05000000000000000000"/>
              </a:rPr>
              <a:t>Enthought</a:t>
            </a:r>
            <a:r>
              <a:rPr lang="en-US" sz="1600" dirty="0" smtClean="0">
                <a:sym typeface="Wingdings" panose="05000000000000000000"/>
              </a:rPr>
              <a:t> Python Distribution</a:t>
            </a:r>
          </a:p>
          <a:p>
            <a:pPr eaLnBrk="1" hangingPunct="1">
              <a:lnSpc>
                <a:spcPct val="80000"/>
              </a:lnSpc>
            </a:pPr>
            <a:r>
              <a:rPr lang="en-US" sz="1600" dirty="0" err="1" smtClean="0">
                <a:sym typeface="Wingdings" panose="05000000000000000000"/>
              </a:rPr>
              <a:t>Docs.python.org</a:t>
            </a:r>
            <a:r>
              <a:rPr lang="en-US" sz="1600" dirty="0">
                <a:sym typeface="Wingdings" panose="05000000000000000000"/>
              </a:rPr>
              <a:t> </a:t>
            </a:r>
            <a:r>
              <a:rPr lang="en-US" sz="1600" dirty="0" smtClean="0">
                <a:sym typeface="Wingdings" panose="05000000000000000000"/>
              </a:rPr>
              <a:t>  &lt;- A great resource for general Python</a:t>
            </a:r>
          </a:p>
          <a:p>
            <a:pPr eaLnBrk="1" hangingPunct="1">
              <a:lnSpc>
                <a:spcPct val="80000"/>
              </a:lnSpc>
            </a:pPr>
            <a:r>
              <a:rPr lang="en-US" sz="1600" dirty="0" err="1" smtClean="0">
                <a:sym typeface="Wingdings" panose="05000000000000000000"/>
              </a:rPr>
              <a:t>Docs.enthought.com</a:t>
            </a:r>
            <a:r>
              <a:rPr lang="en-US" sz="1600" dirty="0" smtClean="0">
                <a:sym typeface="Wingdings" panose="05000000000000000000"/>
              </a:rPr>
              <a:t> &lt;- Release notes, installation instructions for </a:t>
            </a:r>
            <a:r>
              <a:rPr lang="en-US" sz="1600" dirty="0" err="1" smtClean="0">
                <a:sym typeface="Wingdings" panose="05000000000000000000"/>
              </a:rPr>
              <a:t>Enthought</a:t>
            </a:r>
          </a:p>
          <a:p>
            <a:pPr eaLnBrk="1" hangingPunct="1">
              <a:lnSpc>
                <a:spcPct val="80000"/>
              </a:lnSpc>
            </a:pPr>
            <a:r>
              <a:rPr lang="en-US" sz="1600" dirty="0" err="1" smtClean="0">
                <a:sym typeface="Wingdings" panose="05000000000000000000"/>
              </a:rPr>
              <a:t>Pyvideo.org</a:t>
            </a:r>
            <a:r>
              <a:rPr lang="en-US" sz="1600" dirty="0" smtClean="0">
                <a:sym typeface="Wingdings" panose="05000000000000000000"/>
              </a:rPr>
              <a:t> &lt;- a repository of links to videos on Python from all the python conferences</a:t>
            </a:r>
          </a:p>
          <a:p>
            <a:pPr eaLnBrk="1" hangingPunct="1">
              <a:lnSpc>
                <a:spcPct val="80000"/>
              </a:lnSpc>
            </a:pPr>
            <a:r>
              <a:rPr lang="en-US" sz="1600" dirty="0" err="1" smtClean="0">
                <a:sym typeface="Wingdings" panose="05000000000000000000"/>
              </a:rPr>
              <a:t>Training.enthought.com</a:t>
            </a:r>
            <a:r>
              <a:rPr lang="en-US" sz="1600" dirty="0" smtClean="0">
                <a:sym typeface="Wingdings" panose="05000000000000000000"/>
              </a:rPr>
              <a:t> &lt;- get a </a:t>
            </a:r>
            <a:r>
              <a:rPr lang="en-US" sz="1600" dirty="0" err="1" smtClean="0">
                <a:sym typeface="Wingdings" panose="05000000000000000000"/>
              </a:rPr>
              <a:t>Enthought</a:t>
            </a:r>
            <a:r>
              <a:rPr lang="en-US" sz="1600" dirty="0" smtClean="0">
                <a:sym typeface="Wingdings" panose="05000000000000000000"/>
              </a:rPr>
              <a:t> account from Bob get free TRAINING!</a:t>
            </a:r>
          </a:p>
          <a:p>
            <a:pPr eaLnBrk="1" hangingPunct="1">
              <a:lnSpc>
                <a:spcPct val="80000"/>
              </a:lnSpc>
            </a:pPr>
            <a:r>
              <a:rPr lang="en-US" sz="1600" dirty="0" err="1" smtClean="0">
                <a:sym typeface="+mn-ea"/>
              </a:rPr>
              <a:t>scipy-lectures.org</a:t>
            </a:r>
            <a:r>
              <a:rPr lang="en-US" sz="1600" dirty="0" smtClean="0">
                <a:sym typeface="+mn-ea"/>
              </a:rPr>
              <a:t> &lt;- Tutorials on the scientific Python ecosystem</a:t>
            </a:r>
          </a:p>
          <a:p>
            <a:pPr eaLnBrk="1" hangingPunct="1">
              <a:lnSpc>
                <a:spcPct val="80000"/>
              </a:lnSpc>
            </a:pPr>
            <a:r>
              <a:rPr lang="en-US" sz="1600" dirty="0" smtClean="0">
                <a:sym typeface="+mn-ea"/>
              </a:rPr>
              <a:t>awesome-</a:t>
            </a:r>
            <a:r>
              <a:rPr lang="en-US" sz="1600" dirty="0" err="1" smtClean="0">
                <a:sym typeface="+mn-ea"/>
              </a:rPr>
              <a:t>python.com</a:t>
            </a:r>
            <a:r>
              <a:rPr lang="en-US" sz="1600" dirty="0" smtClean="0">
                <a:sym typeface="+mn-ea"/>
              </a:rPr>
              <a:t> &lt;- A curated list of awesome Python frameworks, libraries, software and resources</a:t>
            </a:r>
          </a:p>
          <a:p>
            <a:pPr eaLnBrk="1" hangingPunct="1">
              <a:lnSpc>
                <a:spcPct val="80000"/>
              </a:lnSpc>
            </a:pPr>
            <a:r>
              <a:rPr lang="en-US" sz="1600" dirty="0" err="1" smtClean="0">
                <a:sym typeface="+mn-ea"/>
              </a:rPr>
              <a:t>talkpython.fm</a:t>
            </a:r>
            <a:r>
              <a:rPr lang="en-US" sz="1600" dirty="0" smtClean="0">
                <a:sym typeface="+mn-ea"/>
              </a:rPr>
              <a:t> &lt;- talk python to me podcast</a:t>
            </a:r>
          </a:p>
          <a:p>
            <a:pPr eaLnBrk="1" hangingPunct="1">
              <a:lnSpc>
                <a:spcPct val="80000"/>
              </a:lnSpc>
            </a:pPr>
            <a:r>
              <a:rPr lang="en-US" sz="1600" dirty="0" smtClean="0">
                <a:sym typeface="+mn-ea"/>
              </a:rPr>
              <a:t>pythonbytes.fm &lt;- very short and to the point weekly updates about python</a:t>
            </a:r>
            <a:endParaRPr lang="en-US" sz="1600" dirty="0" smtClean="0"/>
          </a:p>
          <a:p>
            <a:pPr eaLnBrk="1" hangingPunct="1"/>
            <a:endParaRPr lang="en-US" altLang="zh-CN" sz="16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p:cNvSpPr>
          <p:nvPr>
            <p:ph type="title"/>
          </p:nvPr>
        </p:nvSpPr>
        <p:spPr/>
        <p:txBody>
          <a:bodyPr vert="horz" wrap="square" lIns="91440" tIns="45720" rIns="91440" bIns="45720" anchor="b"/>
          <a:lstStyle/>
          <a:p>
            <a:pPr eaLnBrk="1" hangingPunct="1"/>
            <a:r>
              <a:rPr lang="en-IN" altLang="zh-CN" dirty="0"/>
              <a:t> Running Python</a:t>
            </a:r>
          </a:p>
        </p:txBody>
      </p:sp>
      <p:sp>
        <p:nvSpPr>
          <p:cNvPr id="6147" name="Rectangle 6"/>
          <p:cNvSpPr>
            <a:spLocks noGrp="1"/>
          </p:cNvSpPr>
          <p:nvPr>
            <p:ph type="body"/>
          </p:nvPr>
        </p:nvSpPr>
        <p:spPr>
          <a:xfrm>
            <a:off x="444500" y="1293241"/>
            <a:ext cx="8266113" cy="3698484"/>
          </a:xfrm>
        </p:spPr>
        <p:txBody>
          <a:bodyPr vert="horz" wrap="square" lIns="91440" tIns="45720" rIns="91440" bIns="45720" anchor="t"/>
          <a:lstStyle/>
          <a:p>
            <a:pPr eaLnBrk="1" hangingPunct="1">
              <a:buFont typeface="Wingdings" panose="05000000000000000000" charset="0"/>
              <a:buChar char="Ø"/>
            </a:pPr>
            <a:r>
              <a:rPr lang="en-IN" altLang="zh-CN" dirty="0"/>
              <a:t>Type following code in any of IDE/python prompt</a:t>
            </a:r>
          </a:p>
          <a:p>
            <a:pPr eaLnBrk="1" hangingPunct="1">
              <a:buFont typeface="Wingdings" panose="05000000000000000000" charset="0"/>
              <a:buChar char="Ø"/>
            </a:pPr>
            <a:r>
              <a:rPr lang="en-IN" altLang="zh-CN" dirty="0"/>
              <a:t>&gt;&gt;&gt; </a:t>
            </a:r>
            <a:r>
              <a:rPr lang="en-IN" altLang="zh-CN" i="1" dirty="0"/>
              <a:t>print("Hello world!")</a:t>
            </a:r>
          </a:p>
          <a:p>
            <a:pPr eaLnBrk="1" hangingPunct="1">
              <a:buFont typeface="Wingdings" panose="05000000000000000000" charset="0"/>
              <a:buChar char="Ø"/>
            </a:pPr>
            <a:r>
              <a:rPr lang="en-IN" altLang="zh-CN" dirty="0"/>
              <a:t>Few more examples</a:t>
            </a:r>
          </a:p>
          <a:p>
            <a:pPr eaLnBrk="1" hangingPunct="1">
              <a:buFont typeface="Wingdings" panose="05000000000000000000" charset="0"/>
              <a:buChar char="Ø"/>
            </a:pPr>
            <a:r>
              <a:rPr lang="en-IN" altLang="zh-CN" dirty="0"/>
              <a:t>&gt;&gt;&gt; </a:t>
            </a:r>
            <a:r>
              <a:rPr lang="en-IN" altLang="zh-CN" i="1" dirty="0"/>
              <a:t>5+7</a:t>
            </a:r>
          </a:p>
          <a:p>
            <a:pPr eaLnBrk="1" hangingPunct="1">
              <a:buFont typeface="Wingdings" panose="05000000000000000000" charset="0"/>
              <a:buChar char="Ø"/>
            </a:pPr>
            <a:endParaRPr lang="en-IN" altLang="zh-CN"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panose="020B0604020202020204" pitchFamily="34" charset="0"/>
                <a:cs typeface="Arial" panose="020B0604020202020204" pitchFamily="34" charset="0"/>
              </a:rPr>
              <a:t>Python Keywords</a:t>
            </a:r>
          </a:p>
        </p:txBody>
      </p:sp>
      <p:pic>
        <p:nvPicPr>
          <p:cNvPr id="2" name="Content Placeholder 1"/>
          <p:cNvPicPr>
            <a:picLocks noGrp="1" noChangeAspect="1"/>
          </p:cNvPicPr>
          <p:nvPr>
            <p:ph sz="half" idx="1"/>
          </p:nvPr>
        </p:nvPicPr>
        <p:blipFill>
          <a:blip r:embed="rId3"/>
          <a:stretch>
            <a:fillRect/>
          </a:stretch>
        </p:blipFill>
        <p:spPr>
          <a:xfrm>
            <a:off x="544830" y="1010285"/>
            <a:ext cx="8438515" cy="5420360"/>
          </a:xfrm>
          <a:prstGeom prst="rect">
            <a:avLst/>
          </a:prstGeom>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en-US" dirty="0" smtClean="0">
                <a:latin typeface="Arial" panose="020B0604020202020204" pitchFamily="34" charset="0"/>
                <a:cs typeface="Arial" panose="020B0604020202020204" pitchFamily="34" charset="0"/>
              </a:rPr>
              <a:t>Python Identifiers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3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Arial" panose="020B0604020202020204" pitchFamily="34" charset="0"/>
                <a:cs typeface="Arial" panose="020B0604020202020204" pitchFamily="34" charset="0"/>
              </a:rPr>
              <a:t>Identifier is a name used to identify a variable, function, class, module or other object</a:t>
            </a:r>
          </a:p>
          <a:p>
            <a:pPr marL="457200" indent="-457200" algn="just" eaLnBrk="1">
              <a:lnSpc>
                <a:spcPct val="13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Arial" panose="020B0604020202020204" pitchFamily="34" charset="0"/>
                <a:cs typeface="Arial" panose="020B0604020202020204" pitchFamily="34" charset="0"/>
              </a:rPr>
              <a:t>An identifier starts with a letter A to Z or a to z or an underscore (_) followed by zero or more letters, underscores and digits (0 to 9)</a:t>
            </a:r>
          </a:p>
          <a:p>
            <a:pPr marL="457200" indent="-457200" algn="just" eaLnBrk="1">
              <a:lnSpc>
                <a:spcPct val="13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Arial" panose="020B0604020202020204" pitchFamily="34" charset="0"/>
                <a:cs typeface="Arial" panose="020B0604020202020204" pitchFamily="34" charset="0"/>
              </a:rPr>
              <a:t>Python does not allow punctuation characters such as @, $, and % within identifiers</a:t>
            </a:r>
          </a:p>
          <a:p>
            <a:pPr marL="457200" indent="-457200" algn="just" eaLnBrk="1">
              <a:lnSpc>
                <a:spcPct val="13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Arial" panose="020B0604020202020204" pitchFamily="34" charset="0"/>
                <a:cs typeface="Arial" panose="020B0604020202020204" pitchFamily="34" charset="0"/>
              </a:rPr>
              <a:t>Identifiers are case sensitive</a:t>
            </a: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en-US" dirty="0" smtClean="0">
                <a:latin typeface="Arial" panose="020B0604020202020204" pitchFamily="34" charset="0"/>
                <a:cs typeface="Arial" panose="020B0604020202020204" pitchFamily="34" charset="0"/>
              </a:rPr>
              <a:t>Python Indentation</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3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Arial" panose="020B0604020202020204" pitchFamily="34" charset="0"/>
                <a:cs typeface="Arial" panose="020B0604020202020204" pitchFamily="34" charset="0"/>
              </a:rPr>
              <a:t>In most other programming languages the indentation in code is for readability only, in Python the indentation is very important</a:t>
            </a:r>
          </a:p>
          <a:p>
            <a:pPr marL="457200" indent="-457200" algn="just" eaLnBrk="1">
              <a:lnSpc>
                <a:spcPct val="13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Arial" panose="020B0604020202020204" pitchFamily="34" charset="0"/>
                <a:cs typeface="Arial" panose="020B0604020202020204" pitchFamily="34" charset="0"/>
              </a:rPr>
              <a:t>Python uses indentation to indicate a block of code</a:t>
            </a:r>
          </a:p>
          <a:p>
            <a:pPr marL="457200" indent="-457200" algn="just" eaLnBrk="1">
              <a:lnSpc>
                <a:spcPct val="13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latin typeface="Arial" panose="020B0604020202020204" pitchFamily="34" charset="0"/>
                <a:cs typeface="Arial" panose="020B0604020202020204" pitchFamily="34" charset="0"/>
              </a:rPr>
              <a:t>Following code creates a block under if statement</a:t>
            </a:r>
          </a:p>
          <a:p>
            <a:pPr marL="0" indent="0" algn="just" eaLnBrk="1">
              <a:lnSpc>
                <a:spcPct val="13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740" dirty="0" smtClean="0">
                <a:latin typeface="Courier New" panose="02070309020205020404" pitchFamily="49" charset="0"/>
                <a:cs typeface="Courier New" panose="02070309020205020404" pitchFamily="49" charset="0"/>
              </a:rPr>
              <a:t>	</a:t>
            </a:r>
            <a:r>
              <a:rPr lang="en-IN" altLang="en-US" sz="1740" dirty="0" smtClean="0">
                <a:solidFill>
                  <a:schemeClr val="tx1"/>
                </a:solidFill>
                <a:latin typeface="Courier New" panose="02070309020205020404" pitchFamily="49" charset="0"/>
                <a:cs typeface="Courier New" panose="02070309020205020404" pitchFamily="49" charset="0"/>
              </a:rPr>
              <a:t>   </a:t>
            </a:r>
            <a:r>
              <a:rPr lang="en-IN" altLang="en-US" sz="1800" dirty="0" smtClean="0">
                <a:solidFill>
                  <a:schemeClr val="tx1"/>
                </a:solidFill>
                <a:latin typeface="Courier New" panose="02070309020205020404" pitchFamily="49" charset="0"/>
                <a:cs typeface="Courier New" panose="02070309020205020404" pitchFamily="49" charset="0"/>
              </a:rPr>
              <a:t>if 5 &gt; 2:</a:t>
            </a:r>
          </a:p>
          <a:p>
            <a:pPr marL="457200" lvl="1" indent="0" algn="just" eaLnBrk="1">
              <a:lnSpc>
                <a:spcPct val="11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solidFill>
                  <a:schemeClr val="tx1"/>
                </a:solidFill>
                <a:latin typeface="Courier New" panose="02070309020205020404" pitchFamily="49" charset="0"/>
                <a:cs typeface="Courier New" panose="02070309020205020404" pitchFamily="49" charset="0"/>
              </a:rPr>
              <a:t>		print("Five is greater than two!")</a:t>
            </a:r>
            <a:endParaRPr lang="en-IN" altLang="en-US" sz="1800" dirty="0" smtClean="0">
              <a:solidFill>
                <a:schemeClr val="tx1"/>
              </a:solidFill>
            </a:endParaRPr>
          </a:p>
          <a:p>
            <a:pPr marL="457200" indent="-457200" algn="just" eaLnBrk="1">
              <a:lnSpc>
                <a:spcPct val="13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cs typeface="Arial" panose="020B0604020202020204" pitchFamily="34" charset="0"/>
                <a:sym typeface="+mn-ea"/>
              </a:rPr>
              <a:t>While this code generates error</a:t>
            </a:r>
          </a:p>
          <a:p>
            <a:pPr marL="0" indent="0" algn="just" eaLnBrk="1">
              <a:lnSpc>
                <a:spcPct val="13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		</a:t>
            </a:r>
            <a:r>
              <a:rPr lang="en-IN" altLang="en-US" sz="1800" dirty="0" smtClean="0">
                <a:solidFill>
                  <a:schemeClr val="tx1"/>
                </a:solidFill>
                <a:latin typeface="Courier New" panose="02070309020205020404" pitchFamily="49" charset="0"/>
                <a:cs typeface="Courier New" panose="02070309020205020404" pitchFamily="49" charset="0"/>
                <a:sym typeface="+mn-ea"/>
              </a:rPr>
              <a:t>if 5 &gt; 2:</a:t>
            </a:r>
            <a:endParaRPr lang="en-IN" altLang="en-US" sz="1800" dirty="0" smtClean="0">
              <a:solidFill>
                <a:schemeClr val="tx1"/>
              </a:solidFill>
              <a:latin typeface="Courier New" panose="02070309020205020404" pitchFamily="49" charset="0"/>
              <a:cs typeface="Courier New" panose="02070309020205020404" pitchFamily="49" charset="0"/>
            </a:endParaRPr>
          </a:p>
          <a:p>
            <a:pPr marL="457200" lvl="1" indent="0" algn="just" eaLnBrk="1">
              <a:lnSpc>
                <a:spcPct val="11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solidFill>
                  <a:schemeClr val="tx1"/>
                </a:solidFill>
                <a:latin typeface="Courier New" panose="02070309020205020404" pitchFamily="49" charset="0"/>
                <a:cs typeface="Courier New" panose="02070309020205020404" pitchFamily="49" charset="0"/>
                <a:sym typeface="+mn-ea"/>
              </a:rPr>
              <a:t>	print("Five is greater than two!")</a:t>
            </a:r>
            <a:endParaRPr lang="en-IN" altLang="en-US" sz="1800" dirty="0" smtClean="0">
              <a:solidFill>
                <a:schemeClr val="tx1"/>
              </a:solidFill>
            </a:endParaRPr>
          </a:p>
          <a:p>
            <a:pPr marL="0" indent="0" algn="just" eaLnBrk="1">
              <a:lnSpc>
                <a:spcPct val="13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00" dirty="0" smtClean="0">
              <a:latin typeface="Arial" panose="020B0604020202020204" pitchFamily="34" charset="0"/>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en-US" dirty="0" smtClean="0">
                <a:latin typeface="Arial" panose="020B0604020202020204" pitchFamily="34" charset="0"/>
                <a:cs typeface="Arial" panose="020B0604020202020204" pitchFamily="34" charset="0"/>
              </a:rPr>
              <a:t>Comments and help</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3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cs typeface="Arial" panose="020B0604020202020204" pitchFamily="34" charset="0"/>
              </a:rPr>
              <a:t>Python Comments: </a:t>
            </a:r>
          </a:p>
          <a:p>
            <a:pPr marL="914400" lvl="1" indent="-457200" algn="just" eaLnBrk="1">
              <a:lnSpc>
                <a:spcPct val="13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cs typeface="Arial" panose="020B0604020202020204" pitchFamily="34" charset="0"/>
              </a:rPr>
              <a:t>Comments start with a #, and Python will render the rest of the line as a comment</a:t>
            </a:r>
          </a:p>
          <a:p>
            <a:pPr marL="914400" lvl="2" indent="0" algn="just" eaLnBrk="1">
              <a:lnSpc>
                <a:spcPct val="13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600" dirty="0" smtClean="0">
                <a:latin typeface="Courier New" panose="02070309020205020404" pitchFamily="49" charset="0"/>
                <a:cs typeface="Courier New" panose="02070309020205020404" pitchFamily="49" charset="0"/>
              </a:rPr>
              <a:t>#This is a comment.</a:t>
            </a:r>
          </a:p>
          <a:p>
            <a:pPr marL="914400" lvl="2" indent="0" algn="just" eaLnBrk="1">
              <a:lnSpc>
                <a:spcPct val="13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600" dirty="0" smtClean="0">
                <a:latin typeface="Courier New" panose="02070309020205020404" pitchFamily="49" charset="0"/>
                <a:cs typeface="Courier New" panose="02070309020205020404" pitchFamily="49" charset="0"/>
              </a:rPr>
              <a:t>print("Hello, World!")</a:t>
            </a:r>
          </a:p>
          <a:p>
            <a:pPr marL="457200" indent="-457200" algn="just" eaLnBrk="1">
              <a:lnSpc>
                <a:spcPct val="13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cs typeface="Arial" panose="020B0604020202020204" pitchFamily="34" charset="0"/>
              </a:rPr>
              <a:t>Docstrings</a:t>
            </a:r>
          </a:p>
          <a:p>
            <a:pPr marL="685800" lvl="2" indent="0" algn="just" eaLnBrk="1">
              <a:lnSpc>
                <a:spcPct val="130000"/>
              </a:lnSpc>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600" dirty="0" smtClean="0">
                <a:latin typeface="Courier New" panose="02070309020205020404" pitchFamily="49" charset="0"/>
                <a:cs typeface="Courier New" panose="02070309020205020404" pitchFamily="49" charset="0"/>
              </a:rPr>
              <a:t>"""This is a </a:t>
            </a:r>
          </a:p>
          <a:p>
            <a:pPr marL="685800" lvl="2" indent="0" algn="just" eaLnBrk="1">
              <a:lnSpc>
                <a:spcPct val="130000"/>
              </a:lnSpc>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600" dirty="0" smtClean="0">
                <a:latin typeface="Courier New" panose="02070309020205020404" pitchFamily="49" charset="0"/>
                <a:cs typeface="Courier New" panose="02070309020205020404" pitchFamily="49" charset="0"/>
              </a:rPr>
              <a:t>multiline docstring."""</a:t>
            </a:r>
            <a:endParaRPr lang="en-IN" altLang="en-US" dirty="0" smtClean="0">
              <a:cs typeface="Arial" panose="020B0604020202020204" pitchFamily="34" charset="0"/>
            </a:endParaRPr>
          </a:p>
          <a:p>
            <a:pPr marL="457200" indent="-457200" algn="just" eaLnBrk="1">
              <a:lnSpc>
                <a:spcPct val="13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cs typeface="Arial" panose="020B0604020202020204" pitchFamily="34" charset="0"/>
              </a:rPr>
              <a:t>Help in Python: help(topic)</a:t>
            </a:r>
          </a:p>
          <a:p>
            <a:pPr marL="857250" lvl="1" indent="-457200" algn="just" eaLnBrk="1">
              <a:lnSpc>
                <a:spcPct val="13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Arial" panose="020B0604020202020204" pitchFamily="34" charset="0"/>
                <a:cs typeface="Arial" panose="020B0604020202020204" pitchFamily="34" charset="0"/>
              </a:rPr>
              <a:t>If no argument is given, the interactive help system starts on the interpreter console. If the argument is a string, then the string is looked up as the name of a module, function, class, method, keyword, or documentation topic, and a help page is printed on the console.</a:t>
            </a:r>
            <a:endParaRPr lang="en-IN" altLang="en-US" sz="2175" dirty="0">
              <a:latin typeface="Arial" panose="020B0604020202020204" pitchFamily="34" charset="0"/>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Arial" panose="020B0604020202020204" pitchFamily="34" charset="0"/>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panose="020B0604020202020204" pitchFamily="34" charset="0"/>
                <a:cs typeface="Arial" panose="020B0604020202020204" pitchFamily="34" charset="0"/>
              </a:rPr>
              <a:t>Printing in Python</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smtClean="0">
                <a:cs typeface="Arial" panose="020B0604020202020204" pitchFamily="34" charset="0"/>
              </a:rPr>
              <a:t>Syntax: print(value</a:t>
            </a:r>
            <a:r>
              <a:rPr lang="en-IN" altLang="en-US" sz="2400" dirty="0">
                <a:cs typeface="Arial" panose="020B0604020202020204" pitchFamily="34" charset="0"/>
              </a:rPr>
              <a:t>, ..., </a:t>
            </a:r>
            <a:r>
              <a:rPr lang="en-IN" altLang="en-US" sz="2400" dirty="0" err="1">
                <a:cs typeface="Arial" panose="020B0604020202020204" pitchFamily="34" charset="0"/>
              </a:rPr>
              <a:t>sep</a:t>
            </a:r>
            <a:r>
              <a:rPr lang="en-IN" altLang="en-US" sz="2400" dirty="0" smtClean="0">
                <a:cs typeface="Arial" panose="020B0604020202020204" pitchFamily="34" charset="0"/>
              </a:rPr>
              <a:t>=' ', </a:t>
            </a:r>
            <a:r>
              <a:rPr lang="en-IN" altLang="en-US" sz="2400" dirty="0">
                <a:cs typeface="Arial" panose="020B0604020202020204" pitchFamily="34" charset="0"/>
              </a:rPr>
              <a:t>end='\n', file=</a:t>
            </a:r>
            <a:r>
              <a:rPr lang="en-IN" altLang="en-US" sz="2400" dirty="0" err="1">
                <a:cs typeface="Arial" panose="020B0604020202020204" pitchFamily="34" charset="0"/>
              </a:rPr>
              <a:t>sys.stdout</a:t>
            </a:r>
            <a:r>
              <a:rPr lang="en-IN" altLang="en-US" sz="2400" dirty="0">
                <a:cs typeface="Arial" panose="020B0604020202020204" pitchFamily="34" charset="0"/>
              </a:rPr>
              <a:t>, flush=False)</a:t>
            </a:r>
            <a:endParaRPr lang="en-IN" altLang="en-US" sz="2400" dirty="0" smtClean="0">
              <a:cs typeface="Arial" panose="020B0604020202020204" pitchFamily="34"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smtClean="0">
                <a:cs typeface="Arial" panose="020B0604020202020204" pitchFamily="34" charset="0"/>
              </a:rPr>
              <a:t>print</a:t>
            </a:r>
            <a:r>
              <a:rPr lang="en-IN" altLang="en-US" sz="2400" dirty="0">
                <a:cs typeface="Arial" panose="020B0604020202020204" pitchFamily="34" charset="0"/>
              </a:rPr>
              <a:t>("Hello World") </a:t>
            </a:r>
            <a:r>
              <a:rPr lang="en-IN" altLang="en-US" sz="2400" dirty="0" smtClean="0">
                <a:cs typeface="Arial" panose="020B0604020202020204" pitchFamily="34" charset="0"/>
              </a:rPr>
              <a:t>     #</a:t>
            </a:r>
            <a:r>
              <a:rPr lang="en-IN" altLang="en-US" sz="2400" dirty="0">
                <a:cs typeface="Arial" panose="020B0604020202020204" pitchFamily="34" charset="0"/>
              </a:rPr>
              <a:t>Hello </a:t>
            </a:r>
            <a:r>
              <a:rPr lang="en-IN" altLang="en-US" sz="2400" dirty="0" smtClean="0">
                <a:cs typeface="Arial" panose="020B0604020202020204" pitchFamily="34" charset="0"/>
              </a:rPr>
              <a:t>World</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smtClean="0">
                <a:cs typeface="Arial" panose="020B0604020202020204" pitchFamily="34" charset="0"/>
              </a:rPr>
              <a:t>a=5</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cs typeface="Arial" panose="020B0604020202020204" pitchFamily="34" charset="0"/>
              </a:rPr>
              <a:t>b=2</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smtClean="0">
                <a:cs typeface="Arial" panose="020B0604020202020204" pitchFamily="34" charset="0"/>
              </a:rPr>
              <a:t>print(a</a:t>
            </a:r>
            <a:r>
              <a:rPr lang="en-IN" altLang="en-US" sz="2400" dirty="0">
                <a:cs typeface="Arial" panose="020B0604020202020204" pitchFamily="34" charset="0"/>
              </a:rPr>
              <a:t>) </a:t>
            </a:r>
            <a:r>
              <a:rPr lang="en-IN" altLang="en-US" sz="2400" dirty="0" smtClean="0">
                <a:cs typeface="Arial" panose="020B0604020202020204" pitchFamily="34" charset="0"/>
              </a:rPr>
              <a:t>							# </a:t>
            </a:r>
            <a:r>
              <a:rPr lang="en-IN" altLang="en-US" sz="2400" dirty="0">
                <a:cs typeface="Arial" panose="020B0604020202020204" pitchFamily="34" charset="0"/>
              </a:rPr>
              <a:t>5</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smtClean="0">
                <a:cs typeface="Arial" panose="020B0604020202020204" pitchFamily="34" charset="0"/>
              </a:rPr>
              <a:t>print(a</a:t>
            </a:r>
            <a:r>
              <a:rPr lang="en-IN" altLang="en-US" sz="2400" dirty="0">
                <a:cs typeface="Arial" panose="020B0604020202020204" pitchFamily="34" charset="0"/>
              </a:rPr>
              <a:t>, b) </a:t>
            </a:r>
            <a:r>
              <a:rPr lang="en-IN" altLang="en-US" sz="2400" dirty="0" smtClean="0">
                <a:cs typeface="Arial" panose="020B0604020202020204" pitchFamily="34" charset="0"/>
              </a:rPr>
              <a:t>						# 5 2</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smtClean="0">
                <a:cs typeface="Arial" panose="020B0604020202020204" pitchFamily="34" charset="0"/>
              </a:rPr>
              <a:t>print(a)							# 5</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smtClean="0">
                <a:cs typeface="Arial" panose="020B0604020202020204" pitchFamily="34" charset="0"/>
              </a:rPr>
              <a:t>print(b)							# 2</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smtClean="0">
                <a:cs typeface="Arial" panose="020B0604020202020204" pitchFamily="34" charset="0"/>
              </a:rPr>
              <a:t>print('V','S','U', sep=”, \t”, end=”X”)	#V,	S,	UX</a:t>
            </a:r>
            <a:endParaRPr lang="en-IN" altLang="en-US" sz="2400" dirty="0" smtClean="0">
              <a:latin typeface="Comic Sans MS" panose="030F0702030302020204" pitchFamily="66" charset="0"/>
            </a:endParaRP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smtClean="0">
                <a:latin typeface="Comic Sans MS" panose="030F0702030302020204" pitchFamily="66" charset="0"/>
              </a:rPr>
              <a:t>			</a:t>
            </a:r>
            <a:endParaRPr lang="en-IN" altLang="en-US" sz="1815" dirty="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p:cNvSpPr>
          <p:nvPr>
            <p:ph type="title"/>
          </p:nvPr>
        </p:nvSpPr>
        <p:spPr/>
        <p:txBody>
          <a:bodyPr vert="horz" wrap="square" lIns="91440" tIns="45720" rIns="91440" bIns="45720" anchor="b"/>
          <a:lstStyle/>
          <a:p>
            <a:pPr eaLnBrk="1" hangingPunct="1"/>
            <a:r>
              <a:rPr lang="en-IN" altLang="zh-CN" b="0" dirty="0">
                <a:latin typeface="Arial" panose="020B0604020202020204" pitchFamily="34" charset="0"/>
                <a:cs typeface="Arial" panose="020B0604020202020204" pitchFamily="34" charset="0"/>
              </a:rPr>
              <a:t>Contents</a:t>
            </a:r>
          </a:p>
        </p:txBody>
      </p:sp>
      <p:sp>
        <p:nvSpPr>
          <p:cNvPr id="6147" name="Rectangle 6"/>
          <p:cNvSpPr>
            <a:spLocks noGrp="1"/>
          </p:cNvSpPr>
          <p:nvPr>
            <p:ph type="body"/>
          </p:nvPr>
        </p:nvSpPr>
        <p:spPr>
          <a:xfrm>
            <a:off x="444500" y="1143338"/>
            <a:ext cx="8266113" cy="4957659"/>
          </a:xfrm>
        </p:spPr>
        <p:txBody>
          <a:bodyPr vert="horz" wrap="square" lIns="91440" tIns="45720" rIns="91440" bIns="45720" anchor="t"/>
          <a:lstStyle/>
          <a:p>
            <a:pPr eaLnBrk="1" hangingPunct="1">
              <a:lnSpc>
                <a:spcPct val="100000"/>
              </a:lnSpc>
            </a:pPr>
            <a:r>
              <a:rPr lang="en-IN" altLang="zh-CN" dirty="0"/>
              <a:t>Introduction</a:t>
            </a:r>
          </a:p>
          <a:p>
            <a:pPr eaLnBrk="1" hangingPunct="1">
              <a:lnSpc>
                <a:spcPct val="100000"/>
              </a:lnSpc>
            </a:pPr>
            <a:r>
              <a:rPr lang="en-IN" altLang="zh-CN" dirty="0"/>
              <a:t>Environmental setup</a:t>
            </a:r>
          </a:p>
          <a:p>
            <a:pPr eaLnBrk="1" hangingPunct="1">
              <a:lnSpc>
                <a:spcPct val="100000"/>
              </a:lnSpc>
            </a:pPr>
            <a:r>
              <a:rPr lang="en-IN" altLang="zh-CN" dirty="0"/>
              <a:t>Basic Syntax</a:t>
            </a:r>
          </a:p>
          <a:p>
            <a:pPr eaLnBrk="1" hangingPunct="1">
              <a:lnSpc>
                <a:spcPct val="100000"/>
              </a:lnSpc>
            </a:pPr>
            <a:r>
              <a:rPr lang="en-IN" altLang="zh-CN" dirty="0"/>
              <a:t>Data Types </a:t>
            </a:r>
          </a:p>
          <a:p>
            <a:pPr eaLnBrk="1" hangingPunct="1">
              <a:lnSpc>
                <a:spcPct val="100000"/>
              </a:lnSpc>
            </a:pPr>
            <a:r>
              <a:rPr lang="en-IN" altLang="zh-CN" dirty="0"/>
              <a:t>Operators</a:t>
            </a:r>
          </a:p>
          <a:p>
            <a:pPr eaLnBrk="1" hangingPunct="1">
              <a:lnSpc>
                <a:spcPct val="100000"/>
              </a:lnSpc>
            </a:pPr>
            <a:r>
              <a:rPr lang="en-IN" altLang="zh-CN" dirty="0"/>
              <a:t>Decision Making</a:t>
            </a:r>
          </a:p>
          <a:p>
            <a:pPr eaLnBrk="1" hangingPunct="1">
              <a:lnSpc>
                <a:spcPct val="100000"/>
              </a:lnSpc>
            </a:pPr>
            <a:r>
              <a:rPr lang="en-IN" altLang="zh-CN" dirty="0"/>
              <a:t>Loops</a:t>
            </a:r>
          </a:p>
          <a:p>
            <a:pPr eaLnBrk="1" hangingPunct="1">
              <a:lnSpc>
                <a:spcPct val="100000"/>
              </a:lnSpc>
            </a:pPr>
            <a:r>
              <a:rPr lang="en-IN" altLang="zh-CN" dirty="0"/>
              <a:t>Numbers</a:t>
            </a:r>
          </a:p>
          <a:p>
            <a:pPr eaLnBrk="1" hangingPunct="1">
              <a:lnSpc>
                <a:spcPct val="100000"/>
              </a:lnSpc>
            </a:pPr>
            <a:r>
              <a:rPr lang="en-IN" altLang="zh-CN" dirty="0"/>
              <a:t>Strings</a:t>
            </a:r>
          </a:p>
          <a:p>
            <a:pPr eaLnBrk="1" hangingPunct="1">
              <a:lnSpc>
                <a:spcPct val="100000"/>
              </a:lnSpc>
            </a:pPr>
            <a:r>
              <a:rPr lang="en-IN" altLang="zh-CN" dirty="0"/>
              <a:t>File I/O</a:t>
            </a:r>
          </a:p>
          <a:p>
            <a:pPr eaLnBrk="1" hangingPunct="1">
              <a:lnSpc>
                <a:spcPct val="100000"/>
              </a:lnSpc>
            </a:pPr>
            <a:r>
              <a:rPr lang="en-IN" altLang="zh-CN" dirty="0"/>
              <a:t>numPy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panose="020B0604020202020204" pitchFamily="34" charset="0"/>
                <a:cs typeface="Arial" panose="020B0604020202020204" pitchFamily="34" charset="0"/>
              </a:rPr>
              <a:t>Printing in Python</a:t>
            </a:r>
          </a:p>
        </p:txBody>
      </p:sp>
      <p:sp>
        <p:nvSpPr>
          <p:cNvPr id="4098" name="Rectangle 2"/>
          <p:cNvSpPr>
            <a:spLocks noGrp="1" noChangeArrowheads="1"/>
          </p:cNvSpPr>
          <p:nvPr>
            <p:ph type="subTitle" idx="4294967295"/>
          </p:nvPr>
        </p:nvSpPr>
        <p:spPr>
          <a:xfrm>
            <a:off x="456565" y="721225"/>
            <a:ext cx="8480425" cy="6009005"/>
          </a:xfrm>
        </p:spPr>
        <p:txBody>
          <a:bodyPr/>
          <a:lstStyle/>
          <a:p>
            <a:pPr marL="457200" indent="-457200" algn="just" eaLnBrk="1">
              <a:lnSpc>
                <a:spcPct val="14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cs typeface="Arial" panose="020B0604020202020204" pitchFamily="34" charset="0"/>
              </a:rPr>
              <a:t>print</a:t>
            </a:r>
            <a:r>
              <a:rPr lang="en-IN" altLang="en-US" dirty="0">
                <a:cs typeface="Arial" panose="020B0604020202020204" pitchFamily="34" charset="0"/>
              </a:rPr>
              <a:t>("a={0}".format(a)) </a:t>
            </a:r>
            <a:r>
              <a:rPr lang="en-IN" altLang="en-US" dirty="0" smtClean="0">
                <a:cs typeface="Arial" panose="020B0604020202020204" pitchFamily="34" charset="0"/>
              </a:rPr>
              <a:t>					#a=5</a:t>
            </a:r>
          </a:p>
          <a:p>
            <a:pPr marL="457200" indent="-457200" algn="just" eaLnBrk="1">
              <a:lnSpc>
                <a:spcPct val="14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cs typeface="Arial" panose="020B0604020202020204" pitchFamily="34" charset="0"/>
              </a:rPr>
              <a:t>print("a={</a:t>
            </a:r>
            <a:r>
              <a:rPr lang="en-IN" altLang="en-US" dirty="0">
                <a:cs typeface="Arial" panose="020B0604020202020204" pitchFamily="34" charset="0"/>
              </a:rPr>
              <a:t>0} and b={1}".format(a</a:t>
            </a:r>
            <a:r>
              <a:rPr lang="en-IN" altLang="en-US" dirty="0" smtClean="0">
                <a:cs typeface="Arial" panose="020B0604020202020204" pitchFamily="34" charset="0"/>
              </a:rPr>
              <a:t>, b</a:t>
            </a:r>
            <a:r>
              <a:rPr lang="en-IN" altLang="en-US" dirty="0">
                <a:cs typeface="Arial" panose="020B0604020202020204" pitchFamily="34" charset="0"/>
              </a:rPr>
              <a:t>)) </a:t>
            </a:r>
            <a:r>
              <a:rPr lang="en-IN" altLang="en-US" dirty="0" smtClean="0">
                <a:cs typeface="Arial" panose="020B0604020202020204" pitchFamily="34" charset="0"/>
              </a:rPr>
              <a:t>		#</a:t>
            </a:r>
            <a:r>
              <a:rPr lang="en-IN" altLang="en-US" dirty="0">
                <a:cs typeface="Arial" panose="020B0604020202020204" pitchFamily="34" charset="0"/>
              </a:rPr>
              <a:t>a=5 and </a:t>
            </a:r>
            <a:r>
              <a:rPr lang="en-IN" altLang="en-US" dirty="0" smtClean="0">
                <a:cs typeface="Arial" panose="020B0604020202020204" pitchFamily="34" charset="0"/>
              </a:rPr>
              <a:t>b=2</a:t>
            </a:r>
          </a:p>
          <a:p>
            <a:pPr marL="457200" indent="-457200" algn="just" eaLnBrk="1">
              <a:lnSpc>
                <a:spcPct val="14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a:cs typeface="Arial" panose="020B0604020202020204" pitchFamily="34" charset="0"/>
              </a:rPr>
              <a:t>print("a={1} and b={0}".format(a</a:t>
            </a:r>
            <a:r>
              <a:rPr lang="en-IN" altLang="en-US" dirty="0" smtClean="0">
                <a:cs typeface="Arial" panose="020B0604020202020204" pitchFamily="34" charset="0"/>
              </a:rPr>
              <a:t>, b</a:t>
            </a:r>
            <a:r>
              <a:rPr lang="en-IN" altLang="en-US" dirty="0">
                <a:cs typeface="Arial" panose="020B0604020202020204" pitchFamily="34" charset="0"/>
              </a:rPr>
              <a:t>)) </a:t>
            </a:r>
            <a:r>
              <a:rPr lang="en-IN" altLang="en-US" dirty="0" smtClean="0">
                <a:cs typeface="Arial" panose="020B0604020202020204" pitchFamily="34" charset="0"/>
              </a:rPr>
              <a:t>		#a=2 and b=5</a:t>
            </a:r>
          </a:p>
          <a:p>
            <a:pPr marL="457200" indent="-457200" algn="l" eaLnBrk="1">
              <a:lnSpc>
                <a:spcPct val="14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cs typeface="Arial" panose="020B0604020202020204" pitchFamily="34" charset="0"/>
              </a:rPr>
              <a:t>print(“a={} and b={}”.format(a, b))	#a=5 and b=2 #auto field numbering</a:t>
            </a:r>
          </a:p>
          <a:p>
            <a:pPr marL="457200" indent="-457200" algn="just" eaLnBrk="1">
              <a:lnSpc>
                <a:spcPct val="14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US" altLang="en-US" dirty="0" smtClean="0">
                <a:cs typeface="Arial" panose="020B0604020202020204" pitchFamily="34" charset="0"/>
              </a:rPr>
              <a:t>print</a:t>
            </a:r>
            <a:r>
              <a:rPr lang="en-US" altLang="en-US" dirty="0">
                <a:cs typeface="Arial" panose="020B0604020202020204" pitchFamily="34" charset="0"/>
              </a:rPr>
              <a:t>("</a:t>
            </a:r>
            <a:r>
              <a:rPr lang="en-US" altLang="en-US" dirty="0" smtClean="0">
                <a:cs typeface="Arial" panose="020B0604020202020204" pitchFamily="34" charset="0"/>
              </a:rPr>
              <a:t>bin={</a:t>
            </a:r>
            <a:r>
              <a:rPr lang="en-US" altLang="en-US" dirty="0">
                <a:cs typeface="Arial" panose="020B0604020202020204" pitchFamily="34" charset="0"/>
              </a:rPr>
              <a:t>0:b}, </a:t>
            </a:r>
            <a:r>
              <a:rPr lang="en-US" altLang="en-US" dirty="0" err="1" smtClean="0">
                <a:cs typeface="Arial" panose="020B0604020202020204" pitchFamily="34" charset="0"/>
              </a:rPr>
              <a:t>oct</a:t>
            </a:r>
            <a:r>
              <a:rPr lang="en-US" altLang="en-US" dirty="0" smtClean="0">
                <a:cs typeface="Arial" panose="020B0604020202020204" pitchFamily="34" charset="0"/>
              </a:rPr>
              <a:t>={</a:t>
            </a:r>
            <a:r>
              <a:rPr lang="en-US" altLang="en-US" dirty="0">
                <a:cs typeface="Arial" panose="020B0604020202020204" pitchFamily="34" charset="0"/>
              </a:rPr>
              <a:t>0:o}, </a:t>
            </a:r>
            <a:r>
              <a:rPr lang="en-US" altLang="en-US" dirty="0" smtClean="0">
                <a:cs typeface="Arial" panose="020B0604020202020204" pitchFamily="34" charset="0"/>
              </a:rPr>
              <a:t>hex={</a:t>
            </a:r>
            <a:r>
              <a:rPr lang="en-US" altLang="en-US" dirty="0">
                <a:cs typeface="Arial" panose="020B0604020202020204" pitchFamily="34" charset="0"/>
              </a:rPr>
              <a:t>0:x}".format(12</a:t>
            </a:r>
            <a:r>
              <a:rPr lang="en-US" altLang="en-US" dirty="0" smtClean="0">
                <a:cs typeface="Arial" panose="020B0604020202020204" pitchFamily="34" charset="0"/>
              </a:rPr>
              <a:t>)) #</a:t>
            </a:r>
            <a:r>
              <a:rPr lang="en-IN" altLang="en-US" dirty="0" smtClean="0">
                <a:cs typeface="Arial" panose="020B0604020202020204" pitchFamily="34" charset="0"/>
              </a:rPr>
              <a:t>bin=1100</a:t>
            </a:r>
            <a:r>
              <a:rPr lang="en-IN" altLang="en-US" dirty="0">
                <a:cs typeface="Arial" panose="020B0604020202020204" pitchFamily="34" charset="0"/>
              </a:rPr>
              <a:t>, </a:t>
            </a:r>
            <a:r>
              <a:rPr lang="en-IN" altLang="en-US" dirty="0" err="1" smtClean="0">
                <a:cs typeface="Arial" panose="020B0604020202020204" pitchFamily="34" charset="0"/>
              </a:rPr>
              <a:t>oct</a:t>
            </a:r>
            <a:r>
              <a:rPr lang="en-IN" altLang="en-US" dirty="0" smtClean="0">
                <a:cs typeface="Arial" panose="020B0604020202020204" pitchFamily="34" charset="0"/>
              </a:rPr>
              <a:t>=14</a:t>
            </a:r>
            <a:r>
              <a:rPr lang="en-IN" altLang="en-US" dirty="0">
                <a:cs typeface="Arial" panose="020B0604020202020204" pitchFamily="34" charset="0"/>
              </a:rPr>
              <a:t>, </a:t>
            </a:r>
            <a:r>
              <a:rPr lang="en-IN" altLang="en-US" dirty="0" smtClean="0">
                <a:cs typeface="Arial" panose="020B0604020202020204" pitchFamily="34" charset="0"/>
              </a:rPr>
              <a:t>hex=c</a:t>
            </a:r>
          </a:p>
          <a:p>
            <a:pPr marL="457200" indent="-457200" algn="just" eaLnBrk="1">
              <a:lnSpc>
                <a:spcPct val="14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US" altLang="en-US" dirty="0">
                <a:cs typeface="Arial" panose="020B0604020202020204" pitchFamily="34" charset="0"/>
              </a:rPr>
              <a:t>print("</a:t>
            </a:r>
            <a:r>
              <a:rPr lang="en-US" altLang="en-US" dirty="0" smtClean="0">
                <a:cs typeface="Arial" panose="020B0604020202020204" pitchFamily="34" charset="0"/>
              </a:rPr>
              <a:t>bin={</a:t>
            </a:r>
            <a:r>
              <a:rPr lang="en-US" altLang="en-US" dirty="0">
                <a:cs typeface="Arial" panose="020B0604020202020204" pitchFamily="34" charset="0"/>
              </a:rPr>
              <a:t>0:b}, </a:t>
            </a:r>
            <a:r>
              <a:rPr lang="en-US" altLang="en-US" dirty="0" err="1" smtClean="0">
                <a:cs typeface="Arial" panose="020B0604020202020204" pitchFamily="34" charset="0"/>
              </a:rPr>
              <a:t>oct</a:t>
            </a:r>
            <a:r>
              <a:rPr lang="en-US" altLang="en-US" dirty="0" smtClean="0">
                <a:cs typeface="Arial" panose="020B0604020202020204" pitchFamily="34" charset="0"/>
              </a:rPr>
              <a:t>={1:o</a:t>
            </a:r>
            <a:r>
              <a:rPr lang="en-US" altLang="en-US" dirty="0">
                <a:cs typeface="Arial" panose="020B0604020202020204" pitchFamily="34" charset="0"/>
              </a:rPr>
              <a:t>}, </a:t>
            </a:r>
            <a:r>
              <a:rPr lang="en-US" altLang="en-US" dirty="0" smtClean="0">
                <a:cs typeface="Arial" panose="020B0604020202020204" pitchFamily="34" charset="0"/>
              </a:rPr>
              <a:t>hex={1:x</a:t>
            </a:r>
            <a:r>
              <a:rPr lang="en-US" altLang="en-US" dirty="0">
                <a:cs typeface="Arial" panose="020B0604020202020204" pitchFamily="34" charset="0"/>
              </a:rPr>
              <a:t>}".</a:t>
            </a:r>
            <a:r>
              <a:rPr lang="en-US" altLang="en-US" dirty="0" smtClean="0">
                <a:cs typeface="Arial" panose="020B0604020202020204" pitchFamily="34" charset="0"/>
              </a:rPr>
              <a:t>format(12,10)) </a:t>
            </a:r>
            <a:r>
              <a:rPr lang="en-US" altLang="en-US" dirty="0">
                <a:cs typeface="Arial" panose="020B0604020202020204" pitchFamily="34" charset="0"/>
              </a:rPr>
              <a:t>#</a:t>
            </a:r>
            <a:r>
              <a:rPr lang="en-US" altLang="en-US" dirty="0" smtClean="0">
                <a:cs typeface="Arial" panose="020B0604020202020204" pitchFamily="34" charset="0"/>
              </a:rPr>
              <a:t>bin=1100</a:t>
            </a:r>
            <a:r>
              <a:rPr lang="en-US" altLang="en-US" dirty="0">
                <a:cs typeface="Arial" panose="020B0604020202020204" pitchFamily="34" charset="0"/>
              </a:rPr>
              <a:t>, </a:t>
            </a:r>
            <a:r>
              <a:rPr lang="en-US" altLang="en-US" dirty="0" err="1" smtClean="0">
                <a:cs typeface="Arial" panose="020B0604020202020204" pitchFamily="34" charset="0"/>
              </a:rPr>
              <a:t>oct</a:t>
            </a:r>
            <a:r>
              <a:rPr lang="en-US" altLang="en-US" dirty="0" smtClean="0">
                <a:cs typeface="Arial" panose="020B0604020202020204" pitchFamily="34" charset="0"/>
              </a:rPr>
              <a:t>=12, hex=a</a:t>
            </a:r>
          </a:p>
          <a:p>
            <a:pPr marL="457200" indent="-457200" algn="just" eaLnBrk="1">
              <a:lnSpc>
                <a:spcPct val="14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US" altLang="en-US" dirty="0">
                <a:cs typeface="Arial" panose="020B0604020202020204" pitchFamily="34" charset="0"/>
              </a:rPr>
              <a:t>print("</a:t>
            </a:r>
            <a:r>
              <a:rPr lang="en-US" altLang="en-US" dirty="0" smtClean="0">
                <a:cs typeface="Arial" panose="020B0604020202020204" pitchFamily="34" charset="0"/>
              </a:rPr>
              <a:t>bin={:</a:t>
            </a:r>
            <a:r>
              <a:rPr lang="en-US" altLang="en-US" dirty="0">
                <a:cs typeface="Arial" panose="020B0604020202020204" pitchFamily="34" charset="0"/>
              </a:rPr>
              <a:t>b}, </a:t>
            </a:r>
            <a:r>
              <a:rPr lang="en-US" altLang="en-US" dirty="0" err="1" smtClean="0">
                <a:cs typeface="Arial" panose="020B0604020202020204" pitchFamily="34" charset="0"/>
              </a:rPr>
              <a:t>oct</a:t>
            </a:r>
            <a:r>
              <a:rPr lang="en-US" altLang="en-US" dirty="0" smtClean="0">
                <a:cs typeface="Arial" panose="020B0604020202020204" pitchFamily="34" charset="0"/>
              </a:rPr>
              <a:t>={:</a:t>
            </a:r>
            <a:r>
              <a:rPr lang="en-US" altLang="en-US" dirty="0">
                <a:cs typeface="Arial" panose="020B0604020202020204" pitchFamily="34" charset="0"/>
              </a:rPr>
              <a:t>o}, </a:t>
            </a:r>
            <a:r>
              <a:rPr lang="en-US" altLang="en-US" dirty="0" smtClean="0">
                <a:cs typeface="Arial" panose="020B0604020202020204" pitchFamily="34" charset="0"/>
              </a:rPr>
              <a:t>hex={:X}".format(12,10,10)) </a:t>
            </a:r>
            <a:r>
              <a:rPr lang="en-US" altLang="en-US" dirty="0">
                <a:cs typeface="Arial" panose="020B0604020202020204" pitchFamily="34" charset="0"/>
              </a:rPr>
              <a:t>#</a:t>
            </a:r>
            <a:r>
              <a:rPr lang="en-US" altLang="en-US" dirty="0" smtClean="0">
                <a:cs typeface="Arial" panose="020B0604020202020204" pitchFamily="34" charset="0"/>
              </a:rPr>
              <a:t>bin=1100</a:t>
            </a:r>
            <a:r>
              <a:rPr lang="en-US" altLang="en-US" dirty="0">
                <a:cs typeface="Arial" panose="020B0604020202020204" pitchFamily="34" charset="0"/>
              </a:rPr>
              <a:t>, </a:t>
            </a:r>
            <a:r>
              <a:rPr lang="en-US" altLang="en-US" dirty="0" err="1" smtClean="0">
                <a:cs typeface="Arial" panose="020B0604020202020204" pitchFamily="34" charset="0"/>
              </a:rPr>
              <a:t>oct</a:t>
            </a:r>
            <a:r>
              <a:rPr lang="en-US" altLang="en-US" dirty="0" smtClean="0">
                <a:cs typeface="Arial" panose="020B0604020202020204" pitchFamily="34" charset="0"/>
              </a:rPr>
              <a:t>=12</a:t>
            </a:r>
            <a:r>
              <a:rPr lang="en-US" altLang="en-US" dirty="0">
                <a:cs typeface="Arial" panose="020B0604020202020204" pitchFamily="34" charset="0"/>
              </a:rPr>
              <a:t>, </a:t>
            </a:r>
            <a:r>
              <a:rPr lang="en-US" altLang="en-US" dirty="0" smtClean="0">
                <a:cs typeface="Arial" panose="020B0604020202020204" pitchFamily="34" charset="0"/>
              </a:rPr>
              <a:t>hex=A</a:t>
            </a:r>
            <a:endParaRPr lang="en-US" altLang="en-US" dirty="0">
              <a:cs typeface="Arial" panose="020B0604020202020204" pitchFamily="34" charset="0"/>
            </a:endParaRPr>
          </a:p>
          <a:p>
            <a:pPr marL="457200" indent="-457200" algn="just" eaLnBrk="1">
              <a:lnSpc>
                <a:spcPct val="14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a:cs typeface="Arial" panose="020B0604020202020204" pitchFamily="34"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400" dirty="0" smtClean="0">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panose="020B0604020202020204" pitchFamily="34" charset="0"/>
                <a:cs typeface="Arial" panose="020B0604020202020204" pitchFamily="34" charset="0"/>
              </a:rPr>
              <a:t>Printing – Padding &amp; Alignment</a:t>
            </a:r>
          </a:p>
        </p:txBody>
      </p:sp>
      <p:sp>
        <p:nvSpPr>
          <p:cNvPr id="4098" name="Rectangle 2"/>
          <p:cNvSpPr>
            <a:spLocks noGrp="1" noChangeArrowheads="1"/>
          </p:cNvSpPr>
          <p:nvPr>
            <p:ph type="subTitle" idx="4294967295"/>
          </p:nvPr>
        </p:nvSpPr>
        <p:spPr>
          <a:xfrm>
            <a:off x="456480" y="816389"/>
            <a:ext cx="8228160" cy="5813168"/>
          </a:xfrm>
        </p:spPr>
        <p:txBody>
          <a:bodyPr/>
          <a:lstStyle/>
          <a:p>
            <a:pPr marL="457200" indent="-457200" algn="just" eaLnBrk="1">
              <a:lnSpc>
                <a:spcPct val="16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smtClean="0">
                <a:cs typeface="Arial" panose="020B0604020202020204" pitchFamily="34" charset="0"/>
              </a:rPr>
              <a:t>print</a:t>
            </a:r>
            <a:r>
              <a:rPr lang="en-IN" altLang="en-US" sz="1815" dirty="0">
                <a:cs typeface="Arial" panose="020B0604020202020204" pitchFamily="34" charset="0"/>
              </a:rPr>
              <a:t>("a={</a:t>
            </a:r>
            <a:r>
              <a:rPr lang="en-IN" altLang="en-US" sz="1815" dirty="0" smtClean="0">
                <a:cs typeface="Arial" panose="020B0604020202020204" pitchFamily="34" charset="0"/>
              </a:rPr>
              <a:t>0:d</a:t>
            </a:r>
            <a:r>
              <a:rPr lang="en-IN" altLang="en-US" sz="1815" dirty="0">
                <a:cs typeface="Arial" panose="020B0604020202020204" pitchFamily="34" charset="0"/>
              </a:rPr>
              <a:t>} and b={</a:t>
            </a:r>
            <a:r>
              <a:rPr lang="en-IN" altLang="en-US" sz="1815" dirty="0" smtClean="0">
                <a:cs typeface="Arial" panose="020B0604020202020204" pitchFamily="34" charset="0"/>
              </a:rPr>
              <a:t>1:d</a:t>
            </a:r>
            <a:r>
              <a:rPr lang="en-IN" altLang="en-US" sz="1815" dirty="0">
                <a:cs typeface="Arial" panose="020B0604020202020204" pitchFamily="34" charset="0"/>
              </a:rPr>
              <a:t>}".format(a</a:t>
            </a:r>
            <a:r>
              <a:rPr lang="en-IN" altLang="en-US" sz="1815" dirty="0" smtClean="0">
                <a:cs typeface="Arial" panose="020B0604020202020204" pitchFamily="34" charset="0"/>
              </a:rPr>
              <a:t>, b</a:t>
            </a:r>
            <a:r>
              <a:rPr lang="en-IN" altLang="en-US" sz="1815" dirty="0">
                <a:cs typeface="Arial" panose="020B0604020202020204" pitchFamily="34" charset="0"/>
              </a:rPr>
              <a:t>)) 			#</a:t>
            </a:r>
            <a:r>
              <a:rPr lang="en-IN" altLang="en-US" sz="1815" dirty="0" smtClean="0">
                <a:cs typeface="Arial" panose="020B0604020202020204" pitchFamily="34" charset="0"/>
              </a:rPr>
              <a:t>a=5 </a:t>
            </a:r>
            <a:r>
              <a:rPr lang="en-IN" altLang="en-US" sz="1815" dirty="0">
                <a:cs typeface="Arial" panose="020B0604020202020204" pitchFamily="34" charset="0"/>
              </a:rPr>
              <a:t>and </a:t>
            </a:r>
            <a:r>
              <a:rPr lang="en-IN" altLang="en-US" sz="1815" dirty="0" smtClean="0">
                <a:cs typeface="Arial" panose="020B0604020202020204" pitchFamily="34" charset="0"/>
              </a:rPr>
              <a:t>b=2</a:t>
            </a:r>
            <a:endParaRPr lang="en-IN" altLang="en-US" sz="1815" dirty="0">
              <a:cs typeface="Arial" panose="020B0604020202020204" pitchFamily="34" charset="0"/>
            </a:endParaRPr>
          </a:p>
          <a:p>
            <a:pPr marL="457200" indent="-457200" algn="just" eaLnBrk="1">
              <a:lnSpc>
                <a:spcPct val="16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a:cs typeface="Arial" panose="020B0604020202020204" pitchFamily="34" charset="0"/>
              </a:rPr>
              <a:t>print("a={0:3d} and b={1:5d}".format(a</a:t>
            </a:r>
            <a:r>
              <a:rPr lang="en-IN" altLang="en-US" sz="1815" dirty="0" smtClean="0">
                <a:cs typeface="Arial" panose="020B0604020202020204" pitchFamily="34" charset="0"/>
              </a:rPr>
              <a:t>, b</a:t>
            </a:r>
            <a:r>
              <a:rPr lang="en-IN" altLang="en-US" sz="1815" dirty="0">
                <a:cs typeface="Arial" panose="020B0604020202020204" pitchFamily="34" charset="0"/>
              </a:rPr>
              <a:t>)) </a:t>
            </a:r>
            <a:r>
              <a:rPr lang="en-IN" altLang="en-US" sz="1815" dirty="0" smtClean="0">
                <a:cs typeface="Arial" panose="020B0604020202020204" pitchFamily="34" charset="0"/>
              </a:rPr>
              <a:t>		#</a:t>
            </a:r>
            <a:r>
              <a:rPr lang="en-IN" altLang="en-US" sz="1815" dirty="0">
                <a:cs typeface="Arial" panose="020B0604020202020204" pitchFamily="34" charset="0"/>
              </a:rPr>
              <a:t>a=  </a:t>
            </a:r>
            <a:r>
              <a:rPr lang="en-IN" altLang="en-US" sz="1815" dirty="0" smtClean="0">
                <a:cs typeface="Arial" panose="020B0604020202020204" pitchFamily="34" charset="0"/>
              </a:rPr>
              <a:t>5 and </a:t>
            </a:r>
            <a:r>
              <a:rPr lang="en-IN" altLang="en-US" sz="1815" dirty="0">
                <a:cs typeface="Arial" panose="020B0604020202020204" pitchFamily="34" charset="0"/>
              </a:rPr>
              <a:t>b=    </a:t>
            </a:r>
            <a:r>
              <a:rPr lang="en-IN" altLang="en-US" sz="1815" dirty="0" smtClean="0">
                <a:cs typeface="Arial" panose="020B0604020202020204" pitchFamily="34" charset="0"/>
              </a:rPr>
              <a:t>2</a:t>
            </a:r>
          </a:p>
          <a:p>
            <a:pPr marL="457200" indent="-457200" algn="just" eaLnBrk="1">
              <a:lnSpc>
                <a:spcPct val="16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a:cs typeface="Arial" panose="020B0604020202020204" pitchFamily="34" charset="0"/>
              </a:rPr>
              <a:t>print("a={0</a:t>
            </a:r>
            <a:r>
              <a:rPr lang="en-IN" altLang="en-US" sz="1815" dirty="0" smtClean="0">
                <a:cs typeface="Arial" panose="020B0604020202020204" pitchFamily="34" charset="0"/>
              </a:rPr>
              <a:t>:&gt;3d</a:t>
            </a:r>
            <a:r>
              <a:rPr lang="en-IN" altLang="en-US" sz="1815" dirty="0">
                <a:cs typeface="Arial" panose="020B0604020202020204" pitchFamily="34" charset="0"/>
              </a:rPr>
              <a:t>} and b={1</a:t>
            </a:r>
            <a:r>
              <a:rPr lang="en-IN" altLang="en-US" sz="1815" dirty="0" smtClean="0">
                <a:cs typeface="Arial" panose="020B0604020202020204" pitchFamily="34" charset="0"/>
              </a:rPr>
              <a:t>:&gt;5d</a:t>
            </a:r>
            <a:r>
              <a:rPr lang="en-IN" altLang="en-US" sz="1815" dirty="0">
                <a:cs typeface="Arial" panose="020B0604020202020204" pitchFamily="34" charset="0"/>
              </a:rPr>
              <a:t>}".format(a, b)) 		</a:t>
            </a:r>
            <a:r>
              <a:rPr lang="en-IN" altLang="en-US" sz="1815" dirty="0" smtClean="0">
                <a:cs typeface="Arial" panose="020B0604020202020204" pitchFamily="34" charset="0"/>
              </a:rPr>
              <a:t>#</a:t>
            </a:r>
            <a:r>
              <a:rPr lang="en-IN" altLang="en-US" sz="1815" dirty="0">
                <a:cs typeface="Arial" panose="020B0604020202020204" pitchFamily="34" charset="0"/>
              </a:rPr>
              <a:t>a=  5 and b=    2</a:t>
            </a:r>
          </a:p>
          <a:p>
            <a:pPr marL="457200" indent="-457200" algn="just" eaLnBrk="1">
              <a:lnSpc>
                <a:spcPct val="16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smtClean="0">
                <a:cs typeface="Arial" panose="020B0604020202020204" pitchFamily="34" charset="0"/>
              </a:rPr>
              <a:t>print</a:t>
            </a:r>
            <a:r>
              <a:rPr lang="en-IN" altLang="en-US" sz="1815" dirty="0">
                <a:cs typeface="Arial" panose="020B0604020202020204" pitchFamily="34" charset="0"/>
              </a:rPr>
              <a:t>("a={0</a:t>
            </a:r>
            <a:r>
              <a:rPr lang="en-IN" altLang="en-US" sz="1815" dirty="0" smtClean="0">
                <a:cs typeface="Arial" panose="020B0604020202020204" pitchFamily="34" charset="0"/>
              </a:rPr>
              <a:t>:&lt;3d</a:t>
            </a:r>
            <a:r>
              <a:rPr lang="en-IN" altLang="en-US" sz="1815" dirty="0">
                <a:cs typeface="Arial" panose="020B0604020202020204" pitchFamily="34" charset="0"/>
              </a:rPr>
              <a:t>} and b={1</a:t>
            </a:r>
            <a:r>
              <a:rPr lang="en-IN" altLang="en-US" sz="1815" dirty="0" smtClean="0">
                <a:cs typeface="Arial" panose="020B0604020202020204" pitchFamily="34" charset="0"/>
              </a:rPr>
              <a:t>:&lt;5d</a:t>
            </a:r>
            <a:r>
              <a:rPr lang="en-IN" altLang="en-US" sz="1815" dirty="0">
                <a:cs typeface="Arial" panose="020B0604020202020204" pitchFamily="34" charset="0"/>
              </a:rPr>
              <a:t>}".format(a, b</a:t>
            </a:r>
            <a:r>
              <a:rPr lang="en-IN" altLang="en-US" sz="1815" dirty="0" smtClean="0">
                <a:cs typeface="Arial" panose="020B0604020202020204" pitchFamily="34" charset="0"/>
              </a:rPr>
              <a:t>))		#a=5   and b=2</a:t>
            </a:r>
          </a:p>
          <a:p>
            <a:pPr marL="457200" indent="-457200" algn="just" eaLnBrk="1">
              <a:lnSpc>
                <a:spcPct val="16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0" dirty="0" smtClean="0">
                <a:cs typeface="Arial" panose="020B0604020202020204" pitchFamily="34" charset="0"/>
                <a:sym typeface="+mn-ea"/>
              </a:rPr>
              <a:t>print</a:t>
            </a:r>
            <a:r>
              <a:rPr lang="en-IN" altLang="en-US" sz="1810" dirty="0">
                <a:cs typeface="Arial" panose="020B0604020202020204" pitchFamily="34" charset="0"/>
                <a:sym typeface="+mn-ea"/>
              </a:rPr>
              <a:t>("a={</a:t>
            </a:r>
            <a:r>
              <a:rPr lang="en-IN" altLang="en-US" sz="1810" dirty="0" smtClean="0">
                <a:cs typeface="Arial" panose="020B0604020202020204" pitchFamily="34" charset="0"/>
                <a:sym typeface="+mn-ea"/>
              </a:rPr>
              <a:t>:&lt;{}d</a:t>
            </a:r>
            <a:r>
              <a:rPr lang="en-IN" altLang="en-US" sz="1810" dirty="0">
                <a:cs typeface="Arial" panose="020B0604020202020204" pitchFamily="34" charset="0"/>
                <a:sym typeface="+mn-ea"/>
              </a:rPr>
              <a:t>} and b={</a:t>
            </a:r>
            <a:r>
              <a:rPr lang="en-IN" altLang="en-US" sz="1810" dirty="0" smtClean="0">
                <a:cs typeface="Arial" panose="020B0604020202020204" pitchFamily="34" charset="0"/>
                <a:sym typeface="+mn-ea"/>
              </a:rPr>
              <a:t>:&lt;{}d</a:t>
            </a:r>
            <a:r>
              <a:rPr lang="en-IN" altLang="en-US" sz="1810" dirty="0">
                <a:cs typeface="Arial" panose="020B0604020202020204" pitchFamily="34" charset="0"/>
                <a:sym typeface="+mn-ea"/>
              </a:rPr>
              <a:t>}".format(a,3,b,5</a:t>
            </a:r>
            <a:r>
              <a:rPr lang="en-IN" altLang="en-US" sz="1810" dirty="0" smtClean="0">
                <a:cs typeface="Arial" panose="020B0604020202020204" pitchFamily="34" charset="0"/>
                <a:sym typeface="+mn-ea"/>
              </a:rPr>
              <a:t>))		#???</a:t>
            </a:r>
            <a:r>
              <a:rPr lang="en-IN" altLang="en-US" sz="1815" dirty="0" smtClean="0">
                <a:cs typeface="Arial" panose="020B0604020202020204" pitchFamily="34" charset="0"/>
              </a:rPr>
              <a:t>  </a:t>
            </a:r>
          </a:p>
          <a:p>
            <a:pPr marL="457200" indent="-457200" algn="just" eaLnBrk="1">
              <a:lnSpc>
                <a:spcPct val="16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a:cs typeface="Arial" panose="020B0604020202020204" pitchFamily="34" charset="0"/>
              </a:rPr>
              <a:t>print("a={0:03d} and b={1:05d}".format(a, b)) 		#a=005 and b=00002</a:t>
            </a:r>
          </a:p>
          <a:p>
            <a:pPr marL="457200" indent="-457200" algn="just" eaLnBrk="1">
              <a:lnSpc>
                <a:spcPct val="16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a:cs typeface="Arial" panose="020B0604020202020204" pitchFamily="34" charset="0"/>
              </a:rPr>
              <a:t>print("a={0:^3d} and b={1:^5d}".format(a, b)) </a:t>
            </a:r>
            <a:r>
              <a:rPr lang="en-IN" altLang="en-US" sz="1815" dirty="0" smtClean="0">
                <a:cs typeface="Arial" panose="020B0604020202020204" pitchFamily="34" charset="0"/>
              </a:rPr>
              <a:t>		#a= 5  and b=  2  </a:t>
            </a:r>
          </a:p>
          <a:p>
            <a:pPr marL="457200" indent="-457200" algn="just" eaLnBrk="1">
              <a:lnSpc>
                <a:spcPct val="16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a:cs typeface="Arial" panose="020B0604020202020204" pitchFamily="34" charset="0"/>
              </a:rPr>
              <a:t>print(“a={:f}".format(123.4567898)) 				#a=123.456790</a:t>
            </a:r>
          </a:p>
          <a:p>
            <a:pPr marL="457200" indent="-457200" algn="just" eaLnBrk="1">
              <a:lnSpc>
                <a:spcPct val="16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smtClean="0">
                <a:cs typeface="Arial" panose="020B0604020202020204" pitchFamily="34" charset="0"/>
              </a:rPr>
              <a:t>print</a:t>
            </a:r>
            <a:r>
              <a:rPr lang="en-IN" altLang="en-US" sz="1815" dirty="0">
                <a:cs typeface="Arial" panose="020B0604020202020204" pitchFamily="34" charset="0"/>
              </a:rPr>
              <a:t>("a={:8.3f}".format(123.4567898)) 			#a= 123.457</a:t>
            </a: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panose="020B0604020202020204" pitchFamily="34" charset="0"/>
                <a:cs typeface="Arial" panose="020B0604020202020204" pitchFamily="34" charset="0"/>
              </a:rPr>
              <a:t>Number Formatting Types</a:t>
            </a:r>
          </a:p>
        </p:txBody>
      </p:sp>
      <p:pic>
        <p:nvPicPr>
          <p:cNvPr id="2" name="Picture 1"/>
          <p:cNvPicPr>
            <a:picLocks noChangeAspect="1"/>
          </p:cNvPicPr>
          <p:nvPr/>
        </p:nvPicPr>
        <p:blipFill>
          <a:blip r:embed="rId3"/>
          <a:stretch>
            <a:fillRect/>
          </a:stretch>
        </p:blipFill>
        <p:spPr>
          <a:xfrm>
            <a:off x="1880640" y="729000"/>
            <a:ext cx="5891917" cy="5910831"/>
          </a:xfrm>
          <a:prstGeom prst="rect">
            <a:avLst/>
          </a:prstGeom>
        </p:spPr>
      </p:pic>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panose="020B0604020202020204" pitchFamily="34" charset="0"/>
                <a:cs typeface="Arial" panose="020B0604020202020204" pitchFamily="34" charset="0"/>
              </a:rPr>
              <a:t>Standard Data Types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a:cs typeface="Arial" panose="020B0604020202020204" pitchFamily="34" charset="0"/>
              </a:rPr>
              <a:t>Python has five standard data types −</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solidFill>
                  <a:schemeClr val="tx1"/>
                </a:solidFill>
                <a:cs typeface="Arial" panose="020B0604020202020204" pitchFamily="34" charset="0"/>
              </a:rPr>
              <a:t>Numbers</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solidFill>
                  <a:schemeClr val="tx1"/>
                </a:solidFill>
                <a:cs typeface="Arial" panose="020B0604020202020204" pitchFamily="34" charset="0"/>
              </a:rPr>
              <a:t>String</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solidFill>
                  <a:schemeClr val="tx1"/>
                </a:solidFill>
                <a:cs typeface="Arial" panose="020B0604020202020204" pitchFamily="34" charset="0"/>
              </a:rPr>
              <a:t>List</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solidFill>
                  <a:schemeClr val="tx1"/>
                </a:solidFill>
                <a:cs typeface="Arial" panose="020B0604020202020204" pitchFamily="34" charset="0"/>
              </a:rPr>
              <a:t>Tuple</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solidFill>
                  <a:schemeClr val="tx1"/>
                </a:solidFill>
                <a:cs typeface="Arial" panose="020B0604020202020204" pitchFamily="34" charset="0"/>
              </a:rPr>
              <a:t>Dictionary</a:t>
            </a: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cs typeface="Arial" panose="020B0604020202020204" pitchFamily="34"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cs typeface="Arial" panose="020B0604020202020204" pitchFamily="34"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cs typeface="Arial" panose="020B0604020202020204" pitchFamily="34"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panose="020B0604020202020204" pitchFamily="34" charset="0"/>
                <a:cs typeface="Arial" panose="020B0604020202020204" pitchFamily="34" charset="0"/>
              </a:rPr>
              <a:t>Standard Data Types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Numbers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800" dirty="0" err="1" smtClean="0">
                <a:solidFill>
                  <a:schemeClr val="tx1"/>
                </a:solidFill>
                <a:cs typeface="Arial" panose="020B0604020202020204" pitchFamily="34" charset="0"/>
              </a:rPr>
              <a:t>int</a:t>
            </a:r>
            <a:endParaRPr lang="en-IN" altLang="en-US" sz="2800" dirty="0" smtClean="0">
              <a:solidFill>
                <a:schemeClr val="tx1"/>
              </a:solidFill>
              <a:cs typeface="Arial" panose="020B0604020202020204" pitchFamily="34" charset="0"/>
            </a:endParaRP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cs typeface="Arial" panose="020B0604020202020204" pitchFamily="34" charset="0"/>
              </a:rPr>
              <a:t>All integers in Python3 are represented as long integers. Hence there is no separate number type as long</a:t>
            </a:r>
            <a:r>
              <a:rPr lang="en-IN" altLang="en-US" sz="2400" dirty="0" smtClean="0">
                <a:cs typeface="Arial" panose="020B0604020202020204" pitchFamily="34" charset="0"/>
              </a:rPr>
              <a:t>.</a:t>
            </a: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400" dirty="0" smtClean="0">
              <a:cs typeface="Arial" panose="020B0604020202020204" pitchFamily="34" charset="0"/>
            </a:endParaRP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smtClean="0">
                <a:cs typeface="Arial" panose="020B0604020202020204" pitchFamily="34" charset="0"/>
              </a:rPr>
              <a:t>Integers </a:t>
            </a:r>
            <a:r>
              <a:rPr lang="en-IN" altLang="en-US" sz="2400" dirty="0">
                <a:cs typeface="Arial" panose="020B0604020202020204" pitchFamily="34" charset="0"/>
              </a:rPr>
              <a:t>in Python 3 are of unlimited size.</a:t>
            </a:r>
            <a:endParaRPr lang="en-IN" altLang="en-US" sz="2400" dirty="0" smtClean="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800" dirty="0" smtClean="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800" dirty="0" smtClean="0">
                <a:solidFill>
                  <a:schemeClr val="tx1"/>
                </a:solidFill>
                <a:cs typeface="Arial" panose="020B0604020202020204" pitchFamily="34" charset="0"/>
              </a:rPr>
              <a:t>float</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800" dirty="0" smtClean="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800" dirty="0" smtClean="0">
                <a:solidFill>
                  <a:schemeClr val="tx1"/>
                </a:solidFill>
                <a:cs typeface="Arial" panose="020B0604020202020204" pitchFamily="34" charset="0"/>
              </a:rPr>
              <a:t>Complex</a:t>
            </a: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cs typeface="Arial" panose="020B0604020202020204" pitchFamily="34" charset="0"/>
              </a:rPr>
              <a:t>A complex number consists of an ordered pair of real floating-point numbers denoted by x + </a:t>
            </a:r>
            <a:r>
              <a:rPr lang="en-IN" altLang="en-US" sz="2400" dirty="0" err="1">
                <a:cs typeface="Arial" panose="020B0604020202020204" pitchFamily="34" charset="0"/>
              </a:rPr>
              <a:t>yj</a:t>
            </a:r>
            <a:r>
              <a:rPr lang="en-IN" altLang="en-US" sz="2400" dirty="0">
                <a:cs typeface="Arial" panose="020B0604020202020204" pitchFamily="34" charset="0"/>
              </a:rPr>
              <a:t>, where x and y are the real numbers and j is the imaginary unit.</a:t>
            </a:r>
            <a:endParaRPr lang="en-IN" altLang="en-US" sz="2400" dirty="0" smtClean="0">
              <a:cs typeface="Arial" panose="020B0604020202020204" pitchFamily="34" charset="0"/>
            </a:endParaRP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cs typeface="Arial" panose="020B0604020202020204" pitchFamily="34"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cs typeface="Arial" panose="020B0604020202020204" pitchFamily="34"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cs typeface="Arial" panose="020B0604020202020204" pitchFamily="34"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cs typeface="Arial" panose="020B0604020202020204" pitchFamily="34"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panose="020B0604020202020204" pitchFamily="34" charset="0"/>
                <a:cs typeface="Arial" panose="020B0604020202020204" pitchFamily="34" charset="0"/>
              </a:rPr>
              <a:t>Standard Data Types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Numbers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solidFill>
                  <a:schemeClr val="tx1"/>
                </a:solidFill>
                <a:latin typeface="Arial" panose="020B0604020202020204" pitchFamily="34" charset="0"/>
                <a:cs typeface="Arial" panose="020B0604020202020204" pitchFamily="34" charset="0"/>
              </a:rPr>
              <a:t>Examples</a:t>
            </a: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cs typeface="Arial" panose="020B0604020202020204" pitchFamily="34"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cs typeface="Arial" panose="020B0604020202020204" pitchFamily="34"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cs typeface="Arial" panose="020B0604020202020204" pitchFamily="34"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cs typeface="Arial" panose="020B0604020202020204" pitchFamily="34"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cs typeface="Arial" panose="020B0604020202020204" pitchFamily="34" charset="0"/>
            </a:endParaRPr>
          </a:p>
        </p:txBody>
      </p:sp>
      <p:graphicFrame>
        <p:nvGraphicFramePr>
          <p:cNvPr id="2" name="Table 1"/>
          <p:cNvGraphicFramePr>
            <a:graphicFrameLocks noGrp="1"/>
          </p:cNvGraphicFramePr>
          <p:nvPr/>
        </p:nvGraphicFramePr>
        <p:xfrm>
          <a:off x="1959120" y="1900043"/>
          <a:ext cx="5219700" cy="3103880"/>
        </p:xfrm>
        <a:graphic>
          <a:graphicData uri="http://schemas.openxmlformats.org/drawingml/2006/table">
            <a:tbl>
              <a:tblPr/>
              <a:tblGrid>
                <a:gridCol w="1739900"/>
                <a:gridCol w="1739900"/>
                <a:gridCol w="1739900"/>
              </a:tblGrid>
              <a:tr h="387985">
                <a:tc>
                  <a:txBody>
                    <a:bodyPr/>
                    <a:lstStyle/>
                    <a:p>
                      <a:pPr algn="ctr" fontAlgn="t"/>
                      <a:r>
                        <a:rPr lang="en-IN" sz="1635" b="1" dirty="0" err="1">
                          <a:effectLst/>
                          <a:latin typeface="Arial" panose="020B0604020202020204" pitchFamily="34" charset="0"/>
                          <a:cs typeface="Arial" panose="020B0604020202020204" pitchFamily="34" charset="0"/>
                        </a:rPr>
                        <a:t>int</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35" b="1" dirty="0">
                          <a:effectLst/>
                          <a:latin typeface="Arial" panose="020B0604020202020204" pitchFamily="34" charset="0"/>
                          <a:cs typeface="Arial" panose="020B0604020202020204" pitchFamily="34" charset="0"/>
                        </a:rPr>
                        <a:t>float</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35" b="1" dirty="0">
                          <a:effectLst/>
                          <a:latin typeface="Arial" panose="020B0604020202020204" pitchFamily="34" charset="0"/>
                          <a:cs typeface="Arial" panose="020B0604020202020204" pitchFamily="34" charset="0"/>
                        </a:rPr>
                        <a:t>complex</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87985">
                <a:tc>
                  <a:txBody>
                    <a:bodyPr/>
                    <a:lstStyle/>
                    <a:p>
                      <a:pPr algn="ctr" fontAlgn="t"/>
                      <a:r>
                        <a:rPr lang="en-IN" sz="1635">
                          <a:effectLst/>
                          <a:latin typeface="Comic Sans MS" panose="030F0702030302020204" pitchFamily="66" charset="0"/>
                        </a:rPr>
                        <a:t>10</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a:effectLst/>
                          <a:latin typeface="Comic Sans MS" panose="030F0702030302020204" pitchFamily="66" charset="0"/>
                        </a:rPr>
                        <a:t>0.0</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dirty="0">
                          <a:effectLst/>
                          <a:latin typeface="Comic Sans MS" panose="030F0702030302020204" pitchFamily="66" charset="0"/>
                        </a:rPr>
                        <a:t>3.14j</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87985">
                <a:tc>
                  <a:txBody>
                    <a:bodyPr/>
                    <a:lstStyle/>
                    <a:p>
                      <a:pPr algn="ctr" fontAlgn="t"/>
                      <a:r>
                        <a:rPr lang="en-IN" sz="1635">
                          <a:effectLst/>
                          <a:latin typeface="Comic Sans MS" panose="030F0702030302020204" pitchFamily="66" charset="0"/>
                        </a:rPr>
                        <a:t>100</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a:effectLst/>
                          <a:latin typeface="Comic Sans MS" panose="030F0702030302020204" pitchFamily="66" charset="0"/>
                        </a:rPr>
                        <a:t>15.20</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dirty="0">
                          <a:effectLst/>
                          <a:latin typeface="Comic Sans MS" panose="030F0702030302020204" pitchFamily="66" charset="0"/>
                        </a:rPr>
                        <a:t>45.j</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87985">
                <a:tc>
                  <a:txBody>
                    <a:bodyPr/>
                    <a:lstStyle/>
                    <a:p>
                      <a:pPr algn="ctr" fontAlgn="t"/>
                      <a:r>
                        <a:rPr lang="en-IN" sz="1635">
                          <a:effectLst/>
                          <a:latin typeface="Comic Sans MS" panose="030F0702030302020204" pitchFamily="66" charset="0"/>
                        </a:rPr>
                        <a:t>-786</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a:effectLst/>
                          <a:latin typeface="Comic Sans MS" panose="030F0702030302020204" pitchFamily="66" charset="0"/>
                        </a:rPr>
                        <a:t>-21.9</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dirty="0" smtClean="0">
                          <a:effectLst/>
                          <a:latin typeface="Comic Sans MS" panose="030F0702030302020204" pitchFamily="66" charset="0"/>
                        </a:rPr>
                        <a:t>9.322e1-36j</a:t>
                      </a:r>
                      <a:endParaRPr lang="en-IN" sz="1635" dirty="0">
                        <a:effectLst/>
                        <a:latin typeface="Comic Sans MS" panose="030F0702030302020204" pitchFamily="66" charset="0"/>
                      </a:endParaRP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87985">
                <a:tc>
                  <a:txBody>
                    <a:bodyPr/>
                    <a:lstStyle/>
                    <a:p>
                      <a:pPr algn="ctr" fontAlgn="t"/>
                      <a:r>
                        <a:rPr lang="en-IN" sz="1635" dirty="0" smtClean="0">
                          <a:effectLst/>
                          <a:latin typeface="Comic Sans MS" panose="030F0702030302020204" pitchFamily="66" charset="0"/>
                        </a:rPr>
                        <a:t>0o70</a:t>
                      </a:r>
                      <a:endParaRPr lang="en-IN" sz="1635" dirty="0">
                        <a:effectLst/>
                        <a:latin typeface="Comic Sans MS" panose="030F0702030302020204" pitchFamily="66" charset="0"/>
                      </a:endParaRP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dirty="0" smtClean="0">
                          <a:effectLst/>
                          <a:latin typeface="Comic Sans MS" panose="030F0702030302020204" pitchFamily="66" charset="0"/>
                        </a:rPr>
                        <a:t>32.3e18</a:t>
                      </a:r>
                      <a:endParaRPr lang="en-IN" sz="1635" dirty="0">
                        <a:effectLst/>
                        <a:latin typeface="Comic Sans MS" panose="030F0702030302020204" pitchFamily="66" charset="0"/>
                      </a:endParaRP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a:effectLst/>
                          <a:latin typeface="Comic Sans MS" panose="030F0702030302020204" pitchFamily="66" charset="0"/>
                        </a:rPr>
                        <a:t>.876j</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87985">
                <a:tc>
                  <a:txBody>
                    <a:bodyPr/>
                    <a:lstStyle/>
                    <a:p>
                      <a:pPr algn="ctr" fontAlgn="t"/>
                      <a:r>
                        <a:rPr lang="en-IN" sz="1635" dirty="0">
                          <a:effectLst/>
                          <a:latin typeface="Comic Sans MS" panose="030F0702030302020204" pitchFamily="66" charset="0"/>
                        </a:rPr>
                        <a:t>-</a:t>
                      </a:r>
                      <a:r>
                        <a:rPr lang="en-IN" sz="1635" dirty="0" smtClean="0">
                          <a:effectLst/>
                          <a:latin typeface="Comic Sans MS" panose="030F0702030302020204" pitchFamily="66" charset="0"/>
                        </a:rPr>
                        <a:t>0o470</a:t>
                      </a:r>
                      <a:endParaRPr lang="en-IN" sz="1635" dirty="0">
                        <a:effectLst/>
                        <a:latin typeface="Comic Sans MS" panose="030F0702030302020204" pitchFamily="66" charset="0"/>
                      </a:endParaRP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dirty="0">
                          <a:effectLst/>
                          <a:latin typeface="Comic Sans MS" panose="030F0702030302020204" pitchFamily="66" charset="0"/>
                        </a:rPr>
                        <a:t>-90.</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a:effectLst/>
                          <a:latin typeface="Comic Sans MS" panose="030F0702030302020204" pitchFamily="66" charset="0"/>
                        </a:rPr>
                        <a:t>-.6545+0J</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87985">
                <a:tc>
                  <a:txBody>
                    <a:bodyPr/>
                    <a:lstStyle/>
                    <a:p>
                      <a:pPr algn="ctr" fontAlgn="t"/>
                      <a:r>
                        <a:rPr lang="en-IN" sz="1635">
                          <a:effectLst/>
                          <a:latin typeface="Comic Sans MS" panose="030F0702030302020204" pitchFamily="66" charset="0"/>
                        </a:rPr>
                        <a:t>-0x260</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dirty="0">
                          <a:effectLst/>
                          <a:latin typeface="Comic Sans MS" panose="030F0702030302020204" pitchFamily="66" charset="0"/>
                        </a:rPr>
                        <a:t>-32.54e100</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dirty="0" smtClean="0">
                          <a:effectLst/>
                          <a:latin typeface="Comic Sans MS" panose="030F0702030302020204" pitchFamily="66" charset="0"/>
                        </a:rPr>
                        <a:t>3e1+26J</a:t>
                      </a:r>
                      <a:endParaRPr lang="en-IN" sz="1635" dirty="0">
                        <a:effectLst/>
                        <a:latin typeface="Comic Sans MS" panose="030F0702030302020204" pitchFamily="66" charset="0"/>
                      </a:endParaRP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87985">
                <a:tc>
                  <a:txBody>
                    <a:bodyPr/>
                    <a:lstStyle/>
                    <a:p>
                      <a:pPr algn="ctr" fontAlgn="t"/>
                      <a:r>
                        <a:rPr lang="en-IN" sz="1635">
                          <a:effectLst/>
                          <a:latin typeface="Comic Sans MS" panose="030F0702030302020204" pitchFamily="66" charset="0"/>
                        </a:rPr>
                        <a:t>0x69</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dirty="0" smtClean="0">
                          <a:effectLst/>
                          <a:latin typeface="Comic Sans MS" panose="030F0702030302020204" pitchFamily="66" charset="0"/>
                        </a:rPr>
                        <a:t>70.2E-12</a:t>
                      </a:r>
                      <a:endParaRPr lang="en-IN" sz="1635" dirty="0">
                        <a:effectLst/>
                        <a:latin typeface="Comic Sans MS" panose="030F0702030302020204" pitchFamily="66" charset="0"/>
                      </a:endParaRP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dirty="0" smtClean="0">
                          <a:effectLst/>
                          <a:latin typeface="Comic Sans MS" panose="030F0702030302020204" pitchFamily="66" charset="0"/>
                        </a:rPr>
                        <a:t>4.53e1-7j</a:t>
                      </a:r>
                      <a:endParaRPr lang="en-IN" sz="1635" dirty="0">
                        <a:effectLst/>
                        <a:latin typeface="Comic Sans MS" panose="030F0702030302020204" pitchFamily="66" charset="0"/>
                      </a:endParaRP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panose="020B0604020202020204" pitchFamily="34" charset="0"/>
                <a:cs typeface="Arial" panose="020B0604020202020204" pitchFamily="34" charset="0"/>
              </a:rPr>
              <a:t>Standard Data Types</a:t>
            </a:r>
          </a:p>
        </p:txBody>
      </p:sp>
      <p:sp>
        <p:nvSpPr>
          <p:cNvPr id="4098" name="Rectangle 2"/>
          <p:cNvSpPr>
            <a:spLocks noGrp="1" noChangeArrowheads="1"/>
          </p:cNvSpPr>
          <p:nvPr>
            <p:ph type="subTitle" idx="4294967295"/>
          </p:nvPr>
        </p:nvSpPr>
        <p:spPr>
          <a:xfrm>
            <a:off x="456565" y="751205"/>
            <a:ext cx="8493125" cy="6009005"/>
          </a:xfrm>
        </p:spPr>
        <p:txBody>
          <a:bodyPr/>
          <a:lstStyle/>
          <a:p>
            <a:pPr marL="457200" indent="-457200" algn="just" eaLnBrk="1">
              <a:lnSpc>
                <a:spcPct val="15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Strings</a:t>
            </a:r>
          </a:p>
          <a:p>
            <a:pPr marL="857250" lvl="1" indent="-457200" algn="just" eaLnBrk="1">
              <a:lnSpc>
                <a:spcPct val="15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solidFill>
                  <a:schemeClr val="tx1"/>
                </a:solidFill>
                <a:latin typeface="Arial" panose="020B0604020202020204" pitchFamily="34" charset="0"/>
                <a:cs typeface="Arial" panose="020B0604020202020204" pitchFamily="34" charset="0"/>
              </a:rPr>
              <a:t>Strings in Python are identified as a contiguous set of characters represented in the quotation marks. </a:t>
            </a:r>
            <a:endParaRPr lang="en-IN" altLang="en-US" sz="2175" dirty="0" smtClean="0">
              <a:solidFill>
                <a:schemeClr val="tx1"/>
              </a:solidFill>
              <a:latin typeface="Arial" panose="020B0604020202020204" pitchFamily="34" charset="0"/>
              <a:cs typeface="Arial" panose="020B0604020202020204" pitchFamily="34" charset="0"/>
            </a:endParaRPr>
          </a:p>
          <a:p>
            <a:pPr marL="857250" lvl="1" indent="-457200" algn="just" eaLnBrk="1">
              <a:lnSpc>
                <a:spcPct val="15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solidFill>
                  <a:schemeClr val="tx1"/>
                </a:solidFill>
                <a:latin typeface="Arial" panose="020B0604020202020204" pitchFamily="34" charset="0"/>
                <a:cs typeface="Arial" panose="020B0604020202020204" pitchFamily="34" charset="0"/>
              </a:rPr>
              <a:t>Python </a:t>
            </a:r>
            <a:r>
              <a:rPr lang="en-IN" altLang="en-US" sz="2175" dirty="0">
                <a:solidFill>
                  <a:schemeClr val="tx1"/>
                </a:solidFill>
                <a:latin typeface="Arial" panose="020B0604020202020204" pitchFamily="34" charset="0"/>
                <a:cs typeface="Arial" panose="020B0604020202020204" pitchFamily="34" charset="0"/>
              </a:rPr>
              <a:t>allows for either pairs of single or double quotes. </a:t>
            </a:r>
            <a:endParaRPr lang="en-IN" altLang="en-US" sz="2175" dirty="0" smtClean="0">
              <a:solidFill>
                <a:schemeClr val="tx1"/>
              </a:solidFill>
              <a:latin typeface="Arial" panose="020B0604020202020204" pitchFamily="34" charset="0"/>
              <a:cs typeface="Arial" panose="020B0604020202020204" pitchFamily="34" charset="0"/>
            </a:endParaRPr>
          </a:p>
          <a:p>
            <a:pPr marL="857250" lvl="1" indent="-457200" algn="just" eaLnBrk="1">
              <a:lnSpc>
                <a:spcPct val="15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solidFill>
                  <a:schemeClr val="tx1"/>
                </a:solidFill>
                <a:latin typeface="Arial" panose="020B0604020202020204" pitchFamily="34" charset="0"/>
                <a:cs typeface="Arial" panose="020B0604020202020204" pitchFamily="34" charset="0"/>
              </a:rPr>
              <a:t>Subsets </a:t>
            </a:r>
            <a:r>
              <a:rPr lang="en-IN" altLang="en-US" sz="2175" dirty="0">
                <a:solidFill>
                  <a:schemeClr val="tx1"/>
                </a:solidFill>
                <a:latin typeface="Arial" panose="020B0604020202020204" pitchFamily="34" charset="0"/>
                <a:cs typeface="Arial" panose="020B0604020202020204" pitchFamily="34" charset="0"/>
              </a:rPr>
              <a:t>of strings can be taken using the slice operator ([ ] and [:] ) with indexes starting at 0 in the beginning of the string and working their way from -1 at the end.</a:t>
            </a:r>
          </a:p>
          <a:p>
            <a:pPr marL="857250" lvl="1" indent="-457200" algn="just" eaLnBrk="1">
              <a:lnSpc>
                <a:spcPct val="15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solidFill>
                  <a:schemeClr val="tx1"/>
                </a:solidFill>
                <a:latin typeface="Arial" panose="020B0604020202020204" pitchFamily="34" charset="0"/>
                <a:cs typeface="Arial" panose="020B0604020202020204" pitchFamily="34" charset="0"/>
              </a:rPr>
              <a:t>The </a:t>
            </a:r>
            <a:r>
              <a:rPr lang="en-IN" altLang="en-US" sz="2175" dirty="0">
                <a:solidFill>
                  <a:schemeClr val="tx1"/>
                </a:solidFill>
                <a:latin typeface="Arial" panose="020B0604020202020204" pitchFamily="34" charset="0"/>
                <a:cs typeface="Arial" panose="020B0604020202020204" pitchFamily="34" charset="0"/>
              </a:rPr>
              <a:t>plus (+) sign is the string concatenation operator and the asterisk (*) is the repetition operator</a:t>
            </a:r>
            <a:r>
              <a:rPr lang="en-IN" altLang="en-US" sz="2175" dirty="0" smtClean="0">
                <a:solidFill>
                  <a:schemeClr val="tx1"/>
                </a:solidFill>
                <a:latin typeface="Arial" panose="020B0604020202020204" pitchFamily="34" charset="0"/>
                <a:cs typeface="Arial" panose="020B0604020202020204" pitchFamily="34" charset="0"/>
              </a:rPr>
              <a:t>.</a:t>
            </a:r>
          </a:p>
          <a:p>
            <a:pPr marL="857250" lvl="1" indent="-457200" algn="just" eaLnBrk="1">
              <a:lnSpc>
                <a:spcPct val="15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solidFill>
                  <a:schemeClr val="tx1"/>
                </a:solidFill>
                <a:latin typeface="Arial" panose="020B0604020202020204" pitchFamily="34" charset="0"/>
                <a:cs typeface="Arial" panose="020B0604020202020204" pitchFamily="34" charset="0"/>
              </a:rPr>
              <a:t>Trying to access elements beyond the length of the string results in an error.</a:t>
            </a:r>
          </a:p>
          <a:p>
            <a:pPr marL="857250" lvl="1" indent="-457200" algn="just" eaLnBrk="1">
              <a:lnSpc>
                <a:spcPct val="15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latin typeface="Arial" panose="020B0604020202020204" pitchFamily="34" charset="0"/>
              <a:cs typeface="Arial" panose="020B0604020202020204" pitchFamily="34" charset="0"/>
            </a:endParaRPr>
          </a:p>
          <a:p>
            <a:pPr marL="400050" lvl="1" indent="0" algn="just" eaLnBrk="1">
              <a:lnSpc>
                <a:spcPct val="15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a:cs typeface="Arial" panose="020B0604020202020204" pitchFamily="34" charset="0"/>
            </a:endParaRPr>
          </a:p>
          <a:p>
            <a:pPr marL="857250" lvl="1" indent="-457200" algn="just" eaLnBrk="1">
              <a:lnSpc>
                <a:spcPct val="15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cs typeface="Arial" panose="020B0604020202020204" pitchFamily="34" charset="0"/>
            </a:endParaRPr>
          </a:p>
          <a:p>
            <a:pPr marL="0" indent="0" algn="just" eaLnBrk="1">
              <a:lnSpc>
                <a:spcPct val="15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cs typeface="Arial" panose="020B0604020202020204" pitchFamily="34" charset="0"/>
            </a:endParaRPr>
          </a:p>
          <a:p>
            <a:pPr marL="0" indent="0" algn="just" eaLnBrk="1">
              <a:lnSpc>
                <a:spcPct val="15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cs typeface="Arial" panose="020B0604020202020204" pitchFamily="34" charset="0"/>
            </a:endParaRPr>
          </a:p>
          <a:p>
            <a:pPr marL="457200" indent="-457200" algn="just" eaLnBrk="1">
              <a:lnSpc>
                <a:spcPct val="15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cs typeface="Arial" panose="020B0604020202020204" pitchFamily="34"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panose="020B0604020202020204" pitchFamily="34" charset="0"/>
                <a:cs typeface="Arial" panose="020B0604020202020204" pitchFamily="34" charset="0"/>
              </a:rPr>
              <a:t>Standard Data Types</a:t>
            </a:r>
          </a:p>
        </p:txBody>
      </p:sp>
      <p:sp>
        <p:nvSpPr>
          <p:cNvPr id="4098" name="Rectangle 2"/>
          <p:cNvSpPr>
            <a:spLocks noGrp="1" noChangeArrowheads="1"/>
          </p:cNvSpPr>
          <p:nvPr>
            <p:ph type="subTitle" idx="4294967295"/>
          </p:nvPr>
        </p:nvSpPr>
        <p:spPr>
          <a:xfrm>
            <a:off x="457835" y="751205"/>
            <a:ext cx="8665845" cy="6009005"/>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Strings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err="1">
                <a:solidFill>
                  <a:schemeClr val="tx1"/>
                </a:solidFill>
                <a:cs typeface="Arial" panose="020B0604020202020204" pitchFamily="34" charset="0"/>
              </a:rPr>
              <a:t>str</a:t>
            </a:r>
            <a:r>
              <a:rPr lang="en-IN" altLang="en-US" sz="1995" dirty="0">
                <a:solidFill>
                  <a:schemeClr val="tx1"/>
                </a:solidFill>
                <a:cs typeface="Arial" panose="020B0604020202020204" pitchFamily="34" charset="0"/>
              </a:rPr>
              <a:t> = 'Hello World!'</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print (</a:t>
            </a:r>
            <a:r>
              <a:rPr lang="en-IN" altLang="en-US" sz="1995" dirty="0" err="1">
                <a:solidFill>
                  <a:schemeClr val="tx1"/>
                </a:solidFill>
                <a:cs typeface="Arial" panose="020B0604020202020204" pitchFamily="34" charset="0"/>
              </a:rPr>
              <a:t>str</a:t>
            </a:r>
            <a:r>
              <a:rPr lang="en-IN" altLang="en-US" sz="1995" dirty="0">
                <a:solidFill>
                  <a:schemeClr val="tx1"/>
                </a:solidFill>
                <a:cs typeface="Arial" panose="020B0604020202020204" pitchFamily="34" charset="0"/>
              </a:rPr>
              <a:t>)          </a:t>
            </a:r>
            <a:r>
              <a:rPr lang="en-IN" altLang="en-US" sz="1995" dirty="0" smtClean="0">
                <a:solidFill>
                  <a:schemeClr val="tx1"/>
                </a:solidFill>
                <a:cs typeface="Arial" panose="020B0604020202020204" pitchFamily="34" charset="0"/>
              </a:rPr>
              <a:t>		# </a:t>
            </a:r>
            <a:r>
              <a:rPr lang="en-IN" altLang="en-US" sz="1995" dirty="0">
                <a:solidFill>
                  <a:schemeClr val="tx1"/>
                </a:solidFill>
                <a:cs typeface="Arial" panose="020B0604020202020204" pitchFamily="34" charset="0"/>
              </a:rPr>
              <a:t>Prints complete string</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print (</a:t>
            </a:r>
            <a:r>
              <a:rPr lang="en-IN" altLang="en-US" sz="1995" dirty="0" err="1">
                <a:solidFill>
                  <a:schemeClr val="tx1"/>
                </a:solidFill>
                <a:cs typeface="Arial" panose="020B0604020202020204" pitchFamily="34" charset="0"/>
              </a:rPr>
              <a:t>str</a:t>
            </a:r>
            <a:r>
              <a:rPr lang="en-IN" altLang="en-US" sz="1995" dirty="0">
                <a:solidFill>
                  <a:schemeClr val="tx1"/>
                </a:solidFill>
                <a:cs typeface="Arial" panose="020B0604020202020204" pitchFamily="34" charset="0"/>
              </a:rPr>
              <a:t>[0])       </a:t>
            </a:r>
            <a:r>
              <a:rPr lang="en-IN" altLang="en-US" sz="1995" dirty="0" smtClean="0">
                <a:solidFill>
                  <a:schemeClr val="tx1"/>
                </a:solidFill>
                <a:cs typeface="Arial" panose="020B0604020202020204" pitchFamily="34" charset="0"/>
              </a:rPr>
              <a:t>		# </a:t>
            </a:r>
            <a:r>
              <a:rPr lang="en-IN" altLang="en-US" sz="1995" dirty="0">
                <a:solidFill>
                  <a:schemeClr val="tx1"/>
                </a:solidFill>
                <a:cs typeface="Arial" panose="020B0604020202020204" pitchFamily="34" charset="0"/>
              </a:rPr>
              <a:t>Prints first character of the string</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print (</a:t>
            </a:r>
            <a:r>
              <a:rPr lang="en-IN" altLang="en-US" sz="1995" dirty="0" err="1">
                <a:solidFill>
                  <a:schemeClr val="tx1"/>
                </a:solidFill>
                <a:cs typeface="Arial" panose="020B0604020202020204" pitchFamily="34" charset="0"/>
              </a:rPr>
              <a:t>str</a:t>
            </a:r>
            <a:r>
              <a:rPr lang="en-IN" altLang="en-US" sz="1995" dirty="0">
                <a:solidFill>
                  <a:schemeClr val="tx1"/>
                </a:solidFill>
                <a:cs typeface="Arial" panose="020B0604020202020204" pitchFamily="34" charset="0"/>
              </a:rPr>
              <a:t>[2:5])     </a:t>
            </a:r>
            <a:r>
              <a:rPr lang="en-IN" altLang="en-US" sz="1995" dirty="0" smtClean="0">
                <a:solidFill>
                  <a:schemeClr val="tx1"/>
                </a:solidFill>
                <a:cs typeface="Arial" panose="020B0604020202020204" pitchFamily="34" charset="0"/>
              </a:rPr>
              <a:t>		</a:t>
            </a:r>
            <a:r>
              <a:rPr lang="en-IN" altLang="en-US" sz="1635" b="1" dirty="0" smtClean="0">
                <a:solidFill>
                  <a:schemeClr val="tx1"/>
                </a:solidFill>
                <a:cs typeface="Arial" panose="020B0604020202020204" pitchFamily="34" charset="0"/>
              </a:rPr>
              <a:t># </a:t>
            </a:r>
            <a:r>
              <a:rPr lang="en-IN" altLang="en-US" sz="1635" b="1" dirty="0">
                <a:solidFill>
                  <a:schemeClr val="tx1"/>
                </a:solidFill>
                <a:cs typeface="Arial" panose="020B0604020202020204" pitchFamily="34" charset="0"/>
              </a:rPr>
              <a:t>Prints characters starting at index 2</a:t>
            </a:r>
            <a:r>
              <a:rPr lang="en-IN" altLang="en-US" sz="1635" b="1" dirty="0" smtClean="0">
                <a:solidFill>
                  <a:schemeClr val="tx1"/>
                </a:solidFill>
                <a:cs typeface="Arial" panose="020B0604020202020204" pitchFamily="34" charset="0"/>
              </a:rPr>
              <a:t> </a:t>
            </a:r>
            <a:r>
              <a:rPr lang="en-IN" altLang="en-US" sz="1635" b="1" dirty="0">
                <a:solidFill>
                  <a:schemeClr val="tx1"/>
                </a:solidFill>
                <a:cs typeface="Arial" panose="020B0604020202020204" pitchFamily="34" charset="0"/>
              </a:rPr>
              <a:t>to 4</a:t>
            </a:r>
          </a:p>
          <a:p>
            <a:pPr marL="400050" lvl="1"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90" b="1" dirty="0">
                <a:solidFill>
                  <a:schemeClr val="tx1"/>
                </a:solidFill>
                <a:cs typeface="Arial" panose="020B0604020202020204" pitchFamily="34" charset="0"/>
              </a:rPr>
              <a:t>							</a:t>
            </a:r>
            <a:r>
              <a:rPr lang="en-IN" altLang="en-US" b="1" dirty="0">
                <a:solidFill>
                  <a:schemeClr val="tx1"/>
                </a:solidFill>
                <a:cs typeface="Arial" panose="020B0604020202020204" pitchFamily="34" charset="0"/>
              </a:rPr>
              <a:t># first index is inclusive while end is exclusive</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print (</a:t>
            </a:r>
            <a:r>
              <a:rPr lang="en-IN" altLang="en-US" sz="1995" dirty="0" err="1">
                <a:solidFill>
                  <a:schemeClr val="tx1"/>
                </a:solidFill>
                <a:cs typeface="Arial" panose="020B0604020202020204" pitchFamily="34" charset="0"/>
              </a:rPr>
              <a:t>str</a:t>
            </a:r>
            <a:r>
              <a:rPr lang="en-IN" altLang="en-US" sz="1995" dirty="0">
                <a:solidFill>
                  <a:schemeClr val="tx1"/>
                </a:solidFill>
                <a:cs typeface="Arial" panose="020B0604020202020204" pitchFamily="34" charset="0"/>
              </a:rPr>
              <a:t>[2:])     </a:t>
            </a:r>
            <a:r>
              <a:rPr lang="en-IN" altLang="en-US" sz="1995" dirty="0" smtClean="0">
                <a:solidFill>
                  <a:schemeClr val="tx1"/>
                </a:solidFill>
                <a:cs typeface="Arial" panose="020B0604020202020204" pitchFamily="34" charset="0"/>
              </a:rPr>
              <a:t>		</a:t>
            </a:r>
            <a:r>
              <a:rPr lang="en-IN" altLang="en-US" sz="1635" b="1" dirty="0" smtClean="0">
                <a:solidFill>
                  <a:schemeClr val="tx1"/>
                </a:solidFill>
                <a:cs typeface="Arial" panose="020B0604020202020204" pitchFamily="34" charset="0"/>
              </a:rPr>
              <a:t># </a:t>
            </a:r>
            <a:r>
              <a:rPr lang="en-IN" altLang="en-US" sz="1635" b="1" dirty="0">
                <a:solidFill>
                  <a:schemeClr val="tx1"/>
                </a:solidFill>
                <a:cs typeface="Arial" panose="020B0604020202020204" pitchFamily="34" charset="0"/>
              </a:rPr>
              <a:t>Prints string starting from 3rd character</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print (</a:t>
            </a:r>
            <a:r>
              <a:rPr lang="en-IN" altLang="en-US" sz="1995" dirty="0" err="1">
                <a:solidFill>
                  <a:schemeClr val="tx1"/>
                </a:solidFill>
                <a:cs typeface="Arial" panose="020B0604020202020204" pitchFamily="34" charset="0"/>
              </a:rPr>
              <a:t>str</a:t>
            </a:r>
            <a:r>
              <a:rPr lang="en-IN" altLang="en-US" sz="1995" dirty="0">
                <a:solidFill>
                  <a:schemeClr val="tx1"/>
                </a:solidFill>
                <a:cs typeface="Arial" panose="020B0604020202020204" pitchFamily="34" charset="0"/>
              </a:rPr>
              <a:t> * 2)      </a:t>
            </a:r>
            <a:r>
              <a:rPr lang="en-IN" altLang="en-US" sz="1995" dirty="0" smtClean="0">
                <a:solidFill>
                  <a:schemeClr val="tx1"/>
                </a:solidFill>
                <a:cs typeface="Arial" panose="020B0604020202020204" pitchFamily="34" charset="0"/>
              </a:rPr>
              <a:t>		# </a:t>
            </a:r>
            <a:r>
              <a:rPr lang="en-IN" altLang="en-US" sz="1995" dirty="0">
                <a:solidFill>
                  <a:schemeClr val="tx1"/>
                </a:solidFill>
                <a:cs typeface="Arial" panose="020B0604020202020204" pitchFamily="34" charset="0"/>
              </a:rPr>
              <a:t>Prints string two times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print (</a:t>
            </a:r>
            <a:r>
              <a:rPr lang="en-IN" altLang="en-US" sz="1995" dirty="0" err="1">
                <a:solidFill>
                  <a:schemeClr val="tx1"/>
                </a:solidFill>
                <a:cs typeface="Arial" panose="020B0604020202020204" pitchFamily="34" charset="0"/>
              </a:rPr>
              <a:t>str</a:t>
            </a:r>
            <a:r>
              <a:rPr lang="en-IN" altLang="en-US" sz="1995" dirty="0">
                <a:solidFill>
                  <a:schemeClr val="tx1"/>
                </a:solidFill>
                <a:cs typeface="Arial" panose="020B0604020202020204" pitchFamily="34" charset="0"/>
              </a:rPr>
              <a:t> + "TEST") </a:t>
            </a:r>
            <a:r>
              <a:rPr lang="en-IN" altLang="en-US" sz="1995" dirty="0" smtClean="0">
                <a:solidFill>
                  <a:schemeClr val="tx1"/>
                </a:solidFill>
                <a:cs typeface="Arial" panose="020B0604020202020204" pitchFamily="34" charset="0"/>
              </a:rPr>
              <a:t>	# </a:t>
            </a:r>
            <a:r>
              <a:rPr lang="en-IN" altLang="en-US" sz="1995" dirty="0">
                <a:solidFill>
                  <a:schemeClr val="tx1"/>
                </a:solidFill>
                <a:cs typeface="Arial" panose="020B0604020202020204" pitchFamily="34" charset="0"/>
              </a:rPr>
              <a:t>Prints concatenated string</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995" dirty="0" smtClean="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smtClean="0">
                <a:solidFill>
                  <a:schemeClr val="tx1"/>
                </a:solidFill>
                <a:cs typeface="Arial" panose="020B0604020202020204" pitchFamily="34" charset="0"/>
              </a:rPr>
              <a:t>This </a:t>
            </a:r>
            <a:r>
              <a:rPr lang="en-IN" altLang="en-US" sz="1995" dirty="0">
                <a:solidFill>
                  <a:schemeClr val="tx1"/>
                </a:solidFill>
                <a:cs typeface="Arial" panose="020B0604020202020204" pitchFamily="34" charset="0"/>
              </a:rPr>
              <a:t>will produce the following result −</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270" dirty="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Hello World!</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H</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err="1">
                <a:solidFill>
                  <a:schemeClr val="tx1"/>
                </a:solidFill>
                <a:cs typeface="Arial" panose="020B0604020202020204" pitchFamily="34" charset="0"/>
              </a:rPr>
              <a:t>llo</a:t>
            </a:r>
            <a:endParaRPr lang="en-IN" altLang="en-US" sz="1995" dirty="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err="1">
                <a:solidFill>
                  <a:schemeClr val="tx1"/>
                </a:solidFill>
                <a:cs typeface="Arial" panose="020B0604020202020204" pitchFamily="34" charset="0"/>
              </a:rPr>
              <a:t>llo</a:t>
            </a:r>
            <a:r>
              <a:rPr lang="en-IN" altLang="en-US" sz="1995" dirty="0">
                <a:solidFill>
                  <a:schemeClr val="tx1"/>
                </a:solidFill>
                <a:cs typeface="Arial" panose="020B0604020202020204" pitchFamily="34" charset="0"/>
              </a:rPr>
              <a:t> World!</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Hello </a:t>
            </a:r>
            <a:r>
              <a:rPr lang="en-IN" altLang="en-US" sz="1995" dirty="0" err="1">
                <a:solidFill>
                  <a:schemeClr val="tx1"/>
                </a:solidFill>
                <a:cs typeface="Arial" panose="020B0604020202020204" pitchFamily="34" charset="0"/>
              </a:rPr>
              <a:t>World!Hello</a:t>
            </a:r>
            <a:r>
              <a:rPr lang="en-IN" altLang="en-US" sz="1995" dirty="0">
                <a:solidFill>
                  <a:schemeClr val="tx1"/>
                </a:solidFill>
                <a:cs typeface="Arial" panose="020B0604020202020204" pitchFamily="34" charset="0"/>
              </a:rPr>
              <a:t> World!</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Hello </a:t>
            </a:r>
            <a:r>
              <a:rPr lang="en-IN" altLang="en-US" sz="1995" dirty="0" err="1" smtClean="0">
                <a:solidFill>
                  <a:schemeClr val="tx1"/>
                </a:solidFill>
                <a:cs typeface="Arial" panose="020B0604020202020204" pitchFamily="34" charset="0"/>
              </a:rPr>
              <a:t>World!TEST</a:t>
            </a:r>
            <a:endParaRPr lang="en-US" altLang="en-US" dirty="0" smtClean="0">
              <a:solidFill>
                <a:schemeClr val="tx1"/>
              </a:solidFill>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panose="020B0604020202020204" pitchFamily="34" charset="0"/>
                <a:cs typeface="Arial" panose="020B0604020202020204" pitchFamily="34" charset="0"/>
              </a:rPr>
              <a:t>Standard Data Types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Strings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err="1">
                <a:solidFill>
                  <a:schemeClr val="tx1"/>
                </a:solidFill>
                <a:cs typeface="Arial" panose="020B0604020202020204" pitchFamily="34" charset="0"/>
              </a:rPr>
              <a:t>str</a:t>
            </a:r>
            <a:r>
              <a:rPr lang="en-IN" altLang="en-US" sz="2400" dirty="0">
                <a:solidFill>
                  <a:schemeClr val="tx1"/>
                </a:solidFill>
                <a:cs typeface="Arial" panose="020B0604020202020204" pitchFamily="34" charset="0"/>
              </a:rPr>
              <a:t> = 'Hello World!'</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400" dirty="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cs typeface="Arial" panose="020B0604020202020204" pitchFamily="34" charset="0"/>
              </a:rPr>
              <a:t>print (</a:t>
            </a:r>
            <a:r>
              <a:rPr lang="en-IN" altLang="en-US" sz="2400" dirty="0" err="1" smtClean="0">
                <a:solidFill>
                  <a:schemeClr val="tx1"/>
                </a:solidFill>
                <a:cs typeface="Arial" panose="020B0604020202020204" pitchFamily="34" charset="0"/>
              </a:rPr>
              <a:t>str</a:t>
            </a:r>
            <a:r>
              <a:rPr lang="en-IN" altLang="en-US" sz="2400" dirty="0" smtClean="0">
                <a:solidFill>
                  <a:schemeClr val="tx1"/>
                </a:solidFill>
                <a:cs typeface="Arial" panose="020B0604020202020204" pitchFamily="34" charset="0"/>
              </a:rPr>
              <a:t>[-1])          	</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smtClean="0">
                <a:solidFill>
                  <a:schemeClr val="tx1"/>
                </a:solidFill>
                <a:cs typeface="Arial" panose="020B0604020202020204" pitchFamily="34" charset="0"/>
              </a:rPr>
              <a:t>print (</a:t>
            </a:r>
            <a:r>
              <a:rPr lang="en-IN" altLang="en-US" sz="2400" dirty="0" err="1" smtClean="0">
                <a:solidFill>
                  <a:schemeClr val="tx1"/>
                </a:solidFill>
                <a:cs typeface="Arial" panose="020B0604020202020204" pitchFamily="34" charset="0"/>
              </a:rPr>
              <a:t>str</a:t>
            </a:r>
            <a:r>
              <a:rPr lang="en-IN" altLang="en-US" sz="2400" dirty="0" smtClean="0">
                <a:solidFill>
                  <a:schemeClr val="tx1"/>
                </a:solidFill>
                <a:cs typeface="Arial" panose="020B0604020202020204" pitchFamily="34" charset="0"/>
              </a:rPr>
              <a:t>[-3:-1])       		</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smtClean="0">
                <a:solidFill>
                  <a:schemeClr val="tx1"/>
                </a:solidFill>
                <a:cs typeface="Arial" panose="020B0604020202020204" pitchFamily="34" charset="0"/>
              </a:rPr>
              <a:t>print </a:t>
            </a:r>
            <a:r>
              <a:rPr lang="en-IN" altLang="en-US" sz="2400" dirty="0">
                <a:solidFill>
                  <a:schemeClr val="tx1"/>
                </a:solidFill>
                <a:cs typeface="Arial" panose="020B0604020202020204" pitchFamily="34" charset="0"/>
              </a:rPr>
              <a:t>(</a:t>
            </a:r>
            <a:r>
              <a:rPr lang="en-IN" altLang="en-US" sz="2400" dirty="0" err="1" smtClean="0">
                <a:solidFill>
                  <a:schemeClr val="tx1"/>
                </a:solidFill>
                <a:cs typeface="Arial" panose="020B0604020202020204" pitchFamily="34" charset="0"/>
              </a:rPr>
              <a:t>str</a:t>
            </a:r>
            <a:r>
              <a:rPr lang="en-IN" altLang="en-US" sz="2400" dirty="0" smtClean="0">
                <a:solidFill>
                  <a:schemeClr val="tx1"/>
                </a:solidFill>
                <a:cs typeface="Arial" panose="020B0604020202020204" pitchFamily="34" charset="0"/>
              </a:rPr>
              <a:t>[-12:])     		</a:t>
            </a:r>
            <a:endParaRPr lang="en-IN" altLang="en-US" sz="2400" b="1" dirty="0">
              <a:solidFill>
                <a:schemeClr val="tx1"/>
              </a:solidFill>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400" dirty="0" smtClean="0">
              <a:solidFill>
                <a:schemeClr val="tx1"/>
              </a:solidFill>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400" dirty="0" smtClean="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smtClean="0">
                <a:solidFill>
                  <a:schemeClr val="tx1"/>
                </a:solidFill>
                <a:cs typeface="Arial" panose="020B0604020202020204" pitchFamily="34" charset="0"/>
              </a:rPr>
              <a:t>This </a:t>
            </a:r>
            <a:r>
              <a:rPr lang="en-IN" altLang="en-US" sz="2400" dirty="0">
                <a:solidFill>
                  <a:schemeClr val="tx1"/>
                </a:solidFill>
                <a:cs typeface="Arial" panose="020B0604020202020204" pitchFamily="34" charset="0"/>
              </a:rPr>
              <a:t>will produce the following result </a:t>
            </a:r>
            <a:r>
              <a:rPr lang="en-IN" altLang="en-US" sz="2400" dirty="0" smtClean="0">
                <a:solidFill>
                  <a:schemeClr val="tx1"/>
                </a:solidFill>
                <a:cs typeface="Arial" panose="020B0604020202020204" pitchFamily="34" charset="0"/>
              </a:rPr>
              <a:t>−</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dirty="0" smtClean="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smtClean="0">
                <a:solidFill>
                  <a:schemeClr val="tx1"/>
                </a:solidFill>
                <a:cs typeface="Arial" panose="020B0604020202020204" pitchFamily="34" charset="0"/>
              </a:rPr>
              <a:t>!</a:t>
            </a:r>
            <a:endParaRPr lang="en-IN" altLang="en-US" sz="2400" dirty="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err="1" smtClean="0">
                <a:solidFill>
                  <a:schemeClr val="tx1"/>
                </a:solidFill>
                <a:cs typeface="Arial" panose="020B0604020202020204" pitchFamily="34" charset="0"/>
              </a:rPr>
              <a:t>ld</a:t>
            </a:r>
            <a:endParaRPr lang="en-IN" altLang="en-US" sz="2400" dirty="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smtClean="0">
                <a:solidFill>
                  <a:schemeClr val="tx1"/>
                </a:solidFill>
                <a:cs typeface="Arial" panose="020B0604020202020204" pitchFamily="34" charset="0"/>
              </a:rPr>
              <a:t>Hello World!</a:t>
            </a:r>
            <a:endParaRPr lang="en-IN" altLang="en-US" sz="1995" dirty="0">
              <a:solidFill>
                <a:schemeClr val="tx1"/>
              </a:solidFill>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en-US" dirty="0" smtClean="0">
                <a:latin typeface="Arial" panose="020B0604020202020204" pitchFamily="34" charset="0"/>
                <a:cs typeface="Arial" panose="020B0604020202020204" pitchFamily="34" charset="0"/>
              </a:rPr>
              <a:t>Mutable and Immutable in Python </a:t>
            </a:r>
          </a:p>
        </p:txBody>
      </p:sp>
      <p:sp>
        <p:nvSpPr>
          <p:cNvPr id="4098" name="Rectangle 2"/>
          <p:cNvSpPr>
            <a:spLocks noGrp="1" noChangeArrowheads="1"/>
          </p:cNvSpPr>
          <p:nvPr>
            <p:ph type="subTitle" idx="4294967295"/>
          </p:nvPr>
        </p:nvSpPr>
        <p:spPr>
          <a:xfrm>
            <a:off x="457750" y="554856"/>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cs typeface="Arial" panose="020B0604020202020204" pitchFamily="34" charset="0"/>
              </a:rPr>
              <a:t>Python represents all its data as objects that has </a:t>
            </a:r>
          </a:p>
          <a:p>
            <a:pPr marL="91440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cs typeface="Arial" panose="020B0604020202020204" pitchFamily="34" charset="0"/>
              </a:rPr>
              <a:t>an identity (id)</a:t>
            </a:r>
          </a:p>
          <a:p>
            <a:pPr marL="91440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cs typeface="Arial" panose="020B0604020202020204" pitchFamily="34" charset="0"/>
              </a:rPr>
              <a:t>a value (mutable or immutable)</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cs typeface="Arial" panose="020B0604020202020204" pitchFamily="34" charset="0"/>
              </a:rPr>
              <a:t>Some of these objects like lists and dictionaries are mutable, meaning you can change their content without changing their identity (Mutable)</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cs typeface="Arial" panose="020B0604020202020204" pitchFamily="34" charset="0"/>
              </a:rPr>
              <a:t>Other objects like integers, floats, strings and tuples are objects that can not be changed (Immutable). If you change the value, they also change their id.</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cs typeface="Arial" panose="020B0604020202020204" pitchFamily="34" charset="0"/>
              </a:rPr>
              <a:t>Some objects are mutable, meaning they can be altered. Others are immutable; they cannot be changed but rather return new objects when attempting to update</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cs typeface="Arial" panose="020B0604020202020204" pitchFamily="34" charset="0"/>
              </a:rPr>
              <a:t>Primitive data types are normally immutable while container and user-defined data types are mutable</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cs typeface="Arial" panose="020B0604020202020204" pitchFamily="34" charset="0"/>
              </a:rPr>
              <a:t>Immutable objects are fundamentally expensive to "change", because doing so involves creating a copy. Changing mutable objects is cheap</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p:cNvSpPr>
          <p:nvPr>
            <p:ph type="title"/>
          </p:nvPr>
        </p:nvSpPr>
        <p:spPr/>
        <p:txBody>
          <a:bodyPr vert="horz" wrap="square" lIns="91440" tIns="45720" rIns="91440" bIns="45720" anchor="b"/>
          <a:lstStyle/>
          <a:p>
            <a:pPr eaLnBrk="1" hangingPunct="1"/>
            <a:r>
              <a:rPr lang="en-US" dirty="0" smtClean="0">
                <a:latin typeface="Arial" panose="020B0604020202020204" pitchFamily="34" charset="0"/>
                <a:ea typeface="Arial" panose="020B0604020202020204" pitchFamily="34" charset="0"/>
                <a:cs typeface="Arial" panose="020B0604020202020204" pitchFamily="34" charset="0"/>
                <a:sym typeface="+mn-ea"/>
              </a:rPr>
              <a:t>What is Python?</a:t>
            </a:r>
            <a:endParaRPr lang="en-IN" altLang="zh-CN" dirty="0"/>
          </a:p>
        </p:txBody>
      </p:sp>
      <p:sp>
        <p:nvSpPr>
          <p:cNvPr id="6147" name="Rectangle 6"/>
          <p:cNvSpPr>
            <a:spLocks noGrp="1"/>
          </p:cNvSpPr>
          <p:nvPr>
            <p:ph type="body"/>
          </p:nvPr>
        </p:nvSpPr>
        <p:spPr>
          <a:xfrm>
            <a:off x="444500" y="1036955"/>
            <a:ext cx="8535035" cy="5821045"/>
          </a:xfrm>
        </p:spPr>
        <p:txBody>
          <a:bodyPr vert="horz" wrap="square" lIns="91440" tIns="45720" rIns="91440" bIns="45720" anchor="t"/>
          <a:lstStyle/>
          <a:p>
            <a:pPr algn="just" eaLnBrk="1" hangingPunct="1">
              <a:buFont typeface="Wingdings" panose="05000000000000000000" charset="0"/>
              <a:buChar char="Ø"/>
            </a:pPr>
            <a:r>
              <a:rPr lang="en-US" sz="2200" dirty="0">
                <a:sym typeface="+mn-ea"/>
              </a:rPr>
              <a:t>Python is a widely used </a:t>
            </a:r>
            <a:r>
              <a:rPr lang="en-US" sz="2200" b="1" dirty="0">
                <a:sym typeface="+mn-ea"/>
              </a:rPr>
              <a:t>high-level</a:t>
            </a:r>
            <a:r>
              <a:rPr lang="en-US" sz="2200" dirty="0">
                <a:sym typeface="+mn-ea"/>
              </a:rPr>
              <a:t>, </a:t>
            </a:r>
            <a:r>
              <a:rPr lang="en-US" sz="2200" b="1" dirty="0">
                <a:sym typeface="+mn-ea"/>
              </a:rPr>
              <a:t>general-purpose</a:t>
            </a:r>
            <a:r>
              <a:rPr lang="en-US" sz="2200" dirty="0">
                <a:sym typeface="+mn-ea"/>
              </a:rPr>
              <a:t>, </a:t>
            </a:r>
            <a:r>
              <a:rPr lang="en-US" sz="2200" b="1" dirty="0">
                <a:sym typeface="+mn-ea"/>
              </a:rPr>
              <a:t>interpreted</a:t>
            </a:r>
            <a:r>
              <a:rPr lang="en-US" sz="2200" dirty="0">
                <a:sym typeface="+mn-ea"/>
              </a:rPr>
              <a:t>, </a:t>
            </a:r>
            <a:r>
              <a:rPr lang="en-US" sz="2200" b="1" dirty="0">
                <a:sym typeface="+mn-ea"/>
              </a:rPr>
              <a:t>dynamic programming </a:t>
            </a:r>
            <a:r>
              <a:rPr lang="en-US" sz="2200" dirty="0">
                <a:sym typeface="+mn-ea"/>
              </a:rPr>
              <a:t>language</a:t>
            </a:r>
            <a:endParaRPr lang="en-IN" altLang="zh-CN" sz="2200" dirty="0"/>
          </a:p>
          <a:p>
            <a:pPr algn="just" eaLnBrk="1" hangingPunct="1">
              <a:buFont typeface="Wingdings" panose="05000000000000000000" charset="0"/>
              <a:buChar char="Ø"/>
            </a:pPr>
            <a:r>
              <a:rPr lang="en-IN" altLang="zh-CN" sz="2200" dirty="0">
                <a:sym typeface="+mn-ea"/>
              </a:rPr>
              <a:t>Available under the GNU General Public License (GPL)</a:t>
            </a:r>
            <a:endParaRPr lang="en-IN" altLang="zh-CN" sz="2200" dirty="0"/>
          </a:p>
          <a:p>
            <a:pPr algn="just" eaLnBrk="1" hangingPunct="1">
              <a:buFont typeface="Wingdings" panose="05000000000000000000" charset="0"/>
              <a:buChar char="Ø"/>
            </a:pPr>
            <a:r>
              <a:rPr lang="en-US" sz="2200" dirty="0">
                <a:sym typeface="+mn-ea"/>
              </a:rPr>
              <a:t>Python supports </a:t>
            </a:r>
            <a:r>
              <a:rPr lang="en-US" sz="2200" b="1" dirty="0">
                <a:sym typeface="+mn-ea"/>
              </a:rPr>
              <a:t>multiple</a:t>
            </a:r>
            <a:r>
              <a:rPr lang="en-US" sz="2200" dirty="0">
                <a:sym typeface="+mn-ea"/>
              </a:rPr>
              <a:t> </a:t>
            </a:r>
            <a:r>
              <a:rPr lang="en-US" sz="2200" b="1" dirty="0">
                <a:sym typeface="+mn-ea"/>
              </a:rPr>
              <a:t>programming paradigms</a:t>
            </a:r>
            <a:r>
              <a:rPr lang="en-US" sz="2200" dirty="0">
                <a:sym typeface="+mn-ea"/>
              </a:rPr>
              <a:t>, including object-oriented, imperative and functional programming or procedural styles. </a:t>
            </a:r>
          </a:p>
          <a:p>
            <a:pPr algn="just" eaLnBrk="1" hangingPunct="1">
              <a:buFont typeface="Wingdings" panose="05000000000000000000" charset="0"/>
              <a:buChar char="Ø"/>
            </a:pPr>
            <a:r>
              <a:rPr lang="en-US" sz="2200" dirty="0">
                <a:sym typeface="+mn-ea"/>
              </a:rPr>
              <a:t>It features a dynamic type system and automatic memory management and has a large and comprehensive standard library</a:t>
            </a:r>
            <a:r>
              <a:rPr lang="en-US" sz="2200" dirty="0" smtClean="0">
                <a:sym typeface="+mn-ea"/>
              </a:rPr>
              <a:t>.</a:t>
            </a:r>
          </a:p>
          <a:p>
            <a:pPr algn="just" eaLnBrk="1" hangingPunct="1">
              <a:buFont typeface="Wingdings" panose="05000000000000000000" charset="0"/>
              <a:buChar char="Ø"/>
            </a:pPr>
            <a:r>
              <a:rPr lang="en-US" sz="2200" dirty="0" smtClean="0">
                <a:sym typeface="+mn-ea"/>
              </a:rPr>
              <a:t>H</a:t>
            </a:r>
            <a:r>
              <a:rPr lang="en-IN" altLang="en-US" sz="2200" dirty="0" smtClean="0">
                <a:sym typeface="+mn-ea"/>
              </a:rPr>
              <a:t>uge</a:t>
            </a:r>
            <a:r>
              <a:rPr lang="en-US" sz="2200" dirty="0" smtClean="0">
                <a:sym typeface="+mn-ea"/>
              </a:rPr>
              <a:t> community </a:t>
            </a:r>
            <a:r>
              <a:rPr lang="en-US" sz="2200" dirty="0" err="1" smtClean="0">
                <a:sym typeface="+mn-ea"/>
              </a:rPr>
              <a:t>pypi</a:t>
            </a:r>
            <a:r>
              <a:rPr lang="en-US" sz="2200" dirty="0" smtClean="0">
                <a:sym typeface="+mn-ea"/>
              </a:rPr>
              <a:t> (Python Package Index) contain</a:t>
            </a:r>
            <a:r>
              <a:rPr lang="en-IN" altLang="en-US" sz="2200" dirty="0" smtClean="0">
                <a:sym typeface="+mn-ea"/>
              </a:rPr>
              <a:t>ing</a:t>
            </a:r>
            <a:r>
              <a:rPr lang="en-US" sz="2200" dirty="0" smtClean="0">
                <a:sym typeface="+mn-ea"/>
              </a:rPr>
              <a:t> 92</a:t>
            </a:r>
            <a:r>
              <a:rPr lang="en-IN" altLang="en-US" sz="2200" dirty="0" smtClean="0">
                <a:sym typeface="+mn-ea"/>
              </a:rPr>
              <a:t>K +</a:t>
            </a:r>
            <a:r>
              <a:rPr lang="en-US" sz="2200" dirty="0" smtClean="0">
                <a:sym typeface="+mn-ea"/>
              </a:rPr>
              <a:t> packages</a:t>
            </a:r>
            <a:endParaRPr lang="en-US" sz="2200" dirty="0" smtClean="0"/>
          </a:p>
          <a:p>
            <a:pPr algn="just" eaLnBrk="1" hangingPunct="1">
              <a:buFont typeface="Wingdings" panose="05000000000000000000" charset="0"/>
              <a:buChar char="Ø"/>
            </a:pPr>
            <a:r>
              <a:rPr lang="en-IN" altLang="en-US" sz="2200" dirty="0" smtClean="0">
                <a:sym typeface="+mn-ea"/>
              </a:rPr>
              <a:t>Python Features</a:t>
            </a:r>
            <a:endParaRPr lang="en-IN" altLang="en-US" sz="2200" dirty="0" smtClean="0"/>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200" dirty="0" smtClean="0">
                <a:cs typeface="Arial" panose="020B0604020202020204" pitchFamily="34" charset="0"/>
                <a:sym typeface="+mn-ea"/>
              </a:rPr>
              <a:t>Easy-to-learn</a:t>
            </a:r>
            <a:endParaRPr lang="en-IN" altLang="en-US" sz="2200" dirty="0" smtClean="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200" dirty="0" smtClean="0">
                <a:cs typeface="Arial" panose="020B0604020202020204" pitchFamily="34" charset="0"/>
                <a:sym typeface="+mn-ea"/>
              </a:rPr>
              <a:t>Easy-to-read</a:t>
            </a:r>
            <a:endParaRPr lang="en-IN" altLang="en-US" sz="2200" dirty="0" smtClean="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200" dirty="0" smtClean="0">
                <a:cs typeface="Arial" panose="020B0604020202020204" pitchFamily="34" charset="0"/>
                <a:sym typeface="+mn-ea"/>
              </a:rPr>
              <a:t>A broad standard library</a:t>
            </a:r>
            <a:endParaRPr lang="en-IN" altLang="en-US" sz="2200" dirty="0" smtClean="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200" dirty="0" smtClean="0">
                <a:cs typeface="Arial" panose="020B0604020202020204" pitchFamily="34" charset="0"/>
                <a:sym typeface="+mn-ea"/>
              </a:rPr>
              <a:t>Databases</a:t>
            </a:r>
            <a:endParaRPr lang="en-IN" altLang="en-US" sz="2200" dirty="0" smtClean="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200" dirty="0" smtClean="0">
                <a:cs typeface="Arial" panose="020B0604020202020204" pitchFamily="34" charset="0"/>
                <a:sym typeface="+mn-ea"/>
              </a:rPr>
              <a:t>GUI Programming</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200" dirty="0" smtClean="0">
                <a:cs typeface="Arial" panose="020B0604020202020204" pitchFamily="34" charset="0"/>
                <a:sym typeface="+mn-ea"/>
              </a:rPr>
              <a:t>Scientific Calculations</a:t>
            </a:r>
          </a:p>
          <a:p>
            <a:pPr marL="285750" indent="-285750" algn="just">
              <a:buFont typeface="Arial" panose="020B0604020202020204" pitchFamily="34" charset="0"/>
              <a:buChar char="•"/>
            </a:pPr>
            <a:endParaRPr lang="en-US" altLang="zh-CN" sz="22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739375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en-US" dirty="0" smtClean="0">
                <a:latin typeface="Arial" panose="020B0604020202020204" pitchFamily="34" charset="0"/>
                <a:cs typeface="Arial" panose="020B0604020202020204" pitchFamily="34" charset="0"/>
              </a:rPr>
              <a:t>Mutable and Immutable in Python </a:t>
            </a:r>
          </a:p>
        </p:txBody>
      </p:sp>
      <p:sp>
        <p:nvSpPr>
          <p:cNvPr id="4098" name="Rectangle 2"/>
          <p:cNvSpPr>
            <a:spLocks noGrp="1" noChangeArrowheads="1"/>
          </p:cNvSpPr>
          <p:nvPr>
            <p:ph type="subTitle" idx="4294967295"/>
          </p:nvPr>
        </p:nvSpPr>
        <p:spPr>
          <a:xfrm>
            <a:off x="456565" y="751205"/>
            <a:ext cx="3977640" cy="6009005"/>
          </a:xfrm>
        </p:spPr>
        <p:txBody>
          <a:bodyPr/>
          <a:lstStyle/>
          <a:p>
            <a:pPr marL="0"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latin typeface="Courier New" panose="02070309020205020404" pitchFamily="49" charset="0"/>
                <a:cs typeface="Courier New" panose="02070309020205020404" pitchFamily="49" charset="0"/>
              </a:rPr>
              <a:t>b = []</a:t>
            </a:r>
          </a:p>
          <a:p>
            <a:pPr marL="0"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latin typeface="Courier New" panose="02070309020205020404" pitchFamily="49" charset="0"/>
                <a:cs typeface="Courier New" panose="02070309020205020404" pitchFamily="49" charset="0"/>
              </a:rPr>
              <a:t>print(id(b))</a:t>
            </a:r>
          </a:p>
          <a:p>
            <a:pPr marL="0"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latin typeface="Courier New" panose="02070309020205020404" pitchFamily="49" charset="0"/>
                <a:cs typeface="Courier New" panose="02070309020205020404" pitchFamily="49" charset="0"/>
              </a:rPr>
              <a:t>140675605442000</a:t>
            </a:r>
          </a:p>
          <a:p>
            <a:pPr marL="0"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latin typeface="Courier New" panose="02070309020205020404" pitchFamily="49" charset="0"/>
                <a:cs typeface="Courier New" panose="02070309020205020404" pitchFamily="49" charset="0"/>
              </a:rPr>
              <a:t>b.append(3)</a:t>
            </a:r>
          </a:p>
          <a:p>
            <a:pPr marL="0"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latin typeface="Courier New" panose="02070309020205020404" pitchFamily="49" charset="0"/>
                <a:cs typeface="Courier New" panose="02070309020205020404" pitchFamily="49" charset="0"/>
              </a:rPr>
              <a:t>print(b)</a:t>
            </a:r>
          </a:p>
          <a:p>
            <a:pPr marL="0"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latin typeface="Courier New" panose="02070309020205020404" pitchFamily="49" charset="0"/>
                <a:cs typeface="Courier New" panose="02070309020205020404" pitchFamily="49" charset="0"/>
              </a:rPr>
              <a:t>[3]</a:t>
            </a:r>
          </a:p>
          <a:p>
            <a:pPr marL="0"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latin typeface="Courier New" panose="02070309020205020404" pitchFamily="49" charset="0"/>
                <a:cs typeface="Courier New" panose="02070309020205020404" pitchFamily="49" charset="0"/>
              </a:rPr>
              <a:t>print(id(b))</a:t>
            </a:r>
          </a:p>
          <a:p>
            <a:pPr marL="0"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latin typeface="Courier New" panose="02070309020205020404" pitchFamily="49" charset="0"/>
                <a:cs typeface="Courier New" panose="02070309020205020404" pitchFamily="49" charset="0"/>
              </a:rPr>
              <a:t>140675605442000 	# SAME</a:t>
            </a:r>
          </a:p>
          <a:p>
            <a:pPr marL="0"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dirty="0" smtClean="0">
              <a:latin typeface="Courier New" panose="02070309020205020404" pitchFamily="49" charset="0"/>
              <a:cs typeface="Courier New" panose="02070309020205020404" pitchFamily="49" charset="0"/>
            </a:endParaRPr>
          </a:p>
        </p:txBody>
      </p:sp>
      <p:sp>
        <p:nvSpPr>
          <p:cNvPr id="2" name="Rectangle 2"/>
          <p:cNvSpPr>
            <a:spLocks noGrp="1" noChangeArrowheads="1"/>
          </p:cNvSpPr>
          <p:nvPr/>
        </p:nvSpPr>
        <p:spPr>
          <a:xfrm>
            <a:off x="5094605" y="751205"/>
            <a:ext cx="4046220" cy="6009005"/>
          </a:xfrm>
          <a:prstGeom prst="rect">
            <a:avLst/>
          </a:prstGeom>
          <a:noFill/>
          <a:ln w="9525">
            <a:noFill/>
          </a:ln>
        </p:spPr>
        <p:txBody>
          <a:bodyPr/>
          <a:lstStyle>
            <a:lvl1pPr marL="357505" indent="-357505" algn="just" rtl="0" fontAlgn="base">
              <a:lnSpc>
                <a:spcPct val="110000"/>
              </a:lnSpc>
              <a:spcBef>
                <a:spcPts val="1800"/>
              </a:spcBef>
              <a:spcAft>
                <a:spcPct val="0"/>
              </a:spcAft>
              <a:buClr>
                <a:srgbClr val="597F24"/>
              </a:buClr>
              <a:buSzPct val="60000"/>
              <a:buFont typeface="Wingdings" panose="05000000000000000000" charset="0"/>
              <a:buChar char="Ø"/>
              <a:defRPr sz="2000" kern="1200">
                <a:solidFill>
                  <a:srgbClr val="597F24"/>
                </a:solidFill>
                <a:latin typeface="Arial" panose="020B0604020202020204" pitchFamily="34" charset="0"/>
                <a:ea typeface="Microsoft YaHei" panose="020B0503020204020204" pitchFamily="34" charset="-122"/>
                <a:cs typeface="+mn-cs"/>
              </a:defRPr>
            </a:lvl1pPr>
            <a:lvl2pPr marL="357505" indent="-357505" algn="just" rtl="0" fontAlgn="base">
              <a:lnSpc>
                <a:spcPct val="130000"/>
              </a:lnSpc>
              <a:spcBef>
                <a:spcPct val="0"/>
              </a:spcBef>
              <a:spcAft>
                <a:spcPts val="600"/>
              </a:spcAft>
              <a:buClr>
                <a:srgbClr val="D8E39E"/>
              </a:buClr>
              <a:buFont typeface="幼圆" pitchFamily="49" charset="-122"/>
              <a:buChar char=" "/>
              <a:defRPr sz="1600" kern="1200">
                <a:solidFill>
                  <a:srgbClr val="7D7D7D"/>
                </a:solidFill>
                <a:latin typeface="Arial" panose="020B0604020202020204" pitchFamily="34" charset="0"/>
                <a:ea typeface="幼圆" pitchFamily="49" charset="-122"/>
                <a:cs typeface="Arial" panose="020B060402020202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latin typeface="Courier New" panose="02070309020205020404" pitchFamily="49" charset="0"/>
                <a:cs typeface="Courier New" panose="02070309020205020404" pitchFamily="49" charset="0"/>
              </a:rPr>
              <a:t>a = 4</a:t>
            </a:r>
          </a:p>
          <a:p>
            <a:pPr marL="0"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latin typeface="Courier New" panose="02070309020205020404" pitchFamily="49" charset="0"/>
                <a:cs typeface="Courier New" panose="02070309020205020404" pitchFamily="49" charset="0"/>
              </a:rPr>
              <a:t>print(id(a))</a:t>
            </a:r>
          </a:p>
          <a:p>
            <a:pPr marL="0"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latin typeface="Courier New" panose="02070309020205020404" pitchFamily="49" charset="0"/>
                <a:cs typeface="Courier New" panose="02070309020205020404" pitchFamily="49" charset="0"/>
              </a:rPr>
              <a:t>6406872</a:t>
            </a:r>
          </a:p>
          <a:p>
            <a:pPr marL="0"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latin typeface="Courier New" panose="02070309020205020404" pitchFamily="49" charset="0"/>
                <a:cs typeface="Courier New" panose="02070309020205020404" pitchFamily="49" charset="0"/>
              </a:rPr>
              <a:t>a = a + 1</a:t>
            </a:r>
          </a:p>
          <a:p>
            <a:pPr marL="0"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latin typeface="Courier New" panose="02070309020205020404" pitchFamily="49" charset="0"/>
                <a:cs typeface="Courier New" panose="02070309020205020404" pitchFamily="49" charset="0"/>
              </a:rPr>
              <a:t>print(id(a))</a:t>
            </a:r>
          </a:p>
          <a:p>
            <a:pPr marL="0"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latin typeface="Courier New" panose="02070309020205020404" pitchFamily="49" charset="0"/>
                <a:cs typeface="Courier New" panose="02070309020205020404" pitchFamily="49" charset="0"/>
              </a:rPr>
              <a:t>6406899 		# DIFFERENT</a:t>
            </a:r>
          </a:p>
          <a:p>
            <a:pPr marL="0"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dirty="0" smtClean="0">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panose="020B0604020202020204" pitchFamily="34" charset="0"/>
                <a:cs typeface="Arial" panose="020B0604020202020204" pitchFamily="34" charset="0"/>
              </a:rPr>
              <a:t>Standard Data Types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Strings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smtClean="0">
                <a:solidFill>
                  <a:schemeClr val="tx1"/>
                </a:solidFill>
                <a:cs typeface="Arial" panose="020B0604020202020204" pitchFamily="34" charset="0"/>
              </a:rPr>
              <a:t>Python </a:t>
            </a:r>
            <a:r>
              <a:rPr lang="en-IN" altLang="en-US" sz="2400" dirty="0">
                <a:solidFill>
                  <a:schemeClr val="tx1"/>
                </a:solidFill>
                <a:cs typeface="Arial" panose="020B0604020202020204" pitchFamily="34" charset="0"/>
              </a:rPr>
              <a:t>strings </a:t>
            </a:r>
            <a:r>
              <a:rPr lang="en-IN" altLang="en-US" sz="2400" b="1" dirty="0">
                <a:solidFill>
                  <a:schemeClr val="tx1"/>
                </a:solidFill>
                <a:cs typeface="Arial" panose="020B0604020202020204" pitchFamily="34" charset="0"/>
              </a:rPr>
              <a:t>cannot be changed</a:t>
            </a:r>
            <a:r>
              <a:rPr lang="en-IN" altLang="en-US" sz="2400" dirty="0">
                <a:solidFill>
                  <a:schemeClr val="tx1"/>
                </a:solidFill>
                <a:cs typeface="Arial" panose="020B0604020202020204" pitchFamily="34" charset="0"/>
              </a:rPr>
              <a:t> — they are </a:t>
            </a:r>
            <a:r>
              <a:rPr lang="en-IN" altLang="en-US" sz="2400" b="1" dirty="0">
                <a:solidFill>
                  <a:schemeClr val="tx1"/>
                </a:solidFill>
                <a:cs typeface="Arial" panose="020B0604020202020204" pitchFamily="34" charset="0"/>
              </a:rPr>
              <a:t>immutable</a:t>
            </a:r>
            <a:r>
              <a:rPr lang="en-IN" altLang="en-US" sz="2400" dirty="0" smtClean="0">
                <a:solidFill>
                  <a:schemeClr val="tx1"/>
                </a:solidFill>
                <a:cs typeface="Arial" panose="020B0604020202020204" pitchFamily="34" charset="0"/>
              </a:rPr>
              <a:t>.</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400" dirty="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smtClean="0">
                <a:solidFill>
                  <a:schemeClr val="tx1"/>
                </a:solidFill>
                <a:cs typeface="Arial" panose="020B0604020202020204" pitchFamily="34" charset="0"/>
              </a:rPr>
              <a:t>Therefore</a:t>
            </a:r>
            <a:r>
              <a:rPr lang="en-IN" altLang="en-US" sz="2400" dirty="0">
                <a:solidFill>
                  <a:schemeClr val="tx1"/>
                </a:solidFill>
                <a:cs typeface="Arial" panose="020B0604020202020204" pitchFamily="34" charset="0"/>
              </a:rPr>
              <a:t>, assigning to an indexed position in the string results in an </a:t>
            </a:r>
            <a:r>
              <a:rPr lang="en-IN" altLang="en-US" sz="2400" dirty="0" smtClean="0">
                <a:solidFill>
                  <a:schemeClr val="tx1"/>
                </a:solidFill>
                <a:cs typeface="Arial" panose="020B0604020202020204" pitchFamily="34" charset="0"/>
              </a:rPr>
              <a:t>error</a:t>
            </a:r>
            <a:endParaRPr lang="en-IN" altLang="en-US" sz="2400" dirty="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000" dirty="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smtClean="0">
                <a:solidFill>
                  <a:schemeClr val="tx1"/>
                </a:solidFill>
                <a:cs typeface="Arial" panose="020B0604020202020204" pitchFamily="34" charset="0"/>
              </a:rPr>
              <a:t>I.e. </a:t>
            </a:r>
            <a:r>
              <a:rPr lang="en-IN" altLang="en-US" sz="2000" dirty="0" err="1" smtClean="0">
                <a:solidFill>
                  <a:schemeClr val="tx1"/>
                </a:solidFill>
                <a:cs typeface="Arial" panose="020B0604020202020204" pitchFamily="34" charset="0"/>
              </a:rPr>
              <a:t>str</a:t>
            </a:r>
            <a:r>
              <a:rPr lang="en-IN" altLang="en-US" sz="2000" dirty="0" smtClean="0">
                <a:solidFill>
                  <a:schemeClr val="tx1"/>
                </a:solidFill>
                <a:cs typeface="Arial" panose="020B0604020202020204" pitchFamily="34" charset="0"/>
              </a:rPr>
              <a:t>[0] = ‘J’ results in an error. However, </a:t>
            </a:r>
            <a:r>
              <a:rPr lang="en-IN" altLang="en-US" sz="2000" dirty="0" err="1" smtClean="0">
                <a:solidFill>
                  <a:schemeClr val="tx1"/>
                </a:solidFill>
                <a:cs typeface="Arial" panose="020B0604020202020204" pitchFamily="34" charset="0"/>
              </a:rPr>
              <a:t>str</a:t>
            </a:r>
            <a:r>
              <a:rPr lang="en-IN" altLang="en-US" sz="2000" dirty="0" smtClean="0">
                <a:solidFill>
                  <a:schemeClr val="tx1"/>
                </a:solidFill>
                <a:cs typeface="Arial" panose="020B0604020202020204" pitchFamily="34" charset="0"/>
              </a:rPr>
              <a:t>=“welcome” works.</a:t>
            </a: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cs typeface="Arial" panose="020B0604020202020204" pitchFamily="34"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cs typeface="Arial" panose="020B0604020202020204" pitchFamily="34"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cs typeface="Arial" panose="020B0604020202020204" pitchFamily="34"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panose="020B0604020202020204" pitchFamily="34" charset="0"/>
                <a:cs typeface="Arial" panose="020B0604020202020204" pitchFamily="34" charset="0"/>
              </a:rPr>
              <a:t>Standard Data Types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List</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latin typeface="Arial" panose="020B0604020202020204" pitchFamily="34" charset="0"/>
                <a:cs typeface="Arial" panose="020B0604020202020204" pitchFamily="34" charset="0"/>
              </a:rPr>
              <a:t>A list contains items separated by commas and enclosed within square brackets ([]). </a:t>
            </a:r>
            <a:endParaRPr lang="en-IN" altLang="en-US" sz="1995" dirty="0" smtClean="0">
              <a:solidFill>
                <a:schemeClr val="tx1"/>
              </a:solidFill>
              <a:latin typeface="Arial" panose="020B0604020202020204" pitchFamily="34" charset="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solidFill>
                <a:schemeClr val="tx1"/>
              </a:solidFill>
              <a:latin typeface="Arial" panose="020B0604020202020204" pitchFamily="34" charset="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smtClean="0">
                <a:solidFill>
                  <a:schemeClr val="tx1"/>
                </a:solidFill>
                <a:latin typeface="Arial" panose="020B0604020202020204" pitchFamily="34" charset="0"/>
                <a:cs typeface="Arial" panose="020B0604020202020204" pitchFamily="34" charset="0"/>
              </a:rPr>
              <a:t>To </a:t>
            </a:r>
            <a:r>
              <a:rPr lang="en-IN" altLang="en-US" sz="1995" dirty="0">
                <a:solidFill>
                  <a:schemeClr val="tx1"/>
                </a:solidFill>
                <a:latin typeface="Arial" panose="020B0604020202020204" pitchFamily="34" charset="0"/>
                <a:cs typeface="Arial" panose="020B0604020202020204" pitchFamily="34" charset="0"/>
              </a:rPr>
              <a:t>some extent, lists are similar to arrays in C. One difference between them is that all the items belonging to a list can be of different data type.</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a:solidFill>
                <a:schemeClr val="tx1"/>
              </a:solidFill>
              <a:latin typeface="Arial" panose="020B0604020202020204" pitchFamily="34" charset="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latin typeface="Arial" panose="020B0604020202020204" pitchFamily="34" charset="0"/>
                <a:cs typeface="Arial" panose="020B0604020202020204" pitchFamily="34" charset="0"/>
              </a:rPr>
              <a:t>The values stored in a list can be accessed using the slice operator ([ ] and [:]) with indexes starting at 0 in the beginning of the list and working their way </a:t>
            </a:r>
            <a:r>
              <a:rPr lang="en-IN" altLang="en-US" sz="1995" dirty="0" smtClean="0">
                <a:solidFill>
                  <a:schemeClr val="tx1"/>
                </a:solidFill>
                <a:latin typeface="Arial" panose="020B0604020202020204" pitchFamily="34" charset="0"/>
                <a:cs typeface="Arial" panose="020B0604020202020204" pitchFamily="34" charset="0"/>
              </a:rPr>
              <a:t>from -1 at the end. </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a:solidFill>
                <a:schemeClr val="tx1"/>
              </a:solidFill>
              <a:latin typeface="Arial" panose="020B0604020202020204" pitchFamily="34" charset="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smtClean="0">
                <a:solidFill>
                  <a:schemeClr val="tx1"/>
                </a:solidFill>
                <a:latin typeface="Arial" panose="020B0604020202020204" pitchFamily="34" charset="0"/>
                <a:cs typeface="Arial" panose="020B0604020202020204" pitchFamily="34" charset="0"/>
              </a:rPr>
              <a:t>The </a:t>
            </a:r>
            <a:r>
              <a:rPr lang="en-IN" altLang="en-US" sz="1995" dirty="0">
                <a:solidFill>
                  <a:schemeClr val="tx1"/>
                </a:solidFill>
                <a:latin typeface="Arial" panose="020B0604020202020204" pitchFamily="34" charset="0"/>
                <a:cs typeface="Arial" panose="020B0604020202020204" pitchFamily="34" charset="0"/>
              </a:rPr>
              <a:t>plus (+) sign is the list concatenation operator, and the asterisk (*) is the repetition operator</a:t>
            </a:r>
            <a:r>
              <a:rPr lang="en-IN" altLang="en-US" sz="1995" dirty="0" smtClean="0">
                <a:solidFill>
                  <a:schemeClr val="tx1"/>
                </a:solidFill>
                <a:latin typeface="Arial" panose="020B0604020202020204" pitchFamily="34" charset="0"/>
                <a:cs typeface="Arial" panose="020B0604020202020204" pitchFamily="34" charset="0"/>
              </a:rPr>
              <a:t>.</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a:solidFill>
                <a:schemeClr val="tx1"/>
              </a:solidFill>
              <a:latin typeface="Arial" panose="020B0604020202020204" pitchFamily="34" charset="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latin typeface="Arial" panose="020B0604020202020204" pitchFamily="34" charset="0"/>
                <a:cs typeface="Arial" panose="020B0604020202020204" pitchFamily="34" charset="0"/>
              </a:rPr>
              <a:t>Unlike strings, which are immutable, </a:t>
            </a:r>
            <a:r>
              <a:rPr lang="en-IN" altLang="en-US" sz="1995" b="1" dirty="0">
                <a:solidFill>
                  <a:schemeClr val="tx1"/>
                </a:solidFill>
                <a:latin typeface="Arial" panose="020B0604020202020204" pitchFamily="34" charset="0"/>
                <a:cs typeface="Arial" panose="020B0604020202020204" pitchFamily="34" charset="0"/>
              </a:rPr>
              <a:t>lists are a mutable</a:t>
            </a:r>
            <a:r>
              <a:rPr lang="en-IN" altLang="en-US" sz="1995" dirty="0">
                <a:solidFill>
                  <a:schemeClr val="tx1"/>
                </a:solidFill>
                <a:latin typeface="Arial" panose="020B0604020202020204" pitchFamily="34" charset="0"/>
                <a:cs typeface="Arial" panose="020B0604020202020204" pitchFamily="34" charset="0"/>
              </a:rPr>
              <a:t> type, i.e. it is possible to change their </a:t>
            </a:r>
            <a:r>
              <a:rPr lang="en-IN" altLang="en-US" sz="1995" dirty="0" smtClean="0">
                <a:solidFill>
                  <a:schemeClr val="tx1"/>
                </a:solidFill>
                <a:latin typeface="Arial" panose="020B0604020202020204" pitchFamily="34" charset="0"/>
                <a:cs typeface="Arial" panose="020B0604020202020204" pitchFamily="34" charset="0"/>
              </a:rPr>
              <a:t>content.</a:t>
            </a:r>
            <a:endParaRPr lang="en-IN" altLang="en-US" sz="1995" dirty="0">
              <a:solidFill>
                <a:schemeClr val="tx1"/>
              </a:solidFill>
              <a:latin typeface="Arial" panose="020B0604020202020204" pitchFamily="34" charset="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solidFill>
                <a:schemeClr val="tx1"/>
              </a:solidFill>
              <a:latin typeface="Arial" panose="020B0604020202020204" pitchFamily="34" charset="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latin typeface="Arial" panose="020B0604020202020204" pitchFamily="34" charset="0"/>
                <a:cs typeface="Arial" panose="020B0604020202020204" pitchFamily="34" charset="0"/>
              </a:rPr>
              <a:t>Trying to </a:t>
            </a:r>
            <a:r>
              <a:rPr lang="en-IN" altLang="en-US" sz="1995" dirty="0" smtClean="0">
                <a:solidFill>
                  <a:schemeClr val="tx1"/>
                </a:solidFill>
                <a:latin typeface="Arial" panose="020B0604020202020204" pitchFamily="34" charset="0"/>
                <a:cs typeface="Arial" panose="020B0604020202020204" pitchFamily="34" charset="0"/>
              </a:rPr>
              <a:t>access/assign </a:t>
            </a:r>
            <a:r>
              <a:rPr lang="en-IN" altLang="en-US" sz="1995" dirty="0">
                <a:solidFill>
                  <a:schemeClr val="tx1"/>
                </a:solidFill>
                <a:latin typeface="Arial" panose="020B0604020202020204" pitchFamily="34" charset="0"/>
                <a:cs typeface="Arial" panose="020B0604020202020204" pitchFamily="34" charset="0"/>
              </a:rPr>
              <a:t>elements beyond the length of the </a:t>
            </a:r>
            <a:r>
              <a:rPr lang="en-IN" altLang="en-US" sz="1995" dirty="0" smtClean="0">
                <a:solidFill>
                  <a:schemeClr val="tx1"/>
                </a:solidFill>
                <a:latin typeface="Arial" panose="020B0604020202020204" pitchFamily="34" charset="0"/>
                <a:cs typeface="Arial" panose="020B0604020202020204" pitchFamily="34" charset="0"/>
              </a:rPr>
              <a:t>list </a:t>
            </a:r>
            <a:r>
              <a:rPr lang="en-IN" altLang="en-US" sz="1995" dirty="0">
                <a:solidFill>
                  <a:schemeClr val="tx1"/>
                </a:solidFill>
                <a:latin typeface="Arial" panose="020B0604020202020204" pitchFamily="34" charset="0"/>
                <a:cs typeface="Arial" panose="020B0604020202020204" pitchFamily="34" charset="0"/>
              </a:rPr>
              <a:t>results in an error.</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995" dirty="0">
              <a:latin typeface="Arial" panose="020B0604020202020204" pitchFamily="34" charset="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995" dirty="0">
              <a:latin typeface="Arial" panose="020B0604020202020204" pitchFamily="34" charset="0"/>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panose="020B0604020202020204" pitchFamily="34" charset="0"/>
                <a:cs typeface="Arial" panose="020B0604020202020204" pitchFamily="34" charset="0"/>
              </a:rPr>
              <a:t>Standard Data Types</a:t>
            </a:r>
          </a:p>
        </p:txBody>
      </p:sp>
      <p:sp>
        <p:nvSpPr>
          <p:cNvPr id="4098" name="Rectangle 2"/>
          <p:cNvSpPr>
            <a:spLocks noGrp="1" noChangeArrowheads="1"/>
          </p:cNvSpPr>
          <p:nvPr>
            <p:ph type="subTitle" idx="4294967295"/>
          </p:nvPr>
        </p:nvSpPr>
        <p:spPr>
          <a:xfrm>
            <a:off x="391795" y="645160"/>
            <a:ext cx="8493125" cy="6009005"/>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List (see the </a:t>
            </a:r>
            <a:r>
              <a:rPr lang="en-IN" altLang="en-US" sz="2540" dirty="0" err="1" smtClean="0">
                <a:cs typeface="Arial" panose="020B0604020202020204" pitchFamily="34" charset="0"/>
              </a:rPr>
              <a:t>juypter</a:t>
            </a:r>
            <a:r>
              <a:rPr lang="en-IN" altLang="en-US" sz="2540" dirty="0" smtClean="0">
                <a:cs typeface="Arial" panose="020B0604020202020204" pitchFamily="34" charset="0"/>
              </a:rPr>
              <a:t> notebook)</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list = [ '</a:t>
            </a:r>
            <a:r>
              <a:rPr lang="en-IN" altLang="en-US" sz="1995" dirty="0" err="1">
                <a:solidFill>
                  <a:schemeClr val="tx1"/>
                </a:solidFill>
                <a:cs typeface="Arial" panose="020B0604020202020204" pitchFamily="34" charset="0"/>
              </a:rPr>
              <a:t>abcd</a:t>
            </a:r>
            <a:r>
              <a:rPr lang="en-IN" altLang="en-US" sz="1995" dirty="0">
                <a:solidFill>
                  <a:schemeClr val="tx1"/>
                </a:solidFill>
                <a:cs typeface="Arial" panose="020B0604020202020204" pitchFamily="34" charset="0"/>
              </a:rPr>
              <a:t>', 786 , 2.23, 'john', 70.2 ]</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err="1">
                <a:solidFill>
                  <a:schemeClr val="tx1"/>
                </a:solidFill>
                <a:cs typeface="Arial" panose="020B0604020202020204" pitchFamily="34" charset="0"/>
              </a:rPr>
              <a:t>tinylist</a:t>
            </a:r>
            <a:r>
              <a:rPr lang="en-IN" altLang="en-US" sz="1995" dirty="0">
                <a:solidFill>
                  <a:schemeClr val="tx1"/>
                </a:solidFill>
                <a:cs typeface="Arial" panose="020B0604020202020204" pitchFamily="34" charset="0"/>
              </a:rPr>
              <a:t> = [123, 'john']</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995" dirty="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print (list)       	# Prints complete list</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print (list[0])    	# Prints first element of the list</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print (list[1:3]) # Prints elements from 2nd till 3rd </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print (list[2:])      # Prints elements from 3rd element</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print (</a:t>
            </a:r>
            <a:r>
              <a:rPr lang="en-IN" altLang="en-US" sz="1995" dirty="0" err="1">
                <a:solidFill>
                  <a:schemeClr val="tx1"/>
                </a:solidFill>
                <a:cs typeface="Arial" panose="020B0604020202020204" pitchFamily="34" charset="0"/>
              </a:rPr>
              <a:t>tinylist</a:t>
            </a:r>
            <a:r>
              <a:rPr lang="en-IN" altLang="en-US" sz="1995" dirty="0">
                <a:solidFill>
                  <a:schemeClr val="tx1"/>
                </a:solidFill>
                <a:cs typeface="Arial" panose="020B0604020202020204" pitchFamily="34" charset="0"/>
              </a:rPr>
              <a:t> * 2)  # Prints list two times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print (list + </a:t>
            </a:r>
            <a:r>
              <a:rPr lang="en-IN" altLang="en-US" sz="1995" dirty="0" err="1">
                <a:solidFill>
                  <a:schemeClr val="tx1"/>
                </a:solidFill>
                <a:cs typeface="Arial" panose="020B0604020202020204" pitchFamily="34" charset="0"/>
              </a:rPr>
              <a:t>tinylist</a:t>
            </a:r>
            <a:r>
              <a:rPr lang="en-IN" altLang="en-US" sz="1995" dirty="0">
                <a:solidFill>
                  <a:schemeClr val="tx1"/>
                </a:solidFill>
                <a:cs typeface="Arial" panose="020B0604020202020204" pitchFamily="34" charset="0"/>
              </a:rPr>
              <a:t>) # Prints concatenated lists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995" dirty="0" smtClean="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smtClean="0">
                <a:solidFill>
                  <a:schemeClr val="tx1"/>
                </a:solidFill>
                <a:cs typeface="Arial" panose="020B0604020202020204" pitchFamily="34" charset="0"/>
              </a:rPr>
              <a:t>This </a:t>
            </a:r>
            <a:r>
              <a:rPr lang="en-IN" altLang="en-US" sz="1995" dirty="0">
                <a:solidFill>
                  <a:schemeClr val="tx1"/>
                </a:solidFill>
                <a:cs typeface="Arial" panose="020B0604020202020204" pitchFamily="34" charset="0"/>
              </a:rPr>
              <a:t>produce the following result −</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270" dirty="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a:t>
            </a:r>
            <a:r>
              <a:rPr lang="en-IN" altLang="en-US" sz="1995" dirty="0" err="1">
                <a:solidFill>
                  <a:schemeClr val="tx1"/>
                </a:solidFill>
                <a:cs typeface="Arial" panose="020B0604020202020204" pitchFamily="34" charset="0"/>
              </a:rPr>
              <a:t>abcd</a:t>
            </a:r>
            <a:r>
              <a:rPr lang="en-IN" altLang="en-US" sz="1995" dirty="0">
                <a:solidFill>
                  <a:schemeClr val="tx1"/>
                </a:solidFill>
                <a:cs typeface="Arial" panose="020B0604020202020204" pitchFamily="34" charset="0"/>
              </a:rPr>
              <a:t>', 786, 2.23, 'john', </a:t>
            </a:r>
            <a:r>
              <a:rPr lang="en-IN" altLang="en-US" sz="1995" dirty="0" smtClean="0">
                <a:solidFill>
                  <a:schemeClr val="tx1"/>
                </a:solidFill>
                <a:cs typeface="Arial" panose="020B0604020202020204" pitchFamily="34" charset="0"/>
              </a:rPr>
              <a:t>70.2]</a:t>
            </a:r>
            <a:endParaRPr lang="en-IN" altLang="en-US" sz="1995" dirty="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err="1">
                <a:solidFill>
                  <a:schemeClr val="tx1"/>
                </a:solidFill>
                <a:cs typeface="Arial" panose="020B0604020202020204" pitchFamily="34" charset="0"/>
              </a:rPr>
              <a:t>abcd</a:t>
            </a:r>
            <a:endParaRPr lang="en-IN" altLang="en-US" sz="1995" dirty="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[786, 2.23]</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[2.23, 'john', </a:t>
            </a:r>
            <a:r>
              <a:rPr lang="en-IN" altLang="en-US" sz="1995" dirty="0" smtClean="0">
                <a:solidFill>
                  <a:schemeClr val="tx1"/>
                </a:solidFill>
                <a:cs typeface="Arial" panose="020B0604020202020204" pitchFamily="34" charset="0"/>
              </a:rPr>
              <a:t>70.2]</a:t>
            </a:r>
            <a:endParaRPr lang="en-IN" altLang="en-US" sz="1995" dirty="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[123, 'john', 123, 'john']</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a:t>
            </a:r>
            <a:r>
              <a:rPr lang="en-IN" altLang="en-US" sz="1995" dirty="0" err="1">
                <a:solidFill>
                  <a:schemeClr val="tx1"/>
                </a:solidFill>
                <a:cs typeface="Arial" panose="020B0604020202020204" pitchFamily="34" charset="0"/>
              </a:rPr>
              <a:t>abcd</a:t>
            </a:r>
            <a:r>
              <a:rPr lang="en-IN" altLang="en-US" sz="1995" dirty="0">
                <a:solidFill>
                  <a:schemeClr val="tx1"/>
                </a:solidFill>
                <a:cs typeface="Arial" panose="020B0604020202020204" pitchFamily="34" charset="0"/>
              </a:rPr>
              <a:t>', 786, 2.23, 'john', </a:t>
            </a:r>
            <a:r>
              <a:rPr lang="en-IN" altLang="en-US" sz="1995" dirty="0" smtClean="0">
                <a:solidFill>
                  <a:schemeClr val="tx1"/>
                </a:solidFill>
                <a:cs typeface="Arial" panose="020B0604020202020204" pitchFamily="34" charset="0"/>
              </a:rPr>
              <a:t>70.2, </a:t>
            </a:r>
            <a:r>
              <a:rPr lang="en-IN" altLang="en-US" sz="1995" dirty="0">
                <a:solidFill>
                  <a:schemeClr val="tx1"/>
                </a:solidFill>
                <a:cs typeface="Arial" panose="020B0604020202020204" pitchFamily="34" charset="0"/>
              </a:rPr>
              <a:t>123, 'john']</a:t>
            </a: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795" y="64350"/>
            <a:ext cx="8223840" cy="580810"/>
          </a:xfrm>
        </p:spPr>
        <p:txBody>
          <a:bodyPr/>
          <a:lstStyle/>
          <a:p>
            <a:r>
              <a:rPr lang="en-US" altLang="en-US" dirty="0"/>
              <a:t>Standard Data Types</a:t>
            </a:r>
            <a:endParaRPr lang="en-IN" dirty="0"/>
          </a:p>
        </p:txBody>
      </p:sp>
      <p:sp>
        <p:nvSpPr>
          <p:cNvPr id="3" name="Rectangle 2"/>
          <p:cNvSpPr txBox="1">
            <a:spLocks noChangeArrowheads="1"/>
          </p:cNvSpPr>
          <p:nvPr/>
        </p:nvSpPr>
        <p:spPr>
          <a:xfrm>
            <a:off x="391795" y="645160"/>
            <a:ext cx="8493125" cy="6009005"/>
          </a:xfrm>
          <a:prstGeom prst="rect">
            <a:avLst/>
          </a:prstGeom>
          <a:noFill/>
          <a:ln w="9525">
            <a:noFill/>
          </a:ln>
        </p:spPr>
        <p:txBody>
          <a:bodyPr/>
          <a:lstStyle>
            <a:lvl1pPr marL="357505" indent="-357505" algn="just" rtl="0" fontAlgn="base">
              <a:lnSpc>
                <a:spcPct val="110000"/>
              </a:lnSpc>
              <a:spcBef>
                <a:spcPts val="1800"/>
              </a:spcBef>
              <a:spcAft>
                <a:spcPct val="0"/>
              </a:spcAft>
              <a:buClr>
                <a:srgbClr val="597F24"/>
              </a:buClr>
              <a:buSzPct val="60000"/>
              <a:buFont typeface="Wingdings" panose="05000000000000000000" charset="0"/>
              <a:buChar char="Ø"/>
              <a:defRPr sz="2000" kern="1200">
                <a:solidFill>
                  <a:srgbClr val="597F24"/>
                </a:solidFill>
                <a:latin typeface="Arial" panose="020B0604020202020204" pitchFamily="34" charset="0"/>
                <a:ea typeface="Microsoft YaHei" panose="020B0503020204020204" pitchFamily="34" charset="-122"/>
                <a:cs typeface="+mn-cs"/>
              </a:defRPr>
            </a:lvl1pPr>
            <a:lvl2pPr marL="357505" indent="-357505" algn="just" rtl="0" fontAlgn="base">
              <a:lnSpc>
                <a:spcPct val="130000"/>
              </a:lnSpc>
              <a:spcBef>
                <a:spcPct val="0"/>
              </a:spcBef>
              <a:spcAft>
                <a:spcPts val="600"/>
              </a:spcAft>
              <a:buClr>
                <a:srgbClr val="D8E39E"/>
              </a:buClr>
              <a:buFont typeface="幼圆" pitchFamily="49" charset="-122"/>
              <a:buChar char=" "/>
              <a:defRPr sz="1600" kern="1200">
                <a:solidFill>
                  <a:srgbClr val="7D7D7D"/>
                </a:solidFill>
                <a:latin typeface="Arial" panose="020B0604020202020204" pitchFamily="34" charset="0"/>
                <a:ea typeface="幼圆" pitchFamily="49" charset="-122"/>
                <a:cs typeface="Arial" panose="020B060402020202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eaLnBrk="1" hangingPunct="1">
              <a:lnSpc>
                <a:spcPct val="100000"/>
              </a:lnSpc>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smtClean="0">
                <a:solidFill>
                  <a:schemeClr val="tx1"/>
                </a:solidFill>
              </a:rPr>
              <a:t>list </a:t>
            </a:r>
            <a:r>
              <a:rPr lang="en-IN" altLang="en-US" sz="1995" dirty="0" smtClean="0">
                <a:solidFill>
                  <a:schemeClr val="tx1"/>
                </a:solidFill>
              </a:rPr>
              <a:t>= [ '</a:t>
            </a:r>
            <a:r>
              <a:rPr lang="en-IN" altLang="en-US" sz="1995" dirty="0" err="1" smtClean="0">
                <a:solidFill>
                  <a:schemeClr val="tx1"/>
                </a:solidFill>
              </a:rPr>
              <a:t>abcd</a:t>
            </a:r>
            <a:r>
              <a:rPr lang="en-IN" altLang="en-US" sz="1995" dirty="0" smtClean="0">
                <a:solidFill>
                  <a:schemeClr val="tx1"/>
                </a:solidFill>
              </a:rPr>
              <a:t>', 786 , 2.23, 'john', 70.2 ]</a:t>
            </a:r>
          </a:p>
          <a:p>
            <a:pPr marL="857250" lvl="1" indent="-457200" eaLnBrk="1" hangingPunct="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err="1" smtClean="0">
                <a:solidFill>
                  <a:schemeClr val="tx1"/>
                </a:solidFill>
              </a:rPr>
              <a:t>tinylist</a:t>
            </a:r>
            <a:r>
              <a:rPr lang="en-IN" altLang="en-US" sz="1995" dirty="0" smtClean="0">
                <a:solidFill>
                  <a:schemeClr val="tx1"/>
                </a:solidFill>
              </a:rPr>
              <a:t> = [123, 'john']</a:t>
            </a:r>
          </a:p>
          <a:p>
            <a:pPr marL="857250" lvl="1" indent="-457200" eaLnBrk="1" hangingPunct="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995" dirty="0" smtClean="0">
              <a:solidFill>
                <a:schemeClr val="tx1"/>
              </a:solidFill>
            </a:endParaRPr>
          </a:p>
          <a:p>
            <a:pPr marL="857250" lvl="1" indent="-457200" eaLnBrk="1" hangingPunct="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smtClean="0">
                <a:solidFill>
                  <a:schemeClr val="tx1"/>
                </a:solidFill>
              </a:rPr>
              <a:t>print (list)       	# Prints complete list</a:t>
            </a:r>
          </a:p>
          <a:p>
            <a:pPr marL="857250" lvl="1" indent="-457200" eaLnBrk="1" hangingPunct="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smtClean="0">
                <a:solidFill>
                  <a:schemeClr val="tx1"/>
                </a:solidFill>
              </a:rPr>
              <a:t>print (list[0])    	# Prints first element of the list</a:t>
            </a:r>
          </a:p>
          <a:p>
            <a:pPr marL="857250" lvl="1" indent="-457200" eaLnBrk="1" hangingPunct="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smtClean="0">
                <a:solidFill>
                  <a:schemeClr val="tx1"/>
                </a:solidFill>
              </a:rPr>
              <a:t>print (list[1:3]) # Prints elements from 2nd till 3rd </a:t>
            </a:r>
          </a:p>
          <a:p>
            <a:pPr marL="857250" lvl="1" indent="-457200" eaLnBrk="1" hangingPunct="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smtClean="0">
                <a:solidFill>
                  <a:schemeClr val="tx1"/>
                </a:solidFill>
              </a:rPr>
              <a:t>print (list[2:])      # Prints elements from 3rd element</a:t>
            </a:r>
          </a:p>
          <a:p>
            <a:pPr marL="857250" lvl="1" indent="-457200" eaLnBrk="1" hangingPunct="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smtClean="0">
                <a:solidFill>
                  <a:schemeClr val="tx1"/>
                </a:solidFill>
              </a:rPr>
              <a:t>print (</a:t>
            </a:r>
            <a:r>
              <a:rPr lang="en-IN" altLang="en-US" sz="1995" dirty="0" err="1" smtClean="0">
                <a:solidFill>
                  <a:schemeClr val="tx1"/>
                </a:solidFill>
              </a:rPr>
              <a:t>tinylist</a:t>
            </a:r>
            <a:r>
              <a:rPr lang="en-IN" altLang="en-US" sz="1995" dirty="0" smtClean="0">
                <a:solidFill>
                  <a:schemeClr val="tx1"/>
                </a:solidFill>
              </a:rPr>
              <a:t> * 2)  # Prints list two times</a:t>
            </a:r>
          </a:p>
          <a:p>
            <a:pPr marL="857250" lvl="1" indent="-457200" eaLnBrk="1" hangingPunct="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smtClean="0">
                <a:solidFill>
                  <a:schemeClr val="tx1"/>
                </a:solidFill>
              </a:rPr>
              <a:t>print (list + </a:t>
            </a:r>
            <a:r>
              <a:rPr lang="en-IN" altLang="en-US" sz="1995" dirty="0" err="1" smtClean="0">
                <a:solidFill>
                  <a:schemeClr val="tx1"/>
                </a:solidFill>
              </a:rPr>
              <a:t>tinylist</a:t>
            </a:r>
            <a:r>
              <a:rPr lang="en-IN" altLang="en-US" sz="1995" dirty="0" smtClean="0">
                <a:solidFill>
                  <a:schemeClr val="tx1"/>
                </a:solidFill>
              </a:rPr>
              <a:t>) # Prints concatenated lists</a:t>
            </a:r>
          </a:p>
          <a:p>
            <a:pPr marL="857250" lvl="1" indent="-457200" eaLnBrk="1" hangingPunct="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995" dirty="0" smtClean="0">
              <a:solidFill>
                <a:schemeClr val="tx1"/>
              </a:solidFill>
            </a:endParaRPr>
          </a:p>
          <a:p>
            <a:pPr marL="857250" lvl="1" indent="-457200" eaLnBrk="1" hangingPunct="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smtClean="0">
                <a:solidFill>
                  <a:schemeClr val="tx1"/>
                </a:solidFill>
              </a:rPr>
              <a:t>This produce the following result −</a:t>
            </a:r>
          </a:p>
          <a:p>
            <a:pPr marL="857250" lvl="1" indent="-457200" eaLnBrk="1" hangingPunct="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270" dirty="0" smtClean="0">
              <a:solidFill>
                <a:schemeClr val="tx1"/>
              </a:solidFill>
            </a:endParaRPr>
          </a:p>
          <a:p>
            <a:pPr marL="857250" lvl="1" indent="-457200" eaLnBrk="1" hangingPunct="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smtClean="0">
                <a:solidFill>
                  <a:schemeClr val="tx1"/>
                </a:solidFill>
              </a:rPr>
              <a:t>['</a:t>
            </a:r>
            <a:r>
              <a:rPr lang="en-IN" altLang="en-US" sz="1995" dirty="0" err="1" smtClean="0">
                <a:solidFill>
                  <a:schemeClr val="tx1"/>
                </a:solidFill>
              </a:rPr>
              <a:t>abcd</a:t>
            </a:r>
            <a:r>
              <a:rPr lang="en-IN" altLang="en-US" sz="1995" dirty="0" smtClean="0">
                <a:solidFill>
                  <a:schemeClr val="tx1"/>
                </a:solidFill>
              </a:rPr>
              <a:t>', 786, 2.23, 'john', 70.2]</a:t>
            </a:r>
          </a:p>
          <a:p>
            <a:pPr marL="857250" lvl="1" indent="-457200" eaLnBrk="1" hangingPunct="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err="1" smtClean="0">
                <a:solidFill>
                  <a:schemeClr val="tx1"/>
                </a:solidFill>
              </a:rPr>
              <a:t>abcd</a:t>
            </a:r>
            <a:endParaRPr lang="en-IN" altLang="en-US" sz="1995" dirty="0" smtClean="0">
              <a:solidFill>
                <a:schemeClr val="tx1"/>
              </a:solidFill>
            </a:endParaRPr>
          </a:p>
          <a:p>
            <a:pPr marL="857250" lvl="1" indent="-457200" eaLnBrk="1" hangingPunct="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smtClean="0">
                <a:solidFill>
                  <a:schemeClr val="tx1"/>
                </a:solidFill>
              </a:rPr>
              <a:t>[786, 2.23]</a:t>
            </a:r>
          </a:p>
          <a:p>
            <a:pPr marL="857250" lvl="1" indent="-457200" eaLnBrk="1" hangingPunct="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smtClean="0">
                <a:solidFill>
                  <a:schemeClr val="tx1"/>
                </a:solidFill>
              </a:rPr>
              <a:t>[2.23, 'john', 70.2]</a:t>
            </a:r>
          </a:p>
          <a:p>
            <a:pPr marL="857250" lvl="1" indent="-457200" eaLnBrk="1" hangingPunct="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smtClean="0">
                <a:solidFill>
                  <a:schemeClr val="tx1"/>
                </a:solidFill>
              </a:rPr>
              <a:t>[123, 'john', 123, 'john']</a:t>
            </a:r>
          </a:p>
          <a:p>
            <a:pPr marL="857250" lvl="1" indent="-457200" eaLnBrk="1" hangingPunct="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smtClean="0">
                <a:solidFill>
                  <a:schemeClr val="tx1"/>
                </a:solidFill>
              </a:rPr>
              <a:t>['</a:t>
            </a:r>
            <a:r>
              <a:rPr lang="en-IN" altLang="en-US" sz="1995" dirty="0" err="1" smtClean="0">
                <a:solidFill>
                  <a:schemeClr val="tx1"/>
                </a:solidFill>
              </a:rPr>
              <a:t>abcd</a:t>
            </a:r>
            <a:r>
              <a:rPr lang="en-IN" altLang="en-US" sz="1995" dirty="0" smtClean="0">
                <a:solidFill>
                  <a:schemeClr val="tx1"/>
                </a:solidFill>
              </a:rPr>
              <a:t>', 786, 2.23, 'john', 70.2, 123, 'john']</a:t>
            </a:r>
            <a:endParaRPr lang="en-IN" altLang="en-US" sz="1995" dirty="0">
              <a:solidFill>
                <a:schemeClr val="tx1"/>
              </a:solidFill>
            </a:endParaRPr>
          </a:p>
        </p:txBody>
      </p:sp>
    </p:spTree>
    <p:extLst>
      <p:ext uri="{BB962C8B-B14F-4D97-AF65-F5344CB8AC3E}">
        <p14:creationId xmlns:p14="http://schemas.microsoft.com/office/powerpoint/2010/main" val="9073019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panose="020B0604020202020204" pitchFamily="34" charset="0"/>
                <a:cs typeface="Arial" panose="020B0604020202020204" pitchFamily="34" charset="0"/>
              </a:rPr>
              <a:t>Standard Data Types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2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Tuples</a:t>
            </a:r>
          </a:p>
          <a:p>
            <a:pPr marL="857250" lvl="1" indent="-457200" algn="just" eaLnBrk="1">
              <a:lnSpc>
                <a:spcPct val="12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a:solidFill>
                  <a:schemeClr val="tx1"/>
                </a:solidFill>
                <a:latin typeface="Arial" panose="020B0604020202020204" pitchFamily="34" charset="0"/>
                <a:cs typeface="Arial" panose="020B0604020202020204" pitchFamily="34" charset="0"/>
              </a:rPr>
              <a:t>A tuple is another sequence data type that is similar to the list. </a:t>
            </a:r>
            <a:endParaRPr lang="en-IN" altLang="en-US" sz="2000" dirty="0" smtClean="0">
              <a:solidFill>
                <a:schemeClr val="tx1"/>
              </a:solidFill>
              <a:latin typeface="Arial" panose="020B0604020202020204" pitchFamily="34" charset="0"/>
              <a:cs typeface="Arial" panose="020B0604020202020204" pitchFamily="34" charset="0"/>
            </a:endParaRPr>
          </a:p>
          <a:p>
            <a:pPr marL="857250" lvl="1" indent="-457200" algn="just" eaLnBrk="1">
              <a:lnSpc>
                <a:spcPct val="12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000" dirty="0" smtClean="0">
              <a:solidFill>
                <a:schemeClr val="tx1"/>
              </a:solidFill>
              <a:latin typeface="Arial" panose="020B0604020202020204" pitchFamily="34" charset="0"/>
              <a:cs typeface="Arial" panose="020B0604020202020204" pitchFamily="34" charset="0"/>
            </a:endParaRPr>
          </a:p>
          <a:p>
            <a:pPr marL="857250" lvl="1" indent="-457200" algn="just" eaLnBrk="1">
              <a:lnSpc>
                <a:spcPct val="12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smtClean="0">
                <a:solidFill>
                  <a:schemeClr val="tx1"/>
                </a:solidFill>
                <a:latin typeface="Arial" panose="020B0604020202020204" pitchFamily="34" charset="0"/>
                <a:cs typeface="Arial" panose="020B0604020202020204" pitchFamily="34" charset="0"/>
              </a:rPr>
              <a:t>A </a:t>
            </a:r>
            <a:r>
              <a:rPr lang="en-IN" altLang="en-US" sz="2000" dirty="0">
                <a:solidFill>
                  <a:schemeClr val="tx1"/>
                </a:solidFill>
                <a:latin typeface="Arial" panose="020B0604020202020204" pitchFamily="34" charset="0"/>
                <a:cs typeface="Arial" panose="020B0604020202020204" pitchFamily="34" charset="0"/>
              </a:rPr>
              <a:t>tuple consists of a number of values separated by commas. </a:t>
            </a:r>
            <a:endParaRPr lang="en-IN" altLang="en-US" sz="2000" dirty="0" smtClean="0">
              <a:solidFill>
                <a:schemeClr val="tx1"/>
              </a:solidFill>
              <a:latin typeface="Arial" panose="020B0604020202020204" pitchFamily="34" charset="0"/>
              <a:cs typeface="Arial" panose="020B0604020202020204" pitchFamily="34" charset="0"/>
            </a:endParaRPr>
          </a:p>
          <a:p>
            <a:pPr marL="857250" lvl="1" indent="-457200" algn="just" eaLnBrk="1">
              <a:lnSpc>
                <a:spcPct val="12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000" dirty="0" smtClean="0">
              <a:solidFill>
                <a:schemeClr val="tx1"/>
              </a:solidFill>
              <a:latin typeface="Arial" panose="020B0604020202020204" pitchFamily="34" charset="0"/>
              <a:cs typeface="Arial" panose="020B0604020202020204" pitchFamily="34" charset="0"/>
            </a:endParaRPr>
          </a:p>
          <a:p>
            <a:pPr marL="857250" lvl="1" indent="-457200" algn="just" eaLnBrk="1">
              <a:lnSpc>
                <a:spcPct val="12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smtClean="0">
                <a:solidFill>
                  <a:schemeClr val="tx1"/>
                </a:solidFill>
                <a:latin typeface="Arial" panose="020B0604020202020204" pitchFamily="34" charset="0"/>
                <a:cs typeface="Arial" panose="020B0604020202020204" pitchFamily="34" charset="0"/>
              </a:rPr>
              <a:t>Unlike </a:t>
            </a:r>
            <a:r>
              <a:rPr lang="en-IN" altLang="en-US" sz="2000" dirty="0">
                <a:solidFill>
                  <a:schemeClr val="tx1"/>
                </a:solidFill>
                <a:latin typeface="Arial" panose="020B0604020202020204" pitchFamily="34" charset="0"/>
                <a:cs typeface="Arial" panose="020B0604020202020204" pitchFamily="34" charset="0"/>
              </a:rPr>
              <a:t>lists, however, tuples are enclosed within parentheses.</a:t>
            </a:r>
          </a:p>
          <a:p>
            <a:pPr marL="857250" lvl="1" indent="-457200" algn="just" eaLnBrk="1">
              <a:lnSpc>
                <a:spcPct val="12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000" dirty="0">
              <a:solidFill>
                <a:schemeClr val="tx1"/>
              </a:solidFill>
              <a:latin typeface="Arial" panose="020B0604020202020204" pitchFamily="34" charset="0"/>
              <a:cs typeface="Arial" panose="020B0604020202020204" pitchFamily="34" charset="0"/>
            </a:endParaRPr>
          </a:p>
          <a:p>
            <a:pPr marL="857250" lvl="1" indent="-457200" algn="just" eaLnBrk="1">
              <a:lnSpc>
                <a:spcPct val="12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a:solidFill>
                  <a:schemeClr val="tx1"/>
                </a:solidFill>
                <a:latin typeface="Arial" panose="020B0604020202020204" pitchFamily="34" charset="0"/>
                <a:cs typeface="Arial" panose="020B0604020202020204" pitchFamily="34" charset="0"/>
              </a:rPr>
              <a:t>The main differences between lists and tuples are: Lists are enclosed in brackets ( [ ] ) and their elements and size can be changed, while tuples are enclosed in parentheses ( ( ) ) and cannot be updated. </a:t>
            </a:r>
            <a:endParaRPr lang="en-IN" altLang="en-US" sz="2000" dirty="0" smtClean="0">
              <a:solidFill>
                <a:schemeClr val="tx1"/>
              </a:solidFill>
              <a:latin typeface="Arial" panose="020B0604020202020204" pitchFamily="34" charset="0"/>
              <a:cs typeface="Arial" panose="020B0604020202020204" pitchFamily="34" charset="0"/>
            </a:endParaRPr>
          </a:p>
          <a:p>
            <a:pPr marL="857250" lvl="1" indent="-457200" algn="just" eaLnBrk="1">
              <a:lnSpc>
                <a:spcPct val="12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000" dirty="0" smtClean="0">
              <a:solidFill>
                <a:schemeClr val="tx1"/>
              </a:solidFill>
              <a:latin typeface="Arial" panose="020B0604020202020204" pitchFamily="34" charset="0"/>
              <a:cs typeface="Arial" panose="020B0604020202020204" pitchFamily="34" charset="0"/>
            </a:endParaRPr>
          </a:p>
          <a:p>
            <a:pPr marL="857250" lvl="1" indent="-457200" algn="just" eaLnBrk="1">
              <a:lnSpc>
                <a:spcPct val="12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smtClean="0">
                <a:solidFill>
                  <a:schemeClr val="tx1"/>
                </a:solidFill>
                <a:latin typeface="Arial" panose="020B0604020202020204" pitchFamily="34" charset="0"/>
                <a:cs typeface="Arial" panose="020B0604020202020204" pitchFamily="34" charset="0"/>
              </a:rPr>
              <a:t>Tuples </a:t>
            </a:r>
            <a:r>
              <a:rPr lang="en-IN" altLang="en-US" sz="2000" dirty="0">
                <a:solidFill>
                  <a:schemeClr val="tx1"/>
                </a:solidFill>
                <a:latin typeface="Arial" panose="020B0604020202020204" pitchFamily="34" charset="0"/>
                <a:cs typeface="Arial" panose="020B0604020202020204" pitchFamily="34" charset="0"/>
              </a:rPr>
              <a:t>can be thought of as </a:t>
            </a:r>
            <a:r>
              <a:rPr lang="en-IN" altLang="en-US" sz="2000" b="1" dirty="0" smtClean="0">
                <a:solidFill>
                  <a:schemeClr val="tx1"/>
                </a:solidFill>
                <a:latin typeface="Arial" panose="020B0604020202020204" pitchFamily="34" charset="0"/>
                <a:cs typeface="Arial" panose="020B0604020202020204" pitchFamily="34" charset="0"/>
              </a:rPr>
              <a:t>read-only lists/immutable lists</a:t>
            </a:r>
            <a:r>
              <a:rPr lang="en-IN" altLang="en-US" sz="2000" dirty="0" smtClean="0">
                <a:solidFill>
                  <a:schemeClr val="tx1"/>
                </a:solidFill>
                <a:latin typeface="Arial" panose="020B0604020202020204" pitchFamily="34" charset="0"/>
                <a:cs typeface="Arial" panose="020B0604020202020204" pitchFamily="34" charset="0"/>
              </a:rPr>
              <a:t>.</a:t>
            </a:r>
            <a:endParaRPr lang="en-IN" altLang="en-US" sz="1995" dirty="0">
              <a:solidFill>
                <a:schemeClr val="tx1"/>
              </a:solidFill>
              <a:latin typeface="Arial" panose="020B0604020202020204" pitchFamily="34" charset="0"/>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panose="020B0604020202020204" pitchFamily="34" charset="0"/>
                <a:cs typeface="Arial" panose="020B0604020202020204" pitchFamily="34" charset="0"/>
              </a:rPr>
              <a:t>Standard Data Types</a:t>
            </a:r>
          </a:p>
        </p:txBody>
      </p:sp>
      <p:sp>
        <p:nvSpPr>
          <p:cNvPr id="4098" name="Rectangle 2"/>
          <p:cNvSpPr>
            <a:spLocks noGrp="1" noChangeArrowheads="1"/>
          </p:cNvSpPr>
          <p:nvPr>
            <p:ph type="subTitle" idx="4294967295"/>
          </p:nvPr>
        </p:nvSpPr>
        <p:spPr>
          <a:xfrm>
            <a:off x="457835" y="764540"/>
            <a:ext cx="8546465" cy="6009005"/>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Tuples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tuple = ( '</a:t>
            </a:r>
            <a:r>
              <a:rPr lang="en-IN" altLang="en-US" sz="1995" dirty="0" err="1">
                <a:solidFill>
                  <a:schemeClr val="tx1"/>
                </a:solidFill>
                <a:cs typeface="Arial" panose="020B0604020202020204" pitchFamily="34" charset="0"/>
              </a:rPr>
              <a:t>abcd</a:t>
            </a:r>
            <a:r>
              <a:rPr lang="en-IN" altLang="en-US" sz="1995" dirty="0">
                <a:solidFill>
                  <a:schemeClr val="tx1"/>
                </a:solidFill>
                <a:cs typeface="Arial" panose="020B0604020202020204" pitchFamily="34" charset="0"/>
              </a:rPr>
              <a:t>', 786 , 2.23, 'john', 70.2  )</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err="1">
                <a:solidFill>
                  <a:schemeClr val="tx1"/>
                </a:solidFill>
                <a:cs typeface="Arial" panose="020B0604020202020204" pitchFamily="34" charset="0"/>
              </a:rPr>
              <a:t>tinytuple</a:t>
            </a:r>
            <a:r>
              <a:rPr lang="en-IN" altLang="en-US" sz="1995" dirty="0">
                <a:solidFill>
                  <a:schemeClr val="tx1"/>
                </a:solidFill>
                <a:cs typeface="Arial" panose="020B0604020202020204" pitchFamily="34" charset="0"/>
              </a:rPr>
              <a:t> = (123, 'john')</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print (tuple)         </a:t>
            </a:r>
            <a:r>
              <a:rPr lang="en-IN" altLang="en-US" sz="1995" dirty="0" smtClean="0">
                <a:solidFill>
                  <a:schemeClr val="tx1"/>
                </a:solidFill>
                <a:cs typeface="Arial" panose="020B0604020202020204" pitchFamily="34" charset="0"/>
              </a:rPr>
              <a:t># </a:t>
            </a:r>
            <a:r>
              <a:rPr lang="en-IN" altLang="en-US" sz="1995" dirty="0">
                <a:solidFill>
                  <a:schemeClr val="tx1"/>
                </a:solidFill>
                <a:cs typeface="Arial" panose="020B0604020202020204" pitchFamily="34" charset="0"/>
              </a:rPr>
              <a:t>Prints complete tuple</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print (tuple[0])      </a:t>
            </a:r>
            <a:r>
              <a:rPr lang="en-IN" altLang="en-US" sz="1995" dirty="0" smtClean="0">
                <a:solidFill>
                  <a:schemeClr val="tx1"/>
                </a:solidFill>
                <a:cs typeface="Arial" panose="020B0604020202020204" pitchFamily="34" charset="0"/>
              </a:rPr>
              <a:t># </a:t>
            </a:r>
            <a:r>
              <a:rPr lang="en-IN" altLang="en-US" sz="1995" dirty="0">
                <a:solidFill>
                  <a:schemeClr val="tx1"/>
                </a:solidFill>
                <a:cs typeface="Arial" panose="020B0604020202020204" pitchFamily="34" charset="0"/>
              </a:rPr>
              <a:t>Prints first element of the tuple</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print (tuple[1:3])    </a:t>
            </a:r>
            <a:r>
              <a:rPr lang="en-IN" altLang="en-US" sz="1815" dirty="0" smtClean="0">
                <a:solidFill>
                  <a:schemeClr val="tx1"/>
                </a:solidFill>
                <a:cs typeface="Arial" panose="020B0604020202020204" pitchFamily="34" charset="0"/>
              </a:rPr>
              <a:t># </a:t>
            </a:r>
            <a:r>
              <a:rPr lang="en-IN" altLang="en-US" sz="1815" dirty="0">
                <a:solidFill>
                  <a:schemeClr val="tx1"/>
                </a:solidFill>
                <a:cs typeface="Arial" panose="020B0604020202020204" pitchFamily="34" charset="0"/>
              </a:rPr>
              <a:t>Prints elements starting from 2nd till 3rd</a:t>
            </a:r>
            <a:r>
              <a:rPr lang="en-IN" altLang="en-US" sz="1995" dirty="0">
                <a:solidFill>
                  <a:schemeClr val="tx1"/>
                </a:solidFill>
                <a:cs typeface="Arial" panose="020B0604020202020204" pitchFamily="34" charset="0"/>
              </a:rPr>
              <a:t> </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print (tuple[2:])   	</a:t>
            </a:r>
            <a:r>
              <a:rPr lang="en-IN" altLang="en-US" sz="1635" b="1" dirty="0" smtClean="0">
                <a:solidFill>
                  <a:schemeClr val="tx1"/>
                </a:solidFill>
                <a:cs typeface="Arial" panose="020B0604020202020204" pitchFamily="34" charset="0"/>
              </a:rPr>
              <a:t># </a:t>
            </a:r>
            <a:r>
              <a:rPr lang="en-IN" altLang="en-US" sz="1635" b="1" dirty="0">
                <a:solidFill>
                  <a:schemeClr val="tx1"/>
                </a:solidFill>
                <a:cs typeface="Arial" panose="020B0604020202020204" pitchFamily="34" charset="0"/>
              </a:rPr>
              <a:t>Prints elements starting from 3rd element</a:t>
            </a:r>
            <a:endParaRPr lang="en-IN" altLang="en-US" sz="1995" b="1" dirty="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print (</a:t>
            </a:r>
            <a:r>
              <a:rPr lang="en-IN" altLang="en-US" sz="1995" dirty="0" err="1">
                <a:solidFill>
                  <a:schemeClr val="tx1"/>
                </a:solidFill>
                <a:cs typeface="Arial" panose="020B0604020202020204" pitchFamily="34" charset="0"/>
              </a:rPr>
              <a:t>tinytuple</a:t>
            </a:r>
            <a:r>
              <a:rPr lang="en-IN" altLang="en-US" sz="1995" dirty="0">
                <a:solidFill>
                  <a:schemeClr val="tx1"/>
                </a:solidFill>
                <a:cs typeface="Arial" panose="020B0604020202020204" pitchFamily="34" charset="0"/>
              </a:rPr>
              <a:t> * 2) </a:t>
            </a:r>
            <a:r>
              <a:rPr lang="en-IN" altLang="en-US" sz="1995" dirty="0" smtClean="0">
                <a:solidFill>
                  <a:schemeClr val="tx1"/>
                </a:solidFill>
                <a:cs typeface="Arial" panose="020B0604020202020204" pitchFamily="34" charset="0"/>
              </a:rPr>
              <a:t> # </a:t>
            </a:r>
            <a:r>
              <a:rPr lang="en-IN" altLang="en-US" sz="1995" dirty="0">
                <a:solidFill>
                  <a:schemeClr val="tx1"/>
                </a:solidFill>
                <a:cs typeface="Arial" panose="020B0604020202020204" pitchFamily="34" charset="0"/>
              </a:rPr>
              <a:t>Prints tuple two times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print (tuple + </a:t>
            </a:r>
            <a:r>
              <a:rPr lang="en-IN" altLang="en-US" sz="1995" dirty="0" err="1">
                <a:solidFill>
                  <a:schemeClr val="tx1"/>
                </a:solidFill>
                <a:cs typeface="Arial" panose="020B0604020202020204" pitchFamily="34" charset="0"/>
              </a:rPr>
              <a:t>tinytuple</a:t>
            </a:r>
            <a:r>
              <a:rPr lang="en-IN" altLang="en-US" sz="1995" dirty="0">
                <a:solidFill>
                  <a:schemeClr val="tx1"/>
                </a:solidFill>
                <a:cs typeface="Arial" panose="020B0604020202020204" pitchFamily="34" charset="0"/>
              </a:rPr>
              <a:t>) </a:t>
            </a:r>
            <a:r>
              <a:rPr lang="en-IN" altLang="en-US" sz="1995" dirty="0" smtClean="0">
                <a:solidFill>
                  <a:schemeClr val="tx1"/>
                </a:solidFill>
                <a:cs typeface="Arial" panose="020B0604020202020204" pitchFamily="34" charset="0"/>
              </a:rPr>
              <a:t>	# </a:t>
            </a:r>
            <a:r>
              <a:rPr lang="en-IN" altLang="en-US" sz="1995" dirty="0">
                <a:solidFill>
                  <a:schemeClr val="tx1"/>
                </a:solidFill>
                <a:cs typeface="Arial" panose="020B0604020202020204" pitchFamily="34" charset="0"/>
              </a:rPr>
              <a:t>Prints concatenated tuple</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smtClean="0">
                <a:solidFill>
                  <a:schemeClr val="tx1"/>
                </a:solidFill>
                <a:cs typeface="Arial" panose="020B0604020202020204" pitchFamily="34" charset="0"/>
              </a:rPr>
              <a:t>This </a:t>
            </a:r>
            <a:r>
              <a:rPr lang="en-IN" altLang="en-US" sz="1995" dirty="0">
                <a:solidFill>
                  <a:schemeClr val="tx1"/>
                </a:solidFill>
                <a:cs typeface="Arial" panose="020B0604020202020204" pitchFamily="34" charset="0"/>
              </a:rPr>
              <a:t>produce the following result −</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090" dirty="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a:t>
            </a:r>
            <a:r>
              <a:rPr lang="en-IN" altLang="en-US" sz="1995" dirty="0" err="1">
                <a:solidFill>
                  <a:schemeClr val="tx1"/>
                </a:solidFill>
                <a:cs typeface="Arial" panose="020B0604020202020204" pitchFamily="34" charset="0"/>
              </a:rPr>
              <a:t>abcd</a:t>
            </a:r>
            <a:r>
              <a:rPr lang="en-IN" altLang="en-US" sz="1995" dirty="0">
                <a:solidFill>
                  <a:schemeClr val="tx1"/>
                </a:solidFill>
                <a:cs typeface="Arial" panose="020B0604020202020204" pitchFamily="34" charset="0"/>
              </a:rPr>
              <a:t>', 786, 2.23, 'john', </a:t>
            </a:r>
            <a:r>
              <a:rPr lang="en-IN" altLang="en-US" sz="1995" dirty="0" smtClean="0">
                <a:solidFill>
                  <a:schemeClr val="tx1"/>
                </a:solidFill>
                <a:cs typeface="Arial" panose="020B0604020202020204" pitchFamily="34" charset="0"/>
              </a:rPr>
              <a:t>70.2)</a:t>
            </a:r>
            <a:endParaRPr lang="en-IN" altLang="en-US" sz="1995" dirty="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err="1">
                <a:solidFill>
                  <a:schemeClr val="tx1"/>
                </a:solidFill>
                <a:cs typeface="Arial" panose="020B0604020202020204" pitchFamily="34" charset="0"/>
              </a:rPr>
              <a:t>abcd</a:t>
            </a:r>
            <a:endParaRPr lang="en-IN" altLang="en-US" sz="1995" dirty="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(786, 2.23)</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(2.23, 'john', </a:t>
            </a:r>
            <a:r>
              <a:rPr lang="en-IN" altLang="en-US" sz="1995" dirty="0" smtClean="0">
                <a:solidFill>
                  <a:schemeClr val="tx1"/>
                </a:solidFill>
                <a:cs typeface="Arial" panose="020B0604020202020204" pitchFamily="34" charset="0"/>
              </a:rPr>
              <a:t>70.2)</a:t>
            </a:r>
            <a:endParaRPr lang="en-IN" altLang="en-US" sz="1995" dirty="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(123, 'john', 123, 'john')</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a:t>
            </a:r>
            <a:r>
              <a:rPr lang="en-IN" altLang="en-US" sz="1995" dirty="0" err="1">
                <a:solidFill>
                  <a:schemeClr val="tx1"/>
                </a:solidFill>
                <a:cs typeface="Arial" panose="020B0604020202020204" pitchFamily="34" charset="0"/>
              </a:rPr>
              <a:t>abcd</a:t>
            </a:r>
            <a:r>
              <a:rPr lang="en-IN" altLang="en-US" sz="1995" dirty="0">
                <a:solidFill>
                  <a:schemeClr val="tx1"/>
                </a:solidFill>
                <a:cs typeface="Arial" panose="020B0604020202020204" pitchFamily="34" charset="0"/>
              </a:rPr>
              <a:t>', 786, 2.23, 'john', </a:t>
            </a:r>
            <a:r>
              <a:rPr lang="en-IN" altLang="en-US" sz="1995" dirty="0" smtClean="0">
                <a:solidFill>
                  <a:schemeClr val="tx1"/>
                </a:solidFill>
                <a:cs typeface="Arial" panose="020B0604020202020204" pitchFamily="34" charset="0"/>
              </a:rPr>
              <a:t>70.2, </a:t>
            </a:r>
            <a:r>
              <a:rPr lang="en-IN" altLang="en-US" sz="1995" dirty="0">
                <a:solidFill>
                  <a:schemeClr val="tx1"/>
                </a:solidFill>
                <a:cs typeface="Arial" panose="020B0604020202020204" pitchFamily="34" charset="0"/>
              </a:rPr>
              <a:t>123, 'john')</a:t>
            </a: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panose="020B0604020202020204" pitchFamily="34" charset="0"/>
                <a:cs typeface="Arial" panose="020B0604020202020204" pitchFamily="34" charset="0"/>
              </a:rPr>
              <a:t>Standard Data Types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Tuples and List</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tuple = ( '</a:t>
            </a:r>
            <a:r>
              <a:rPr lang="en-IN" altLang="en-US" sz="1995" dirty="0" err="1">
                <a:solidFill>
                  <a:schemeClr val="tx1"/>
                </a:solidFill>
                <a:cs typeface="Arial" panose="020B0604020202020204" pitchFamily="34" charset="0"/>
              </a:rPr>
              <a:t>abcd</a:t>
            </a:r>
            <a:r>
              <a:rPr lang="en-IN" altLang="en-US" sz="1995" dirty="0">
                <a:solidFill>
                  <a:schemeClr val="tx1"/>
                </a:solidFill>
                <a:cs typeface="Arial" panose="020B0604020202020204" pitchFamily="34" charset="0"/>
              </a:rPr>
              <a:t>', 786 , 2.23, 'john', 70.2  </a:t>
            </a:r>
            <a:r>
              <a:rPr lang="en-IN" altLang="en-US" sz="1995" dirty="0" smtClean="0">
                <a:solidFill>
                  <a:schemeClr val="tx1"/>
                </a:solidFill>
                <a:cs typeface="Arial" panose="020B0604020202020204" pitchFamily="34" charset="0"/>
              </a:rPr>
              <a:t>)</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995" dirty="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list = [ '</a:t>
            </a:r>
            <a:r>
              <a:rPr lang="en-IN" altLang="en-US" sz="1995" dirty="0" err="1">
                <a:solidFill>
                  <a:schemeClr val="tx1"/>
                </a:solidFill>
                <a:cs typeface="Arial" panose="020B0604020202020204" pitchFamily="34" charset="0"/>
              </a:rPr>
              <a:t>abcd</a:t>
            </a:r>
            <a:r>
              <a:rPr lang="en-IN" altLang="en-US" sz="1995" dirty="0">
                <a:solidFill>
                  <a:schemeClr val="tx1"/>
                </a:solidFill>
                <a:cs typeface="Arial" panose="020B0604020202020204" pitchFamily="34" charset="0"/>
              </a:rPr>
              <a:t>', 786 , 2.23, 'john', 70.2  </a:t>
            </a:r>
            <a:r>
              <a:rPr lang="en-IN" altLang="en-US" sz="1995" dirty="0" smtClean="0">
                <a:solidFill>
                  <a:schemeClr val="tx1"/>
                </a:solidFill>
                <a:cs typeface="Arial" panose="020B0604020202020204" pitchFamily="34" charset="0"/>
              </a:rPr>
              <a:t>]</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995" dirty="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tuple[2] = 1000    # Invalid syntax with </a:t>
            </a:r>
            <a:r>
              <a:rPr lang="en-IN" altLang="en-US" sz="1995" dirty="0" smtClean="0">
                <a:solidFill>
                  <a:schemeClr val="tx1"/>
                </a:solidFill>
                <a:cs typeface="Arial" panose="020B0604020202020204" pitchFamily="34" charset="0"/>
              </a:rPr>
              <a:t>tuple</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995" dirty="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list[2] = 1000     # Valid syntax with </a:t>
            </a:r>
            <a:r>
              <a:rPr lang="en-IN" altLang="en-US" sz="1995" dirty="0" smtClean="0">
                <a:solidFill>
                  <a:schemeClr val="tx1"/>
                </a:solidFill>
                <a:cs typeface="Arial" panose="020B0604020202020204" pitchFamily="34" charset="0"/>
              </a:rPr>
              <a:t>list</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995" dirty="0">
              <a:solidFill>
                <a:schemeClr val="tx1"/>
              </a:solidFill>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0" y="273629"/>
            <a:ext cx="8223840" cy="475879"/>
          </a:xfrm>
        </p:spPr>
        <p:txBody>
          <a:bodyPr/>
          <a:lstStyle/>
          <a:p>
            <a:r>
              <a:rPr lang="en-US" altLang="en-US" dirty="0"/>
              <a:t>Standard Data Types</a:t>
            </a:r>
            <a:endParaRPr lang="en-IN" dirty="0"/>
          </a:p>
        </p:txBody>
      </p:sp>
      <p:sp>
        <p:nvSpPr>
          <p:cNvPr id="3" name="Rectangle 2"/>
          <p:cNvSpPr txBox="1">
            <a:spLocks noChangeArrowheads="1"/>
          </p:cNvSpPr>
          <p:nvPr/>
        </p:nvSpPr>
        <p:spPr>
          <a:xfrm>
            <a:off x="456480" y="751071"/>
            <a:ext cx="8228160" cy="6009120"/>
          </a:xfrm>
          <a:prstGeom prst="rect">
            <a:avLst/>
          </a:prstGeom>
          <a:noFill/>
          <a:ln w="9525">
            <a:noFill/>
          </a:ln>
        </p:spPr>
        <p:txBody>
          <a:bodyPr/>
          <a:lstStyle>
            <a:lvl1pPr marL="357505" indent="-357505" algn="just" rtl="0" fontAlgn="base">
              <a:lnSpc>
                <a:spcPct val="110000"/>
              </a:lnSpc>
              <a:spcBef>
                <a:spcPts val="1800"/>
              </a:spcBef>
              <a:spcAft>
                <a:spcPct val="0"/>
              </a:spcAft>
              <a:buClr>
                <a:srgbClr val="597F24"/>
              </a:buClr>
              <a:buSzPct val="60000"/>
              <a:buFont typeface="Wingdings" panose="05000000000000000000" charset="0"/>
              <a:buChar char="Ø"/>
              <a:defRPr sz="2000" kern="1200">
                <a:solidFill>
                  <a:srgbClr val="597F24"/>
                </a:solidFill>
                <a:latin typeface="Arial" panose="020B0604020202020204" pitchFamily="34" charset="0"/>
                <a:ea typeface="Microsoft YaHei" panose="020B0503020204020204" pitchFamily="34" charset="-122"/>
                <a:cs typeface="+mn-cs"/>
              </a:defRPr>
            </a:lvl1pPr>
            <a:lvl2pPr marL="357505" indent="-357505" algn="just" rtl="0" fontAlgn="base">
              <a:lnSpc>
                <a:spcPct val="130000"/>
              </a:lnSpc>
              <a:spcBef>
                <a:spcPct val="0"/>
              </a:spcBef>
              <a:spcAft>
                <a:spcPts val="600"/>
              </a:spcAft>
              <a:buClr>
                <a:srgbClr val="D8E39E"/>
              </a:buClr>
              <a:buFont typeface="幼圆" pitchFamily="49" charset="-122"/>
              <a:buChar char=" "/>
              <a:defRPr sz="1600" kern="1200">
                <a:solidFill>
                  <a:srgbClr val="7D7D7D"/>
                </a:solidFill>
                <a:latin typeface="Arial" panose="020B0604020202020204" pitchFamily="34" charset="0"/>
                <a:ea typeface="幼圆" pitchFamily="49" charset="-122"/>
                <a:cs typeface="Arial" panose="020B060402020202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eaLnBrk="1" hangingPunct="1">
              <a:lnSpc>
                <a:spcPct val="100000"/>
              </a:lnSpc>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US" altLang="en-US" sz="2540" dirty="0" smtClean="0">
                <a:cs typeface="Arial" panose="020B0604020202020204" pitchFamily="34" charset="0"/>
              </a:rPr>
              <a:t>Sets</a:t>
            </a:r>
            <a:endParaRPr lang="en-IN" altLang="en-US" sz="2540" dirty="0" smtClean="0">
              <a:cs typeface="Arial" panose="020B0604020202020204" pitchFamily="34" charset="0"/>
            </a:endParaRPr>
          </a:p>
          <a:p>
            <a:pPr marL="857250" lvl="1" indent="-457200" eaLnBrk="1" hangingPunct="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US" altLang="en-US" sz="1995" dirty="0" smtClean="0">
                <a:solidFill>
                  <a:schemeClr val="tx1"/>
                </a:solidFill>
              </a:rPr>
              <a:t>A set in Mathematics refers to an unordered collection of objects without any duplicate.</a:t>
            </a:r>
          </a:p>
          <a:p>
            <a:pPr marL="857250" lvl="1" indent="-457200" eaLnBrk="1" hangingPunct="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1995" dirty="0" smtClean="0">
              <a:solidFill>
                <a:schemeClr val="tx1"/>
              </a:solidFill>
            </a:endParaRPr>
          </a:p>
          <a:p>
            <a:pPr marL="857250" lvl="1" indent="-457200" eaLnBrk="1" hangingPunct="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US" altLang="en-US" sz="1995" dirty="0" smtClean="0">
                <a:solidFill>
                  <a:schemeClr val="tx1"/>
                </a:solidFill>
              </a:rPr>
              <a:t>An object of type set may be created by enclosing the elements of the sets with in curly brackets.</a:t>
            </a:r>
          </a:p>
          <a:p>
            <a:pPr marL="857250" lvl="1" indent="-457200" eaLnBrk="1" hangingPunct="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1995" dirty="0">
              <a:solidFill>
                <a:schemeClr val="tx1"/>
              </a:solidFill>
            </a:endParaRPr>
          </a:p>
          <a:p>
            <a:pPr marL="857250" lvl="1" indent="-457200" eaLnBrk="1" hangingPunct="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rPr>
              <a:t>The major difference is that sets, unlike lists or tuples, cannot have multiple occurrences of the same element and store unordered values</a:t>
            </a:r>
            <a:r>
              <a:rPr lang="en-IN" altLang="en-US" sz="1995" dirty="0" smtClean="0">
                <a:solidFill>
                  <a:schemeClr val="tx1"/>
                </a:solidFill>
              </a:rPr>
              <a:t>.</a:t>
            </a:r>
          </a:p>
          <a:p>
            <a:pPr marL="857250" lvl="1" indent="-457200" eaLnBrk="1" hangingPunct="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1995" dirty="0">
              <a:solidFill>
                <a:schemeClr val="tx1"/>
              </a:solidFill>
            </a:endParaRPr>
          </a:p>
          <a:p>
            <a:pPr marL="857250" lvl="1" indent="-457200" eaLnBrk="1" hangingPunct="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US" altLang="en-US" sz="1995" dirty="0" smtClean="0">
                <a:solidFill>
                  <a:schemeClr val="tx1"/>
                </a:solidFill>
              </a:rPr>
              <a:t>The set objects may also created by applying the set function to lists strings and tuples.</a:t>
            </a:r>
          </a:p>
          <a:p>
            <a:pPr marL="857250" lvl="1" indent="-457200" eaLnBrk="1" hangingPunct="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1995" dirty="0" smtClean="0">
              <a:solidFill>
                <a:schemeClr val="tx1"/>
              </a:solidFill>
            </a:endParaRPr>
          </a:p>
          <a:p>
            <a:pPr marL="857250" lvl="1" indent="-457200" eaLnBrk="1" hangingPunct="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US" altLang="en-US" sz="1995" dirty="0" smtClean="0">
                <a:solidFill>
                  <a:schemeClr val="tx1"/>
                </a:solidFill>
              </a:rPr>
              <a:t>Unlike lists we can’t access the elements of a set through indexing and slicing</a:t>
            </a:r>
          </a:p>
          <a:p>
            <a:pPr marL="857250" lvl="1" indent="-457200" eaLnBrk="1" hangingPunct="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1995" dirty="0">
              <a:solidFill>
                <a:schemeClr val="tx1"/>
              </a:solidFill>
            </a:endParaRPr>
          </a:p>
          <a:p>
            <a:pPr marL="857250" lvl="1" indent="-457200" eaLnBrk="1" hangingPunct="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US" altLang="en-US" sz="1995" dirty="0" smtClean="0">
                <a:solidFill>
                  <a:schemeClr val="tx1"/>
                </a:solidFill>
              </a:rPr>
              <a:t>We cant apply + and * operators on sets</a:t>
            </a:r>
            <a:endParaRPr lang="en-US" altLang="en-US" sz="1995" dirty="0">
              <a:solidFill>
                <a:schemeClr val="tx1"/>
              </a:solidFill>
            </a:endParaRPr>
          </a:p>
          <a:p>
            <a:pPr marL="857250" lvl="1" indent="-457200" eaLnBrk="1" hangingPunct="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US" altLang="en-US" sz="1995" dirty="0" smtClean="0">
                <a:solidFill>
                  <a:schemeClr val="tx1"/>
                </a:solidFill>
              </a:rPr>
              <a:t>Open the </a:t>
            </a:r>
            <a:r>
              <a:rPr lang="en-US" altLang="en-US" sz="1995" dirty="0" err="1" smtClean="0">
                <a:solidFill>
                  <a:schemeClr val="tx1"/>
                </a:solidFill>
              </a:rPr>
              <a:t>jupyter</a:t>
            </a:r>
            <a:r>
              <a:rPr lang="en-US" altLang="en-US" sz="1995" dirty="0" smtClean="0">
                <a:solidFill>
                  <a:schemeClr val="tx1"/>
                </a:solidFill>
              </a:rPr>
              <a:t> notebook</a:t>
            </a:r>
          </a:p>
        </p:txBody>
      </p:sp>
    </p:spTree>
    <p:extLst>
      <p:ext uri="{BB962C8B-B14F-4D97-AF65-F5344CB8AC3E}">
        <p14:creationId xmlns:p14="http://schemas.microsoft.com/office/powerpoint/2010/main" val="1617783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p:cNvSpPr>
          <p:nvPr>
            <p:ph type="title"/>
          </p:nvPr>
        </p:nvSpPr>
        <p:spPr/>
        <p:txBody>
          <a:bodyPr vert="horz" wrap="square" lIns="91440" tIns="45720" rIns="91440" bIns="45720" anchor="b"/>
          <a:lstStyle/>
          <a:p>
            <a:pPr eaLnBrk="1" hangingPunct="1"/>
            <a:r>
              <a:rPr lang="en-US">
                <a:latin typeface="Arial" panose="020B0604020202020204" pitchFamily="34" charset="0"/>
                <a:cs typeface="Arial" panose="020B0604020202020204" pitchFamily="34" charset="0"/>
                <a:sym typeface="+mn-ea"/>
              </a:rPr>
              <a:t>Python for Science and Engineering</a:t>
            </a:r>
            <a:endParaRPr lang="en-IN" altLang="zh-CN" dirty="0">
              <a:latin typeface="Arial" panose="020B0604020202020204" pitchFamily="34" charset="0"/>
              <a:cs typeface="Arial" panose="020B0604020202020204" pitchFamily="34" charset="0"/>
            </a:endParaRPr>
          </a:p>
        </p:txBody>
      </p:sp>
      <p:sp>
        <p:nvSpPr>
          <p:cNvPr id="6147" name="Rectangle 6"/>
          <p:cNvSpPr>
            <a:spLocks noGrp="1"/>
          </p:cNvSpPr>
          <p:nvPr>
            <p:ph sz="half" idx="2"/>
          </p:nvPr>
        </p:nvSpPr>
        <p:spPr>
          <a:xfrm>
            <a:off x="540385" y="854710"/>
            <a:ext cx="8169910" cy="5322570"/>
          </a:xfrm>
        </p:spPr>
        <p:txBody>
          <a:bodyPr vert="horz" wrap="square" lIns="91440" tIns="45720" rIns="91440" bIns="45720" anchor="t"/>
          <a:lstStyle/>
          <a:p>
            <a:pPr eaLnBrk="1" hangingPunct="1">
              <a:lnSpc>
                <a:spcPct val="90000"/>
              </a:lnSpc>
            </a:pPr>
            <a:r>
              <a:rPr lang="en-US" sz="1600" dirty="0" smtClean="0">
                <a:sym typeface="+mn-ea"/>
              </a:rPr>
              <a:t>Python by itself is not that useful for S&amp;E</a:t>
            </a:r>
            <a:endParaRPr lang="en-US" sz="1600" dirty="0" smtClean="0"/>
          </a:p>
          <a:p>
            <a:pPr eaLnBrk="1" hangingPunct="1">
              <a:lnSpc>
                <a:spcPct val="100000"/>
              </a:lnSpc>
            </a:pPr>
            <a:r>
              <a:rPr lang="en-US" sz="1600" dirty="0" smtClean="0">
                <a:sym typeface="+mn-ea"/>
              </a:rPr>
              <a:t>Many add-ons and extensions have been created to allow python to work for S&amp;E’s, web development, big data processing, and other software stacks”.</a:t>
            </a:r>
            <a:endParaRPr lang="en-IN" altLang="zh-CN" sz="1600" dirty="0"/>
          </a:p>
          <a:p>
            <a:pPr marL="0" indent="0" eaLnBrk="1" hangingPunct="1">
              <a:buNone/>
            </a:pPr>
            <a:r>
              <a:rPr lang="en-IN" altLang="zh-CN" sz="1600" dirty="0"/>
              <a:t> </a:t>
            </a:r>
          </a:p>
        </p:txBody>
      </p:sp>
      <p:pic>
        <p:nvPicPr>
          <p:cNvPr id="4" name="Content Placeholder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66775" y="1893570"/>
            <a:ext cx="3409950" cy="4932680"/>
          </a:xfrm>
          <a:prstGeom prst="rect">
            <a:avLst/>
          </a:prstGeom>
        </p:spPr>
      </p:pic>
      <p:sp>
        <p:nvSpPr>
          <p:cNvPr id="9" name="TextBox 8"/>
          <p:cNvSpPr txBox="1"/>
          <p:nvPr/>
        </p:nvSpPr>
        <p:spPr>
          <a:xfrm>
            <a:off x="5577640" y="2869168"/>
            <a:ext cx="2908553" cy="369332"/>
          </a:xfrm>
          <a:prstGeom prst="rect">
            <a:avLst/>
          </a:prstGeom>
          <a:noFill/>
        </p:spPr>
        <p:txBody>
          <a:bodyPr wrap="none" rtlCol="0">
            <a:spAutoFit/>
          </a:bodyPr>
          <a:lstStyle/>
          <a:p>
            <a:r>
              <a:rPr lang="en-US" dirty="0" err="1" smtClean="0"/>
              <a:t>iPython</a:t>
            </a:r>
            <a:r>
              <a:rPr lang="en-US" dirty="0" smtClean="0"/>
              <a:t> is now called </a:t>
            </a:r>
            <a:r>
              <a:rPr lang="en-US" dirty="0" err="1" smtClean="0"/>
              <a:t>Jupyter</a:t>
            </a:r>
            <a:endParaRPr lang="en-US" dirty="0"/>
          </a:p>
        </p:txBody>
      </p:sp>
      <p:cxnSp>
        <p:nvCxnSpPr>
          <p:cNvPr id="6" name="Straight Arrow Connector 5"/>
          <p:cNvCxnSpPr/>
          <p:nvPr/>
        </p:nvCxnSpPr>
        <p:spPr>
          <a:xfrm flipH="1">
            <a:off x="3803650" y="3238500"/>
            <a:ext cx="1774190" cy="548640"/>
          </a:xfrm>
          <a:prstGeom prst="straightConnector1">
            <a:avLst/>
          </a:prstGeom>
          <a:ln w="508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panose="020B0604020202020204" pitchFamily="34" charset="0"/>
                <a:cs typeface="Arial" panose="020B0604020202020204" pitchFamily="34" charset="0"/>
              </a:rPr>
              <a:t>Standard Data Types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Dictionary</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smtClean="0">
                <a:solidFill>
                  <a:schemeClr val="tx1"/>
                </a:solidFill>
                <a:latin typeface="Arial" panose="020B0604020202020204" pitchFamily="34" charset="0"/>
                <a:cs typeface="Arial" panose="020B0604020202020204" pitchFamily="34" charset="0"/>
              </a:rPr>
              <a:t>Dictionaries consist of key-value pairs.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995" dirty="0" smtClean="0">
              <a:solidFill>
                <a:schemeClr val="tx1"/>
              </a:solidFill>
              <a:latin typeface="Arial" panose="020B0604020202020204" pitchFamily="34" charset="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latin typeface="Arial" panose="020B0604020202020204" pitchFamily="34" charset="0"/>
                <a:cs typeface="Arial" panose="020B0604020202020204" pitchFamily="34" charset="0"/>
              </a:rPr>
              <a:t>A dictionary key can be almost any Python type, but are usually numbers or strings. </a:t>
            </a:r>
            <a:endParaRPr lang="en-IN" altLang="en-US" sz="1995" dirty="0" smtClean="0">
              <a:solidFill>
                <a:schemeClr val="tx1"/>
              </a:solidFill>
              <a:latin typeface="Arial" panose="020B0604020202020204" pitchFamily="34" charset="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995" dirty="0" smtClean="0">
              <a:solidFill>
                <a:schemeClr val="tx1"/>
              </a:solidFill>
              <a:latin typeface="Arial" panose="020B0604020202020204" pitchFamily="34" charset="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smtClean="0">
                <a:solidFill>
                  <a:schemeClr val="tx1"/>
                </a:solidFill>
                <a:latin typeface="Arial" panose="020B0604020202020204" pitchFamily="34" charset="0"/>
                <a:cs typeface="Arial" panose="020B0604020202020204" pitchFamily="34" charset="0"/>
              </a:rPr>
              <a:t>Values</a:t>
            </a:r>
            <a:r>
              <a:rPr lang="en-IN" altLang="en-US" sz="1995" dirty="0">
                <a:solidFill>
                  <a:schemeClr val="tx1"/>
                </a:solidFill>
                <a:latin typeface="Arial" panose="020B0604020202020204" pitchFamily="34" charset="0"/>
                <a:cs typeface="Arial" panose="020B0604020202020204" pitchFamily="34" charset="0"/>
              </a:rPr>
              <a:t>, on the other hand, can be any arbitrary Python object</a:t>
            </a:r>
            <a:r>
              <a:rPr lang="en-IN" altLang="en-US" sz="1995" dirty="0" smtClean="0">
                <a:solidFill>
                  <a:schemeClr val="tx1"/>
                </a:solidFill>
                <a:latin typeface="Arial" panose="020B0604020202020204" pitchFamily="34" charset="0"/>
                <a:cs typeface="Arial" panose="020B0604020202020204" pitchFamily="34" charset="0"/>
              </a:rPr>
              <a:t>.</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995" dirty="0">
              <a:solidFill>
                <a:schemeClr val="tx1"/>
              </a:solidFill>
              <a:latin typeface="Arial" panose="020B0604020202020204" pitchFamily="34" charset="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smtClean="0">
                <a:solidFill>
                  <a:schemeClr val="tx1"/>
                </a:solidFill>
                <a:latin typeface="Arial" panose="020B0604020202020204" pitchFamily="34" charset="0"/>
                <a:cs typeface="Arial" panose="020B0604020202020204" pitchFamily="34" charset="0"/>
              </a:rPr>
              <a:t>Dictionaries </a:t>
            </a:r>
            <a:r>
              <a:rPr lang="en-IN" altLang="en-US" sz="1995" dirty="0">
                <a:solidFill>
                  <a:schemeClr val="tx1"/>
                </a:solidFill>
                <a:latin typeface="Arial" panose="020B0604020202020204" pitchFamily="34" charset="0"/>
                <a:cs typeface="Arial" panose="020B0604020202020204" pitchFamily="34" charset="0"/>
              </a:rPr>
              <a:t>are enclosed by curly braces ({ }) and values can be assigned and accessed using square braces </a:t>
            </a:r>
            <a:r>
              <a:rPr lang="en-IN" altLang="en-US" sz="1995" dirty="0" smtClean="0">
                <a:solidFill>
                  <a:schemeClr val="tx1"/>
                </a:solidFill>
                <a:latin typeface="Arial" panose="020B0604020202020204" pitchFamily="34" charset="0"/>
                <a:cs typeface="Arial" panose="020B0604020202020204" pitchFamily="34" charset="0"/>
              </a:rPr>
              <a:t>([]).</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995" dirty="0" smtClean="0">
              <a:solidFill>
                <a:schemeClr val="tx1"/>
              </a:solidFill>
              <a:latin typeface="Arial" panose="020B0604020202020204" pitchFamily="34" charset="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latin typeface="Arial" panose="020B0604020202020204" pitchFamily="34" charset="0"/>
                <a:cs typeface="Arial" panose="020B0604020202020204" pitchFamily="34" charset="0"/>
              </a:rPr>
              <a:t>Dictionaries have no concept of order among elements. </a:t>
            </a:r>
            <a:endParaRPr lang="en-IN" altLang="en-US" sz="1995" dirty="0" smtClean="0">
              <a:solidFill>
                <a:schemeClr val="tx1"/>
              </a:solidFill>
              <a:latin typeface="Arial" panose="020B0604020202020204" pitchFamily="34" charset="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995" dirty="0">
              <a:solidFill>
                <a:schemeClr val="tx1"/>
              </a:solidFill>
              <a:latin typeface="Arial" panose="020B0604020202020204" pitchFamily="34" charset="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smtClean="0">
                <a:solidFill>
                  <a:schemeClr val="tx1"/>
                </a:solidFill>
                <a:latin typeface="Arial" panose="020B0604020202020204" pitchFamily="34" charset="0"/>
                <a:cs typeface="Arial" panose="020B0604020202020204" pitchFamily="34" charset="0"/>
              </a:rPr>
              <a:t>It </a:t>
            </a:r>
            <a:r>
              <a:rPr lang="en-IN" altLang="en-US" sz="1995" dirty="0">
                <a:solidFill>
                  <a:schemeClr val="tx1"/>
                </a:solidFill>
                <a:latin typeface="Arial" panose="020B0604020202020204" pitchFamily="34" charset="0"/>
                <a:cs typeface="Arial" panose="020B0604020202020204" pitchFamily="34" charset="0"/>
              </a:rPr>
              <a:t>is incorrect to say that the elements are "out of order"; they are simply unordered</a:t>
            </a:r>
            <a:r>
              <a:rPr lang="en-IN" altLang="en-US" sz="1995" dirty="0" smtClean="0">
                <a:solidFill>
                  <a:schemeClr val="tx1"/>
                </a:solidFill>
                <a:latin typeface="Arial" panose="020B0604020202020204" pitchFamily="34" charset="0"/>
                <a:cs typeface="Arial" panose="020B0604020202020204" pitchFamily="34" charset="0"/>
              </a:rPr>
              <a:t>.</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995" dirty="0">
              <a:solidFill>
                <a:schemeClr val="tx1"/>
              </a:solidFill>
              <a:latin typeface="Arial" panose="020B0604020202020204" pitchFamily="34" charset="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smtClean="0">
                <a:solidFill>
                  <a:schemeClr val="tx1"/>
                </a:solidFill>
                <a:latin typeface="Arial" panose="020B0604020202020204" pitchFamily="34" charset="0"/>
                <a:cs typeface="Arial" panose="020B0604020202020204" pitchFamily="34" charset="0"/>
              </a:rPr>
              <a:t>Dictionaries are </a:t>
            </a:r>
            <a:r>
              <a:rPr lang="en-IN" altLang="en-US" sz="1995" b="1" dirty="0" smtClean="0">
                <a:solidFill>
                  <a:schemeClr val="tx1"/>
                </a:solidFill>
                <a:latin typeface="Arial" panose="020B0604020202020204" pitchFamily="34" charset="0"/>
                <a:cs typeface="Arial" panose="020B0604020202020204" pitchFamily="34" charset="0"/>
              </a:rPr>
              <a:t>mutable</a:t>
            </a:r>
            <a:r>
              <a:rPr lang="en-IN" altLang="en-US" sz="1995" dirty="0" smtClean="0">
                <a:solidFill>
                  <a:schemeClr val="tx1"/>
                </a:solidFill>
                <a:latin typeface="Arial" panose="020B0604020202020204" pitchFamily="34" charset="0"/>
                <a:cs typeface="Arial" panose="020B0604020202020204" pitchFamily="34" charset="0"/>
              </a:rPr>
              <a:t>.</a:t>
            </a:r>
            <a:endParaRPr lang="en-IN" altLang="en-US" sz="1995" dirty="0">
              <a:solidFill>
                <a:schemeClr val="tx1"/>
              </a:solidFill>
              <a:latin typeface="Arial" panose="020B0604020202020204" pitchFamily="34" charset="0"/>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panose="020B0604020202020204" pitchFamily="34" charset="0"/>
                <a:cs typeface="Arial" panose="020B0604020202020204" pitchFamily="34" charset="0"/>
              </a:rPr>
              <a:t>Standard Data Types</a:t>
            </a:r>
          </a:p>
        </p:txBody>
      </p:sp>
      <p:sp>
        <p:nvSpPr>
          <p:cNvPr id="4098" name="Rectangle 2"/>
          <p:cNvSpPr>
            <a:spLocks noGrp="1" noChangeArrowheads="1"/>
          </p:cNvSpPr>
          <p:nvPr>
            <p:ph type="subTitle" idx="4294967295"/>
          </p:nvPr>
        </p:nvSpPr>
        <p:spPr>
          <a:xfrm>
            <a:off x="457750" y="737736"/>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Dictionary</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err="1">
                <a:solidFill>
                  <a:schemeClr val="tx1"/>
                </a:solidFill>
                <a:cs typeface="Arial" panose="020B0604020202020204" pitchFamily="34" charset="0"/>
              </a:rPr>
              <a:t>dict</a:t>
            </a:r>
            <a:r>
              <a:rPr lang="en-IN" altLang="en-US" sz="1995" dirty="0">
                <a:solidFill>
                  <a:schemeClr val="tx1"/>
                </a:solidFill>
                <a:cs typeface="Arial" panose="020B0604020202020204" pitchFamily="34" charset="0"/>
              </a:rPr>
              <a:t> = {}</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err="1">
                <a:solidFill>
                  <a:schemeClr val="tx1"/>
                </a:solidFill>
                <a:cs typeface="Arial" panose="020B0604020202020204" pitchFamily="34" charset="0"/>
              </a:rPr>
              <a:t>dict</a:t>
            </a:r>
            <a:r>
              <a:rPr lang="en-IN" altLang="en-US" sz="1995" dirty="0">
                <a:solidFill>
                  <a:schemeClr val="tx1"/>
                </a:solidFill>
                <a:cs typeface="Arial" panose="020B0604020202020204" pitchFamily="34" charset="0"/>
              </a:rPr>
              <a:t>['one'] = "This is one"</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err="1">
                <a:solidFill>
                  <a:schemeClr val="tx1"/>
                </a:solidFill>
                <a:cs typeface="Arial" panose="020B0604020202020204" pitchFamily="34" charset="0"/>
              </a:rPr>
              <a:t>dict</a:t>
            </a:r>
            <a:r>
              <a:rPr lang="en-IN" altLang="en-US" sz="1995" dirty="0">
                <a:solidFill>
                  <a:schemeClr val="tx1"/>
                </a:solidFill>
                <a:cs typeface="Arial" panose="020B0604020202020204" pitchFamily="34" charset="0"/>
              </a:rPr>
              <a:t>[2]     = "This is two"</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090" dirty="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err="1">
                <a:solidFill>
                  <a:schemeClr val="tx1"/>
                </a:solidFill>
                <a:cs typeface="Arial" panose="020B0604020202020204" pitchFamily="34" charset="0"/>
              </a:rPr>
              <a:t>tinydict</a:t>
            </a:r>
            <a:r>
              <a:rPr lang="en-IN" altLang="en-US" sz="1995" dirty="0">
                <a:solidFill>
                  <a:schemeClr val="tx1"/>
                </a:solidFill>
                <a:cs typeface="Arial" panose="020B0604020202020204" pitchFamily="34" charset="0"/>
              </a:rPr>
              <a:t> = {'name': 'john','code':6734, '</a:t>
            </a:r>
            <a:r>
              <a:rPr lang="en-IN" altLang="en-US" sz="1995" dirty="0" err="1">
                <a:solidFill>
                  <a:schemeClr val="tx1"/>
                </a:solidFill>
                <a:cs typeface="Arial" panose="020B0604020202020204" pitchFamily="34" charset="0"/>
              </a:rPr>
              <a:t>dept</a:t>
            </a:r>
            <a:r>
              <a:rPr lang="en-IN" altLang="en-US" sz="1995" dirty="0">
                <a:solidFill>
                  <a:schemeClr val="tx1"/>
                </a:solidFill>
                <a:cs typeface="Arial" panose="020B0604020202020204" pitchFamily="34" charset="0"/>
              </a:rPr>
              <a:t>': 'sales'}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090" dirty="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995" dirty="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print (</a:t>
            </a:r>
            <a:r>
              <a:rPr lang="en-IN" altLang="en-US" sz="1995" dirty="0" err="1">
                <a:solidFill>
                  <a:schemeClr val="tx1"/>
                </a:solidFill>
                <a:cs typeface="Arial" panose="020B0604020202020204" pitchFamily="34" charset="0"/>
              </a:rPr>
              <a:t>dict</a:t>
            </a:r>
            <a:r>
              <a:rPr lang="en-IN" altLang="en-US" sz="1995" dirty="0">
                <a:solidFill>
                  <a:schemeClr val="tx1"/>
                </a:solidFill>
                <a:cs typeface="Arial" panose="020B0604020202020204" pitchFamily="34" charset="0"/>
              </a:rPr>
              <a:t>['one'])       # Prints value for 'one' key</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print (</a:t>
            </a:r>
            <a:r>
              <a:rPr lang="en-IN" altLang="en-US" sz="1995" dirty="0" err="1">
                <a:solidFill>
                  <a:schemeClr val="tx1"/>
                </a:solidFill>
                <a:cs typeface="Arial" panose="020B0604020202020204" pitchFamily="34" charset="0"/>
              </a:rPr>
              <a:t>dict</a:t>
            </a:r>
            <a:r>
              <a:rPr lang="en-IN" altLang="en-US" sz="1995" dirty="0">
                <a:solidFill>
                  <a:schemeClr val="tx1"/>
                </a:solidFill>
                <a:cs typeface="Arial" panose="020B0604020202020204" pitchFamily="34" charset="0"/>
              </a:rPr>
              <a:t>[2])           # Prints value for 2 key</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print (</a:t>
            </a:r>
            <a:r>
              <a:rPr lang="en-IN" altLang="en-US" sz="1995" dirty="0" err="1">
                <a:solidFill>
                  <a:schemeClr val="tx1"/>
                </a:solidFill>
                <a:cs typeface="Arial" panose="020B0604020202020204" pitchFamily="34" charset="0"/>
              </a:rPr>
              <a:t>tinydict</a:t>
            </a:r>
            <a:r>
              <a:rPr lang="en-IN" altLang="en-US" sz="1995" dirty="0">
                <a:solidFill>
                  <a:schemeClr val="tx1"/>
                </a:solidFill>
                <a:cs typeface="Arial" panose="020B0604020202020204" pitchFamily="34" charset="0"/>
              </a:rPr>
              <a:t>)          # Prints complete dictionary</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print (</a:t>
            </a:r>
            <a:r>
              <a:rPr lang="en-IN" altLang="en-US" sz="1995" dirty="0" err="1">
                <a:solidFill>
                  <a:schemeClr val="tx1"/>
                </a:solidFill>
                <a:cs typeface="Arial" panose="020B0604020202020204" pitchFamily="34" charset="0"/>
              </a:rPr>
              <a:t>tinydict.keys</a:t>
            </a:r>
            <a:r>
              <a:rPr lang="en-IN" altLang="en-US" sz="1995" dirty="0">
                <a:solidFill>
                  <a:schemeClr val="tx1"/>
                </a:solidFill>
                <a:cs typeface="Arial" panose="020B0604020202020204" pitchFamily="34" charset="0"/>
              </a:rPr>
              <a:t>())   # Prints all the keys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print (</a:t>
            </a:r>
            <a:r>
              <a:rPr lang="en-IN" altLang="en-US" sz="1995" dirty="0" err="1">
                <a:solidFill>
                  <a:schemeClr val="tx1"/>
                </a:solidFill>
                <a:cs typeface="Arial" panose="020B0604020202020204" pitchFamily="34" charset="0"/>
              </a:rPr>
              <a:t>tinydict.values</a:t>
            </a:r>
            <a:r>
              <a:rPr lang="en-IN" altLang="en-US" sz="1995" dirty="0">
                <a:solidFill>
                  <a:schemeClr val="tx1"/>
                </a:solidFill>
                <a:cs typeface="Arial" panose="020B0604020202020204" pitchFamily="34" charset="0"/>
              </a:rPr>
              <a:t>()) # Prints all the values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090" dirty="0" smtClean="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smtClean="0">
                <a:solidFill>
                  <a:schemeClr val="tx1"/>
                </a:solidFill>
                <a:cs typeface="Arial" panose="020B0604020202020204" pitchFamily="34" charset="0"/>
              </a:rPr>
              <a:t>This </a:t>
            </a:r>
            <a:r>
              <a:rPr lang="en-IN" altLang="en-US" sz="1995" dirty="0">
                <a:solidFill>
                  <a:schemeClr val="tx1"/>
                </a:solidFill>
                <a:cs typeface="Arial" panose="020B0604020202020204" pitchFamily="34" charset="0"/>
              </a:rPr>
              <a:t>produce the following result −</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090" dirty="0">
              <a:solidFill>
                <a:schemeClr val="tx1"/>
              </a:solidFill>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This is one</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This is two</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a:t>
            </a:r>
            <a:r>
              <a:rPr lang="en-IN" altLang="en-US" sz="1995" dirty="0" err="1">
                <a:solidFill>
                  <a:schemeClr val="tx1"/>
                </a:solidFill>
                <a:cs typeface="Arial" panose="020B0604020202020204" pitchFamily="34" charset="0"/>
              </a:rPr>
              <a:t>dept</a:t>
            </a:r>
            <a:r>
              <a:rPr lang="en-IN" altLang="en-US" sz="1995" dirty="0">
                <a:solidFill>
                  <a:schemeClr val="tx1"/>
                </a:solidFill>
                <a:cs typeface="Arial" panose="020B0604020202020204" pitchFamily="34" charset="0"/>
              </a:rPr>
              <a:t>': 'sales', 'code': 6734, 'name': 'john'}</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a:t>
            </a:r>
            <a:r>
              <a:rPr lang="en-IN" altLang="en-US" sz="1995" dirty="0" err="1">
                <a:solidFill>
                  <a:schemeClr val="tx1"/>
                </a:solidFill>
                <a:cs typeface="Arial" panose="020B0604020202020204" pitchFamily="34" charset="0"/>
              </a:rPr>
              <a:t>dept</a:t>
            </a:r>
            <a:r>
              <a:rPr lang="en-IN" altLang="en-US" sz="1995" dirty="0">
                <a:solidFill>
                  <a:schemeClr val="tx1"/>
                </a:solidFill>
                <a:cs typeface="Arial" panose="020B0604020202020204" pitchFamily="34" charset="0"/>
              </a:rPr>
              <a:t>', 'code', 'name']</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995" dirty="0">
                <a:solidFill>
                  <a:schemeClr val="tx1"/>
                </a:solidFill>
                <a:cs typeface="Arial" panose="020B0604020202020204" pitchFamily="34" charset="0"/>
              </a:rPr>
              <a:t>['sales', 6734, 'john']</a:t>
            </a: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panose="020B0604020202020204" pitchFamily="34" charset="0"/>
                <a:cs typeface="Arial" panose="020B0604020202020204" pitchFamily="34" charset="0"/>
              </a:rPr>
              <a:t>Input Statement</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a=input(“Enter a:”)</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a=</a:t>
            </a:r>
            <a:r>
              <a:rPr lang="en-IN" altLang="en-US" sz="2540" dirty="0" err="1" smtClean="0">
                <a:cs typeface="Arial" panose="020B0604020202020204" pitchFamily="34" charset="0"/>
              </a:rPr>
              <a:t>int</a:t>
            </a:r>
            <a:r>
              <a:rPr lang="en-IN" altLang="en-US" sz="2540" dirty="0" smtClean="0">
                <a:cs typeface="Arial" panose="020B0604020202020204" pitchFamily="34" charset="0"/>
              </a:rPr>
              <a:t>(input(“Enter a:”))</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a=</a:t>
            </a:r>
            <a:r>
              <a:rPr lang="en-IN" altLang="en-US" sz="2540" dirty="0" err="1" smtClean="0">
                <a:cs typeface="Arial" panose="020B0604020202020204" pitchFamily="34" charset="0"/>
              </a:rPr>
              <a:t>eval</a:t>
            </a:r>
            <a:r>
              <a:rPr lang="en-IN" altLang="en-US" sz="2540" dirty="0" smtClean="0">
                <a:cs typeface="Arial" panose="020B0604020202020204" pitchFamily="34" charset="0"/>
              </a:rPr>
              <a:t>(input</a:t>
            </a:r>
            <a:r>
              <a:rPr lang="en-IN" altLang="en-US" sz="2540" dirty="0">
                <a:cs typeface="Arial" panose="020B0604020202020204" pitchFamily="34" charset="0"/>
              </a:rPr>
              <a:t>("Enter three values</a:t>
            </a:r>
            <a:r>
              <a:rPr lang="en-IN" altLang="en-US" sz="2540" dirty="0" smtClean="0">
                <a:cs typeface="Arial" panose="020B0604020202020204" pitchFamily="34" charset="0"/>
              </a:rPr>
              <a:t>:"))</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a, b, c=</a:t>
            </a:r>
            <a:r>
              <a:rPr lang="en-IN" altLang="en-US" sz="2540" dirty="0" err="1" smtClean="0">
                <a:cs typeface="Arial" panose="020B0604020202020204" pitchFamily="34" charset="0"/>
              </a:rPr>
              <a:t>eval</a:t>
            </a:r>
            <a:r>
              <a:rPr lang="en-IN" altLang="en-US" sz="2540" dirty="0" smtClean="0">
                <a:cs typeface="Arial" panose="020B0604020202020204" pitchFamily="34" charset="0"/>
              </a:rPr>
              <a:t>(input(“Enter a, b, c:”))</a:t>
            </a: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panose="020B0604020202020204" pitchFamily="34" charset="0"/>
                <a:cs typeface="Arial" panose="020B0604020202020204" pitchFamily="34" charset="0"/>
              </a:rPr>
              <a:t>Matrices</a:t>
            </a:r>
          </a:p>
        </p:txBody>
      </p:sp>
      <p:sp>
        <p:nvSpPr>
          <p:cNvPr id="4098" name="Rectangle 2"/>
          <p:cNvSpPr>
            <a:spLocks noGrp="1" noChangeArrowheads="1"/>
          </p:cNvSpPr>
          <p:nvPr>
            <p:ph type="subTitle" idx="4294967295"/>
          </p:nvPr>
        </p:nvSpPr>
        <p:spPr>
          <a:xfrm>
            <a:off x="45775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Matrix is a two-dimensional data structure</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All matrices can be considered as nested list</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a=[[1,2,3],[4,5,6]]</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a:cs typeface="Arial" panose="020B0604020202020204" pitchFamily="34" charset="0"/>
              </a:rPr>
              <a:t>a</a:t>
            </a:r>
            <a:r>
              <a:rPr lang="en-IN" altLang="en-US" sz="2540" dirty="0" smtClean="0">
                <a:cs typeface="Arial" panose="020B0604020202020204" pitchFamily="34" charset="0"/>
              </a:rPr>
              <a:t>[0], a[1], a[0][0], a[0][2], a[1][2]</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a:cs typeface="Arial" panose="020B0604020202020204" pitchFamily="34" charset="0"/>
              </a:rPr>
              <a:t>Eg.</a:t>
            </a:r>
          </a:p>
          <a:p>
            <a:pPr marL="0"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a = [['Vijay',80,75,85,90,95],</a:t>
            </a:r>
          </a:p>
          <a:p>
            <a:pPr marL="0"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['Vishal',75,80,75,85,100],</a:t>
            </a:r>
          </a:p>
          <a:p>
            <a:pPr marL="0"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['Priyank',80,80,80,90,95]]</a:t>
            </a:r>
          </a:p>
          <a:p>
            <a:pPr marL="0"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print(a[0])   		# ['Vijay', 80, 75, 85, 90, 95]</a:t>
            </a:r>
          </a:p>
          <a:p>
            <a:pPr marL="0"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print(a[0][1])		# 80</a:t>
            </a:r>
          </a:p>
          <a:p>
            <a:pPr marL="0"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print(a[1][2])		# 80</a:t>
            </a: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panose="020B0604020202020204" pitchFamily="34" charset="0"/>
                <a:cs typeface="Arial" panose="020B0604020202020204" pitchFamily="34" charset="0"/>
              </a:rPr>
              <a:t>Basic Operators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a:cs typeface="Arial" panose="020B0604020202020204" pitchFamily="34" charset="0"/>
              </a:rPr>
              <a:t>Types of Operator</a:t>
            </a:r>
            <a:endParaRPr lang="en-IN" altLang="en-US" sz="2540" dirty="0" smtClean="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solidFill>
                  <a:schemeClr val="tx1"/>
                </a:solidFill>
                <a:latin typeface="Arial" panose="020B0604020202020204" pitchFamily="34" charset="0"/>
                <a:cs typeface="Arial" panose="020B0604020202020204" pitchFamily="34" charset="0"/>
              </a:rPr>
              <a:t>Arithmetic </a:t>
            </a:r>
            <a:r>
              <a:rPr lang="en-IN" altLang="en-US" sz="2175" dirty="0">
                <a:solidFill>
                  <a:schemeClr val="tx1"/>
                </a:solidFill>
                <a:latin typeface="Arial" panose="020B0604020202020204" pitchFamily="34" charset="0"/>
                <a:cs typeface="Arial" panose="020B0604020202020204" pitchFamily="34" charset="0"/>
              </a:rPr>
              <a:t>Operators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solidFill>
                <a:schemeClr val="tx1"/>
              </a:solidFill>
              <a:latin typeface="Arial" panose="020B0604020202020204" pitchFamily="34" charset="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solidFill>
                  <a:schemeClr val="tx1"/>
                </a:solidFill>
                <a:latin typeface="Arial" panose="020B0604020202020204" pitchFamily="34" charset="0"/>
                <a:cs typeface="Arial" panose="020B0604020202020204" pitchFamily="34" charset="0"/>
              </a:rPr>
              <a:t>Comparison (Relational) Operators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solidFill>
                <a:schemeClr val="tx1"/>
              </a:solidFill>
              <a:latin typeface="Arial" panose="020B0604020202020204" pitchFamily="34" charset="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solidFill>
                  <a:schemeClr val="tx1"/>
                </a:solidFill>
                <a:latin typeface="Arial" panose="020B0604020202020204" pitchFamily="34" charset="0"/>
                <a:cs typeface="Arial" panose="020B0604020202020204" pitchFamily="34" charset="0"/>
              </a:rPr>
              <a:t>Assignment Operators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solidFill>
                <a:schemeClr val="tx1"/>
              </a:solidFill>
              <a:latin typeface="Arial" panose="020B0604020202020204" pitchFamily="34" charset="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solidFill>
                  <a:schemeClr val="tx1"/>
                </a:solidFill>
                <a:latin typeface="Arial" panose="020B0604020202020204" pitchFamily="34" charset="0"/>
                <a:cs typeface="Arial" panose="020B0604020202020204" pitchFamily="34" charset="0"/>
              </a:rPr>
              <a:t>Logical Operators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solidFill>
                <a:schemeClr val="tx1"/>
              </a:solidFill>
              <a:latin typeface="Arial" panose="020B0604020202020204" pitchFamily="34" charset="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solidFill>
                  <a:schemeClr val="tx1"/>
                </a:solidFill>
                <a:latin typeface="Arial" panose="020B0604020202020204" pitchFamily="34" charset="0"/>
                <a:cs typeface="Arial" panose="020B0604020202020204" pitchFamily="34" charset="0"/>
              </a:rPr>
              <a:t>Bitwise Operators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solidFill>
                <a:schemeClr val="tx1"/>
              </a:solidFill>
              <a:latin typeface="Arial" panose="020B0604020202020204" pitchFamily="34" charset="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solidFill>
                  <a:schemeClr val="tx1"/>
                </a:solidFill>
                <a:latin typeface="Arial" panose="020B0604020202020204" pitchFamily="34" charset="0"/>
                <a:cs typeface="Arial" panose="020B0604020202020204" pitchFamily="34" charset="0"/>
              </a:rPr>
              <a:t>Membership Operators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solidFill>
                <a:schemeClr val="tx1"/>
              </a:solidFill>
              <a:latin typeface="Arial" panose="020B0604020202020204" pitchFamily="34" charset="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solidFill>
                  <a:schemeClr val="tx1"/>
                </a:solidFill>
                <a:latin typeface="Arial" panose="020B0604020202020204" pitchFamily="34" charset="0"/>
                <a:cs typeface="Arial" panose="020B0604020202020204" pitchFamily="34" charset="0"/>
              </a:rPr>
              <a:t>Identity Operators</a:t>
            </a:r>
            <a:endParaRPr lang="en-IN" altLang="en-US" sz="1635" dirty="0">
              <a:solidFill>
                <a:schemeClr val="tx1"/>
              </a:solidFill>
              <a:latin typeface="Arial" panose="020B0604020202020204" pitchFamily="34" charset="0"/>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panose="020B0604020202020204" pitchFamily="34" charset="0"/>
                <a:cs typeface="Arial" panose="020B0604020202020204" pitchFamily="34" charset="0"/>
              </a:rPr>
              <a:t>Basic Operators</a:t>
            </a:r>
          </a:p>
        </p:txBody>
      </p:sp>
      <p:sp>
        <p:nvSpPr>
          <p:cNvPr id="4098" name="Rectangle 2"/>
          <p:cNvSpPr>
            <a:spLocks noGrp="1" noChangeArrowheads="1"/>
          </p:cNvSpPr>
          <p:nvPr>
            <p:ph type="subTitle" idx="4294967295"/>
          </p:nvPr>
        </p:nvSpPr>
        <p:spPr>
          <a:xfrm>
            <a:off x="456565" y="751205"/>
            <a:ext cx="8493125" cy="6009005"/>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Arithmetic Operators</a:t>
            </a:r>
            <a:endParaRPr lang="en-IN" altLang="en-US" sz="2540" dirty="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solidFill>
                  <a:schemeClr val="tx1"/>
                </a:solidFill>
                <a:latin typeface="Arial" panose="020B0604020202020204" pitchFamily="34" charset="0"/>
                <a:cs typeface="Arial" panose="020B0604020202020204" pitchFamily="34" charset="0"/>
              </a:rPr>
              <a:t>Assume variable </a:t>
            </a:r>
            <a:r>
              <a:rPr lang="en-IN" sz="2175" b="1" dirty="0">
                <a:solidFill>
                  <a:schemeClr val="tx1"/>
                </a:solidFill>
                <a:effectLst/>
                <a:latin typeface="Comic Sans MS" panose="030F0702030302020204" pitchFamily="66" charset="0"/>
                <a:sym typeface="+mn-ea"/>
              </a:rPr>
              <a:t>a</a:t>
            </a:r>
            <a:r>
              <a:rPr lang="en-IN" altLang="en-US" sz="2175" dirty="0">
                <a:solidFill>
                  <a:schemeClr val="tx1"/>
                </a:solidFill>
                <a:latin typeface="Arial" panose="020B0604020202020204" pitchFamily="34" charset="0"/>
                <a:cs typeface="Arial" panose="020B0604020202020204" pitchFamily="34" charset="0"/>
              </a:rPr>
              <a:t> holds 10 and variable </a:t>
            </a:r>
            <a:r>
              <a:rPr lang="en-IN" sz="2175" b="1" dirty="0">
                <a:solidFill>
                  <a:schemeClr val="tx1"/>
                </a:solidFill>
                <a:effectLst/>
                <a:latin typeface="Comic Sans MS" panose="030F0702030302020204" pitchFamily="66" charset="0"/>
                <a:sym typeface="+mn-ea"/>
              </a:rPr>
              <a:t>b</a:t>
            </a:r>
            <a:r>
              <a:rPr lang="en-IN" altLang="en-US" sz="2175" dirty="0">
                <a:solidFill>
                  <a:schemeClr val="tx1"/>
                </a:solidFill>
                <a:latin typeface="Arial" panose="020B0604020202020204" pitchFamily="34" charset="0"/>
                <a:cs typeface="Arial" panose="020B0604020202020204" pitchFamily="34" charset="0"/>
              </a:rPr>
              <a:t> holds 21, then </a:t>
            </a:r>
            <a:endParaRPr lang="en-IN" altLang="en-US" sz="2175" dirty="0" smtClean="0">
              <a:solidFill>
                <a:schemeClr val="tx1"/>
              </a:solidFill>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nvGraphicFramePr>
        <p:xfrm>
          <a:off x="914856" y="1622935"/>
          <a:ext cx="7705090" cy="5184025"/>
        </p:xfrm>
        <a:graphic>
          <a:graphicData uri="http://schemas.openxmlformats.org/drawingml/2006/table">
            <a:tbl>
              <a:tblPr/>
              <a:tblGrid>
                <a:gridCol w="1632585"/>
                <a:gridCol w="4446905"/>
                <a:gridCol w="1625600"/>
              </a:tblGrid>
              <a:tr h="305435">
                <a:tc>
                  <a:txBody>
                    <a:bodyPr/>
                    <a:lstStyle/>
                    <a:p>
                      <a:pPr algn="ctr" fontAlgn="t"/>
                      <a:r>
                        <a:rPr lang="en-IN" sz="1600" b="0" dirty="0">
                          <a:effectLst/>
                          <a:latin typeface="Arial" panose="020B0604020202020204" pitchFamily="34" charset="0"/>
                          <a:cs typeface="Arial" panose="020B0604020202020204" pitchFamily="34" charset="0"/>
                        </a:rPr>
                        <a:t>Operator</a:t>
                      </a:r>
                    </a:p>
                  </a:txBody>
                  <a:tcPr marL="35435" marR="35435" marT="35435" marB="35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b="0" dirty="0">
                          <a:effectLst/>
                          <a:latin typeface="Arial" panose="020B0604020202020204" pitchFamily="34" charset="0"/>
                          <a:cs typeface="Arial" panose="020B0604020202020204" pitchFamily="34" charset="0"/>
                        </a:rPr>
                        <a:t>Description</a:t>
                      </a:r>
                    </a:p>
                  </a:txBody>
                  <a:tcPr marL="35435" marR="35435" marT="35435" marB="35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b="0" dirty="0">
                          <a:effectLst/>
                          <a:latin typeface="Arial" panose="020B0604020202020204" pitchFamily="34" charset="0"/>
                          <a:cs typeface="Arial" panose="020B0604020202020204" pitchFamily="34" charset="0"/>
                        </a:rPr>
                        <a:t>Example</a:t>
                      </a:r>
                    </a:p>
                  </a:txBody>
                  <a:tcPr marL="35435" marR="35435" marT="35435" marB="35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47345">
                <a:tc>
                  <a:txBody>
                    <a:bodyPr/>
                    <a:lstStyle/>
                    <a:p>
                      <a:pPr algn="ctr" fontAlgn="t"/>
                      <a:r>
                        <a:rPr lang="en-IN" sz="1600" b="0" dirty="0">
                          <a:effectLst/>
                          <a:latin typeface="Arial" panose="020B0604020202020204" pitchFamily="34" charset="0"/>
                          <a:cs typeface="Arial" panose="020B0604020202020204" pitchFamily="34" charset="0"/>
                        </a:rPr>
                        <a:t>+ Addition</a:t>
                      </a:r>
                    </a:p>
                  </a:txBody>
                  <a:tcPr marL="35435" marR="35435" marT="35435" marB="35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dirty="0">
                          <a:effectLst/>
                          <a:latin typeface="Arial" panose="020B0604020202020204" pitchFamily="34" charset="0"/>
                          <a:cs typeface="Arial" panose="020B0604020202020204" pitchFamily="34" charset="0"/>
                        </a:rPr>
                        <a:t>Adds values on either side of the operator.</a:t>
                      </a:r>
                    </a:p>
                  </a:txBody>
                  <a:tcPr marL="35435" marR="35435" marT="35435" marB="35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a:effectLst/>
                          <a:latin typeface="Arial" panose="020B0604020202020204" pitchFamily="34" charset="0"/>
                          <a:cs typeface="Arial" panose="020B0604020202020204" pitchFamily="34" charset="0"/>
                        </a:rPr>
                        <a:t>a + b = 31</a:t>
                      </a:r>
                    </a:p>
                  </a:txBody>
                  <a:tcPr marL="35435" marR="35435" marT="35435" marB="35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39750">
                <a:tc>
                  <a:txBody>
                    <a:bodyPr/>
                    <a:lstStyle/>
                    <a:p>
                      <a:pPr algn="ctr" fontAlgn="t"/>
                      <a:r>
                        <a:rPr lang="en-IN" sz="1600" b="0">
                          <a:effectLst/>
                          <a:latin typeface="Arial" panose="020B0604020202020204" pitchFamily="34" charset="0"/>
                          <a:cs typeface="Arial" panose="020B0604020202020204" pitchFamily="34" charset="0"/>
                        </a:rPr>
                        <a:t>- Subtraction</a:t>
                      </a:r>
                    </a:p>
                  </a:txBody>
                  <a:tcPr marL="35435" marR="35435" marT="35435" marB="35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dirty="0">
                          <a:effectLst/>
                          <a:latin typeface="Arial" panose="020B0604020202020204" pitchFamily="34" charset="0"/>
                          <a:cs typeface="Arial" panose="020B0604020202020204" pitchFamily="34" charset="0"/>
                        </a:rPr>
                        <a:t>Subtracts right hand operand from left hand operand.</a:t>
                      </a:r>
                    </a:p>
                  </a:txBody>
                  <a:tcPr marL="35435" marR="35435" marT="35435" marB="35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dirty="0">
                          <a:effectLst/>
                          <a:latin typeface="Arial" panose="020B0604020202020204" pitchFamily="34" charset="0"/>
                          <a:cs typeface="Arial" panose="020B0604020202020204" pitchFamily="34" charset="0"/>
                        </a:rPr>
                        <a:t>a – b = -11</a:t>
                      </a:r>
                    </a:p>
                  </a:txBody>
                  <a:tcPr marL="35435" marR="35435" marT="35435" marB="35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39750">
                <a:tc>
                  <a:txBody>
                    <a:bodyPr/>
                    <a:lstStyle/>
                    <a:p>
                      <a:pPr algn="ctr" fontAlgn="t"/>
                      <a:r>
                        <a:rPr lang="en-IN" sz="1600" b="0">
                          <a:effectLst/>
                          <a:latin typeface="Arial" panose="020B0604020202020204" pitchFamily="34" charset="0"/>
                          <a:cs typeface="Arial" panose="020B0604020202020204" pitchFamily="34" charset="0"/>
                        </a:rPr>
                        <a:t>* Multiplication</a:t>
                      </a:r>
                    </a:p>
                  </a:txBody>
                  <a:tcPr marL="35435" marR="35435" marT="35435" marB="35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dirty="0">
                          <a:effectLst/>
                          <a:latin typeface="Arial" panose="020B0604020202020204" pitchFamily="34" charset="0"/>
                          <a:cs typeface="Arial" panose="020B0604020202020204" pitchFamily="34" charset="0"/>
                        </a:rPr>
                        <a:t>Multiplies values on either side of the operator</a:t>
                      </a:r>
                    </a:p>
                  </a:txBody>
                  <a:tcPr marL="35435" marR="35435" marT="35435" marB="35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dirty="0">
                          <a:effectLst/>
                          <a:latin typeface="Arial" panose="020B0604020202020204" pitchFamily="34" charset="0"/>
                          <a:cs typeface="Arial" panose="020B0604020202020204" pitchFamily="34" charset="0"/>
                        </a:rPr>
                        <a:t>a * b = 210</a:t>
                      </a:r>
                    </a:p>
                  </a:txBody>
                  <a:tcPr marL="35435" marR="35435" marT="35435" marB="35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39750">
                <a:tc>
                  <a:txBody>
                    <a:bodyPr/>
                    <a:lstStyle/>
                    <a:p>
                      <a:pPr algn="ctr" fontAlgn="t"/>
                      <a:r>
                        <a:rPr lang="en-IN" sz="1600" b="0">
                          <a:effectLst/>
                          <a:latin typeface="Arial" panose="020B0604020202020204" pitchFamily="34" charset="0"/>
                          <a:cs typeface="Arial" panose="020B0604020202020204" pitchFamily="34" charset="0"/>
                        </a:rPr>
                        <a:t>/ Division</a:t>
                      </a:r>
                    </a:p>
                  </a:txBody>
                  <a:tcPr marL="35435" marR="35435" marT="35435" marB="35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dirty="0">
                          <a:effectLst/>
                          <a:latin typeface="Arial" panose="020B0604020202020204" pitchFamily="34" charset="0"/>
                          <a:cs typeface="Arial" panose="020B0604020202020204" pitchFamily="34" charset="0"/>
                        </a:rPr>
                        <a:t>Divides left hand operand by right hand operand</a:t>
                      </a:r>
                    </a:p>
                  </a:txBody>
                  <a:tcPr marL="35435" marR="35435" marT="35435" marB="35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a:effectLst/>
                          <a:latin typeface="Arial" panose="020B0604020202020204" pitchFamily="34" charset="0"/>
                          <a:cs typeface="Arial" panose="020B0604020202020204" pitchFamily="34" charset="0"/>
                        </a:rPr>
                        <a:t>b / a = 2.1</a:t>
                      </a:r>
                    </a:p>
                  </a:txBody>
                  <a:tcPr marL="35435" marR="35435" marT="35435" marB="35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19125">
                <a:tc>
                  <a:txBody>
                    <a:bodyPr/>
                    <a:lstStyle/>
                    <a:p>
                      <a:pPr algn="ctr" fontAlgn="t"/>
                      <a:r>
                        <a:rPr lang="en-IN" sz="1600" b="0">
                          <a:effectLst/>
                          <a:latin typeface="Arial" panose="020B0604020202020204" pitchFamily="34" charset="0"/>
                          <a:cs typeface="Arial" panose="020B0604020202020204" pitchFamily="34" charset="0"/>
                        </a:rPr>
                        <a:t>% Modulus</a:t>
                      </a:r>
                    </a:p>
                  </a:txBody>
                  <a:tcPr marL="35435" marR="35435" marT="35435" marB="35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dirty="0">
                          <a:effectLst/>
                          <a:latin typeface="Arial" panose="020B0604020202020204" pitchFamily="34" charset="0"/>
                          <a:cs typeface="Arial" panose="020B0604020202020204" pitchFamily="34" charset="0"/>
                        </a:rPr>
                        <a:t>Divides left hand operand by right hand operand and returns remainder</a:t>
                      </a:r>
                    </a:p>
                  </a:txBody>
                  <a:tcPr marL="35435" marR="35435" marT="35435" marB="35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dirty="0">
                          <a:effectLst/>
                          <a:latin typeface="Arial" panose="020B0604020202020204" pitchFamily="34" charset="0"/>
                          <a:cs typeface="Arial" panose="020B0604020202020204" pitchFamily="34" charset="0"/>
                        </a:rPr>
                        <a:t>b % a = 1</a:t>
                      </a:r>
                    </a:p>
                  </a:txBody>
                  <a:tcPr marL="35435" marR="35435" marT="35435" marB="35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39750">
                <a:tc>
                  <a:txBody>
                    <a:bodyPr/>
                    <a:lstStyle/>
                    <a:p>
                      <a:pPr algn="ctr" fontAlgn="t"/>
                      <a:r>
                        <a:rPr lang="en-IN" sz="1600" b="0">
                          <a:effectLst/>
                          <a:latin typeface="Arial" panose="020B0604020202020204" pitchFamily="34" charset="0"/>
                          <a:cs typeface="Arial" panose="020B0604020202020204" pitchFamily="34" charset="0"/>
                        </a:rPr>
                        <a:t>** Exponent</a:t>
                      </a:r>
                    </a:p>
                  </a:txBody>
                  <a:tcPr marL="35435" marR="35435" marT="35435" marB="35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a:effectLst/>
                          <a:latin typeface="Arial" panose="020B0604020202020204" pitchFamily="34" charset="0"/>
                          <a:cs typeface="Arial" panose="020B0604020202020204" pitchFamily="34" charset="0"/>
                        </a:rPr>
                        <a:t>Performs exponential (power) calculation on operators</a:t>
                      </a:r>
                    </a:p>
                  </a:txBody>
                  <a:tcPr marL="35435" marR="35435" marT="35435" marB="35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dirty="0">
                          <a:effectLst/>
                          <a:latin typeface="Arial" panose="020B0604020202020204" pitchFamily="34" charset="0"/>
                          <a:cs typeface="Arial" panose="020B0604020202020204" pitchFamily="34" charset="0"/>
                        </a:rPr>
                        <a:t>a**b =10 to the power </a:t>
                      </a:r>
                      <a:r>
                        <a:rPr lang="en-IN" sz="1600" b="0" dirty="0" smtClean="0">
                          <a:effectLst/>
                          <a:latin typeface="Arial" panose="020B0604020202020204" pitchFamily="34" charset="0"/>
                          <a:cs typeface="Arial" panose="020B0604020202020204" pitchFamily="34" charset="0"/>
                        </a:rPr>
                        <a:t>21</a:t>
                      </a:r>
                    </a:p>
                  </a:txBody>
                  <a:tcPr marL="35435" marR="35435" marT="35435" marB="35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706245">
                <a:tc>
                  <a:txBody>
                    <a:bodyPr/>
                    <a:lstStyle/>
                    <a:p>
                      <a:pPr algn="ctr" fontAlgn="t"/>
                      <a:r>
                        <a:rPr lang="en-IN" sz="1600" b="0">
                          <a:effectLst/>
                          <a:latin typeface="Arial" panose="020B0604020202020204" pitchFamily="34" charset="0"/>
                          <a:cs typeface="Arial" panose="020B0604020202020204" pitchFamily="34" charset="0"/>
                        </a:rPr>
                        <a:t>//</a:t>
                      </a:r>
                    </a:p>
                  </a:txBody>
                  <a:tcPr marL="35435" marR="35435" marT="35435" marB="35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a:effectLst/>
                          <a:latin typeface="Arial" panose="020B0604020202020204" pitchFamily="34" charset="0"/>
                          <a:cs typeface="Arial" panose="020B0604020202020204" pitchFamily="34" charset="0"/>
                        </a:rPr>
                        <a:t>Floor Division - The division of operands where the result is the quotient in which the digits after the decimal point are removed. But if one of the operands is negative, the result is floored, i.e., rounded away from zero (towards negative infinity):</a:t>
                      </a:r>
                    </a:p>
                  </a:txBody>
                  <a:tcPr marL="35435" marR="35435" marT="35435" marB="35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dirty="0">
                          <a:effectLst/>
                          <a:latin typeface="Arial" panose="020B0604020202020204" pitchFamily="34" charset="0"/>
                          <a:cs typeface="Arial" panose="020B0604020202020204" pitchFamily="34" charset="0"/>
                        </a:rPr>
                        <a:t>9//2 = 4 and 9.0//2.0 = </a:t>
                      </a:r>
                      <a:r>
                        <a:rPr lang="en-IN" sz="1600" b="0" dirty="0" smtClean="0">
                          <a:effectLst/>
                          <a:latin typeface="Arial" panose="020B0604020202020204" pitchFamily="34" charset="0"/>
                          <a:cs typeface="Arial" panose="020B0604020202020204" pitchFamily="34" charset="0"/>
                        </a:rPr>
                        <a:t>4.0</a:t>
                      </a:r>
                    </a:p>
                  </a:txBody>
                  <a:tcPr marL="35435" marR="35435" marT="35435" marB="354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323136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panose="020B0604020202020204" pitchFamily="34" charset="0"/>
                <a:cs typeface="Arial" panose="020B0604020202020204" pitchFamily="34" charset="0"/>
              </a:rPr>
              <a:t>Basic Operators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Comparison Operators</a:t>
            </a:r>
            <a:endParaRPr lang="en-IN" altLang="en-US" sz="2540" dirty="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solidFill>
                  <a:schemeClr val="tx1"/>
                </a:solidFill>
                <a:latin typeface="Arial" panose="020B0604020202020204" pitchFamily="34" charset="0"/>
                <a:cs typeface="Arial" panose="020B0604020202020204" pitchFamily="34" charset="0"/>
              </a:rPr>
              <a:t>Assume variable </a:t>
            </a:r>
            <a:r>
              <a:rPr lang="en-IN" sz="2175" b="1" dirty="0">
                <a:solidFill>
                  <a:schemeClr val="tx1"/>
                </a:solidFill>
                <a:effectLst/>
                <a:latin typeface="Comic Sans MS" panose="030F0702030302020204" pitchFamily="66" charset="0"/>
                <a:sym typeface="+mn-ea"/>
              </a:rPr>
              <a:t>a</a:t>
            </a:r>
            <a:r>
              <a:rPr lang="en-IN" altLang="en-US" sz="2175" dirty="0">
                <a:solidFill>
                  <a:schemeClr val="tx1"/>
                </a:solidFill>
                <a:latin typeface="Arial" panose="020B0604020202020204" pitchFamily="34" charset="0"/>
                <a:cs typeface="Arial" panose="020B0604020202020204" pitchFamily="34" charset="0"/>
              </a:rPr>
              <a:t> holds 10 and variable b holds </a:t>
            </a:r>
            <a:r>
              <a:rPr lang="en-IN" altLang="en-US" sz="2175" dirty="0" smtClean="0">
                <a:solidFill>
                  <a:schemeClr val="tx1"/>
                </a:solidFill>
                <a:latin typeface="Arial" panose="020B0604020202020204" pitchFamily="34" charset="0"/>
                <a:cs typeface="Arial" panose="020B0604020202020204" pitchFamily="34" charset="0"/>
              </a:rPr>
              <a:t>20, then </a:t>
            </a:r>
          </a:p>
        </p:txBody>
      </p:sp>
      <p:sp>
        <p:nvSpPr>
          <p:cNvPr id="3" name="Rectangle 1"/>
          <p:cNvSpPr>
            <a:spLocks noChangeArrowheads="1"/>
          </p:cNvSpPr>
          <p:nvPr/>
        </p:nvSpPr>
        <p:spPr bwMode="auto">
          <a:xfrm>
            <a:off x="323136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nvGraphicFramePr>
        <p:xfrm>
          <a:off x="783586" y="1730745"/>
          <a:ext cx="7835900" cy="4947920"/>
        </p:xfrm>
        <a:graphic>
          <a:graphicData uri="http://schemas.openxmlformats.org/drawingml/2006/table">
            <a:tbl>
              <a:tblPr/>
              <a:tblGrid>
                <a:gridCol w="1129030"/>
                <a:gridCol w="4487545"/>
                <a:gridCol w="2219325"/>
              </a:tblGrid>
              <a:tr h="363220">
                <a:tc>
                  <a:txBody>
                    <a:bodyPr/>
                    <a:lstStyle/>
                    <a:p>
                      <a:pPr algn="ctr" fontAlgn="t"/>
                      <a:r>
                        <a:rPr lang="en-IN" sz="1600" b="0" dirty="0">
                          <a:effectLst/>
                          <a:latin typeface="Arial" panose="020B0604020202020204" pitchFamily="34" charset="0"/>
                          <a:cs typeface="Arial" panose="020B0604020202020204" pitchFamily="34" charset="0"/>
                        </a:rPr>
                        <a:t>Operator</a:t>
                      </a:r>
                    </a:p>
                  </a:txBody>
                  <a:tcPr marL="37062" marR="37062" marT="37062" marB="370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b="0" dirty="0">
                          <a:effectLst/>
                          <a:latin typeface="Arial" panose="020B0604020202020204" pitchFamily="34" charset="0"/>
                          <a:cs typeface="Arial" panose="020B0604020202020204" pitchFamily="34" charset="0"/>
                        </a:rPr>
                        <a:t>Description</a:t>
                      </a:r>
                    </a:p>
                  </a:txBody>
                  <a:tcPr marL="37062" marR="37062" marT="37062" marB="370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b="0">
                          <a:effectLst/>
                          <a:latin typeface="Arial" panose="020B0604020202020204" pitchFamily="34" charset="0"/>
                          <a:cs typeface="Arial" panose="020B0604020202020204" pitchFamily="34" charset="0"/>
                        </a:rPr>
                        <a:t>Example</a:t>
                      </a:r>
                    </a:p>
                  </a:txBody>
                  <a:tcPr marL="37062" marR="37062" marT="37062" marB="370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47700">
                <a:tc>
                  <a:txBody>
                    <a:bodyPr/>
                    <a:lstStyle/>
                    <a:p>
                      <a:pPr algn="ctr" fontAlgn="t"/>
                      <a:r>
                        <a:rPr lang="en-IN" sz="1600" b="0">
                          <a:effectLst/>
                          <a:latin typeface="Arial" panose="020B0604020202020204" pitchFamily="34" charset="0"/>
                          <a:cs typeface="Arial" panose="020B0604020202020204" pitchFamily="34" charset="0"/>
                        </a:rPr>
                        <a:t>==</a:t>
                      </a:r>
                    </a:p>
                  </a:txBody>
                  <a:tcPr marL="37062" marR="37062" marT="37062" marB="370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a:effectLst/>
                          <a:latin typeface="Arial" panose="020B0604020202020204" pitchFamily="34" charset="0"/>
                          <a:cs typeface="Arial" panose="020B0604020202020204" pitchFamily="34" charset="0"/>
                        </a:rPr>
                        <a:t>If the values of two operands are equal, then the condition becomes true.</a:t>
                      </a:r>
                    </a:p>
                  </a:txBody>
                  <a:tcPr marL="37062" marR="37062" marT="37062" marB="370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a:effectLst/>
                          <a:latin typeface="Arial" panose="020B0604020202020204" pitchFamily="34" charset="0"/>
                          <a:cs typeface="Arial" panose="020B0604020202020204" pitchFamily="34" charset="0"/>
                        </a:rPr>
                        <a:t>(a == b) is not true.</a:t>
                      </a:r>
                    </a:p>
                  </a:txBody>
                  <a:tcPr marL="37062" marR="37062" marT="37062" marB="370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7700">
                <a:tc>
                  <a:txBody>
                    <a:bodyPr/>
                    <a:lstStyle/>
                    <a:p>
                      <a:pPr algn="ctr" fontAlgn="t"/>
                      <a:r>
                        <a:rPr lang="en-IN" sz="1600" b="0">
                          <a:effectLst/>
                          <a:latin typeface="Arial" panose="020B0604020202020204" pitchFamily="34" charset="0"/>
                          <a:cs typeface="Arial" panose="020B0604020202020204" pitchFamily="34" charset="0"/>
                        </a:rPr>
                        <a:t>!=</a:t>
                      </a:r>
                    </a:p>
                  </a:txBody>
                  <a:tcPr marL="37062" marR="37062" marT="37062" marB="370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a:effectLst/>
                          <a:latin typeface="Arial" panose="020B0604020202020204" pitchFamily="34" charset="0"/>
                          <a:cs typeface="Arial" panose="020B0604020202020204" pitchFamily="34" charset="0"/>
                        </a:rPr>
                        <a:t>If values of two operands are not equal, then condition becomes true.</a:t>
                      </a:r>
                    </a:p>
                  </a:txBody>
                  <a:tcPr marL="37062" marR="37062" marT="37062" marB="370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a:effectLst/>
                          <a:latin typeface="Arial" panose="020B0604020202020204" pitchFamily="34" charset="0"/>
                          <a:cs typeface="Arial" panose="020B0604020202020204" pitchFamily="34" charset="0"/>
                        </a:rPr>
                        <a:t>(a!= b) is true.</a:t>
                      </a:r>
                    </a:p>
                  </a:txBody>
                  <a:tcPr marL="37062" marR="37062" marT="37062" marB="370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22325">
                <a:tc>
                  <a:txBody>
                    <a:bodyPr/>
                    <a:lstStyle/>
                    <a:p>
                      <a:pPr algn="ctr" fontAlgn="t"/>
                      <a:r>
                        <a:rPr lang="en-IN" sz="1600" b="0">
                          <a:effectLst/>
                          <a:latin typeface="Arial" panose="020B0604020202020204" pitchFamily="34" charset="0"/>
                          <a:cs typeface="Arial" panose="020B0604020202020204" pitchFamily="34" charset="0"/>
                        </a:rPr>
                        <a:t>&gt;</a:t>
                      </a:r>
                    </a:p>
                  </a:txBody>
                  <a:tcPr marL="37062" marR="37062" marT="37062" marB="370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a:effectLst/>
                          <a:latin typeface="Arial" panose="020B0604020202020204" pitchFamily="34" charset="0"/>
                          <a:cs typeface="Arial" panose="020B0604020202020204" pitchFamily="34" charset="0"/>
                        </a:rPr>
                        <a:t>If the value of left operand is greater than the value of right operand, then condition becomes true.</a:t>
                      </a:r>
                    </a:p>
                  </a:txBody>
                  <a:tcPr marL="37062" marR="37062" marT="37062" marB="370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a:effectLst/>
                          <a:latin typeface="Arial" panose="020B0604020202020204" pitchFamily="34" charset="0"/>
                          <a:cs typeface="Arial" panose="020B0604020202020204" pitchFamily="34" charset="0"/>
                        </a:rPr>
                        <a:t>(a &gt; b) is not true.</a:t>
                      </a:r>
                    </a:p>
                  </a:txBody>
                  <a:tcPr marL="37062" marR="37062" marT="37062" marB="370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22325">
                <a:tc>
                  <a:txBody>
                    <a:bodyPr/>
                    <a:lstStyle/>
                    <a:p>
                      <a:pPr algn="ctr" fontAlgn="t"/>
                      <a:r>
                        <a:rPr lang="en-IN" sz="1600" b="0">
                          <a:effectLst/>
                          <a:latin typeface="Arial" panose="020B0604020202020204" pitchFamily="34" charset="0"/>
                          <a:cs typeface="Arial" panose="020B0604020202020204" pitchFamily="34" charset="0"/>
                        </a:rPr>
                        <a:t>&lt;</a:t>
                      </a:r>
                    </a:p>
                  </a:txBody>
                  <a:tcPr marL="37062" marR="37062" marT="37062" marB="370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a:effectLst/>
                          <a:latin typeface="Arial" panose="020B0604020202020204" pitchFamily="34" charset="0"/>
                          <a:cs typeface="Arial" panose="020B0604020202020204" pitchFamily="34" charset="0"/>
                        </a:rPr>
                        <a:t>If the value of left operand is less than the value of right operand, then condition becomes true.</a:t>
                      </a:r>
                    </a:p>
                  </a:txBody>
                  <a:tcPr marL="37062" marR="37062" marT="37062" marB="370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a:effectLst/>
                          <a:latin typeface="Arial" panose="020B0604020202020204" pitchFamily="34" charset="0"/>
                          <a:cs typeface="Arial" panose="020B0604020202020204" pitchFamily="34" charset="0"/>
                        </a:rPr>
                        <a:t>(a &lt; b) is true.</a:t>
                      </a:r>
                    </a:p>
                  </a:txBody>
                  <a:tcPr marL="37062" marR="37062" marT="37062" marB="370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22325">
                <a:tc>
                  <a:txBody>
                    <a:bodyPr/>
                    <a:lstStyle/>
                    <a:p>
                      <a:pPr algn="ctr" fontAlgn="t"/>
                      <a:r>
                        <a:rPr lang="en-IN" sz="1600" b="0">
                          <a:effectLst/>
                          <a:latin typeface="Arial" panose="020B0604020202020204" pitchFamily="34" charset="0"/>
                          <a:cs typeface="Arial" panose="020B0604020202020204" pitchFamily="34" charset="0"/>
                        </a:rPr>
                        <a:t>&gt;=</a:t>
                      </a:r>
                    </a:p>
                  </a:txBody>
                  <a:tcPr marL="37062" marR="37062" marT="37062" marB="370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a:effectLst/>
                          <a:latin typeface="Arial" panose="020B0604020202020204" pitchFamily="34" charset="0"/>
                          <a:cs typeface="Arial" panose="020B0604020202020204" pitchFamily="34" charset="0"/>
                        </a:rPr>
                        <a:t>If the value of left operand is greater than or equal to the value of right operand, then condition becomes true.</a:t>
                      </a:r>
                    </a:p>
                  </a:txBody>
                  <a:tcPr marL="37062" marR="37062" marT="37062" marB="370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a:effectLst/>
                          <a:latin typeface="Arial" panose="020B0604020202020204" pitchFamily="34" charset="0"/>
                          <a:cs typeface="Arial" panose="020B0604020202020204" pitchFamily="34" charset="0"/>
                        </a:rPr>
                        <a:t>(a &gt;= b) is not true.</a:t>
                      </a:r>
                    </a:p>
                  </a:txBody>
                  <a:tcPr marL="37062" marR="37062" marT="37062" marB="370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22325">
                <a:tc>
                  <a:txBody>
                    <a:bodyPr/>
                    <a:lstStyle/>
                    <a:p>
                      <a:pPr algn="ctr" fontAlgn="t"/>
                      <a:r>
                        <a:rPr lang="en-IN" sz="1600" b="0">
                          <a:effectLst/>
                          <a:latin typeface="Arial" panose="020B0604020202020204" pitchFamily="34" charset="0"/>
                          <a:cs typeface="Arial" panose="020B0604020202020204" pitchFamily="34" charset="0"/>
                        </a:rPr>
                        <a:t>&lt;=</a:t>
                      </a:r>
                    </a:p>
                  </a:txBody>
                  <a:tcPr marL="37062" marR="37062" marT="37062" marB="370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a:effectLst/>
                          <a:latin typeface="Arial" panose="020B0604020202020204" pitchFamily="34" charset="0"/>
                          <a:cs typeface="Arial" panose="020B0604020202020204" pitchFamily="34" charset="0"/>
                        </a:rPr>
                        <a:t>If the value of left operand is less than or equal to the value of right operand, then condition becomes true.</a:t>
                      </a:r>
                    </a:p>
                  </a:txBody>
                  <a:tcPr marL="37062" marR="37062" marT="37062" marB="370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dirty="0">
                          <a:effectLst/>
                          <a:latin typeface="Arial" panose="020B0604020202020204" pitchFamily="34" charset="0"/>
                          <a:cs typeface="Arial" panose="020B0604020202020204" pitchFamily="34" charset="0"/>
                        </a:rPr>
                        <a:t>(a &lt;= b) is true.</a:t>
                      </a:r>
                    </a:p>
                  </a:txBody>
                  <a:tcPr marL="37062" marR="37062" marT="37062" marB="3706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4626624" y="1600196"/>
            <a:ext cx="2560741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panose="020B0604020202020204" pitchFamily="34" charset="0"/>
                <a:cs typeface="Arial" panose="020B0604020202020204" pitchFamily="34" charset="0"/>
              </a:rPr>
              <a:t>Basic Operators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Assignment Operators</a:t>
            </a:r>
            <a:endParaRPr lang="en-IN" altLang="en-US" sz="2540" dirty="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solidFill>
                  <a:schemeClr val="tx1"/>
                </a:solidFill>
                <a:latin typeface="Arial" panose="020B0604020202020204" pitchFamily="34" charset="0"/>
                <a:cs typeface="Arial" panose="020B0604020202020204" pitchFamily="34" charset="0"/>
              </a:rPr>
              <a:t>Assume variable </a:t>
            </a:r>
            <a:r>
              <a:rPr lang="en-IN" sz="2175" b="1" dirty="0">
                <a:solidFill>
                  <a:schemeClr val="tx1"/>
                </a:solidFill>
                <a:effectLst/>
                <a:latin typeface="Comic Sans MS" panose="030F0702030302020204" pitchFamily="66" charset="0"/>
                <a:sym typeface="+mn-ea"/>
              </a:rPr>
              <a:t>a</a:t>
            </a:r>
            <a:r>
              <a:rPr lang="en-IN" altLang="en-US" sz="2175" dirty="0">
                <a:solidFill>
                  <a:schemeClr val="tx1"/>
                </a:solidFill>
                <a:latin typeface="Arial" panose="020B0604020202020204" pitchFamily="34" charset="0"/>
                <a:cs typeface="Arial" panose="020B0604020202020204" pitchFamily="34" charset="0"/>
              </a:rPr>
              <a:t> holds 10 and variable b holds </a:t>
            </a:r>
            <a:r>
              <a:rPr lang="en-IN" altLang="en-US" sz="2175" dirty="0" smtClean="0">
                <a:solidFill>
                  <a:schemeClr val="tx1"/>
                </a:solidFill>
                <a:latin typeface="Arial" panose="020B0604020202020204" pitchFamily="34" charset="0"/>
                <a:cs typeface="Arial" panose="020B0604020202020204" pitchFamily="34" charset="0"/>
              </a:rPr>
              <a:t>20, then </a:t>
            </a:r>
          </a:p>
        </p:txBody>
      </p:sp>
      <p:sp>
        <p:nvSpPr>
          <p:cNvPr id="3" name="Rectangle 1"/>
          <p:cNvSpPr>
            <a:spLocks noChangeArrowheads="1"/>
          </p:cNvSpPr>
          <p:nvPr/>
        </p:nvSpPr>
        <p:spPr bwMode="auto">
          <a:xfrm>
            <a:off x="323136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4626624" y="1600196"/>
            <a:ext cx="2560741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graphicFrame>
        <p:nvGraphicFramePr>
          <p:cNvPr id="2" name="Table 1"/>
          <p:cNvGraphicFramePr>
            <a:graphicFrameLocks noGrp="1"/>
          </p:cNvGraphicFramePr>
          <p:nvPr/>
        </p:nvGraphicFramePr>
        <p:xfrm>
          <a:off x="587633" y="1604521"/>
          <a:ext cx="8217535" cy="5192395"/>
        </p:xfrm>
        <a:graphic>
          <a:graphicData uri="http://schemas.openxmlformats.org/drawingml/2006/table">
            <a:tbl>
              <a:tblPr/>
              <a:tblGrid>
                <a:gridCol w="1035050"/>
                <a:gridCol w="4777740"/>
                <a:gridCol w="2404745"/>
              </a:tblGrid>
              <a:tr h="563880">
                <a:tc>
                  <a:txBody>
                    <a:bodyPr/>
                    <a:lstStyle/>
                    <a:p>
                      <a:pPr algn="ctr" fontAlgn="t"/>
                      <a:r>
                        <a:rPr lang="en-IN" sz="1600" b="0" dirty="0">
                          <a:effectLst/>
                          <a:latin typeface="Arial" panose="020B0604020202020204" pitchFamily="34" charset="0"/>
                          <a:cs typeface="Arial" panose="020B0604020202020204" pitchFamily="34" charset="0"/>
                        </a:rPr>
                        <a:t>Operator</a:t>
                      </a:r>
                    </a:p>
                  </a:txBody>
                  <a:tcPr marL="32205" marR="32205" marT="32205" marB="322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b="0" dirty="0">
                          <a:effectLst/>
                          <a:latin typeface="Arial" panose="020B0604020202020204" pitchFamily="34" charset="0"/>
                          <a:cs typeface="Arial" panose="020B0604020202020204" pitchFamily="34" charset="0"/>
                        </a:rPr>
                        <a:t>Description</a:t>
                      </a:r>
                    </a:p>
                  </a:txBody>
                  <a:tcPr marL="32205" marR="32205" marT="32205" marB="322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b="0">
                          <a:effectLst/>
                          <a:latin typeface="Arial" panose="020B0604020202020204" pitchFamily="34" charset="0"/>
                          <a:cs typeface="Arial" panose="020B0604020202020204" pitchFamily="34" charset="0"/>
                        </a:rPr>
                        <a:t>Example</a:t>
                      </a:r>
                    </a:p>
                  </a:txBody>
                  <a:tcPr marL="32205" marR="32205" marT="32205" marB="322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63880">
                <a:tc>
                  <a:txBody>
                    <a:bodyPr/>
                    <a:lstStyle/>
                    <a:p>
                      <a:pPr algn="ctr" fontAlgn="t"/>
                      <a:r>
                        <a:rPr lang="en-IN" sz="1600" b="0">
                          <a:effectLst/>
                          <a:latin typeface="Arial" panose="020B0604020202020204" pitchFamily="34" charset="0"/>
                          <a:cs typeface="Arial" panose="020B0604020202020204" pitchFamily="34" charset="0"/>
                        </a:rPr>
                        <a:t>=</a:t>
                      </a:r>
                    </a:p>
                  </a:txBody>
                  <a:tcPr marL="32205" marR="32205" marT="32205" marB="322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dirty="0">
                          <a:effectLst/>
                          <a:latin typeface="Arial" panose="020B0604020202020204" pitchFamily="34" charset="0"/>
                          <a:cs typeface="Arial" panose="020B0604020202020204" pitchFamily="34" charset="0"/>
                        </a:rPr>
                        <a:t>Assigns values from right side operands to left side operand</a:t>
                      </a:r>
                    </a:p>
                  </a:txBody>
                  <a:tcPr marL="32205" marR="32205" marT="32205" marB="322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a:effectLst/>
                          <a:latin typeface="Arial" panose="020B0604020202020204" pitchFamily="34" charset="0"/>
                          <a:cs typeface="Arial" panose="020B0604020202020204" pitchFamily="34" charset="0"/>
                        </a:rPr>
                        <a:t>c = a + b assigns value of a + b into c</a:t>
                      </a:r>
                    </a:p>
                  </a:txBody>
                  <a:tcPr marL="32205" marR="32205" marT="32205" marB="322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63880">
                <a:tc>
                  <a:txBody>
                    <a:bodyPr/>
                    <a:lstStyle/>
                    <a:p>
                      <a:pPr algn="ctr" fontAlgn="t"/>
                      <a:r>
                        <a:rPr lang="en-IN" sz="1600" b="0" dirty="0" smtClean="0">
                          <a:effectLst/>
                          <a:latin typeface="Arial" panose="020B0604020202020204" pitchFamily="34" charset="0"/>
                          <a:cs typeface="Arial" panose="020B0604020202020204" pitchFamily="34" charset="0"/>
                        </a:rPr>
                        <a:t>+=</a:t>
                      </a:r>
                    </a:p>
                  </a:txBody>
                  <a:tcPr marL="32205" marR="32205" marT="32205" marB="322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dirty="0">
                          <a:effectLst/>
                          <a:latin typeface="Arial" panose="020B0604020202020204" pitchFamily="34" charset="0"/>
                          <a:cs typeface="Arial" panose="020B0604020202020204" pitchFamily="34" charset="0"/>
                        </a:rPr>
                        <a:t>It adds right operand to the left operand and assign the result to left operand</a:t>
                      </a:r>
                    </a:p>
                  </a:txBody>
                  <a:tcPr marL="32205" marR="32205" marT="32205" marB="322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a:effectLst/>
                          <a:latin typeface="Arial" panose="020B0604020202020204" pitchFamily="34" charset="0"/>
                          <a:cs typeface="Arial" panose="020B0604020202020204" pitchFamily="34" charset="0"/>
                        </a:rPr>
                        <a:t>c += a is equivalent to c = c + a</a:t>
                      </a:r>
                    </a:p>
                  </a:txBody>
                  <a:tcPr marL="32205" marR="32205" marT="32205" marB="322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63880">
                <a:tc>
                  <a:txBody>
                    <a:bodyPr/>
                    <a:lstStyle/>
                    <a:p>
                      <a:pPr algn="ctr" fontAlgn="t"/>
                      <a:r>
                        <a:rPr lang="en-IN" sz="1600" b="0" dirty="0" smtClean="0">
                          <a:effectLst/>
                          <a:latin typeface="Arial" panose="020B0604020202020204" pitchFamily="34" charset="0"/>
                          <a:cs typeface="Arial" panose="020B0604020202020204" pitchFamily="34" charset="0"/>
                        </a:rPr>
                        <a:t>-=</a:t>
                      </a:r>
                    </a:p>
                  </a:txBody>
                  <a:tcPr marL="32205" marR="32205" marT="32205" marB="322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a:effectLst/>
                          <a:latin typeface="Arial" panose="020B0604020202020204" pitchFamily="34" charset="0"/>
                          <a:cs typeface="Arial" panose="020B0604020202020204" pitchFamily="34" charset="0"/>
                        </a:rPr>
                        <a:t>It subtracts right operand from the left operand and assign the result to left operand</a:t>
                      </a:r>
                    </a:p>
                  </a:txBody>
                  <a:tcPr marL="32205" marR="32205" marT="32205" marB="322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a:effectLst/>
                          <a:latin typeface="Arial" panose="020B0604020202020204" pitchFamily="34" charset="0"/>
                          <a:cs typeface="Arial" panose="020B0604020202020204" pitchFamily="34" charset="0"/>
                        </a:rPr>
                        <a:t>c -= a is equivalent to c = c - a</a:t>
                      </a:r>
                    </a:p>
                  </a:txBody>
                  <a:tcPr marL="32205" marR="32205" marT="32205" marB="322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63880">
                <a:tc>
                  <a:txBody>
                    <a:bodyPr/>
                    <a:lstStyle/>
                    <a:p>
                      <a:pPr algn="ctr" fontAlgn="t"/>
                      <a:r>
                        <a:rPr lang="en-IN" sz="1600" b="0" dirty="0" smtClean="0">
                          <a:effectLst/>
                          <a:latin typeface="Arial" panose="020B0604020202020204" pitchFamily="34" charset="0"/>
                          <a:cs typeface="Arial" panose="020B0604020202020204" pitchFamily="34" charset="0"/>
                        </a:rPr>
                        <a:t>*=</a:t>
                      </a:r>
                    </a:p>
                  </a:txBody>
                  <a:tcPr marL="32205" marR="32205" marT="32205" marB="322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dirty="0">
                          <a:effectLst/>
                          <a:latin typeface="Arial" panose="020B0604020202020204" pitchFamily="34" charset="0"/>
                          <a:cs typeface="Arial" panose="020B0604020202020204" pitchFamily="34" charset="0"/>
                        </a:rPr>
                        <a:t>It multiplies right operand with the left operand and assign the result to left operand</a:t>
                      </a:r>
                    </a:p>
                  </a:txBody>
                  <a:tcPr marL="32205" marR="32205" marT="32205" marB="322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a:effectLst/>
                          <a:latin typeface="Arial" panose="020B0604020202020204" pitchFamily="34" charset="0"/>
                          <a:cs typeface="Arial" panose="020B0604020202020204" pitchFamily="34" charset="0"/>
                        </a:rPr>
                        <a:t>c *= a is equivalent to c = c * a</a:t>
                      </a:r>
                    </a:p>
                  </a:txBody>
                  <a:tcPr marL="32205" marR="32205" marT="32205" marB="322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63880">
                <a:tc>
                  <a:txBody>
                    <a:bodyPr/>
                    <a:lstStyle/>
                    <a:p>
                      <a:pPr algn="ctr" fontAlgn="t"/>
                      <a:r>
                        <a:rPr lang="en-IN" sz="1600" b="0" dirty="0" smtClean="0">
                          <a:effectLst/>
                          <a:latin typeface="Arial" panose="020B0604020202020204" pitchFamily="34" charset="0"/>
                          <a:cs typeface="Arial" panose="020B0604020202020204" pitchFamily="34" charset="0"/>
                        </a:rPr>
                        <a:t>/=</a:t>
                      </a:r>
                    </a:p>
                  </a:txBody>
                  <a:tcPr marL="32205" marR="32205" marT="32205" marB="322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a:effectLst/>
                          <a:latin typeface="Arial" panose="020B0604020202020204" pitchFamily="34" charset="0"/>
                          <a:cs typeface="Arial" panose="020B0604020202020204" pitchFamily="34" charset="0"/>
                        </a:rPr>
                        <a:t>It divides left operand with the right operand and assign the result to left operand</a:t>
                      </a:r>
                    </a:p>
                  </a:txBody>
                  <a:tcPr marL="32205" marR="32205" marT="32205" marB="322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dirty="0">
                          <a:effectLst/>
                          <a:latin typeface="Arial" panose="020B0604020202020204" pitchFamily="34" charset="0"/>
                          <a:cs typeface="Arial" panose="020B0604020202020204" pitchFamily="34" charset="0"/>
                        </a:rPr>
                        <a:t>c /= a is equivalent to c = c / </a:t>
                      </a:r>
                      <a:r>
                        <a:rPr lang="en-IN" sz="1600" b="0" dirty="0" smtClean="0">
                          <a:effectLst/>
                          <a:latin typeface="Arial" panose="020B0604020202020204" pitchFamily="34" charset="0"/>
                          <a:cs typeface="Arial" panose="020B0604020202020204" pitchFamily="34" charset="0"/>
                        </a:rPr>
                        <a:t>a</a:t>
                      </a:r>
                    </a:p>
                  </a:txBody>
                  <a:tcPr marL="32205" marR="32205" marT="32205" marB="322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63880">
                <a:tc>
                  <a:txBody>
                    <a:bodyPr/>
                    <a:lstStyle/>
                    <a:p>
                      <a:pPr algn="ctr" fontAlgn="t"/>
                      <a:r>
                        <a:rPr lang="en-IN" sz="1600" b="0" dirty="0" smtClean="0">
                          <a:effectLst/>
                          <a:latin typeface="Arial" panose="020B0604020202020204" pitchFamily="34" charset="0"/>
                          <a:cs typeface="Arial" panose="020B0604020202020204" pitchFamily="34" charset="0"/>
                        </a:rPr>
                        <a:t>%=</a:t>
                      </a:r>
                    </a:p>
                  </a:txBody>
                  <a:tcPr marL="32205" marR="32205" marT="32205" marB="322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a:effectLst/>
                          <a:latin typeface="Arial" panose="020B0604020202020204" pitchFamily="34" charset="0"/>
                          <a:cs typeface="Arial" panose="020B0604020202020204" pitchFamily="34" charset="0"/>
                        </a:rPr>
                        <a:t>It takes modulus using two operands and assign the result to left operand</a:t>
                      </a:r>
                    </a:p>
                  </a:txBody>
                  <a:tcPr marL="32205" marR="32205" marT="32205" marB="322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a:effectLst/>
                          <a:latin typeface="Arial" panose="020B0604020202020204" pitchFamily="34" charset="0"/>
                          <a:cs typeface="Arial" panose="020B0604020202020204" pitchFamily="34" charset="0"/>
                        </a:rPr>
                        <a:t>c %= a is equivalent to c = c % a</a:t>
                      </a:r>
                    </a:p>
                  </a:txBody>
                  <a:tcPr marL="32205" marR="32205" marT="32205" marB="322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81355">
                <a:tc>
                  <a:txBody>
                    <a:bodyPr/>
                    <a:lstStyle/>
                    <a:p>
                      <a:pPr algn="ctr" fontAlgn="t"/>
                      <a:r>
                        <a:rPr lang="en-IN" sz="1600" b="0" dirty="0" smtClean="0">
                          <a:effectLst/>
                          <a:latin typeface="Arial" panose="020B0604020202020204" pitchFamily="34" charset="0"/>
                          <a:cs typeface="Arial" panose="020B0604020202020204" pitchFamily="34" charset="0"/>
                        </a:rPr>
                        <a:t>**=</a:t>
                      </a:r>
                    </a:p>
                  </a:txBody>
                  <a:tcPr marL="32205" marR="32205" marT="32205" marB="322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a:effectLst/>
                          <a:latin typeface="Arial" panose="020B0604020202020204" pitchFamily="34" charset="0"/>
                          <a:cs typeface="Arial" panose="020B0604020202020204" pitchFamily="34" charset="0"/>
                        </a:rPr>
                        <a:t>Performs exponential (power) calculation on operators and assign value to the left operand</a:t>
                      </a:r>
                    </a:p>
                  </a:txBody>
                  <a:tcPr marL="32205" marR="32205" marT="32205" marB="322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a:effectLst/>
                          <a:latin typeface="Arial" panose="020B0604020202020204" pitchFamily="34" charset="0"/>
                          <a:cs typeface="Arial" panose="020B0604020202020204" pitchFamily="34" charset="0"/>
                        </a:rPr>
                        <a:t>c **= a is equivalent to c = c ** a</a:t>
                      </a:r>
                    </a:p>
                  </a:txBody>
                  <a:tcPr marL="32205" marR="32205" marT="32205" marB="322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63880">
                <a:tc>
                  <a:txBody>
                    <a:bodyPr/>
                    <a:lstStyle/>
                    <a:p>
                      <a:pPr algn="ctr" fontAlgn="t"/>
                      <a:r>
                        <a:rPr lang="en-IN" sz="1600" b="0" dirty="0" smtClean="0">
                          <a:effectLst/>
                          <a:latin typeface="Arial" panose="020B0604020202020204" pitchFamily="34" charset="0"/>
                          <a:cs typeface="Arial" panose="020B0604020202020204" pitchFamily="34" charset="0"/>
                        </a:rPr>
                        <a:t>//=</a:t>
                      </a:r>
                    </a:p>
                  </a:txBody>
                  <a:tcPr marL="32205" marR="32205" marT="32205" marB="322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a:effectLst/>
                          <a:latin typeface="Arial" panose="020B0604020202020204" pitchFamily="34" charset="0"/>
                          <a:cs typeface="Arial" panose="020B0604020202020204" pitchFamily="34" charset="0"/>
                        </a:rPr>
                        <a:t>It performs floor division on operators and assign value to the left operand</a:t>
                      </a:r>
                    </a:p>
                  </a:txBody>
                  <a:tcPr marL="32205" marR="32205" marT="32205" marB="322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dirty="0">
                          <a:effectLst/>
                          <a:latin typeface="Arial" panose="020B0604020202020204" pitchFamily="34" charset="0"/>
                          <a:cs typeface="Arial" panose="020B0604020202020204" pitchFamily="34" charset="0"/>
                        </a:rPr>
                        <a:t>c //= a is equivalent to c = c // a</a:t>
                      </a:r>
                    </a:p>
                  </a:txBody>
                  <a:tcPr marL="32205" marR="32205" marT="32205" marB="3220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6" name="Rectangle 1"/>
          <p:cNvSpPr>
            <a:spLocks noChangeArrowheads="1"/>
          </p:cNvSpPr>
          <p:nvPr/>
        </p:nvSpPr>
        <p:spPr bwMode="auto">
          <a:xfrm>
            <a:off x="335232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panose="020B0604020202020204" pitchFamily="34" charset="0"/>
                <a:cs typeface="Arial" panose="020B0604020202020204" pitchFamily="34" charset="0"/>
              </a:rPr>
              <a:t>Basic Operators</a:t>
            </a:r>
          </a:p>
        </p:txBody>
      </p:sp>
      <p:sp>
        <p:nvSpPr>
          <p:cNvPr id="4098" name="Rectangle 2"/>
          <p:cNvSpPr>
            <a:spLocks noGrp="1" noChangeArrowheads="1"/>
          </p:cNvSpPr>
          <p:nvPr>
            <p:ph type="subTitle" idx="4294967295"/>
          </p:nvPr>
        </p:nvSpPr>
        <p:spPr>
          <a:xfrm>
            <a:off x="457750" y="69519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Bitwise Operators</a:t>
            </a:r>
            <a:endParaRPr lang="en-IN" altLang="en-US" sz="2540" dirty="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solidFill>
                  <a:schemeClr val="tx1"/>
                </a:solidFill>
                <a:latin typeface="Arial" panose="020B0604020202020204" pitchFamily="34" charset="0"/>
                <a:cs typeface="Arial" panose="020B0604020202020204" pitchFamily="34" charset="0"/>
              </a:rPr>
              <a:t>Assume </a:t>
            </a:r>
            <a:r>
              <a:rPr lang="en-IN" sz="2175" b="1" dirty="0">
                <a:solidFill>
                  <a:schemeClr val="tx1"/>
                </a:solidFill>
                <a:effectLst/>
                <a:latin typeface="Comic Sans MS" panose="030F0702030302020204" pitchFamily="66" charset="0"/>
                <a:sym typeface="+mn-ea"/>
              </a:rPr>
              <a:t>a</a:t>
            </a:r>
            <a:r>
              <a:rPr lang="en-IN" altLang="en-US" sz="2175" dirty="0" smtClean="0">
                <a:solidFill>
                  <a:schemeClr val="tx1"/>
                </a:solidFill>
                <a:latin typeface="Arial" panose="020B0604020202020204" pitchFamily="34" charset="0"/>
                <a:cs typeface="Arial" panose="020B0604020202020204" pitchFamily="34" charset="0"/>
              </a:rPr>
              <a:t> = 60 = 0b00111100 and b = 13 = 0b00001101, then </a:t>
            </a:r>
          </a:p>
        </p:txBody>
      </p:sp>
      <p:sp>
        <p:nvSpPr>
          <p:cNvPr id="3" name="Rectangle 1"/>
          <p:cNvSpPr>
            <a:spLocks noChangeArrowheads="1"/>
          </p:cNvSpPr>
          <p:nvPr/>
        </p:nvSpPr>
        <p:spPr bwMode="auto">
          <a:xfrm>
            <a:off x="323136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4626624" y="1600196"/>
            <a:ext cx="2560741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335232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nvGraphicFramePr>
        <p:xfrm>
          <a:off x="978535" y="1838960"/>
          <a:ext cx="8041005" cy="4865370"/>
        </p:xfrm>
        <a:graphic>
          <a:graphicData uri="http://schemas.openxmlformats.org/drawingml/2006/table">
            <a:tbl>
              <a:tblPr/>
              <a:tblGrid>
                <a:gridCol w="1011555"/>
                <a:gridCol w="3689350"/>
                <a:gridCol w="3340100"/>
              </a:tblGrid>
              <a:tr h="457200">
                <a:tc>
                  <a:txBody>
                    <a:bodyPr/>
                    <a:lstStyle/>
                    <a:p>
                      <a:pPr algn="ctr" fontAlgn="t"/>
                      <a:r>
                        <a:rPr lang="en-IN" sz="1635" b="0" dirty="0">
                          <a:effectLst/>
                          <a:latin typeface="Arial" panose="020B0604020202020204" pitchFamily="34" charset="0"/>
                          <a:cs typeface="Arial" panose="020B0604020202020204" pitchFamily="34" charset="0"/>
                        </a:rPr>
                        <a:t>Operator</a:t>
                      </a:r>
                    </a:p>
                  </a:txBody>
                  <a:tcPr marL="46710" marR="46710" marT="46710" marB="467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35" b="0" dirty="0">
                          <a:effectLst/>
                          <a:latin typeface="Arial" panose="020B0604020202020204" pitchFamily="34" charset="0"/>
                          <a:cs typeface="Arial" panose="020B0604020202020204" pitchFamily="34" charset="0"/>
                        </a:rPr>
                        <a:t>Description</a:t>
                      </a:r>
                    </a:p>
                  </a:txBody>
                  <a:tcPr marL="46710" marR="46710" marT="46710" marB="467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35" b="0">
                          <a:effectLst/>
                          <a:latin typeface="Arial" panose="020B0604020202020204" pitchFamily="34" charset="0"/>
                          <a:cs typeface="Arial" panose="020B0604020202020204" pitchFamily="34" charset="0"/>
                        </a:rPr>
                        <a:t>Example</a:t>
                      </a:r>
                    </a:p>
                  </a:txBody>
                  <a:tcPr marL="46710" marR="46710" marT="46710" marB="467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35635">
                <a:tc>
                  <a:txBody>
                    <a:bodyPr/>
                    <a:lstStyle/>
                    <a:p>
                      <a:pPr algn="ctr" fontAlgn="t"/>
                      <a:r>
                        <a:rPr lang="en-IN" sz="1635" b="0" dirty="0" smtClean="0">
                          <a:effectLst/>
                          <a:latin typeface="Arial" panose="020B0604020202020204" pitchFamily="34" charset="0"/>
                          <a:cs typeface="Arial" panose="020B0604020202020204" pitchFamily="34" charset="0"/>
                        </a:rPr>
                        <a:t>&amp;</a:t>
                      </a:r>
                    </a:p>
                  </a:txBody>
                  <a:tcPr marL="46710" marR="46710" marT="46710" marB="467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b="0" dirty="0">
                          <a:effectLst/>
                          <a:latin typeface="Arial" panose="020B0604020202020204" pitchFamily="34" charset="0"/>
                          <a:cs typeface="Arial" panose="020B0604020202020204" pitchFamily="34" charset="0"/>
                        </a:rPr>
                        <a:t>Operator copies a bit to the result if it exists in both operands</a:t>
                      </a:r>
                    </a:p>
                  </a:txBody>
                  <a:tcPr marL="46710" marR="46710" marT="46710" marB="467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b="0">
                          <a:effectLst/>
                          <a:latin typeface="Arial" panose="020B0604020202020204" pitchFamily="34" charset="0"/>
                          <a:cs typeface="Arial" panose="020B0604020202020204" pitchFamily="34" charset="0"/>
                        </a:rPr>
                        <a:t>(a &amp; b) (means 0000 1100)</a:t>
                      </a:r>
                    </a:p>
                  </a:txBody>
                  <a:tcPr marL="46710" marR="46710" marT="46710" marB="467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93090">
                <a:tc>
                  <a:txBody>
                    <a:bodyPr/>
                    <a:lstStyle/>
                    <a:p>
                      <a:pPr algn="ctr" fontAlgn="t"/>
                      <a:r>
                        <a:rPr lang="en-IN" sz="1635" b="0" dirty="0" smtClean="0">
                          <a:effectLst/>
                          <a:latin typeface="Arial" panose="020B0604020202020204" pitchFamily="34" charset="0"/>
                          <a:cs typeface="Arial" panose="020B0604020202020204" pitchFamily="34" charset="0"/>
                        </a:rPr>
                        <a:t>|</a:t>
                      </a:r>
                    </a:p>
                  </a:txBody>
                  <a:tcPr marL="46710" marR="46710" marT="46710" marB="467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b="0">
                          <a:effectLst/>
                          <a:latin typeface="Arial" panose="020B0604020202020204" pitchFamily="34" charset="0"/>
                          <a:cs typeface="Arial" panose="020B0604020202020204" pitchFamily="34" charset="0"/>
                        </a:rPr>
                        <a:t>It copies a bit if it exists in either operand.</a:t>
                      </a:r>
                    </a:p>
                  </a:txBody>
                  <a:tcPr marL="46710" marR="46710" marT="46710" marB="467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b="0">
                          <a:effectLst/>
                          <a:latin typeface="Arial" panose="020B0604020202020204" pitchFamily="34" charset="0"/>
                          <a:cs typeface="Arial" panose="020B0604020202020204" pitchFamily="34" charset="0"/>
                        </a:rPr>
                        <a:t>(a | b) = 61 (means 0011 1101)</a:t>
                      </a:r>
                    </a:p>
                  </a:txBody>
                  <a:tcPr marL="46710" marR="46710" marT="46710" marB="467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36270">
                <a:tc>
                  <a:txBody>
                    <a:bodyPr/>
                    <a:lstStyle/>
                    <a:p>
                      <a:pPr algn="ctr" fontAlgn="t"/>
                      <a:r>
                        <a:rPr lang="en-IN" sz="1635" b="0" dirty="0" smtClean="0">
                          <a:effectLst/>
                          <a:latin typeface="Arial" panose="020B0604020202020204" pitchFamily="34" charset="0"/>
                          <a:cs typeface="Arial" panose="020B0604020202020204" pitchFamily="34" charset="0"/>
                        </a:rPr>
                        <a:t>^</a:t>
                      </a:r>
                    </a:p>
                  </a:txBody>
                  <a:tcPr marL="46710" marR="46710" marT="46710" marB="467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b="0">
                          <a:effectLst/>
                          <a:latin typeface="Arial" panose="020B0604020202020204" pitchFamily="34" charset="0"/>
                          <a:cs typeface="Arial" panose="020B0604020202020204" pitchFamily="34" charset="0"/>
                        </a:rPr>
                        <a:t>It copies the bit if it is set in one operand but not both.</a:t>
                      </a:r>
                    </a:p>
                  </a:txBody>
                  <a:tcPr marL="46710" marR="46710" marT="46710" marB="467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b="0">
                          <a:effectLst/>
                          <a:latin typeface="Arial" panose="020B0604020202020204" pitchFamily="34" charset="0"/>
                          <a:cs typeface="Arial" panose="020B0604020202020204" pitchFamily="34" charset="0"/>
                        </a:rPr>
                        <a:t>(a ^ b) = 49 (means 0011 0001)</a:t>
                      </a:r>
                    </a:p>
                  </a:txBody>
                  <a:tcPr marL="46710" marR="46710" marT="46710" marB="467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57885">
                <a:tc>
                  <a:txBody>
                    <a:bodyPr/>
                    <a:lstStyle/>
                    <a:p>
                      <a:pPr algn="ctr" fontAlgn="t"/>
                      <a:r>
                        <a:rPr lang="en-IN" sz="1635" b="0" dirty="0" smtClean="0">
                          <a:effectLst/>
                          <a:latin typeface="Arial" panose="020B0604020202020204" pitchFamily="34" charset="0"/>
                          <a:cs typeface="Arial" panose="020B0604020202020204" pitchFamily="34" charset="0"/>
                        </a:rPr>
                        <a:t>~</a:t>
                      </a:r>
                    </a:p>
                  </a:txBody>
                  <a:tcPr marL="46710" marR="46710" marT="46710" marB="467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b="0">
                          <a:effectLst/>
                          <a:latin typeface="Arial" panose="020B0604020202020204" pitchFamily="34" charset="0"/>
                          <a:cs typeface="Arial" panose="020B0604020202020204" pitchFamily="34" charset="0"/>
                        </a:rPr>
                        <a:t>It is unary and has the effect of 'flipping' bits.</a:t>
                      </a:r>
                    </a:p>
                  </a:txBody>
                  <a:tcPr marL="46710" marR="46710" marT="46710" marB="467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b="0" dirty="0">
                          <a:effectLst/>
                          <a:latin typeface="Arial" panose="020B0604020202020204" pitchFamily="34" charset="0"/>
                          <a:cs typeface="Arial" panose="020B0604020202020204" pitchFamily="34" charset="0"/>
                        </a:rPr>
                        <a:t>(~a ) = -61 (means 1100 0011 in 2's complement form due to a signed binary number.</a:t>
                      </a:r>
                    </a:p>
                  </a:txBody>
                  <a:tcPr marL="46710" marR="46710" marT="46710" marB="467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42645">
                <a:tc>
                  <a:txBody>
                    <a:bodyPr/>
                    <a:lstStyle/>
                    <a:p>
                      <a:pPr algn="ctr" fontAlgn="t"/>
                      <a:r>
                        <a:rPr lang="en-IN" sz="1635" b="0" dirty="0" smtClean="0">
                          <a:effectLst/>
                          <a:latin typeface="Arial" panose="020B0604020202020204" pitchFamily="34" charset="0"/>
                          <a:cs typeface="Arial" panose="020B0604020202020204" pitchFamily="34" charset="0"/>
                        </a:rPr>
                        <a:t>&lt;&lt;</a:t>
                      </a:r>
                    </a:p>
                  </a:txBody>
                  <a:tcPr marL="46710" marR="46710" marT="46710" marB="467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b="0">
                          <a:effectLst/>
                          <a:latin typeface="Arial" panose="020B0604020202020204" pitchFamily="34" charset="0"/>
                          <a:cs typeface="Arial" panose="020B0604020202020204" pitchFamily="34" charset="0"/>
                        </a:rPr>
                        <a:t>The left operands value is moved left by the number of bits specified by the right operand.</a:t>
                      </a:r>
                    </a:p>
                  </a:txBody>
                  <a:tcPr marL="46710" marR="46710" marT="46710" marB="467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b="0" dirty="0">
                          <a:effectLst/>
                          <a:latin typeface="Arial" panose="020B0604020202020204" pitchFamily="34" charset="0"/>
                          <a:cs typeface="Arial" panose="020B0604020202020204" pitchFamily="34" charset="0"/>
                        </a:rPr>
                        <a:t>a &lt;&lt; = </a:t>
                      </a:r>
                      <a:r>
                        <a:rPr lang="en-IN" sz="1635" b="0" dirty="0" smtClean="0">
                          <a:effectLst/>
                          <a:latin typeface="Arial" panose="020B0604020202020204" pitchFamily="34" charset="0"/>
                          <a:cs typeface="Arial" panose="020B0604020202020204" pitchFamily="34" charset="0"/>
                        </a:rPr>
                        <a:t>2 </a:t>
                      </a:r>
                      <a:r>
                        <a:rPr lang="en-IN" sz="1635" b="0" dirty="0">
                          <a:effectLst/>
                          <a:latin typeface="Arial" panose="020B0604020202020204" pitchFamily="34" charset="0"/>
                          <a:cs typeface="Arial" panose="020B0604020202020204" pitchFamily="34" charset="0"/>
                        </a:rPr>
                        <a:t>(means 1111 0000)</a:t>
                      </a:r>
                    </a:p>
                  </a:txBody>
                  <a:tcPr marL="46710" marR="46710" marT="46710" marB="467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42645">
                <a:tc>
                  <a:txBody>
                    <a:bodyPr/>
                    <a:lstStyle/>
                    <a:p>
                      <a:pPr algn="ctr" fontAlgn="t"/>
                      <a:r>
                        <a:rPr lang="en-IN" sz="1635" b="0" dirty="0" smtClean="0">
                          <a:effectLst/>
                          <a:latin typeface="Arial" panose="020B0604020202020204" pitchFamily="34" charset="0"/>
                          <a:cs typeface="Arial" panose="020B0604020202020204" pitchFamily="34" charset="0"/>
                        </a:rPr>
                        <a:t>&gt;&gt;</a:t>
                      </a:r>
                    </a:p>
                  </a:txBody>
                  <a:tcPr marL="46710" marR="46710" marT="46710" marB="467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b="0">
                          <a:effectLst/>
                          <a:latin typeface="Arial" panose="020B0604020202020204" pitchFamily="34" charset="0"/>
                          <a:cs typeface="Arial" panose="020B0604020202020204" pitchFamily="34" charset="0"/>
                        </a:rPr>
                        <a:t>The left operands value is moved right by the number of bits specified by the right operand.</a:t>
                      </a:r>
                    </a:p>
                  </a:txBody>
                  <a:tcPr marL="46710" marR="46710" marT="46710" marB="467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b="0" dirty="0">
                          <a:effectLst/>
                          <a:latin typeface="Arial" panose="020B0604020202020204" pitchFamily="34" charset="0"/>
                          <a:cs typeface="Arial" panose="020B0604020202020204" pitchFamily="34" charset="0"/>
                        </a:rPr>
                        <a:t>a &gt;&gt; = </a:t>
                      </a:r>
                      <a:r>
                        <a:rPr lang="en-IN" sz="1635" b="0" dirty="0" smtClean="0">
                          <a:effectLst/>
                          <a:latin typeface="Arial" panose="020B0604020202020204" pitchFamily="34" charset="0"/>
                          <a:cs typeface="Arial" panose="020B0604020202020204" pitchFamily="34" charset="0"/>
                        </a:rPr>
                        <a:t>2 </a:t>
                      </a:r>
                      <a:r>
                        <a:rPr lang="en-IN" sz="1635" b="0" dirty="0">
                          <a:effectLst/>
                          <a:latin typeface="Arial" panose="020B0604020202020204" pitchFamily="34" charset="0"/>
                          <a:cs typeface="Arial" panose="020B0604020202020204" pitchFamily="34" charset="0"/>
                        </a:rPr>
                        <a:t>(means 0000 1111)</a:t>
                      </a:r>
                    </a:p>
                  </a:txBody>
                  <a:tcPr marL="46710" marR="46710" marT="46710" marB="4671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panose="020B0604020202020204" pitchFamily="34" charset="0"/>
                <a:cs typeface="Arial" panose="020B0604020202020204" pitchFamily="34" charset="0"/>
              </a:rPr>
              <a:t>Basic Operators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Logical Operators</a:t>
            </a:r>
            <a:endParaRPr lang="en-IN" altLang="en-US" sz="2540" dirty="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solidFill>
                  <a:schemeClr val="tx1"/>
                </a:solidFill>
                <a:latin typeface="Arial" panose="020B0604020202020204" pitchFamily="34" charset="0"/>
                <a:cs typeface="Arial" panose="020B0604020202020204" pitchFamily="34" charset="0"/>
              </a:rPr>
              <a:t>Assume </a:t>
            </a:r>
            <a:r>
              <a:rPr lang="en-IN" sz="2175" b="1" dirty="0">
                <a:solidFill>
                  <a:schemeClr val="tx1"/>
                </a:solidFill>
                <a:effectLst/>
                <a:latin typeface="Comic Sans MS" panose="030F0702030302020204" pitchFamily="66" charset="0"/>
                <a:sym typeface="+mn-ea"/>
              </a:rPr>
              <a:t>a</a:t>
            </a:r>
            <a:r>
              <a:rPr lang="en-IN" altLang="en-US" sz="2175" dirty="0" smtClean="0">
                <a:solidFill>
                  <a:schemeClr val="tx1"/>
                </a:solidFill>
                <a:latin typeface="Arial" panose="020B0604020202020204" pitchFamily="34" charset="0"/>
                <a:cs typeface="Arial" panose="020B0604020202020204" pitchFamily="34" charset="0"/>
              </a:rPr>
              <a:t> = True (Case Sensitive) and b = False (Case Sensitive), then</a:t>
            </a:r>
          </a:p>
        </p:txBody>
      </p:sp>
      <p:sp>
        <p:nvSpPr>
          <p:cNvPr id="3" name="Rectangle 1"/>
          <p:cNvSpPr>
            <a:spLocks noChangeArrowheads="1"/>
          </p:cNvSpPr>
          <p:nvPr/>
        </p:nvSpPr>
        <p:spPr bwMode="auto">
          <a:xfrm>
            <a:off x="323136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graphicFrame>
        <p:nvGraphicFramePr>
          <p:cNvPr id="2" name="Table 1"/>
          <p:cNvGraphicFramePr>
            <a:graphicFrameLocks noGrp="1"/>
          </p:cNvGraphicFramePr>
          <p:nvPr/>
        </p:nvGraphicFramePr>
        <p:xfrm>
          <a:off x="914219" y="2095848"/>
          <a:ext cx="7446010" cy="2747512"/>
        </p:xfrm>
        <a:graphic>
          <a:graphicData uri="http://schemas.openxmlformats.org/drawingml/2006/table">
            <a:tbl>
              <a:tblPr/>
              <a:tblGrid>
                <a:gridCol w="1072515"/>
                <a:gridCol w="3340735"/>
                <a:gridCol w="3032760"/>
              </a:tblGrid>
              <a:tr h="387985">
                <a:tc>
                  <a:txBody>
                    <a:bodyPr/>
                    <a:lstStyle/>
                    <a:p>
                      <a:pPr algn="ctr" fontAlgn="t"/>
                      <a:r>
                        <a:rPr lang="en-IN" sz="1800" b="0" dirty="0">
                          <a:effectLst/>
                          <a:latin typeface="Arial" panose="020B0604020202020204" pitchFamily="34" charset="0"/>
                          <a:cs typeface="Arial" panose="020B0604020202020204" pitchFamily="34" charset="0"/>
                        </a:rPr>
                        <a:t>Operator</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b="0">
                          <a:effectLst/>
                          <a:latin typeface="Arial" panose="020B0604020202020204" pitchFamily="34" charset="0"/>
                          <a:cs typeface="Arial" panose="020B0604020202020204" pitchFamily="34" charset="0"/>
                        </a:rPr>
                        <a:t>Description</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b="0">
                          <a:effectLst/>
                          <a:latin typeface="Arial" panose="020B0604020202020204" pitchFamily="34" charset="0"/>
                          <a:cs typeface="Arial" panose="020B0604020202020204" pitchFamily="34" charset="0"/>
                        </a:rPr>
                        <a:t>Example</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37540">
                <a:tc>
                  <a:txBody>
                    <a:bodyPr/>
                    <a:lstStyle/>
                    <a:p>
                      <a:pPr algn="ctr" fontAlgn="t"/>
                      <a:r>
                        <a:rPr lang="en-IN" sz="1800" b="0" dirty="0" smtClean="0">
                          <a:effectLst/>
                          <a:latin typeface="Arial" panose="020B0604020202020204" pitchFamily="34" charset="0"/>
                          <a:cs typeface="Arial" panose="020B0604020202020204" pitchFamily="34" charset="0"/>
                        </a:rPr>
                        <a:t>and</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800" b="0" dirty="0">
                          <a:effectLst/>
                          <a:latin typeface="Arial" panose="020B0604020202020204" pitchFamily="34" charset="0"/>
                          <a:cs typeface="Arial" panose="020B0604020202020204" pitchFamily="34" charset="0"/>
                        </a:rPr>
                        <a:t>If both the operands are true then condition becomes true.</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800" b="0">
                          <a:effectLst/>
                          <a:latin typeface="Arial" panose="020B0604020202020204" pitchFamily="34" charset="0"/>
                          <a:cs typeface="Arial" panose="020B0604020202020204" pitchFamily="34" charset="0"/>
                        </a:rPr>
                        <a:t>(a and b) is False.</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87095">
                <a:tc>
                  <a:txBody>
                    <a:bodyPr/>
                    <a:lstStyle/>
                    <a:p>
                      <a:pPr algn="ctr" fontAlgn="t"/>
                      <a:r>
                        <a:rPr lang="en-IN" sz="1800" b="0" dirty="0" smtClean="0">
                          <a:effectLst/>
                          <a:latin typeface="Arial" panose="020B0604020202020204" pitchFamily="34" charset="0"/>
                          <a:cs typeface="Arial" panose="020B0604020202020204" pitchFamily="34" charset="0"/>
                        </a:rPr>
                        <a:t>or</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800" b="0">
                          <a:effectLst/>
                          <a:latin typeface="Arial" panose="020B0604020202020204" pitchFamily="34" charset="0"/>
                          <a:cs typeface="Arial" panose="020B0604020202020204" pitchFamily="34" charset="0"/>
                        </a:rPr>
                        <a:t>If any of the two operands are non-zero then condition becomes true.</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800" b="0">
                          <a:effectLst/>
                          <a:latin typeface="Arial" panose="020B0604020202020204" pitchFamily="34" charset="0"/>
                          <a:cs typeface="Arial" panose="020B0604020202020204" pitchFamily="34" charset="0"/>
                        </a:rPr>
                        <a:t>(a or b) is True.</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37540">
                <a:tc>
                  <a:txBody>
                    <a:bodyPr/>
                    <a:lstStyle/>
                    <a:p>
                      <a:pPr algn="ctr" fontAlgn="t"/>
                      <a:r>
                        <a:rPr lang="en-IN" sz="1800" b="0" dirty="0" smtClean="0">
                          <a:effectLst/>
                          <a:latin typeface="Arial" panose="020B0604020202020204" pitchFamily="34" charset="0"/>
                          <a:cs typeface="Arial" panose="020B0604020202020204" pitchFamily="34" charset="0"/>
                        </a:rPr>
                        <a:t>not</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800" b="0" dirty="0">
                          <a:effectLst/>
                          <a:latin typeface="Arial" panose="020B0604020202020204" pitchFamily="34" charset="0"/>
                          <a:cs typeface="Arial" panose="020B0604020202020204" pitchFamily="34" charset="0"/>
                        </a:rPr>
                        <a:t>Used to reverse the logical state of its operand.</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800" b="0" dirty="0">
                          <a:effectLst/>
                          <a:latin typeface="Arial" panose="020B0604020202020204" pitchFamily="34" charset="0"/>
                          <a:cs typeface="Arial" panose="020B0604020202020204" pitchFamily="34" charset="0"/>
                        </a:rPr>
                        <a:t>Not(a and b) is True.</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p:cNvSpPr>
          <p:nvPr>
            <p:ph type="title"/>
          </p:nvPr>
        </p:nvSpPr>
        <p:spPr/>
        <p:txBody>
          <a:bodyPr vert="horz" wrap="square" lIns="91440" tIns="45720" rIns="91440" bIns="45720" anchor="b"/>
          <a:lstStyle/>
          <a:p>
            <a:pPr eaLnBrk="1" hangingPunct="1"/>
            <a:r>
              <a:rPr lang="en-IN" altLang="zh-CN" dirty="0"/>
              <a:t>Getting Python</a:t>
            </a:r>
          </a:p>
        </p:txBody>
      </p:sp>
      <p:sp>
        <p:nvSpPr>
          <p:cNvPr id="6147" name="Rectangle 6"/>
          <p:cNvSpPr>
            <a:spLocks noGrp="1"/>
          </p:cNvSpPr>
          <p:nvPr>
            <p:ph type="body"/>
          </p:nvPr>
        </p:nvSpPr>
        <p:spPr>
          <a:xfrm>
            <a:off x="444499" y="1278250"/>
            <a:ext cx="8266113" cy="3488622"/>
          </a:xfrm>
        </p:spPr>
        <p:txBody>
          <a:bodyPr vert="horz" wrap="square" lIns="91440" tIns="45720" rIns="91440" bIns="45720" anchor="t"/>
          <a:lstStyle/>
          <a:p>
            <a:pPr algn="just" eaLnBrk="1" hangingPunct="1"/>
            <a:r>
              <a:rPr lang="en-IN" altLang="zh-CN" dirty="0"/>
              <a:t>Most up-to-date version is available on the official website of Python https://www.python.org/</a:t>
            </a:r>
          </a:p>
          <a:p>
            <a:pPr algn="just" eaLnBrk="1" hangingPunct="1"/>
            <a:r>
              <a:rPr lang="en-IN" altLang="zh-CN" dirty="0"/>
              <a:t>It is available for a wide variety of platforms.</a:t>
            </a:r>
          </a:p>
          <a:p>
            <a:pPr algn="just" eaLnBrk="1" hangingPunct="1"/>
            <a:endParaRPr lang="en-IN" altLang="zh-CN" dirty="0"/>
          </a:p>
          <a:p>
            <a:pPr algn="just" eaLnBrk="1" hangingPunct="1"/>
            <a:endParaRPr lang="en-IN" altLang="zh-C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panose="020B0604020202020204" pitchFamily="34" charset="0"/>
                <a:cs typeface="Arial" panose="020B0604020202020204" pitchFamily="34" charset="0"/>
              </a:rPr>
              <a:t>Basic Operators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Membership Operators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solidFill>
                  <a:schemeClr val="tx1"/>
                </a:solidFill>
                <a:latin typeface="Arial" panose="020B0604020202020204" pitchFamily="34" charset="0"/>
                <a:cs typeface="Arial" panose="020B0604020202020204" pitchFamily="34" charset="0"/>
              </a:rPr>
              <a:t>Python’s membership operators test for membership in a sequence, such as strings, lists, or tuples. </a:t>
            </a:r>
            <a:endParaRPr lang="en-IN" altLang="en-US" sz="2175" dirty="0" smtClean="0">
              <a:solidFill>
                <a:schemeClr val="tx1"/>
              </a:solidFill>
              <a:latin typeface="Arial" panose="020B0604020202020204" pitchFamily="34" charset="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solidFill>
                  <a:schemeClr val="tx1"/>
                </a:solidFill>
                <a:latin typeface="Arial" panose="020B0604020202020204" pitchFamily="34" charset="0"/>
                <a:cs typeface="Arial" panose="020B0604020202020204" pitchFamily="34" charset="0"/>
              </a:rPr>
              <a:t>There </a:t>
            </a:r>
            <a:r>
              <a:rPr lang="en-IN" altLang="en-US" sz="2175" dirty="0">
                <a:solidFill>
                  <a:schemeClr val="tx1"/>
                </a:solidFill>
                <a:latin typeface="Arial" panose="020B0604020202020204" pitchFamily="34" charset="0"/>
                <a:cs typeface="Arial" panose="020B0604020202020204" pitchFamily="34" charset="0"/>
              </a:rPr>
              <a:t>are two membership operators as explained below</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Arial" panose="020B0604020202020204" pitchFamily="34" charset="0"/>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Arial" panose="020B0604020202020204" pitchFamily="34" charset="0"/>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Arial" panose="020B0604020202020204" pitchFamily="34" charset="0"/>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Arial" panose="020B0604020202020204" pitchFamily="34" charset="0"/>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Arial" panose="020B0604020202020204" pitchFamily="34" charset="0"/>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Arial" panose="020B0604020202020204" pitchFamily="34" charset="0"/>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Arial" panose="020B0604020202020204" pitchFamily="34" charset="0"/>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solidFill>
                  <a:schemeClr val="tx1"/>
                </a:solidFill>
                <a:latin typeface="Arial" panose="020B0604020202020204" pitchFamily="34" charset="0"/>
                <a:cs typeface="Arial" panose="020B0604020202020204" pitchFamily="34" charset="0"/>
              </a:rPr>
              <a:t>Eg.</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solidFill>
                  <a:schemeClr val="tx1"/>
                </a:solidFill>
                <a:latin typeface="Courier New" panose="02070309020205020404" pitchFamily="49" charset="0"/>
                <a:cs typeface="Courier New" panose="02070309020205020404" pitchFamily="49" charset="0"/>
              </a:rPr>
              <a:t>list1=[1,2,3,4,5]</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solidFill>
                  <a:schemeClr val="tx1"/>
                </a:solidFill>
                <a:latin typeface="Courier New" panose="02070309020205020404" pitchFamily="49" charset="0"/>
                <a:cs typeface="Courier New" panose="02070309020205020404" pitchFamily="49" charset="0"/>
              </a:rPr>
              <a:t>list2=[6,7,8,9]</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solidFill>
                  <a:schemeClr val="tx1"/>
                </a:solidFill>
                <a:latin typeface="Courier New" panose="02070309020205020404" pitchFamily="49" charset="0"/>
                <a:cs typeface="Courier New" panose="02070309020205020404" pitchFamily="49" charset="0"/>
              </a:rPr>
              <a:t>for item in list1:</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solidFill>
                  <a:schemeClr val="tx1"/>
                </a:solidFill>
                <a:latin typeface="Courier New" panose="02070309020205020404" pitchFamily="49" charset="0"/>
                <a:cs typeface="Courier New" panose="02070309020205020404" pitchFamily="49" charset="0"/>
              </a:rPr>
              <a:t>    if item in list2:</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solidFill>
                  <a:schemeClr val="tx1"/>
                </a:solidFill>
                <a:latin typeface="Courier New" panose="02070309020205020404" pitchFamily="49" charset="0"/>
                <a:cs typeface="Courier New" panose="02070309020205020404" pitchFamily="49" charset="0"/>
              </a:rPr>
              <a:t>        print("overlapping")      </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solidFill>
                  <a:schemeClr val="tx1"/>
                </a:solidFill>
                <a:latin typeface="Courier New" panose="02070309020205020404" pitchFamily="49" charset="0"/>
                <a:cs typeface="Courier New" panose="02070309020205020404" pitchFamily="49" charset="0"/>
              </a:rPr>
              <a:t>else:</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solidFill>
                  <a:schemeClr val="tx1"/>
                </a:solidFill>
                <a:latin typeface="Courier New" panose="02070309020205020404" pitchFamily="49" charset="0"/>
                <a:cs typeface="Courier New" panose="02070309020205020404" pitchFamily="49" charset="0"/>
              </a:rPr>
              <a:t>    print("not overlapping")</a:t>
            </a:r>
          </a:p>
        </p:txBody>
      </p:sp>
      <p:sp>
        <p:nvSpPr>
          <p:cNvPr id="3" name="Rectangle 1"/>
          <p:cNvSpPr>
            <a:spLocks noChangeArrowheads="1"/>
          </p:cNvSpPr>
          <p:nvPr/>
        </p:nvSpPr>
        <p:spPr bwMode="auto">
          <a:xfrm>
            <a:off x="323136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335232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nvGraphicFramePr>
        <p:xfrm>
          <a:off x="196850" y="2209800"/>
          <a:ext cx="8860790" cy="2162175"/>
        </p:xfrm>
        <a:graphic>
          <a:graphicData uri="http://schemas.openxmlformats.org/drawingml/2006/table">
            <a:tbl>
              <a:tblPr/>
              <a:tblGrid>
                <a:gridCol w="1102995"/>
                <a:gridCol w="4507865"/>
                <a:gridCol w="3249930"/>
              </a:tblGrid>
              <a:tr h="387985">
                <a:tc>
                  <a:txBody>
                    <a:bodyPr/>
                    <a:lstStyle/>
                    <a:p>
                      <a:pPr algn="ctr" fontAlgn="t"/>
                      <a:r>
                        <a:rPr lang="en-IN" sz="1600" b="0" dirty="0">
                          <a:effectLst/>
                          <a:latin typeface="Arial" panose="020B0604020202020204" pitchFamily="34" charset="0"/>
                          <a:cs typeface="Arial" panose="020B0604020202020204" pitchFamily="34" charset="0"/>
                        </a:rPr>
                        <a:t>Operator</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b="0" dirty="0">
                          <a:effectLst/>
                          <a:latin typeface="Arial" panose="020B0604020202020204" pitchFamily="34" charset="0"/>
                          <a:cs typeface="Arial" panose="020B0604020202020204" pitchFamily="34" charset="0"/>
                        </a:rPr>
                        <a:t>Description</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b="0">
                          <a:effectLst/>
                          <a:latin typeface="Arial" panose="020B0604020202020204" pitchFamily="34" charset="0"/>
                          <a:cs typeface="Arial" panose="020B0604020202020204" pitchFamily="34" charset="0"/>
                        </a:rPr>
                        <a:t>Example</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887095">
                <a:tc>
                  <a:txBody>
                    <a:bodyPr/>
                    <a:lstStyle/>
                    <a:p>
                      <a:pPr algn="ctr" fontAlgn="t"/>
                      <a:r>
                        <a:rPr lang="en-IN" sz="1600" b="0">
                          <a:effectLst/>
                          <a:latin typeface="Arial" panose="020B0604020202020204" pitchFamily="34" charset="0"/>
                          <a:cs typeface="Arial" panose="020B0604020202020204" pitchFamily="34" charset="0"/>
                        </a:rPr>
                        <a:t>in</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a:effectLst/>
                          <a:latin typeface="Arial" panose="020B0604020202020204" pitchFamily="34" charset="0"/>
                          <a:cs typeface="Arial" panose="020B0604020202020204" pitchFamily="34" charset="0"/>
                        </a:rPr>
                        <a:t>Evaluates to true if it finds a variable in the specified sequence and false otherwise.</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dirty="0">
                          <a:effectLst/>
                          <a:latin typeface="Arial" panose="020B0604020202020204" pitchFamily="34" charset="0"/>
                          <a:cs typeface="Arial" panose="020B0604020202020204" pitchFamily="34" charset="0"/>
                        </a:rPr>
                        <a:t>x in y, here </a:t>
                      </a:r>
                      <a:r>
                        <a:rPr lang="en-IN" sz="1600" b="0" dirty="0" smtClean="0">
                          <a:effectLst/>
                          <a:latin typeface="Arial" panose="020B0604020202020204" pitchFamily="34" charset="0"/>
                          <a:cs typeface="Arial" panose="020B0604020202020204" pitchFamily="34" charset="0"/>
                        </a:rPr>
                        <a:t>“in” </a:t>
                      </a:r>
                      <a:r>
                        <a:rPr lang="en-IN" sz="1600" b="0" dirty="0">
                          <a:effectLst/>
                          <a:latin typeface="Arial" panose="020B0604020202020204" pitchFamily="34" charset="0"/>
                          <a:cs typeface="Arial" panose="020B0604020202020204" pitchFamily="34" charset="0"/>
                        </a:rPr>
                        <a:t>results in a 1 if x is a member of sequence y.</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87095">
                <a:tc>
                  <a:txBody>
                    <a:bodyPr/>
                    <a:lstStyle/>
                    <a:p>
                      <a:pPr algn="ctr" fontAlgn="t"/>
                      <a:r>
                        <a:rPr lang="en-IN" sz="1600" b="0">
                          <a:effectLst/>
                          <a:latin typeface="Arial" panose="020B0604020202020204" pitchFamily="34" charset="0"/>
                          <a:cs typeface="Arial" panose="020B0604020202020204" pitchFamily="34" charset="0"/>
                        </a:rPr>
                        <a:t>not in</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a:effectLst/>
                          <a:latin typeface="Arial" panose="020B0604020202020204" pitchFamily="34" charset="0"/>
                          <a:cs typeface="Arial" panose="020B0604020202020204" pitchFamily="34" charset="0"/>
                        </a:rPr>
                        <a:t>Evaluates to true if it does not finds a variable in the specified sequence and false otherwise.</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b="0" dirty="0">
                          <a:effectLst/>
                          <a:latin typeface="Arial" panose="020B0604020202020204" pitchFamily="34" charset="0"/>
                          <a:cs typeface="Arial" panose="020B0604020202020204" pitchFamily="34" charset="0"/>
                        </a:rPr>
                        <a:t>x not in y, here </a:t>
                      </a:r>
                      <a:r>
                        <a:rPr lang="en-IN" sz="1600" b="0" dirty="0" smtClean="0">
                          <a:effectLst/>
                          <a:latin typeface="Arial" panose="020B0604020202020204" pitchFamily="34" charset="0"/>
                          <a:cs typeface="Arial" panose="020B0604020202020204" pitchFamily="34" charset="0"/>
                        </a:rPr>
                        <a:t>“not in” </a:t>
                      </a:r>
                      <a:r>
                        <a:rPr lang="en-IN" sz="1600" b="0" dirty="0">
                          <a:effectLst/>
                          <a:latin typeface="Arial" panose="020B0604020202020204" pitchFamily="34" charset="0"/>
                          <a:cs typeface="Arial" panose="020B0604020202020204" pitchFamily="34" charset="0"/>
                        </a:rPr>
                        <a:t>results in a 1 if x is not a member of sequence y.</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panose="020B0604020202020204" pitchFamily="34" charset="0"/>
                <a:cs typeface="Arial" panose="020B0604020202020204" pitchFamily="34" charset="0"/>
              </a:rPr>
              <a:t>Basic Operators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Identity Operators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solidFill>
                  <a:schemeClr val="tx1"/>
                </a:solidFill>
                <a:latin typeface="Arial" panose="020B0604020202020204" pitchFamily="34" charset="0"/>
                <a:cs typeface="Arial" panose="020B0604020202020204" pitchFamily="34" charset="0"/>
              </a:rPr>
              <a:t>Identity operators compare the memory locations of two objects. </a:t>
            </a:r>
            <a:endParaRPr lang="en-IN" altLang="en-US" sz="2175" dirty="0" smtClean="0">
              <a:solidFill>
                <a:schemeClr val="tx1"/>
              </a:solidFill>
              <a:latin typeface="Arial" panose="020B0604020202020204" pitchFamily="34" charset="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solidFill>
                  <a:schemeClr val="tx1"/>
                </a:solidFill>
                <a:latin typeface="Arial" panose="020B0604020202020204" pitchFamily="34" charset="0"/>
                <a:cs typeface="Arial" panose="020B0604020202020204" pitchFamily="34" charset="0"/>
              </a:rPr>
              <a:t>There </a:t>
            </a:r>
            <a:r>
              <a:rPr lang="en-IN" altLang="en-US" sz="2175" dirty="0">
                <a:solidFill>
                  <a:schemeClr val="tx1"/>
                </a:solidFill>
                <a:latin typeface="Arial" panose="020B0604020202020204" pitchFamily="34" charset="0"/>
                <a:cs typeface="Arial" panose="020B0604020202020204" pitchFamily="34" charset="0"/>
              </a:rPr>
              <a:t>are two Identity operators explained below:</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Arial" panose="020B0604020202020204" pitchFamily="34" charset="0"/>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Arial" panose="020B0604020202020204" pitchFamily="34" charset="0"/>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Arial" panose="020B0604020202020204" pitchFamily="34" charset="0"/>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Arial" panose="020B0604020202020204" pitchFamily="34" charset="0"/>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Arial" panose="020B0604020202020204" pitchFamily="34" charset="0"/>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Arial" panose="020B0604020202020204" pitchFamily="34" charset="0"/>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latin typeface="Arial" panose="020B0604020202020204" pitchFamily="34" charset="0"/>
              <a:cs typeface="Arial" panose="020B0604020202020204" pitchFamily="34" charset="0"/>
            </a:endParaRPr>
          </a:p>
          <a:p>
            <a:pPr marL="400050" lvl="1"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solidFill>
                  <a:schemeClr val="tx1"/>
                </a:solidFill>
                <a:latin typeface="Courier New" panose="02070309020205020404" pitchFamily="49" charset="0"/>
                <a:cs typeface="Courier New" panose="02070309020205020404" pitchFamily="49" charset="0"/>
              </a:rPr>
              <a:t># Python program to illustrate the use </a:t>
            </a:r>
          </a:p>
          <a:p>
            <a:pPr marL="400050" lvl="1"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solidFill>
                  <a:schemeClr val="tx1"/>
                </a:solidFill>
                <a:latin typeface="Courier New" panose="02070309020205020404" pitchFamily="49" charset="0"/>
                <a:cs typeface="Courier New" panose="02070309020205020404" pitchFamily="49" charset="0"/>
              </a:rPr>
              <a:t># of 'is' identity operator</a:t>
            </a:r>
          </a:p>
          <a:p>
            <a:pPr marL="400050" lvl="1"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solidFill>
                  <a:schemeClr val="tx1"/>
                </a:solidFill>
                <a:latin typeface="Courier New" panose="02070309020205020404" pitchFamily="49" charset="0"/>
                <a:cs typeface="Courier New" panose="02070309020205020404" pitchFamily="49" charset="0"/>
              </a:rPr>
              <a:t>x = 5</a:t>
            </a:r>
          </a:p>
          <a:p>
            <a:pPr marL="400050" lvl="1"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solidFill>
                  <a:schemeClr val="tx1"/>
                </a:solidFill>
                <a:latin typeface="Courier New" panose="02070309020205020404" pitchFamily="49" charset="0"/>
                <a:cs typeface="Courier New" panose="02070309020205020404" pitchFamily="49" charset="0"/>
              </a:rPr>
              <a:t>if (type(x) is int):</a:t>
            </a:r>
          </a:p>
          <a:p>
            <a:pPr marL="400050" lvl="1"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solidFill>
                  <a:schemeClr val="tx1"/>
                </a:solidFill>
                <a:latin typeface="Courier New" panose="02070309020205020404" pitchFamily="49" charset="0"/>
                <a:cs typeface="Courier New" panose="02070309020205020404" pitchFamily="49" charset="0"/>
              </a:rPr>
              <a:t>    print ("true")</a:t>
            </a:r>
          </a:p>
          <a:p>
            <a:pPr marL="400050" lvl="1"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solidFill>
                  <a:schemeClr val="tx1"/>
                </a:solidFill>
                <a:latin typeface="Courier New" panose="02070309020205020404" pitchFamily="49" charset="0"/>
                <a:cs typeface="Courier New" panose="02070309020205020404" pitchFamily="49" charset="0"/>
              </a:rPr>
              <a:t>else:</a:t>
            </a:r>
          </a:p>
          <a:p>
            <a:pPr marL="400050" lvl="1"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solidFill>
                  <a:schemeClr val="tx1"/>
                </a:solidFill>
                <a:latin typeface="Courier New" panose="02070309020205020404" pitchFamily="49" charset="0"/>
                <a:cs typeface="Courier New" panose="02070309020205020404" pitchFamily="49" charset="0"/>
              </a:rPr>
              <a:t>    print ("false")</a:t>
            </a:r>
          </a:p>
        </p:txBody>
      </p:sp>
      <p:graphicFrame>
        <p:nvGraphicFramePr>
          <p:cNvPr id="2" name="Table 1"/>
          <p:cNvGraphicFramePr>
            <a:graphicFrameLocks noGrp="1"/>
          </p:cNvGraphicFramePr>
          <p:nvPr/>
        </p:nvGraphicFramePr>
        <p:xfrm>
          <a:off x="445135" y="2261870"/>
          <a:ext cx="8121015" cy="2159505"/>
        </p:xfrm>
        <a:graphic>
          <a:graphicData uri="http://schemas.openxmlformats.org/drawingml/2006/table">
            <a:tbl>
              <a:tblPr/>
              <a:tblGrid>
                <a:gridCol w="1184275"/>
                <a:gridCol w="4319905"/>
                <a:gridCol w="2616835"/>
              </a:tblGrid>
              <a:tr h="387985">
                <a:tc>
                  <a:txBody>
                    <a:bodyPr/>
                    <a:lstStyle/>
                    <a:p>
                      <a:pPr algn="ctr" fontAlgn="t"/>
                      <a:r>
                        <a:rPr lang="en-IN" sz="1635" b="0" dirty="0">
                          <a:effectLst/>
                          <a:latin typeface="Arial" panose="020B0604020202020204" pitchFamily="34" charset="0"/>
                          <a:cs typeface="Arial" panose="020B0604020202020204" pitchFamily="34" charset="0"/>
                        </a:rPr>
                        <a:t>Operator</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35" b="0">
                          <a:effectLst/>
                          <a:latin typeface="Arial" panose="020B0604020202020204" pitchFamily="34" charset="0"/>
                          <a:cs typeface="Arial" panose="020B0604020202020204" pitchFamily="34" charset="0"/>
                        </a:rPr>
                        <a:t>Description</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35" b="0">
                          <a:effectLst/>
                          <a:latin typeface="Arial" panose="020B0604020202020204" pitchFamily="34" charset="0"/>
                          <a:cs typeface="Arial" panose="020B0604020202020204" pitchFamily="34" charset="0"/>
                        </a:rPr>
                        <a:t>Example</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725170">
                <a:tc>
                  <a:txBody>
                    <a:bodyPr/>
                    <a:lstStyle/>
                    <a:p>
                      <a:pPr algn="ctr" fontAlgn="t"/>
                      <a:r>
                        <a:rPr lang="en-IN" sz="1635" b="0">
                          <a:effectLst/>
                          <a:latin typeface="Arial" panose="020B0604020202020204" pitchFamily="34" charset="0"/>
                          <a:cs typeface="Arial" panose="020B0604020202020204" pitchFamily="34" charset="0"/>
                        </a:rPr>
                        <a:t>is</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b="0">
                          <a:effectLst/>
                          <a:latin typeface="Arial" panose="020B0604020202020204" pitchFamily="34" charset="0"/>
                          <a:cs typeface="Arial" panose="020B0604020202020204" pitchFamily="34" charset="0"/>
                        </a:rPr>
                        <a:t>Evaluates to true if the variables on either side of the operator point to the same object and false otherwise.</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b="0" dirty="0">
                          <a:effectLst/>
                          <a:latin typeface="Arial" panose="020B0604020202020204" pitchFamily="34" charset="0"/>
                          <a:cs typeface="Arial" panose="020B0604020202020204" pitchFamily="34" charset="0"/>
                        </a:rPr>
                        <a:t>x is y, here </a:t>
                      </a:r>
                      <a:r>
                        <a:rPr lang="en-IN" sz="1635" b="0" dirty="0" smtClean="0">
                          <a:effectLst/>
                          <a:latin typeface="Arial" panose="020B0604020202020204" pitchFamily="34" charset="0"/>
                          <a:cs typeface="Arial" panose="020B0604020202020204" pitchFamily="34" charset="0"/>
                        </a:rPr>
                        <a:t>”is”</a:t>
                      </a:r>
                      <a:r>
                        <a:rPr lang="en-IN" sz="1635" b="0" dirty="0">
                          <a:effectLst/>
                          <a:latin typeface="Arial" panose="020B0604020202020204" pitchFamily="34" charset="0"/>
                          <a:cs typeface="Arial" panose="020B0604020202020204" pitchFamily="34" charset="0"/>
                        </a:rPr>
                        <a:t> results in 1 if id(x) equals id(y).</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97865">
                <a:tc>
                  <a:txBody>
                    <a:bodyPr/>
                    <a:lstStyle/>
                    <a:p>
                      <a:pPr algn="ctr" fontAlgn="t"/>
                      <a:r>
                        <a:rPr lang="en-IN" sz="1635" b="0">
                          <a:effectLst/>
                          <a:latin typeface="Arial" panose="020B0604020202020204" pitchFamily="34" charset="0"/>
                          <a:cs typeface="Arial" panose="020B0604020202020204" pitchFamily="34" charset="0"/>
                        </a:rPr>
                        <a:t>is not</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b="0">
                          <a:effectLst/>
                          <a:latin typeface="Arial" panose="020B0604020202020204" pitchFamily="34" charset="0"/>
                          <a:cs typeface="Arial" panose="020B0604020202020204" pitchFamily="34" charset="0"/>
                        </a:rPr>
                        <a:t>Evaluates to false if the variables on either side of the operator point to the same object and true otherwise.</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b="0" dirty="0">
                          <a:effectLst/>
                          <a:latin typeface="Arial" panose="020B0604020202020204" pitchFamily="34" charset="0"/>
                          <a:cs typeface="Arial" panose="020B0604020202020204" pitchFamily="34" charset="0"/>
                        </a:rPr>
                        <a:t>x </a:t>
                      </a:r>
                      <a:r>
                        <a:rPr lang="en-IN" sz="1635" b="0" dirty="0" smtClean="0">
                          <a:effectLst/>
                          <a:latin typeface="Arial" panose="020B0604020202020204" pitchFamily="34" charset="0"/>
                          <a:cs typeface="Arial" panose="020B0604020202020204" pitchFamily="34" charset="0"/>
                        </a:rPr>
                        <a:t>is not </a:t>
                      </a:r>
                      <a:r>
                        <a:rPr lang="en-IN" sz="1635" b="0" dirty="0">
                          <a:effectLst/>
                          <a:latin typeface="Arial" panose="020B0604020202020204" pitchFamily="34" charset="0"/>
                          <a:cs typeface="Arial" panose="020B0604020202020204" pitchFamily="34" charset="0"/>
                        </a:rPr>
                        <a:t>y, here </a:t>
                      </a:r>
                      <a:r>
                        <a:rPr lang="en-IN" sz="1635" b="0" dirty="0" smtClean="0">
                          <a:effectLst/>
                          <a:latin typeface="Arial" panose="020B0604020202020204" pitchFamily="34" charset="0"/>
                          <a:cs typeface="Arial" panose="020B0604020202020204" pitchFamily="34" charset="0"/>
                        </a:rPr>
                        <a:t>”is not”</a:t>
                      </a:r>
                      <a:r>
                        <a:rPr lang="en-IN" sz="1635" b="0" dirty="0">
                          <a:effectLst/>
                          <a:latin typeface="Arial" panose="020B0604020202020204" pitchFamily="34" charset="0"/>
                          <a:cs typeface="Arial" panose="020B0604020202020204" pitchFamily="34" charset="0"/>
                        </a:rPr>
                        <a:t> results in 1 if id(x) is not equal to id(y).</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latin typeface="Arial" panose="020B0604020202020204" pitchFamily="34" charset="0"/>
                <a:cs typeface="Arial" panose="020B0604020202020204" pitchFamily="34" charset="0"/>
              </a:rPr>
              <a:t>Basic Operators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Python Operator Precedence</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cs typeface="Arial" panose="020B0604020202020204" pitchFamily="34" charset="0"/>
              </a:rPr>
              <a:t> </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cs typeface="Arial" panose="020B0604020202020204" pitchFamily="34" charset="0"/>
            </a:endParaRPr>
          </a:p>
        </p:txBody>
      </p:sp>
      <p:sp>
        <p:nvSpPr>
          <p:cNvPr id="3" name="Rectangle 1"/>
          <p:cNvSpPr>
            <a:spLocks noChangeArrowheads="1"/>
          </p:cNvSpPr>
          <p:nvPr/>
        </p:nvSpPr>
        <p:spPr bwMode="auto">
          <a:xfrm>
            <a:off x="323136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4626624" y="1600196"/>
            <a:ext cx="2560741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335232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graphicFrame>
        <p:nvGraphicFramePr>
          <p:cNvPr id="4" name="Table 3"/>
          <p:cNvGraphicFramePr>
            <a:graphicFrameLocks noGrp="1"/>
          </p:cNvGraphicFramePr>
          <p:nvPr/>
        </p:nvGraphicFramePr>
        <p:xfrm>
          <a:off x="914400" y="1241425"/>
          <a:ext cx="7908290" cy="5434338"/>
        </p:xfrm>
        <a:graphic>
          <a:graphicData uri="http://schemas.openxmlformats.org/drawingml/2006/table">
            <a:tbl>
              <a:tblPr/>
              <a:tblGrid>
                <a:gridCol w="2896235"/>
                <a:gridCol w="5012055"/>
              </a:tblGrid>
              <a:tr h="285750">
                <a:tc>
                  <a:txBody>
                    <a:bodyPr/>
                    <a:lstStyle/>
                    <a:p>
                      <a:pPr algn="ctr" fontAlgn="t"/>
                      <a:r>
                        <a:rPr lang="en-IN" sz="1800" b="0" dirty="0">
                          <a:effectLst/>
                          <a:latin typeface="Arial" panose="020B0604020202020204" pitchFamily="34" charset="0"/>
                          <a:cs typeface="Arial" panose="020B0604020202020204" pitchFamily="34" charset="0"/>
                        </a:rPr>
                        <a:t>Operator</a:t>
                      </a:r>
                    </a:p>
                  </a:txBody>
                  <a:tcPr marL="32389" marR="32389" marT="32389" marB="323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b="0" dirty="0">
                          <a:effectLst/>
                          <a:latin typeface="Arial" panose="020B0604020202020204" pitchFamily="34" charset="0"/>
                          <a:cs typeface="Arial" panose="020B0604020202020204" pitchFamily="34" charset="0"/>
                        </a:rPr>
                        <a:t>Description</a:t>
                      </a:r>
                    </a:p>
                  </a:txBody>
                  <a:tcPr marL="32389" marR="32389" marT="32389" marB="323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70205">
                <a:tc>
                  <a:txBody>
                    <a:bodyPr/>
                    <a:lstStyle/>
                    <a:p>
                      <a:pPr algn="ctr" fontAlgn="t"/>
                      <a:r>
                        <a:rPr lang="en-IN" sz="1800" b="0">
                          <a:effectLst/>
                          <a:latin typeface="Arial" panose="020B0604020202020204" pitchFamily="34" charset="0"/>
                          <a:cs typeface="Arial" panose="020B0604020202020204" pitchFamily="34" charset="0"/>
                        </a:rPr>
                        <a:t>**</a:t>
                      </a:r>
                    </a:p>
                  </a:txBody>
                  <a:tcPr marL="32389" marR="32389" marT="32389" marB="323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800" b="0" dirty="0">
                          <a:effectLst/>
                          <a:latin typeface="Arial" panose="020B0604020202020204" pitchFamily="34" charset="0"/>
                          <a:cs typeface="Arial" panose="020B0604020202020204" pitchFamily="34" charset="0"/>
                        </a:rPr>
                        <a:t>Exponentiation (raise to the power)</a:t>
                      </a:r>
                    </a:p>
                  </a:txBody>
                  <a:tcPr marL="32389" marR="32389" marT="32389" marB="323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01955">
                <a:tc>
                  <a:txBody>
                    <a:bodyPr/>
                    <a:lstStyle/>
                    <a:p>
                      <a:pPr algn="ctr" fontAlgn="t"/>
                      <a:r>
                        <a:rPr lang="en-IN" sz="1800" b="0" dirty="0">
                          <a:effectLst/>
                          <a:latin typeface="Arial" panose="020B0604020202020204" pitchFamily="34" charset="0"/>
                          <a:cs typeface="Arial" panose="020B0604020202020204" pitchFamily="34" charset="0"/>
                        </a:rPr>
                        <a:t>~ + -</a:t>
                      </a:r>
                    </a:p>
                  </a:txBody>
                  <a:tcPr marL="32389" marR="32389" marT="32389" marB="323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800" b="0" dirty="0" smtClean="0">
                          <a:effectLst/>
                          <a:latin typeface="Arial" panose="020B0604020202020204" pitchFamily="34" charset="0"/>
                          <a:cs typeface="Arial" panose="020B0604020202020204" pitchFamily="34" charset="0"/>
                        </a:rPr>
                        <a:t>Complement</a:t>
                      </a:r>
                      <a:r>
                        <a:rPr lang="en-IN" sz="1800" b="0" dirty="0">
                          <a:effectLst/>
                          <a:latin typeface="Arial" panose="020B0604020202020204" pitchFamily="34" charset="0"/>
                          <a:cs typeface="Arial" panose="020B0604020202020204" pitchFamily="34" charset="0"/>
                        </a:rPr>
                        <a:t>, unary plus and </a:t>
                      </a:r>
                      <a:r>
                        <a:rPr lang="en-IN" sz="1800" b="0" dirty="0" smtClean="0">
                          <a:effectLst/>
                          <a:latin typeface="Arial" panose="020B0604020202020204" pitchFamily="34" charset="0"/>
                          <a:cs typeface="Arial" panose="020B0604020202020204" pitchFamily="34" charset="0"/>
                        </a:rPr>
                        <a:t>minus</a:t>
                      </a:r>
                    </a:p>
                  </a:txBody>
                  <a:tcPr marL="32389" marR="32389" marT="32389" marB="323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98145">
                <a:tc>
                  <a:txBody>
                    <a:bodyPr/>
                    <a:lstStyle/>
                    <a:p>
                      <a:pPr algn="ctr" fontAlgn="t"/>
                      <a:r>
                        <a:rPr lang="en-IN" sz="1800" b="0" dirty="0">
                          <a:effectLst/>
                          <a:latin typeface="Arial" panose="020B0604020202020204" pitchFamily="34" charset="0"/>
                          <a:cs typeface="Arial" panose="020B0604020202020204" pitchFamily="34" charset="0"/>
                        </a:rPr>
                        <a:t>* / % //</a:t>
                      </a:r>
                    </a:p>
                  </a:txBody>
                  <a:tcPr marL="32389" marR="32389" marT="32389" marB="323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800" b="0" dirty="0">
                          <a:effectLst/>
                          <a:latin typeface="Arial" panose="020B0604020202020204" pitchFamily="34" charset="0"/>
                          <a:cs typeface="Arial" panose="020B0604020202020204" pitchFamily="34" charset="0"/>
                        </a:rPr>
                        <a:t>Multiply, divide, modulo and floor division</a:t>
                      </a:r>
                    </a:p>
                  </a:txBody>
                  <a:tcPr marL="32389" marR="32389" marT="32389" marB="323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75285">
                <a:tc>
                  <a:txBody>
                    <a:bodyPr/>
                    <a:lstStyle/>
                    <a:p>
                      <a:pPr algn="ctr" fontAlgn="t"/>
                      <a:r>
                        <a:rPr lang="en-IN" sz="1800" b="0">
                          <a:effectLst/>
                          <a:latin typeface="Arial" panose="020B0604020202020204" pitchFamily="34" charset="0"/>
                          <a:cs typeface="Arial" panose="020B0604020202020204" pitchFamily="34" charset="0"/>
                        </a:rPr>
                        <a:t>+ -</a:t>
                      </a:r>
                    </a:p>
                  </a:txBody>
                  <a:tcPr marL="32389" marR="32389" marT="32389" marB="323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800" b="0">
                          <a:effectLst/>
                          <a:latin typeface="Arial" panose="020B0604020202020204" pitchFamily="34" charset="0"/>
                          <a:cs typeface="Arial" panose="020B0604020202020204" pitchFamily="34" charset="0"/>
                        </a:rPr>
                        <a:t>Addition and subtraction</a:t>
                      </a:r>
                    </a:p>
                  </a:txBody>
                  <a:tcPr marL="32389" marR="32389" marT="32389" marB="323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74650">
                <a:tc>
                  <a:txBody>
                    <a:bodyPr/>
                    <a:lstStyle/>
                    <a:p>
                      <a:pPr algn="ctr" fontAlgn="t"/>
                      <a:r>
                        <a:rPr lang="en-IN" sz="1800" b="0">
                          <a:effectLst/>
                          <a:latin typeface="Arial" panose="020B0604020202020204" pitchFamily="34" charset="0"/>
                          <a:cs typeface="Arial" panose="020B0604020202020204" pitchFamily="34" charset="0"/>
                        </a:rPr>
                        <a:t>&gt;&gt; &lt;&lt;</a:t>
                      </a:r>
                    </a:p>
                  </a:txBody>
                  <a:tcPr marL="32389" marR="32389" marT="32389" marB="323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800" b="0">
                          <a:effectLst/>
                          <a:latin typeface="Arial" panose="020B0604020202020204" pitchFamily="34" charset="0"/>
                          <a:cs typeface="Arial" panose="020B0604020202020204" pitchFamily="34" charset="0"/>
                        </a:rPr>
                        <a:t>Right and left bitwise shift</a:t>
                      </a:r>
                    </a:p>
                  </a:txBody>
                  <a:tcPr marL="32389" marR="32389" marT="32389" marB="323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09575">
                <a:tc>
                  <a:txBody>
                    <a:bodyPr/>
                    <a:lstStyle/>
                    <a:p>
                      <a:pPr algn="ctr" fontAlgn="t"/>
                      <a:r>
                        <a:rPr lang="en-IN" sz="1800" b="0">
                          <a:effectLst/>
                          <a:latin typeface="Arial" panose="020B0604020202020204" pitchFamily="34" charset="0"/>
                          <a:cs typeface="Arial" panose="020B0604020202020204" pitchFamily="34" charset="0"/>
                        </a:rPr>
                        <a:t>&amp;</a:t>
                      </a:r>
                    </a:p>
                  </a:txBody>
                  <a:tcPr marL="32389" marR="32389" marT="32389" marB="323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800" b="0">
                          <a:effectLst/>
                          <a:latin typeface="Arial" panose="020B0604020202020204" pitchFamily="34" charset="0"/>
                          <a:cs typeface="Arial" panose="020B0604020202020204" pitchFamily="34" charset="0"/>
                        </a:rPr>
                        <a:t>Bitwise 'AND'</a:t>
                      </a:r>
                    </a:p>
                  </a:txBody>
                  <a:tcPr marL="32389" marR="32389" marT="32389" marB="323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84175">
                <a:tc>
                  <a:txBody>
                    <a:bodyPr/>
                    <a:lstStyle/>
                    <a:p>
                      <a:pPr algn="ctr" fontAlgn="t"/>
                      <a:r>
                        <a:rPr lang="en-IN" sz="1800" b="0">
                          <a:effectLst/>
                          <a:latin typeface="Arial" panose="020B0604020202020204" pitchFamily="34" charset="0"/>
                          <a:cs typeface="Arial" panose="020B0604020202020204" pitchFamily="34" charset="0"/>
                        </a:rPr>
                        <a:t>^ |</a:t>
                      </a:r>
                    </a:p>
                  </a:txBody>
                  <a:tcPr marL="32389" marR="32389" marT="32389" marB="323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800" b="0">
                          <a:effectLst/>
                          <a:latin typeface="Arial" panose="020B0604020202020204" pitchFamily="34" charset="0"/>
                          <a:cs typeface="Arial" panose="020B0604020202020204" pitchFamily="34" charset="0"/>
                        </a:rPr>
                        <a:t>Bitwise exclusive `OR' and regular `OR'</a:t>
                      </a:r>
                    </a:p>
                  </a:txBody>
                  <a:tcPr marL="32389" marR="32389" marT="32389" marB="323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74650">
                <a:tc>
                  <a:txBody>
                    <a:bodyPr/>
                    <a:lstStyle/>
                    <a:p>
                      <a:pPr algn="ctr" fontAlgn="t"/>
                      <a:r>
                        <a:rPr lang="en-IN" sz="1800" b="0">
                          <a:effectLst/>
                          <a:latin typeface="Arial" panose="020B0604020202020204" pitchFamily="34" charset="0"/>
                          <a:cs typeface="Arial" panose="020B0604020202020204" pitchFamily="34" charset="0"/>
                        </a:rPr>
                        <a:t>&lt;= &lt; &gt; &gt;=</a:t>
                      </a:r>
                    </a:p>
                  </a:txBody>
                  <a:tcPr marL="32389" marR="32389" marT="32389" marB="323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800" b="0">
                          <a:effectLst/>
                          <a:latin typeface="Arial" panose="020B0604020202020204" pitchFamily="34" charset="0"/>
                          <a:cs typeface="Arial" panose="020B0604020202020204" pitchFamily="34" charset="0"/>
                        </a:rPr>
                        <a:t>Comparison operators</a:t>
                      </a:r>
                    </a:p>
                  </a:txBody>
                  <a:tcPr marL="32389" marR="32389" marT="32389" marB="323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9895">
                <a:tc>
                  <a:txBody>
                    <a:bodyPr/>
                    <a:lstStyle/>
                    <a:p>
                      <a:pPr algn="ctr" fontAlgn="t"/>
                      <a:r>
                        <a:rPr lang="en-IN" sz="1800" b="0">
                          <a:effectLst/>
                          <a:latin typeface="Arial" panose="020B0604020202020204" pitchFamily="34" charset="0"/>
                          <a:cs typeface="Arial" panose="020B0604020202020204" pitchFamily="34" charset="0"/>
                        </a:rPr>
                        <a:t>&lt;&gt; == !=</a:t>
                      </a:r>
                    </a:p>
                  </a:txBody>
                  <a:tcPr marL="32389" marR="32389" marT="32389" marB="323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800" b="0">
                          <a:effectLst/>
                          <a:latin typeface="Arial" panose="020B0604020202020204" pitchFamily="34" charset="0"/>
                          <a:cs typeface="Arial" panose="020B0604020202020204" pitchFamily="34" charset="0"/>
                        </a:rPr>
                        <a:t>Equality operators</a:t>
                      </a:r>
                    </a:p>
                  </a:txBody>
                  <a:tcPr marL="32389" marR="32389" marT="32389" marB="323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10210">
                <a:tc>
                  <a:txBody>
                    <a:bodyPr/>
                    <a:lstStyle/>
                    <a:p>
                      <a:pPr algn="ctr" fontAlgn="t"/>
                      <a:r>
                        <a:rPr lang="en-IN" sz="1800" b="0">
                          <a:effectLst/>
                          <a:latin typeface="Arial" panose="020B0604020202020204" pitchFamily="34" charset="0"/>
                          <a:cs typeface="Arial" panose="020B0604020202020204" pitchFamily="34" charset="0"/>
                        </a:rPr>
                        <a:t>= %= /= //= -= += *= **=</a:t>
                      </a:r>
                    </a:p>
                  </a:txBody>
                  <a:tcPr marL="32389" marR="32389" marT="32389" marB="323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800" b="0">
                          <a:effectLst/>
                          <a:latin typeface="Arial" panose="020B0604020202020204" pitchFamily="34" charset="0"/>
                          <a:cs typeface="Arial" panose="020B0604020202020204" pitchFamily="34" charset="0"/>
                        </a:rPr>
                        <a:t>Assignment operators</a:t>
                      </a:r>
                    </a:p>
                  </a:txBody>
                  <a:tcPr marL="32389" marR="32389" marT="32389" marB="323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3545">
                <a:tc>
                  <a:txBody>
                    <a:bodyPr/>
                    <a:lstStyle/>
                    <a:p>
                      <a:pPr algn="ctr" fontAlgn="t"/>
                      <a:r>
                        <a:rPr lang="en-IN" sz="1800" b="0">
                          <a:effectLst/>
                          <a:latin typeface="Arial" panose="020B0604020202020204" pitchFamily="34" charset="0"/>
                          <a:cs typeface="Arial" panose="020B0604020202020204" pitchFamily="34" charset="0"/>
                        </a:rPr>
                        <a:t>is is not</a:t>
                      </a:r>
                    </a:p>
                  </a:txBody>
                  <a:tcPr marL="32389" marR="32389" marT="32389" marB="323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800" b="0">
                          <a:effectLst/>
                          <a:latin typeface="Arial" panose="020B0604020202020204" pitchFamily="34" charset="0"/>
                          <a:cs typeface="Arial" panose="020B0604020202020204" pitchFamily="34" charset="0"/>
                        </a:rPr>
                        <a:t>Identity operators</a:t>
                      </a:r>
                    </a:p>
                  </a:txBody>
                  <a:tcPr marL="32389" marR="32389" marT="32389" marB="323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74650">
                <a:tc>
                  <a:txBody>
                    <a:bodyPr/>
                    <a:lstStyle/>
                    <a:p>
                      <a:pPr algn="ctr" fontAlgn="t"/>
                      <a:r>
                        <a:rPr lang="en-IN" sz="1800" b="0">
                          <a:effectLst/>
                          <a:latin typeface="Arial" panose="020B0604020202020204" pitchFamily="34" charset="0"/>
                          <a:cs typeface="Arial" panose="020B0604020202020204" pitchFamily="34" charset="0"/>
                        </a:rPr>
                        <a:t>in not in</a:t>
                      </a:r>
                    </a:p>
                  </a:txBody>
                  <a:tcPr marL="32389" marR="32389" marT="32389" marB="323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800" b="0">
                          <a:effectLst/>
                          <a:latin typeface="Arial" panose="020B0604020202020204" pitchFamily="34" charset="0"/>
                          <a:cs typeface="Arial" panose="020B0604020202020204" pitchFamily="34" charset="0"/>
                        </a:rPr>
                        <a:t>Membership operators</a:t>
                      </a:r>
                    </a:p>
                  </a:txBody>
                  <a:tcPr marL="32389" marR="32389" marT="32389" marB="323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68300">
                <a:tc>
                  <a:txBody>
                    <a:bodyPr/>
                    <a:lstStyle/>
                    <a:p>
                      <a:pPr algn="ctr" fontAlgn="t"/>
                      <a:r>
                        <a:rPr lang="en-IN" sz="1800" b="0">
                          <a:effectLst/>
                          <a:latin typeface="Arial" panose="020B0604020202020204" pitchFamily="34" charset="0"/>
                          <a:cs typeface="Arial" panose="020B0604020202020204" pitchFamily="34" charset="0"/>
                        </a:rPr>
                        <a:t>not or and</a:t>
                      </a:r>
                    </a:p>
                  </a:txBody>
                  <a:tcPr marL="32389" marR="32389" marT="32389" marB="323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800" b="0" dirty="0">
                          <a:effectLst/>
                          <a:latin typeface="Arial" panose="020B0604020202020204" pitchFamily="34" charset="0"/>
                          <a:cs typeface="Arial" panose="020B0604020202020204" pitchFamily="34" charset="0"/>
                        </a:rPr>
                        <a:t>Logical operators</a:t>
                      </a:r>
                    </a:p>
                  </a:txBody>
                  <a:tcPr marL="32389" marR="32389" marT="32389" marB="3238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t>Decision Making</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Simple if</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solidFill>
                  <a:schemeClr val="tx1"/>
                </a:solidFill>
                <a:cs typeface="Arial" panose="020B0604020202020204" pitchFamily="34" charset="0"/>
              </a:rPr>
              <a:t>if expression:</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solidFill>
                  <a:schemeClr val="tx1"/>
                </a:solidFill>
                <a:cs typeface="Arial" panose="020B0604020202020204" pitchFamily="34" charset="0"/>
              </a:rPr>
              <a:t>		   </a:t>
            </a:r>
            <a:r>
              <a:rPr lang="en-IN" altLang="en-US" sz="2175" dirty="0">
                <a:solidFill>
                  <a:schemeClr val="tx1"/>
                </a:solidFill>
                <a:cs typeface="Arial" panose="020B0604020202020204" pitchFamily="34" charset="0"/>
              </a:rPr>
              <a:t>statement(s</a:t>
            </a:r>
            <a:r>
              <a:rPr lang="en-IN" altLang="en-US" sz="2175" dirty="0" smtClean="0">
                <a:solidFill>
                  <a:schemeClr val="tx1"/>
                </a:solidFill>
                <a:cs typeface="Arial" panose="020B0604020202020204" pitchFamily="34" charset="0"/>
              </a:rPr>
              <a:t>)</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270" dirty="0">
              <a:solidFill>
                <a:schemeClr val="tx1"/>
              </a:solidFill>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var1 = 100</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if var1:</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   print ("1 - Got a true expression value")</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   print (var1)</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00" dirty="0">
              <a:solidFill>
                <a:schemeClr val="tx1"/>
              </a:solidFill>
              <a:latin typeface="Courier New" panose="02070309020205020404" pitchFamily="49" charset="0"/>
              <a:cs typeface="Courier New" panose="02070309020205020404" pitchFamily="49"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var2 = 0</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if var2:</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   print ("2 - Got a true expression value")</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   print (var2)</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print ("Good bye!")</a:t>
            </a:r>
            <a:endParaRPr lang="en-IN" altLang="en-US" sz="1800" dirty="0" smtClean="0">
              <a:solidFill>
                <a:schemeClr val="tx1"/>
              </a:solidFill>
              <a:latin typeface="Courier New" panose="02070309020205020404" pitchFamily="49" charset="0"/>
              <a:cs typeface="Courier New" panose="02070309020205020404" pitchFamily="49"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solidFill>
                  <a:schemeClr val="tx1"/>
                </a:solidFill>
                <a:cs typeface="Arial" panose="020B0604020202020204" pitchFamily="34" charset="0"/>
              </a:rPr>
              <a:t> </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solidFill>
                  <a:schemeClr val="tx1"/>
                </a:solidFill>
                <a:cs typeface="Arial" panose="020B0604020202020204" pitchFamily="34" charset="0"/>
              </a:rPr>
              <a:t>Output:</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1 - Got a true expression value</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100</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Good bye!</a:t>
            </a:r>
            <a:endParaRPr lang="en-IN" altLang="en-US" sz="1800" dirty="0" smtClean="0">
              <a:solidFill>
                <a:schemeClr val="tx1"/>
              </a:solidFill>
              <a:latin typeface="Courier New" panose="02070309020205020404" pitchFamily="49" charset="0"/>
              <a:cs typeface="Courier New" panose="02070309020205020404" pitchFamily="49"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00" dirty="0" smtClean="0">
              <a:latin typeface="Courier New" panose="02070309020205020404" pitchFamily="49" charset="0"/>
              <a:cs typeface="Courier New" panose="02070309020205020404" pitchFamily="49" charset="0"/>
            </a:endParaRPr>
          </a:p>
        </p:txBody>
      </p:sp>
      <p:sp>
        <p:nvSpPr>
          <p:cNvPr id="3" name="Rectangle 1"/>
          <p:cNvSpPr>
            <a:spLocks noChangeArrowheads="1"/>
          </p:cNvSpPr>
          <p:nvPr/>
        </p:nvSpPr>
        <p:spPr bwMode="auto">
          <a:xfrm>
            <a:off x="323136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335232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t>Decision Making</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a:cs typeface="Arial" panose="020B0604020202020204" pitchFamily="34" charset="0"/>
              </a:rPr>
              <a:t>i</a:t>
            </a:r>
            <a:r>
              <a:rPr lang="en-IN" altLang="en-US" sz="2540" dirty="0" smtClean="0">
                <a:cs typeface="Arial" panose="020B0604020202020204" pitchFamily="34" charset="0"/>
              </a:rPr>
              <a:t>f </a:t>
            </a:r>
            <a:r>
              <a:rPr lang="en-IN" altLang="en-US" sz="2540" dirty="0">
                <a:cs typeface="Arial" panose="020B0604020202020204" pitchFamily="34" charset="0"/>
              </a:rPr>
              <a:t>e</a:t>
            </a:r>
            <a:r>
              <a:rPr lang="en-IN" altLang="en-US" sz="2540" dirty="0" smtClean="0">
                <a:cs typeface="Arial" panose="020B0604020202020204" pitchFamily="34" charset="0"/>
              </a:rPr>
              <a:t>lse</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solidFill>
                  <a:schemeClr val="tx1"/>
                </a:solidFill>
                <a:cs typeface="Arial" panose="020B0604020202020204" pitchFamily="34" charset="0"/>
              </a:rPr>
              <a:t>if expression:</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solidFill>
                  <a:schemeClr val="tx1"/>
                </a:solidFill>
                <a:cs typeface="Arial" panose="020B0604020202020204" pitchFamily="34" charset="0"/>
              </a:rPr>
              <a:t>		   </a:t>
            </a:r>
            <a:r>
              <a:rPr lang="en-IN" altLang="en-US" sz="2175" dirty="0">
                <a:solidFill>
                  <a:schemeClr val="tx1"/>
                </a:solidFill>
                <a:cs typeface="Arial" panose="020B0604020202020204" pitchFamily="34" charset="0"/>
              </a:rPr>
              <a:t>statement(s)</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solidFill>
                  <a:schemeClr val="tx1"/>
                </a:solidFill>
                <a:cs typeface="Arial" panose="020B0604020202020204" pitchFamily="34" charset="0"/>
              </a:rPr>
              <a:t>	   else</a:t>
            </a:r>
            <a:r>
              <a:rPr lang="en-IN" altLang="en-US" sz="2175" dirty="0">
                <a:solidFill>
                  <a:schemeClr val="tx1"/>
                </a:solidFill>
                <a:cs typeface="Arial" panose="020B0604020202020204" pitchFamily="34" charset="0"/>
              </a:rPr>
              <a:t>:</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solidFill>
                  <a:schemeClr val="tx1"/>
                </a:solidFill>
                <a:cs typeface="Arial" panose="020B0604020202020204" pitchFamily="34" charset="0"/>
              </a:rPr>
              <a:t>		   </a:t>
            </a:r>
            <a:r>
              <a:rPr lang="en-IN" altLang="en-US" sz="2175" dirty="0">
                <a:solidFill>
                  <a:schemeClr val="tx1"/>
                </a:solidFill>
                <a:cs typeface="Arial" panose="020B0604020202020204" pitchFamily="34" charset="0"/>
              </a:rPr>
              <a:t>statement(s)</a:t>
            </a:r>
            <a:endParaRPr lang="en-IN" altLang="en-US" sz="1270" dirty="0">
              <a:solidFill>
                <a:schemeClr val="tx1"/>
              </a:solidFill>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090" dirty="0" smtClean="0">
              <a:solidFill>
                <a:schemeClr val="tx1"/>
              </a:solidFill>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smtClean="0">
                <a:solidFill>
                  <a:schemeClr val="tx1"/>
                </a:solidFill>
                <a:latin typeface="Courier New" panose="02070309020205020404" pitchFamily="49" charset="0"/>
                <a:cs typeface="Courier New" panose="02070309020205020404" pitchFamily="49" charset="0"/>
              </a:rPr>
              <a:t>amount=</a:t>
            </a:r>
            <a:r>
              <a:rPr lang="en-IN" altLang="en-US" sz="2400" dirty="0" err="1" smtClean="0">
                <a:solidFill>
                  <a:schemeClr val="tx1"/>
                </a:solidFill>
                <a:latin typeface="Courier New" panose="02070309020205020404" pitchFamily="49" charset="0"/>
                <a:cs typeface="Courier New" panose="02070309020205020404" pitchFamily="49" charset="0"/>
              </a:rPr>
              <a:t>int</a:t>
            </a:r>
            <a:r>
              <a:rPr lang="en-IN" altLang="en-US" sz="2400" dirty="0" smtClean="0">
                <a:solidFill>
                  <a:schemeClr val="tx1"/>
                </a:solidFill>
                <a:latin typeface="Courier New" panose="02070309020205020404" pitchFamily="49" charset="0"/>
                <a:cs typeface="Courier New" panose="02070309020205020404" pitchFamily="49" charset="0"/>
              </a:rPr>
              <a:t>(input(“Enter </a:t>
            </a:r>
            <a:r>
              <a:rPr lang="en-IN" altLang="en-US" sz="2400" dirty="0">
                <a:solidFill>
                  <a:schemeClr val="tx1"/>
                </a:solidFill>
                <a:latin typeface="Courier New" panose="02070309020205020404" pitchFamily="49" charset="0"/>
                <a:cs typeface="Courier New" panose="02070309020205020404" pitchFamily="49" charset="0"/>
              </a:rPr>
              <a:t>amount: </a:t>
            </a:r>
            <a:r>
              <a:rPr lang="en-IN" altLang="en-US" sz="2400" dirty="0" smtClean="0">
                <a:solidFill>
                  <a:schemeClr val="tx1"/>
                </a:solidFill>
                <a:latin typeface="Courier New" panose="02070309020205020404" pitchFamily="49" charset="0"/>
                <a:cs typeface="Courier New" panose="02070309020205020404" pitchFamily="49" charset="0"/>
              </a:rPr>
              <a:t>“))</a:t>
            </a:r>
            <a:endParaRPr lang="en-IN" altLang="en-US" sz="2400" dirty="0">
              <a:solidFill>
                <a:schemeClr val="tx1"/>
              </a:solidFill>
              <a:latin typeface="Courier New" panose="02070309020205020404" pitchFamily="49" charset="0"/>
              <a:cs typeface="Courier New" panose="02070309020205020404" pitchFamily="49"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400" dirty="0">
              <a:solidFill>
                <a:schemeClr val="tx1"/>
              </a:solidFill>
              <a:latin typeface="Courier New" panose="02070309020205020404" pitchFamily="49" charset="0"/>
              <a:cs typeface="Courier New" panose="02070309020205020404" pitchFamily="49"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latin typeface="Courier New" panose="02070309020205020404" pitchFamily="49" charset="0"/>
                <a:cs typeface="Courier New" panose="02070309020205020404" pitchFamily="49" charset="0"/>
              </a:rPr>
              <a:t>if amount&lt;1000:</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latin typeface="Courier New" panose="02070309020205020404" pitchFamily="49" charset="0"/>
                <a:cs typeface="Courier New" panose="02070309020205020404" pitchFamily="49" charset="0"/>
              </a:rPr>
              <a:t>    discount=amount*0.05</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latin typeface="Courier New" panose="02070309020205020404" pitchFamily="49" charset="0"/>
                <a:cs typeface="Courier New" panose="02070309020205020404" pitchFamily="49" charset="0"/>
              </a:rPr>
              <a:t>    print ("</a:t>
            </a:r>
            <a:r>
              <a:rPr lang="en-IN" altLang="en-US" sz="2400" dirty="0" err="1">
                <a:solidFill>
                  <a:schemeClr val="tx1"/>
                </a:solidFill>
                <a:latin typeface="Courier New" panose="02070309020205020404" pitchFamily="49" charset="0"/>
                <a:cs typeface="Courier New" panose="02070309020205020404" pitchFamily="49" charset="0"/>
              </a:rPr>
              <a:t>Discount",discount</a:t>
            </a:r>
            <a:r>
              <a:rPr lang="en-IN" altLang="en-US" sz="2400" dirty="0">
                <a:solidFill>
                  <a:schemeClr val="tx1"/>
                </a:solidFill>
                <a:latin typeface="Courier New" panose="02070309020205020404" pitchFamily="49" charset="0"/>
                <a:cs typeface="Courier New" panose="02070309020205020404" pitchFamily="49" charset="0"/>
              </a:rPr>
              <a:t>)</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latin typeface="Courier New" panose="02070309020205020404" pitchFamily="49" charset="0"/>
                <a:cs typeface="Courier New" panose="02070309020205020404" pitchFamily="49" charset="0"/>
              </a:rPr>
              <a:t>else:</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latin typeface="Courier New" panose="02070309020205020404" pitchFamily="49" charset="0"/>
                <a:cs typeface="Courier New" panose="02070309020205020404" pitchFamily="49" charset="0"/>
              </a:rPr>
              <a:t>    discount=amount*0.10</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latin typeface="Courier New" panose="02070309020205020404" pitchFamily="49" charset="0"/>
                <a:cs typeface="Courier New" panose="02070309020205020404" pitchFamily="49" charset="0"/>
              </a:rPr>
              <a:t>    print ("</a:t>
            </a:r>
            <a:r>
              <a:rPr lang="en-IN" altLang="en-US" sz="2400" dirty="0" err="1">
                <a:solidFill>
                  <a:schemeClr val="tx1"/>
                </a:solidFill>
                <a:latin typeface="Courier New" panose="02070309020205020404" pitchFamily="49" charset="0"/>
                <a:cs typeface="Courier New" panose="02070309020205020404" pitchFamily="49" charset="0"/>
              </a:rPr>
              <a:t>Discount",discount</a:t>
            </a:r>
            <a:r>
              <a:rPr lang="en-IN" altLang="en-US" sz="2400" dirty="0">
                <a:solidFill>
                  <a:schemeClr val="tx1"/>
                </a:solidFill>
                <a:latin typeface="Courier New" panose="02070309020205020404" pitchFamily="49" charset="0"/>
                <a:cs typeface="Courier New" panose="02070309020205020404" pitchFamily="49" charset="0"/>
              </a:rPr>
              <a:t>)</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latin typeface="Courier New" panose="02070309020205020404" pitchFamily="49" charset="0"/>
                <a:cs typeface="Courier New" panose="02070309020205020404" pitchFamily="49" charset="0"/>
              </a:rPr>
              <a:t>    </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latin typeface="Courier New" panose="02070309020205020404" pitchFamily="49" charset="0"/>
                <a:cs typeface="Courier New" panose="02070309020205020404" pitchFamily="49" charset="0"/>
              </a:rPr>
              <a:t>print ("Net </a:t>
            </a:r>
            <a:r>
              <a:rPr lang="en-IN" altLang="en-US" sz="2400" dirty="0" err="1">
                <a:solidFill>
                  <a:schemeClr val="tx1"/>
                </a:solidFill>
                <a:latin typeface="Courier New" panose="02070309020205020404" pitchFamily="49" charset="0"/>
                <a:cs typeface="Courier New" panose="02070309020205020404" pitchFamily="49" charset="0"/>
              </a:rPr>
              <a:t>payable:",amount-discount</a:t>
            </a:r>
            <a:r>
              <a:rPr lang="en-IN" altLang="en-US" sz="2400" dirty="0">
                <a:solidFill>
                  <a:schemeClr val="tx1"/>
                </a:solidFill>
                <a:latin typeface="Courier New" panose="02070309020205020404" pitchFamily="49" charset="0"/>
                <a:cs typeface="Courier New" panose="02070309020205020404" pitchFamily="49" charset="0"/>
              </a:rPr>
              <a:t>)</a:t>
            </a:r>
            <a:endParaRPr lang="en-IN" altLang="en-US" sz="2400" dirty="0" smtClean="0">
              <a:solidFill>
                <a:schemeClr val="tx1"/>
              </a:solidFill>
              <a:latin typeface="Courier New" panose="02070309020205020404" pitchFamily="49" charset="0"/>
              <a:cs typeface="Courier New" panose="02070309020205020404" pitchFamily="49"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00" dirty="0" smtClean="0">
              <a:solidFill>
                <a:schemeClr val="tx1"/>
              </a:solidFill>
              <a:latin typeface="Courier New" panose="02070309020205020404" pitchFamily="49" charset="0"/>
              <a:cs typeface="Courier New" panose="02070309020205020404" pitchFamily="49"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00" dirty="0" smtClean="0">
              <a:latin typeface="Courier New" panose="02070309020205020404" pitchFamily="49" charset="0"/>
              <a:cs typeface="Courier New" panose="02070309020205020404" pitchFamily="49" charset="0"/>
            </a:endParaRPr>
          </a:p>
        </p:txBody>
      </p:sp>
      <p:sp>
        <p:nvSpPr>
          <p:cNvPr id="3" name="Rectangle 1"/>
          <p:cNvSpPr>
            <a:spLocks noChangeArrowheads="1"/>
          </p:cNvSpPr>
          <p:nvPr/>
        </p:nvSpPr>
        <p:spPr bwMode="auto">
          <a:xfrm>
            <a:off x="323136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4626624" y="1600196"/>
            <a:ext cx="2560741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335232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t>Decision Making</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a:cs typeface="Arial" panose="020B0604020202020204" pitchFamily="34" charset="0"/>
              </a:rPr>
              <a:t>i</a:t>
            </a:r>
            <a:r>
              <a:rPr lang="en-IN" altLang="en-US" sz="2540" dirty="0" smtClean="0">
                <a:cs typeface="Arial" panose="020B0604020202020204" pitchFamily="34" charset="0"/>
              </a:rPr>
              <a:t>f </a:t>
            </a:r>
            <a:r>
              <a:rPr lang="en-IN" altLang="en-US" sz="2540" dirty="0">
                <a:cs typeface="Arial" panose="020B0604020202020204" pitchFamily="34" charset="0"/>
              </a:rPr>
              <a:t>e</a:t>
            </a:r>
            <a:r>
              <a:rPr lang="en-IN" altLang="en-US" sz="2540" dirty="0" smtClean="0">
                <a:cs typeface="Arial" panose="020B0604020202020204" pitchFamily="34" charset="0"/>
              </a:rPr>
              <a:t>lse</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090" dirty="0" smtClean="0">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smtClean="0">
                <a:solidFill>
                  <a:schemeClr val="tx1"/>
                </a:solidFill>
                <a:cs typeface="Arial" panose="020B0604020202020204" pitchFamily="34" charset="0"/>
              </a:rPr>
              <a:t>Output:</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a:solidFill>
                  <a:schemeClr val="tx1"/>
                </a:solidFill>
                <a:latin typeface="Courier New" panose="02070309020205020404" pitchFamily="49" charset="0"/>
                <a:cs typeface="Courier New" panose="02070309020205020404" pitchFamily="49" charset="0"/>
              </a:rPr>
              <a:t>Enter amount: 600</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a:solidFill>
                  <a:schemeClr val="tx1"/>
                </a:solidFill>
                <a:latin typeface="Courier New" panose="02070309020205020404" pitchFamily="49" charset="0"/>
                <a:cs typeface="Courier New" panose="02070309020205020404" pitchFamily="49" charset="0"/>
              </a:rPr>
              <a:t>Discount 30.0</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a:solidFill>
                  <a:schemeClr val="tx1"/>
                </a:solidFill>
                <a:latin typeface="Courier New" panose="02070309020205020404" pitchFamily="49" charset="0"/>
                <a:cs typeface="Courier New" panose="02070309020205020404" pitchFamily="49" charset="0"/>
              </a:rPr>
              <a:t>Net payable: 570.0</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000" dirty="0">
              <a:solidFill>
                <a:schemeClr val="tx1"/>
              </a:solidFill>
              <a:latin typeface="Courier New" panose="02070309020205020404" pitchFamily="49" charset="0"/>
              <a:cs typeface="Courier New" panose="02070309020205020404" pitchFamily="49"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a:solidFill>
                  <a:schemeClr val="tx1"/>
                </a:solidFill>
                <a:latin typeface="Courier New" panose="02070309020205020404" pitchFamily="49" charset="0"/>
                <a:cs typeface="Courier New" panose="02070309020205020404" pitchFamily="49" charset="0"/>
              </a:rPr>
              <a:t>Enter amount: 1200</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a:solidFill>
                  <a:schemeClr val="tx1"/>
                </a:solidFill>
                <a:latin typeface="Courier New" panose="02070309020205020404" pitchFamily="49" charset="0"/>
                <a:cs typeface="Courier New" panose="02070309020205020404" pitchFamily="49" charset="0"/>
              </a:rPr>
              <a:t>Discount 120.0</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a:solidFill>
                  <a:schemeClr val="tx1"/>
                </a:solidFill>
                <a:latin typeface="Courier New" panose="02070309020205020404" pitchFamily="49" charset="0"/>
                <a:cs typeface="Courier New" panose="02070309020205020404" pitchFamily="49" charset="0"/>
              </a:rPr>
              <a:t>Net payable: 1080.0</a:t>
            </a:r>
            <a:endParaRPr lang="en-IN" altLang="en-US" sz="2000" dirty="0" smtClean="0">
              <a:solidFill>
                <a:schemeClr val="tx1"/>
              </a:solidFill>
              <a:latin typeface="Courier New" panose="02070309020205020404" pitchFamily="49" charset="0"/>
              <a:cs typeface="Courier New" panose="02070309020205020404" pitchFamily="49" charset="0"/>
            </a:endParaRPr>
          </a:p>
        </p:txBody>
      </p:sp>
      <p:sp>
        <p:nvSpPr>
          <p:cNvPr id="3" name="Rectangle 1"/>
          <p:cNvSpPr>
            <a:spLocks noChangeArrowheads="1"/>
          </p:cNvSpPr>
          <p:nvPr/>
        </p:nvSpPr>
        <p:spPr bwMode="auto">
          <a:xfrm>
            <a:off x="323136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335232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t>Decision Making</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err="1">
                <a:cs typeface="Arial" panose="020B0604020202020204" pitchFamily="34" charset="0"/>
              </a:rPr>
              <a:t>e</a:t>
            </a:r>
            <a:r>
              <a:rPr lang="en-IN" altLang="en-US" sz="2540" dirty="0" err="1" smtClean="0">
                <a:cs typeface="Arial" panose="020B0604020202020204" pitchFamily="34" charset="0"/>
              </a:rPr>
              <a:t>lif</a:t>
            </a:r>
            <a:r>
              <a:rPr lang="en-IN" altLang="en-US" sz="2540" dirty="0" smtClean="0">
                <a:cs typeface="Arial" panose="020B0604020202020204" pitchFamily="34" charset="0"/>
              </a:rPr>
              <a:t> Statement</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090" dirty="0" smtClean="0">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solidFill>
                  <a:schemeClr val="tx1"/>
                </a:solidFill>
                <a:cs typeface="Arial" panose="020B0604020202020204" pitchFamily="34" charset="0"/>
              </a:rPr>
              <a:t>if expression1:</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solidFill>
                  <a:schemeClr val="tx1"/>
                </a:solidFill>
                <a:cs typeface="Arial" panose="020B0604020202020204" pitchFamily="34" charset="0"/>
              </a:rPr>
              <a:t>   statement(s)</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err="1">
                <a:solidFill>
                  <a:schemeClr val="tx1"/>
                </a:solidFill>
                <a:cs typeface="Arial" panose="020B0604020202020204" pitchFamily="34" charset="0"/>
              </a:rPr>
              <a:t>elif</a:t>
            </a:r>
            <a:r>
              <a:rPr lang="en-IN" altLang="en-US" sz="2175" dirty="0">
                <a:solidFill>
                  <a:schemeClr val="tx1"/>
                </a:solidFill>
                <a:cs typeface="Arial" panose="020B0604020202020204" pitchFamily="34" charset="0"/>
              </a:rPr>
              <a:t> expression2:</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solidFill>
                  <a:schemeClr val="tx1"/>
                </a:solidFill>
                <a:cs typeface="Arial" panose="020B0604020202020204" pitchFamily="34" charset="0"/>
              </a:rPr>
              <a:t>   statement(s)</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err="1">
                <a:solidFill>
                  <a:schemeClr val="tx1"/>
                </a:solidFill>
                <a:cs typeface="Arial" panose="020B0604020202020204" pitchFamily="34" charset="0"/>
              </a:rPr>
              <a:t>elif</a:t>
            </a:r>
            <a:r>
              <a:rPr lang="en-IN" altLang="en-US" sz="2175" dirty="0">
                <a:solidFill>
                  <a:schemeClr val="tx1"/>
                </a:solidFill>
                <a:cs typeface="Arial" panose="020B0604020202020204" pitchFamily="34" charset="0"/>
              </a:rPr>
              <a:t> expression3:</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solidFill>
                  <a:schemeClr val="tx1"/>
                </a:solidFill>
                <a:cs typeface="Arial" panose="020B0604020202020204" pitchFamily="34" charset="0"/>
              </a:rPr>
              <a:t>   statement(s)</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solidFill>
                  <a:schemeClr val="tx1"/>
                </a:solidFill>
                <a:cs typeface="Arial" panose="020B0604020202020204" pitchFamily="34" charset="0"/>
              </a:rPr>
              <a:t>else:</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solidFill>
                  <a:schemeClr val="tx1"/>
                </a:solidFill>
                <a:cs typeface="Arial" panose="020B0604020202020204" pitchFamily="34" charset="0"/>
              </a:rPr>
              <a:t>   statement(s)</a:t>
            </a:r>
            <a:endParaRPr lang="en-IN" altLang="en-US" sz="2175" dirty="0" smtClean="0">
              <a:solidFill>
                <a:schemeClr val="tx1"/>
              </a:solidFill>
              <a:cs typeface="Arial" panose="020B0604020202020204" pitchFamily="34" charset="0"/>
            </a:endParaRPr>
          </a:p>
        </p:txBody>
      </p:sp>
      <p:sp>
        <p:nvSpPr>
          <p:cNvPr id="3" name="Rectangle 1"/>
          <p:cNvSpPr>
            <a:spLocks noChangeArrowheads="1"/>
          </p:cNvSpPr>
          <p:nvPr/>
        </p:nvSpPr>
        <p:spPr bwMode="auto">
          <a:xfrm>
            <a:off x="323136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335232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t>Decision Making</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err="1">
                <a:cs typeface="Arial" panose="020B0604020202020204" pitchFamily="34" charset="0"/>
              </a:rPr>
              <a:t>e</a:t>
            </a:r>
            <a:r>
              <a:rPr lang="en-IN" altLang="en-US" sz="2540" dirty="0" err="1" smtClean="0">
                <a:cs typeface="Arial" panose="020B0604020202020204" pitchFamily="34" charset="0"/>
              </a:rPr>
              <a:t>lif</a:t>
            </a:r>
            <a:r>
              <a:rPr lang="en-IN" altLang="en-US" sz="2540" dirty="0" smtClean="0">
                <a:cs typeface="Arial" panose="020B0604020202020204" pitchFamily="34" charset="0"/>
              </a:rPr>
              <a:t> Statement</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090" dirty="0" smtClean="0">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latin typeface="Courier New" panose="02070309020205020404" pitchFamily="49" charset="0"/>
                <a:cs typeface="Courier New" panose="02070309020205020404" pitchFamily="49" charset="0"/>
              </a:rPr>
              <a:t>amount=</a:t>
            </a:r>
            <a:r>
              <a:rPr lang="en-IN" altLang="en-US" sz="2400" dirty="0" err="1">
                <a:solidFill>
                  <a:schemeClr val="tx1"/>
                </a:solidFill>
                <a:latin typeface="Courier New" panose="02070309020205020404" pitchFamily="49" charset="0"/>
                <a:cs typeface="Courier New" panose="02070309020205020404" pitchFamily="49" charset="0"/>
              </a:rPr>
              <a:t>int</a:t>
            </a:r>
            <a:r>
              <a:rPr lang="en-IN" altLang="en-US" sz="2400" dirty="0">
                <a:solidFill>
                  <a:schemeClr val="tx1"/>
                </a:solidFill>
                <a:latin typeface="Courier New" panose="02070309020205020404" pitchFamily="49" charset="0"/>
                <a:cs typeface="Courier New" panose="02070309020205020404" pitchFamily="49" charset="0"/>
              </a:rPr>
              <a:t>(input("Enter amount: "))</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smtClean="0">
                <a:solidFill>
                  <a:schemeClr val="tx1"/>
                </a:solidFill>
                <a:latin typeface="Courier New" panose="02070309020205020404" pitchFamily="49" charset="0"/>
                <a:cs typeface="Courier New" panose="02070309020205020404" pitchFamily="49" charset="0"/>
              </a:rPr>
              <a:t>if </a:t>
            </a:r>
            <a:r>
              <a:rPr lang="en-IN" altLang="en-US" sz="2400" dirty="0">
                <a:solidFill>
                  <a:schemeClr val="tx1"/>
                </a:solidFill>
                <a:latin typeface="Courier New" panose="02070309020205020404" pitchFamily="49" charset="0"/>
                <a:cs typeface="Courier New" panose="02070309020205020404" pitchFamily="49" charset="0"/>
              </a:rPr>
              <a:t>amount&lt;1000:</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latin typeface="Courier New" panose="02070309020205020404" pitchFamily="49" charset="0"/>
                <a:cs typeface="Courier New" panose="02070309020205020404" pitchFamily="49" charset="0"/>
              </a:rPr>
              <a:t>    discount=amount*0.05</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latin typeface="Courier New" panose="02070309020205020404" pitchFamily="49" charset="0"/>
                <a:cs typeface="Courier New" panose="02070309020205020404" pitchFamily="49" charset="0"/>
              </a:rPr>
              <a:t>    print ("</a:t>
            </a:r>
            <a:r>
              <a:rPr lang="en-IN" altLang="en-US" sz="2400" dirty="0" err="1">
                <a:solidFill>
                  <a:schemeClr val="tx1"/>
                </a:solidFill>
                <a:latin typeface="Courier New" panose="02070309020205020404" pitchFamily="49" charset="0"/>
                <a:cs typeface="Courier New" panose="02070309020205020404" pitchFamily="49" charset="0"/>
              </a:rPr>
              <a:t>Discount",discount</a:t>
            </a:r>
            <a:r>
              <a:rPr lang="en-IN" altLang="en-US" sz="2400" dirty="0">
                <a:solidFill>
                  <a:schemeClr val="tx1"/>
                </a:solidFill>
                <a:latin typeface="Courier New" panose="02070309020205020404" pitchFamily="49" charset="0"/>
                <a:cs typeface="Courier New" panose="02070309020205020404" pitchFamily="49" charset="0"/>
              </a:rPr>
              <a:t>)</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err="1">
                <a:solidFill>
                  <a:schemeClr val="tx1"/>
                </a:solidFill>
                <a:latin typeface="Courier New" panose="02070309020205020404" pitchFamily="49" charset="0"/>
                <a:cs typeface="Courier New" panose="02070309020205020404" pitchFamily="49" charset="0"/>
              </a:rPr>
              <a:t>elif</a:t>
            </a:r>
            <a:r>
              <a:rPr lang="en-IN" altLang="en-US" sz="2400" dirty="0">
                <a:solidFill>
                  <a:schemeClr val="tx1"/>
                </a:solidFill>
                <a:latin typeface="Courier New" panose="02070309020205020404" pitchFamily="49" charset="0"/>
                <a:cs typeface="Courier New" panose="02070309020205020404" pitchFamily="49" charset="0"/>
              </a:rPr>
              <a:t> amount&lt;5000:</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latin typeface="Courier New" panose="02070309020205020404" pitchFamily="49" charset="0"/>
                <a:cs typeface="Courier New" panose="02070309020205020404" pitchFamily="49" charset="0"/>
              </a:rPr>
              <a:t>    discount=amount*0.10</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latin typeface="Courier New" panose="02070309020205020404" pitchFamily="49" charset="0"/>
                <a:cs typeface="Courier New" panose="02070309020205020404" pitchFamily="49" charset="0"/>
              </a:rPr>
              <a:t>    print ("</a:t>
            </a:r>
            <a:r>
              <a:rPr lang="en-IN" altLang="en-US" sz="2400" dirty="0" err="1">
                <a:solidFill>
                  <a:schemeClr val="tx1"/>
                </a:solidFill>
                <a:latin typeface="Courier New" panose="02070309020205020404" pitchFamily="49" charset="0"/>
                <a:cs typeface="Courier New" panose="02070309020205020404" pitchFamily="49" charset="0"/>
              </a:rPr>
              <a:t>Discount",discount</a:t>
            </a:r>
            <a:r>
              <a:rPr lang="en-IN" altLang="en-US" sz="2400" dirty="0">
                <a:solidFill>
                  <a:schemeClr val="tx1"/>
                </a:solidFill>
                <a:latin typeface="Courier New" panose="02070309020205020404" pitchFamily="49" charset="0"/>
                <a:cs typeface="Courier New" panose="02070309020205020404" pitchFamily="49" charset="0"/>
              </a:rPr>
              <a:t>)</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latin typeface="Courier New" panose="02070309020205020404" pitchFamily="49" charset="0"/>
                <a:cs typeface="Courier New" panose="02070309020205020404" pitchFamily="49" charset="0"/>
              </a:rPr>
              <a:t>else:</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latin typeface="Courier New" panose="02070309020205020404" pitchFamily="49" charset="0"/>
                <a:cs typeface="Courier New" panose="02070309020205020404" pitchFamily="49" charset="0"/>
              </a:rPr>
              <a:t>    discount=amount*0.15</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latin typeface="Courier New" panose="02070309020205020404" pitchFamily="49" charset="0"/>
                <a:cs typeface="Courier New" panose="02070309020205020404" pitchFamily="49" charset="0"/>
              </a:rPr>
              <a:t>    print ("</a:t>
            </a:r>
            <a:r>
              <a:rPr lang="en-IN" altLang="en-US" sz="2400" dirty="0" err="1">
                <a:solidFill>
                  <a:schemeClr val="tx1"/>
                </a:solidFill>
                <a:latin typeface="Courier New" panose="02070309020205020404" pitchFamily="49" charset="0"/>
                <a:cs typeface="Courier New" panose="02070309020205020404" pitchFamily="49" charset="0"/>
              </a:rPr>
              <a:t>Discount",discount</a:t>
            </a:r>
            <a:r>
              <a:rPr lang="en-IN" altLang="en-US" sz="2400" dirty="0">
                <a:solidFill>
                  <a:schemeClr val="tx1"/>
                </a:solidFill>
                <a:latin typeface="Courier New" panose="02070309020205020404" pitchFamily="49" charset="0"/>
                <a:cs typeface="Courier New" panose="02070309020205020404" pitchFamily="49" charset="0"/>
              </a:rPr>
              <a:t>)</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latin typeface="Courier New" panose="02070309020205020404" pitchFamily="49" charset="0"/>
                <a:cs typeface="Courier New" panose="02070309020205020404" pitchFamily="49" charset="0"/>
              </a:rPr>
              <a:t>    </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latin typeface="Courier New" panose="02070309020205020404" pitchFamily="49" charset="0"/>
                <a:cs typeface="Courier New" panose="02070309020205020404" pitchFamily="49" charset="0"/>
              </a:rPr>
              <a:t>print ("Net </a:t>
            </a:r>
            <a:r>
              <a:rPr lang="en-IN" altLang="en-US" sz="2400" dirty="0" err="1">
                <a:solidFill>
                  <a:schemeClr val="tx1"/>
                </a:solidFill>
                <a:latin typeface="Courier New" panose="02070309020205020404" pitchFamily="49" charset="0"/>
                <a:cs typeface="Courier New" panose="02070309020205020404" pitchFamily="49" charset="0"/>
              </a:rPr>
              <a:t>payable:",amount-discount</a:t>
            </a:r>
            <a:r>
              <a:rPr lang="en-IN" altLang="en-US" sz="2400" dirty="0">
                <a:solidFill>
                  <a:schemeClr val="tx1"/>
                </a:solidFill>
                <a:latin typeface="Courier New" panose="02070309020205020404" pitchFamily="49" charset="0"/>
                <a:cs typeface="Courier New" panose="02070309020205020404" pitchFamily="49" charset="0"/>
              </a:rPr>
              <a:t>)</a:t>
            </a:r>
            <a:endParaRPr lang="en-IN" altLang="en-US" sz="2400" dirty="0" smtClean="0">
              <a:solidFill>
                <a:schemeClr val="tx1"/>
              </a:solidFill>
              <a:latin typeface="Courier New" panose="02070309020205020404" pitchFamily="49" charset="0"/>
              <a:cs typeface="Courier New" panose="02070309020205020404" pitchFamily="49" charset="0"/>
            </a:endParaRPr>
          </a:p>
        </p:txBody>
      </p:sp>
      <p:sp>
        <p:nvSpPr>
          <p:cNvPr id="3" name="Rectangle 1"/>
          <p:cNvSpPr>
            <a:spLocks noChangeArrowheads="1"/>
          </p:cNvSpPr>
          <p:nvPr/>
        </p:nvSpPr>
        <p:spPr bwMode="auto">
          <a:xfrm>
            <a:off x="323136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335232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t>Decision Making</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err="1">
                <a:cs typeface="Arial" panose="020B0604020202020204" pitchFamily="34" charset="0"/>
              </a:rPr>
              <a:t>e</a:t>
            </a:r>
            <a:r>
              <a:rPr lang="en-IN" altLang="en-US" sz="2540" dirty="0" err="1" smtClean="0">
                <a:cs typeface="Arial" panose="020B0604020202020204" pitchFamily="34" charset="0"/>
              </a:rPr>
              <a:t>lif</a:t>
            </a:r>
            <a:r>
              <a:rPr lang="en-IN" altLang="en-US" sz="2540" dirty="0" smtClean="0">
                <a:cs typeface="Arial" panose="020B0604020202020204" pitchFamily="34" charset="0"/>
              </a:rPr>
              <a:t> Statement</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090" dirty="0" smtClean="0">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latin typeface="Courier New" panose="02070309020205020404" pitchFamily="49" charset="0"/>
                <a:cs typeface="Courier New" panose="02070309020205020404" pitchFamily="49" charset="0"/>
              </a:rPr>
              <a:t>Enter amount: 600</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latin typeface="Courier New" panose="02070309020205020404" pitchFamily="49" charset="0"/>
                <a:cs typeface="Courier New" panose="02070309020205020404" pitchFamily="49" charset="0"/>
              </a:rPr>
              <a:t>Discount 30.0</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latin typeface="Courier New" panose="02070309020205020404" pitchFamily="49" charset="0"/>
                <a:cs typeface="Courier New" panose="02070309020205020404" pitchFamily="49" charset="0"/>
              </a:rPr>
              <a:t>Net payable: 570.0</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400" dirty="0">
              <a:solidFill>
                <a:schemeClr val="tx1"/>
              </a:solidFill>
              <a:latin typeface="Courier New" panose="02070309020205020404" pitchFamily="49" charset="0"/>
              <a:cs typeface="Courier New" panose="02070309020205020404" pitchFamily="49"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latin typeface="Courier New" panose="02070309020205020404" pitchFamily="49" charset="0"/>
                <a:cs typeface="Courier New" panose="02070309020205020404" pitchFamily="49" charset="0"/>
              </a:rPr>
              <a:t>Enter amount: 3000</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latin typeface="Courier New" panose="02070309020205020404" pitchFamily="49" charset="0"/>
                <a:cs typeface="Courier New" panose="02070309020205020404" pitchFamily="49" charset="0"/>
              </a:rPr>
              <a:t>Discount 300.0</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latin typeface="Courier New" panose="02070309020205020404" pitchFamily="49" charset="0"/>
                <a:cs typeface="Courier New" panose="02070309020205020404" pitchFamily="49" charset="0"/>
              </a:rPr>
              <a:t>Net payable: 2700.0</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400" dirty="0">
              <a:solidFill>
                <a:schemeClr val="tx1"/>
              </a:solidFill>
              <a:latin typeface="Courier New" panose="02070309020205020404" pitchFamily="49" charset="0"/>
              <a:cs typeface="Courier New" panose="02070309020205020404" pitchFamily="49"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latin typeface="Courier New" panose="02070309020205020404" pitchFamily="49" charset="0"/>
                <a:cs typeface="Courier New" panose="02070309020205020404" pitchFamily="49" charset="0"/>
              </a:rPr>
              <a:t>Enter amount: 6000</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latin typeface="Courier New" panose="02070309020205020404" pitchFamily="49" charset="0"/>
                <a:cs typeface="Courier New" panose="02070309020205020404" pitchFamily="49" charset="0"/>
              </a:rPr>
              <a:t>Discount 900.0</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latin typeface="Courier New" panose="02070309020205020404" pitchFamily="49" charset="0"/>
                <a:cs typeface="Courier New" panose="02070309020205020404" pitchFamily="49" charset="0"/>
              </a:rPr>
              <a:t>Net payable: 5100.0</a:t>
            </a:r>
            <a:endParaRPr lang="en-IN" altLang="en-US" sz="2400" dirty="0" smtClean="0">
              <a:solidFill>
                <a:schemeClr val="tx1"/>
              </a:solidFill>
              <a:latin typeface="Courier New" panose="02070309020205020404" pitchFamily="49" charset="0"/>
              <a:cs typeface="Courier New" panose="02070309020205020404" pitchFamily="49" charset="0"/>
            </a:endParaRPr>
          </a:p>
        </p:txBody>
      </p:sp>
      <p:sp>
        <p:nvSpPr>
          <p:cNvPr id="3" name="Rectangle 1"/>
          <p:cNvSpPr>
            <a:spLocks noChangeArrowheads="1"/>
          </p:cNvSpPr>
          <p:nvPr/>
        </p:nvSpPr>
        <p:spPr bwMode="auto">
          <a:xfrm>
            <a:off x="323136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335232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t>Decision Making</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Nested if</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smtClean="0">
                <a:solidFill>
                  <a:schemeClr val="tx1"/>
                </a:solidFill>
                <a:cs typeface="Arial" panose="020B0604020202020204" pitchFamily="34" charset="0"/>
              </a:rPr>
              <a:t>if </a:t>
            </a:r>
            <a:r>
              <a:rPr lang="en-IN" altLang="en-US" sz="2400" dirty="0">
                <a:solidFill>
                  <a:schemeClr val="tx1"/>
                </a:solidFill>
                <a:cs typeface="Arial" panose="020B0604020202020204" pitchFamily="34" charset="0"/>
              </a:rPr>
              <a:t>expression1:</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cs typeface="Arial" panose="020B0604020202020204" pitchFamily="34" charset="0"/>
              </a:rPr>
              <a:t>   statement(s)</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cs typeface="Arial" panose="020B0604020202020204" pitchFamily="34" charset="0"/>
              </a:rPr>
              <a:t>   if expression2:</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cs typeface="Arial" panose="020B0604020202020204" pitchFamily="34" charset="0"/>
              </a:rPr>
              <a:t>      statement(s)</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cs typeface="Arial" panose="020B0604020202020204" pitchFamily="34" charset="0"/>
              </a:rPr>
              <a:t>   </a:t>
            </a:r>
            <a:r>
              <a:rPr lang="en-IN" altLang="en-US" sz="2400" dirty="0" err="1">
                <a:solidFill>
                  <a:schemeClr val="tx1"/>
                </a:solidFill>
                <a:cs typeface="Arial" panose="020B0604020202020204" pitchFamily="34" charset="0"/>
              </a:rPr>
              <a:t>elif</a:t>
            </a:r>
            <a:r>
              <a:rPr lang="en-IN" altLang="en-US" sz="2400" dirty="0">
                <a:solidFill>
                  <a:schemeClr val="tx1"/>
                </a:solidFill>
                <a:cs typeface="Arial" panose="020B0604020202020204" pitchFamily="34" charset="0"/>
              </a:rPr>
              <a:t> expression3:</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cs typeface="Arial" panose="020B0604020202020204" pitchFamily="34" charset="0"/>
              </a:rPr>
              <a:t>      statement(s)</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cs typeface="Arial" panose="020B0604020202020204" pitchFamily="34" charset="0"/>
              </a:rPr>
              <a:t>   </a:t>
            </a:r>
            <a:r>
              <a:rPr lang="en-IN" altLang="en-US" sz="2400" dirty="0" smtClean="0">
                <a:solidFill>
                  <a:schemeClr val="tx1"/>
                </a:solidFill>
                <a:cs typeface="Arial" panose="020B0604020202020204" pitchFamily="34" charset="0"/>
              </a:rPr>
              <a:t>else:</a:t>
            </a:r>
            <a:endParaRPr lang="en-IN" altLang="en-US" sz="2400" dirty="0">
              <a:solidFill>
                <a:schemeClr val="tx1"/>
              </a:solidFill>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cs typeface="Arial" panose="020B0604020202020204" pitchFamily="34" charset="0"/>
              </a:rPr>
              <a:t>      statement(s)</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err="1">
                <a:solidFill>
                  <a:schemeClr val="tx1"/>
                </a:solidFill>
                <a:cs typeface="Arial" panose="020B0604020202020204" pitchFamily="34" charset="0"/>
              </a:rPr>
              <a:t>elif</a:t>
            </a:r>
            <a:r>
              <a:rPr lang="en-IN" altLang="en-US" sz="2400" dirty="0">
                <a:solidFill>
                  <a:schemeClr val="tx1"/>
                </a:solidFill>
                <a:cs typeface="Arial" panose="020B0604020202020204" pitchFamily="34" charset="0"/>
              </a:rPr>
              <a:t> expression4:</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cs typeface="Arial" panose="020B0604020202020204" pitchFamily="34" charset="0"/>
              </a:rPr>
              <a:t>   statement(s)</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cs typeface="Arial" panose="020B0604020202020204" pitchFamily="34" charset="0"/>
              </a:rPr>
              <a:t>else:</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a:solidFill>
                  <a:schemeClr val="tx1"/>
                </a:solidFill>
                <a:cs typeface="Arial" panose="020B0604020202020204" pitchFamily="34" charset="0"/>
              </a:rPr>
              <a:t>   statement(s)</a:t>
            </a:r>
            <a:endParaRPr lang="en-IN" altLang="en-US" sz="2400" dirty="0" smtClean="0">
              <a:solidFill>
                <a:schemeClr val="tx1"/>
              </a:solidFill>
              <a:cs typeface="Arial" panose="020B0604020202020204" pitchFamily="34" charset="0"/>
            </a:endParaRPr>
          </a:p>
        </p:txBody>
      </p:sp>
      <p:sp>
        <p:nvSpPr>
          <p:cNvPr id="3" name="Rectangle 1"/>
          <p:cNvSpPr>
            <a:spLocks noChangeArrowheads="1"/>
          </p:cNvSpPr>
          <p:nvPr/>
        </p:nvSpPr>
        <p:spPr bwMode="auto">
          <a:xfrm>
            <a:off x="323136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4626624" y="1600196"/>
            <a:ext cx="2560741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335232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p:cNvSpPr>
          <p:nvPr>
            <p:ph type="title"/>
          </p:nvPr>
        </p:nvSpPr>
        <p:spPr/>
        <p:txBody>
          <a:bodyPr vert="horz" wrap="square" lIns="91440" tIns="45720" rIns="91440" bIns="45720" anchor="b"/>
          <a:lstStyle/>
          <a:p>
            <a:pPr eaLnBrk="1" hangingPunct="1"/>
            <a:r>
              <a:rPr lang="en-IN" altLang="zh-CN" dirty="0">
                <a:sym typeface="+mn-ea"/>
              </a:rPr>
              <a:t>Getting </a:t>
            </a:r>
            <a:r>
              <a:rPr lang="en-IN" altLang="zh-CN" dirty="0"/>
              <a:t>Python</a:t>
            </a:r>
          </a:p>
        </p:txBody>
      </p:sp>
      <p:sp>
        <p:nvSpPr>
          <p:cNvPr id="6147" name="Rectangle 6"/>
          <p:cNvSpPr>
            <a:spLocks noGrp="1"/>
          </p:cNvSpPr>
          <p:nvPr>
            <p:ph type="body"/>
          </p:nvPr>
        </p:nvSpPr>
        <p:spPr>
          <a:xfrm>
            <a:off x="444499" y="1473122"/>
            <a:ext cx="8266113" cy="3968308"/>
          </a:xfrm>
        </p:spPr>
        <p:txBody>
          <a:bodyPr vert="horz" wrap="square" lIns="91440" tIns="45720" rIns="91440" bIns="45720" anchor="t"/>
          <a:lstStyle/>
          <a:p>
            <a:pPr marL="0" indent="0" algn="just" eaLnBrk="1" hangingPunct="1">
              <a:buNone/>
            </a:pPr>
            <a:r>
              <a:rPr lang="en-IN" altLang="zh-CN" dirty="0"/>
              <a:t>Various ways to start python:</a:t>
            </a:r>
          </a:p>
          <a:p>
            <a:pPr marL="0" indent="0" algn="just" eaLnBrk="1" hangingPunct="1">
              <a:buNone/>
            </a:pPr>
            <a:r>
              <a:rPr lang="en-IN" altLang="zh-CN" b="1" dirty="0"/>
              <a:t>1. Immediate Mode:</a:t>
            </a:r>
            <a:endParaRPr lang="en-IN" altLang="zh-CN" dirty="0"/>
          </a:p>
          <a:p>
            <a:pPr algn="just" eaLnBrk="1" hangingPunct="1"/>
            <a:r>
              <a:rPr lang="en-IN" altLang="zh-CN" dirty="0"/>
              <a:t>Enter </a:t>
            </a:r>
            <a:r>
              <a:rPr lang="en-IN" altLang="zh-CN" b="1" dirty="0"/>
              <a:t>python </a:t>
            </a:r>
            <a:r>
              <a:rPr lang="en-IN" altLang="zh-CN" dirty="0"/>
              <a:t>command to get following prompt</a:t>
            </a:r>
          </a:p>
          <a:p>
            <a:pPr algn="just" eaLnBrk="1" hangingPunct="1"/>
            <a:r>
              <a:rPr lang="en-IN" altLang="zh-CN" dirty="0"/>
              <a:t>&gt;&gt;&gt; </a:t>
            </a:r>
          </a:p>
          <a:p>
            <a:pPr algn="just" eaLnBrk="1" hangingPunct="1"/>
            <a:r>
              <a:rPr lang="en-IN" altLang="zh-CN" dirty="0"/>
              <a:t>The python interpreter is ready for input</a:t>
            </a:r>
          </a:p>
          <a:p>
            <a:pPr algn="just" eaLnBrk="1" hangingPunct="1"/>
            <a:r>
              <a:rPr lang="en-IN" altLang="zh-CN" dirty="0"/>
              <a:t>Eg. type 4+7 and press enter to get the output</a:t>
            </a:r>
          </a:p>
          <a:p>
            <a:pPr algn="just" eaLnBrk="1" hangingPunct="1"/>
            <a:r>
              <a:rPr lang="en-IN" altLang="zh-CN" dirty="0"/>
              <a:t>To exit this mode type exit() or quit() and press enter.</a:t>
            </a:r>
          </a:p>
          <a:p>
            <a:pPr algn="just" eaLnBrk="1" hangingPunct="1"/>
            <a:endParaRPr lang="en-IN" altLang="zh-CN" dirty="0"/>
          </a:p>
          <a:p>
            <a:pPr algn="just" eaLnBrk="1" hangingPunct="1"/>
            <a:endParaRPr lang="en-IN" altLang="zh-C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t>Decision Making</a:t>
            </a:r>
          </a:p>
        </p:txBody>
      </p:sp>
      <p:sp>
        <p:nvSpPr>
          <p:cNvPr id="4098" name="Rectangle 2"/>
          <p:cNvSpPr>
            <a:spLocks noGrp="1" noChangeArrowheads="1"/>
          </p:cNvSpPr>
          <p:nvPr>
            <p:ph type="subTitle" idx="4294967295"/>
          </p:nvPr>
        </p:nvSpPr>
        <p:spPr>
          <a:xfrm>
            <a:off x="0" y="751205"/>
            <a:ext cx="9057005" cy="6009005"/>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Nested if</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err="1">
                <a:solidFill>
                  <a:schemeClr val="tx1"/>
                </a:solidFill>
                <a:latin typeface="Courier New" panose="02070309020205020404" pitchFamily="49" charset="0"/>
                <a:cs typeface="Courier New" panose="02070309020205020404" pitchFamily="49" charset="0"/>
              </a:rPr>
              <a:t>num</a:t>
            </a:r>
            <a:r>
              <a:rPr lang="en-IN" altLang="en-US" sz="2000" dirty="0">
                <a:solidFill>
                  <a:schemeClr val="tx1"/>
                </a:solidFill>
                <a:latin typeface="Courier New" panose="02070309020205020404" pitchFamily="49" charset="0"/>
                <a:cs typeface="Courier New" panose="02070309020205020404" pitchFamily="49" charset="0"/>
              </a:rPr>
              <a:t>=</a:t>
            </a:r>
            <a:r>
              <a:rPr lang="en-IN" altLang="en-US" sz="2000" dirty="0" err="1">
                <a:solidFill>
                  <a:schemeClr val="tx1"/>
                </a:solidFill>
                <a:latin typeface="Courier New" panose="02070309020205020404" pitchFamily="49" charset="0"/>
                <a:cs typeface="Courier New" panose="02070309020205020404" pitchFamily="49" charset="0"/>
              </a:rPr>
              <a:t>int</a:t>
            </a:r>
            <a:r>
              <a:rPr lang="en-IN" altLang="en-US" sz="2000" dirty="0">
                <a:solidFill>
                  <a:schemeClr val="tx1"/>
                </a:solidFill>
                <a:latin typeface="Courier New" panose="02070309020205020404" pitchFamily="49" charset="0"/>
                <a:cs typeface="Courier New" panose="02070309020205020404" pitchFamily="49" charset="0"/>
              </a:rPr>
              <a:t>(input("enter number"))</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a:solidFill>
                  <a:schemeClr val="tx1"/>
                </a:solidFill>
                <a:latin typeface="Courier New" panose="02070309020205020404" pitchFamily="49" charset="0"/>
                <a:cs typeface="Courier New" panose="02070309020205020404" pitchFamily="49" charset="0"/>
              </a:rPr>
              <a:t>if num%2==0:</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a:solidFill>
                  <a:schemeClr val="tx1"/>
                </a:solidFill>
                <a:latin typeface="Courier New" panose="02070309020205020404" pitchFamily="49" charset="0"/>
                <a:cs typeface="Courier New" panose="02070309020205020404" pitchFamily="49" charset="0"/>
              </a:rPr>
              <a:t>    if num%3==0:</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a:solidFill>
                  <a:schemeClr val="tx1"/>
                </a:solidFill>
                <a:latin typeface="Courier New" panose="02070309020205020404" pitchFamily="49" charset="0"/>
                <a:cs typeface="Courier New" panose="02070309020205020404" pitchFamily="49" charset="0"/>
              </a:rPr>
              <a:t>        print("Divisible by 3 and 2")</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a:solidFill>
                  <a:schemeClr val="tx1"/>
                </a:solidFill>
                <a:latin typeface="Courier New" panose="02070309020205020404" pitchFamily="49" charset="0"/>
                <a:cs typeface="Courier New" panose="02070309020205020404" pitchFamily="49" charset="0"/>
              </a:rPr>
              <a:t>    else:</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a:solidFill>
                  <a:schemeClr val="tx1"/>
                </a:solidFill>
                <a:latin typeface="Courier New" panose="02070309020205020404" pitchFamily="49" charset="0"/>
                <a:cs typeface="Courier New" panose="02070309020205020404" pitchFamily="49" charset="0"/>
              </a:rPr>
              <a:t>        print("divisible by 2 not divisible by 3")</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a:solidFill>
                  <a:schemeClr val="tx1"/>
                </a:solidFill>
                <a:latin typeface="Courier New" panose="02070309020205020404" pitchFamily="49" charset="0"/>
                <a:cs typeface="Courier New" panose="02070309020205020404" pitchFamily="49" charset="0"/>
              </a:rPr>
              <a:t>else:</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a:solidFill>
                  <a:schemeClr val="tx1"/>
                </a:solidFill>
                <a:latin typeface="Courier New" panose="02070309020205020404" pitchFamily="49" charset="0"/>
                <a:cs typeface="Courier New" panose="02070309020205020404" pitchFamily="49" charset="0"/>
              </a:rPr>
              <a:t>    if num%3==0:</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a:solidFill>
                  <a:schemeClr val="tx1"/>
                </a:solidFill>
                <a:latin typeface="Courier New" panose="02070309020205020404" pitchFamily="49" charset="0"/>
                <a:cs typeface="Courier New" panose="02070309020205020404" pitchFamily="49" charset="0"/>
              </a:rPr>
              <a:t>        print("divisible by 3 not divisible by 2")</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a:solidFill>
                  <a:schemeClr val="tx1"/>
                </a:solidFill>
                <a:latin typeface="Courier New" panose="02070309020205020404" pitchFamily="49" charset="0"/>
                <a:cs typeface="Courier New" panose="02070309020205020404" pitchFamily="49" charset="0"/>
              </a:rPr>
              <a:t>    else:</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a:solidFill>
                  <a:schemeClr val="tx1"/>
                </a:solidFill>
                <a:latin typeface="Courier New" panose="02070309020205020404" pitchFamily="49" charset="0"/>
                <a:cs typeface="Courier New" panose="02070309020205020404" pitchFamily="49" charset="0"/>
              </a:rPr>
              <a:t>        print("not Divisible by 2 not divisible by 3")</a:t>
            </a:r>
            <a:endParaRPr lang="en-IN" altLang="en-US" sz="2000" dirty="0" smtClean="0">
              <a:solidFill>
                <a:schemeClr val="tx1"/>
              </a:solidFill>
              <a:latin typeface="Courier New" panose="02070309020205020404" pitchFamily="49" charset="0"/>
              <a:cs typeface="Courier New" panose="02070309020205020404" pitchFamily="49" charset="0"/>
            </a:endParaRPr>
          </a:p>
        </p:txBody>
      </p:sp>
      <p:sp>
        <p:nvSpPr>
          <p:cNvPr id="3" name="Rectangle 1"/>
          <p:cNvSpPr>
            <a:spLocks noChangeArrowheads="1"/>
          </p:cNvSpPr>
          <p:nvPr/>
        </p:nvSpPr>
        <p:spPr bwMode="auto">
          <a:xfrm>
            <a:off x="323136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4626624" y="1600196"/>
            <a:ext cx="2560741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335232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t>Loops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While Loop</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solidFill>
                  <a:schemeClr val="tx1"/>
                </a:solidFill>
                <a:cs typeface="Arial" panose="020B0604020202020204" pitchFamily="34" charset="0"/>
              </a:rPr>
              <a:t>while expression:</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solidFill>
                  <a:schemeClr val="tx1"/>
                </a:solidFill>
                <a:cs typeface="Arial" panose="020B0604020202020204" pitchFamily="34" charset="0"/>
              </a:rPr>
              <a:t>   statement(s</a:t>
            </a:r>
            <a:r>
              <a:rPr lang="en-IN" altLang="en-US" sz="2175" dirty="0" smtClean="0">
                <a:solidFill>
                  <a:schemeClr val="tx1"/>
                </a:solidFill>
                <a:cs typeface="Arial" panose="020B0604020202020204" pitchFamily="34" charset="0"/>
              </a:rPr>
              <a:t>)</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solidFill>
                <a:schemeClr val="tx1"/>
              </a:solidFill>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count = 0</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while </a:t>
            </a:r>
            <a:r>
              <a:rPr lang="en-IN" altLang="en-US" sz="1800" dirty="0" smtClean="0">
                <a:solidFill>
                  <a:schemeClr val="tx1"/>
                </a:solidFill>
                <a:latin typeface="Courier New" panose="02070309020205020404" pitchFamily="49" charset="0"/>
                <a:cs typeface="Courier New" panose="02070309020205020404" pitchFamily="49" charset="0"/>
              </a:rPr>
              <a:t>count </a:t>
            </a:r>
            <a:r>
              <a:rPr lang="en-IN" altLang="en-US" sz="1800" dirty="0">
                <a:solidFill>
                  <a:schemeClr val="tx1"/>
                </a:solidFill>
                <a:latin typeface="Courier New" panose="02070309020205020404" pitchFamily="49" charset="0"/>
                <a:cs typeface="Courier New" panose="02070309020205020404" pitchFamily="49" charset="0"/>
              </a:rPr>
              <a:t>&lt; </a:t>
            </a:r>
            <a:r>
              <a:rPr lang="en-IN" altLang="en-US" sz="1800" dirty="0" smtClean="0">
                <a:solidFill>
                  <a:schemeClr val="tx1"/>
                </a:solidFill>
                <a:latin typeface="Courier New" panose="02070309020205020404" pitchFamily="49" charset="0"/>
                <a:cs typeface="Courier New" panose="02070309020205020404" pitchFamily="49" charset="0"/>
              </a:rPr>
              <a:t>9:</a:t>
            </a:r>
            <a:endParaRPr lang="en-IN" altLang="en-US" sz="1800" dirty="0">
              <a:solidFill>
                <a:schemeClr val="tx1"/>
              </a:solidFill>
              <a:latin typeface="Courier New" panose="02070309020205020404" pitchFamily="49" charset="0"/>
              <a:cs typeface="Courier New" panose="02070309020205020404" pitchFamily="49"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   print ('The count is:', count)</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   count = count + 1</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00" dirty="0">
              <a:solidFill>
                <a:schemeClr val="tx1"/>
              </a:solidFill>
              <a:latin typeface="Courier New" panose="02070309020205020404" pitchFamily="49" charset="0"/>
              <a:cs typeface="Courier New" panose="02070309020205020404" pitchFamily="49"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print("Good bye!")</a:t>
            </a:r>
            <a:endParaRPr lang="en-IN" altLang="en-US" sz="1800" dirty="0" smtClean="0">
              <a:solidFill>
                <a:schemeClr val="tx1"/>
              </a:solidFill>
              <a:latin typeface="Courier New" panose="02070309020205020404" pitchFamily="49" charset="0"/>
              <a:cs typeface="Courier New" panose="02070309020205020404" pitchFamily="49" charset="0"/>
            </a:endParaRPr>
          </a:p>
        </p:txBody>
      </p:sp>
      <p:sp>
        <p:nvSpPr>
          <p:cNvPr id="3" name="Rectangle 1"/>
          <p:cNvSpPr>
            <a:spLocks noChangeArrowheads="1"/>
          </p:cNvSpPr>
          <p:nvPr/>
        </p:nvSpPr>
        <p:spPr bwMode="auto">
          <a:xfrm>
            <a:off x="323136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335232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t>Loops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While Loop</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The count is: 0</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The count is: 1</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The count is: 2</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The count is: 3</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The count is: 4</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The count is: 5</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The count is: 6</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The count is: 7</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The count is: 8</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Good bye!</a:t>
            </a:r>
            <a:endParaRPr lang="en-IN" altLang="en-US" sz="1800" dirty="0" smtClean="0">
              <a:solidFill>
                <a:schemeClr val="tx1"/>
              </a:solidFill>
              <a:latin typeface="Courier New" panose="02070309020205020404" pitchFamily="49" charset="0"/>
              <a:cs typeface="Courier New" panose="02070309020205020404" pitchFamily="49" charset="0"/>
            </a:endParaRPr>
          </a:p>
        </p:txBody>
      </p:sp>
      <p:sp>
        <p:nvSpPr>
          <p:cNvPr id="3" name="Rectangle 1"/>
          <p:cNvSpPr>
            <a:spLocks noChangeArrowheads="1"/>
          </p:cNvSpPr>
          <p:nvPr/>
        </p:nvSpPr>
        <p:spPr bwMode="auto">
          <a:xfrm>
            <a:off x="323136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335232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t>Loops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for loop</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solidFill>
                  <a:schemeClr val="tx1"/>
                </a:solidFill>
                <a:cs typeface="Arial" panose="020B0604020202020204" pitchFamily="34" charset="0"/>
              </a:rPr>
              <a:t>for </a:t>
            </a:r>
            <a:r>
              <a:rPr lang="en-IN" altLang="en-US" sz="2175" dirty="0" err="1">
                <a:solidFill>
                  <a:schemeClr val="tx1"/>
                </a:solidFill>
                <a:cs typeface="Arial" panose="020B0604020202020204" pitchFamily="34" charset="0"/>
              </a:rPr>
              <a:t>iterating_var</a:t>
            </a:r>
            <a:r>
              <a:rPr lang="en-IN" altLang="en-US" sz="2175" dirty="0">
                <a:solidFill>
                  <a:schemeClr val="tx1"/>
                </a:solidFill>
                <a:cs typeface="Arial" panose="020B0604020202020204" pitchFamily="34" charset="0"/>
              </a:rPr>
              <a:t> in sequence:</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solidFill>
                  <a:schemeClr val="tx1"/>
                </a:solidFill>
                <a:cs typeface="Arial" panose="020B0604020202020204" pitchFamily="34" charset="0"/>
              </a:rPr>
              <a:t>   statements(s</a:t>
            </a:r>
            <a:r>
              <a:rPr lang="en-IN" altLang="en-US" sz="2175" dirty="0" smtClean="0">
                <a:solidFill>
                  <a:schemeClr val="tx1"/>
                </a:solidFill>
                <a:cs typeface="Arial" panose="020B0604020202020204" pitchFamily="34" charset="0"/>
              </a:rPr>
              <a:t>)</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solidFill>
                <a:schemeClr val="tx1"/>
              </a:solidFill>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for var in list(range(5)):</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	print (var)</a:t>
            </a:r>
            <a:endParaRPr lang="en-IN" altLang="en-US" sz="2175" dirty="0" smtClean="0">
              <a:solidFill>
                <a:schemeClr val="tx1"/>
              </a:solidFill>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solidFill>
                <a:schemeClr val="tx1"/>
              </a:solidFill>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solidFill>
                  <a:schemeClr val="tx1"/>
                </a:solidFill>
                <a:cs typeface="Arial" panose="020B0604020202020204" pitchFamily="34" charset="0"/>
              </a:rPr>
              <a:t>Output:</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0</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1</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2</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3</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4</a:t>
            </a:r>
            <a:endParaRPr lang="en-IN" altLang="en-US" sz="1800" dirty="0" smtClean="0">
              <a:solidFill>
                <a:schemeClr val="tx1"/>
              </a:solidFill>
              <a:latin typeface="Courier New" panose="02070309020205020404" pitchFamily="49" charset="0"/>
              <a:cs typeface="Courier New" panose="02070309020205020404" pitchFamily="49" charset="0"/>
            </a:endParaRPr>
          </a:p>
        </p:txBody>
      </p:sp>
      <p:sp>
        <p:nvSpPr>
          <p:cNvPr id="3" name="Rectangle 1"/>
          <p:cNvSpPr>
            <a:spLocks noChangeArrowheads="1"/>
          </p:cNvSpPr>
          <p:nvPr/>
        </p:nvSpPr>
        <p:spPr bwMode="auto">
          <a:xfrm>
            <a:off x="323136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335232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t>Loops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for Loop</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solidFill>
                  <a:schemeClr val="tx1"/>
                </a:solidFill>
                <a:cs typeface="Arial" panose="020B0604020202020204" pitchFamily="34" charset="0"/>
              </a:rPr>
              <a:t>for letter in 'Python':     # traversal of a string sequence</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solidFill>
                  <a:schemeClr val="tx1"/>
                </a:solidFill>
                <a:cs typeface="Arial" panose="020B0604020202020204" pitchFamily="34" charset="0"/>
              </a:rPr>
              <a:t>   print ('Current Letter :', letter</a:t>
            </a:r>
            <a:r>
              <a:rPr lang="en-IN" altLang="en-US" sz="2175" dirty="0" smtClean="0">
                <a:solidFill>
                  <a:schemeClr val="tx1"/>
                </a:solidFill>
                <a:cs typeface="Arial" panose="020B0604020202020204" pitchFamily="34" charset="0"/>
              </a:rPr>
              <a:t>)</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solidFill>
                <a:schemeClr val="tx1"/>
              </a:solidFill>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solidFill>
                  <a:schemeClr val="tx1"/>
                </a:solidFill>
                <a:cs typeface="Arial" panose="020B0604020202020204" pitchFamily="34" charset="0"/>
              </a:rPr>
              <a:t>Output:</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fr-FR" altLang="en-US" sz="2175" dirty="0" err="1">
                <a:solidFill>
                  <a:schemeClr val="tx1"/>
                </a:solidFill>
                <a:cs typeface="Arial" panose="020B0604020202020204" pitchFamily="34" charset="0"/>
              </a:rPr>
              <a:t>Current</a:t>
            </a:r>
            <a:r>
              <a:rPr lang="fr-FR" altLang="en-US" sz="2175" dirty="0">
                <a:solidFill>
                  <a:schemeClr val="tx1"/>
                </a:solidFill>
                <a:cs typeface="Arial" panose="020B0604020202020204" pitchFamily="34" charset="0"/>
              </a:rPr>
              <a:t> </a:t>
            </a:r>
            <a:r>
              <a:rPr lang="fr-FR" altLang="en-US" sz="2175" dirty="0" err="1">
                <a:solidFill>
                  <a:schemeClr val="tx1"/>
                </a:solidFill>
                <a:cs typeface="Arial" panose="020B0604020202020204" pitchFamily="34" charset="0"/>
              </a:rPr>
              <a:t>Letter</a:t>
            </a:r>
            <a:r>
              <a:rPr lang="fr-FR" altLang="en-US" sz="2175" dirty="0">
                <a:solidFill>
                  <a:schemeClr val="tx1"/>
                </a:solidFill>
                <a:cs typeface="Arial" panose="020B0604020202020204" pitchFamily="34" charset="0"/>
              </a:rPr>
              <a:t> : P</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fr-FR" altLang="en-US" sz="2175" dirty="0" err="1">
                <a:solidFill>
                  <a:schemeClr val="tx1"/>
                </a:solidFill>
                <a:cs typeface="Arial" panose="020B0604020202020204" pitchFamily="34" charset="0"/>
              </a:rPr>
              <a:t>Current</a:t>
            </a:r>
            <a:r>
              <a:rPr lang="fr-FR" altLang="en-US" sz="2175" dirty="0">
                <a:solidFill>
                  <a:schemeClr val="tx1"/>
                </a:solidFill>
                <a:cs typeface="Arial" panose="020B0604020202020204" pitchFamily="34" charset="0"/>
              </a:rPr>
              <a:t> </a:t>
            </a:r>
            <a:r>
              <a:rPr lang="fr-FR" altLang="en-US" sz="2175" dirty="0" err="1">
                <a:solidFill>
                  <a:schemeClr val="tx1"/>
                </a:solidFill>
                <a:cs typeface="Arial" panose="020B0604020202020204" pitchFamily="34" charset="0"/>
              </a:rPr>
              <a:t>Letter</a:t>
            </a:r>
            <a:r>
              <a:rPr lang="fr-FR" altLang="en-US" sz="2175" dirty="0">
                <a:solidFill>
                  <a:schemeClr val="tx1"/>
                </a:solidFill>
                <a:cs typeface="Arial" panose="020B0604020202020204" pitchFamily="34" charset="0"/>
              </a:rPr>
              <a:t> : y</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fr-FR" altLang="en-US" sz="2175" dirty="0" err="1">
                <a:solidFill>
                  <a:schemeClr val="tx1"/>
                </a:solidFill>
                <a:cs typeface="Arial" panose="020B0604020202020204" pitchFamily="34" charset="0"/>
              </a:rPr>
              <a:t>Current</a:t>
            </a:r>
            <a:r>
              <a:rPr lang="fr-FR" altLang="en-US" sz="2175" dirty="0">
                <a:solidFill>
                  <a:schemeClr val="tx1"/>
                </a:solidFill>
                <a:cs typeface="Arial" panose="020B0604020202020204" pitchFamily="34" charset="0"/>
              </a:rPr>
              <a:t> </a:t>
            </a:r>
            <a:r>
              <a:rPr lang="fr-FR" altLang="en-US" sz="2175" dirty="0" err="1">
                <a:solidFill>
                  <a:schemeClr val="tx1"/>
                </a:solidFill>
                <a:cs typeface="Arial" panose="020B0604020202020204" pitchFamily="34" charset="0"/>
              </a:rPr>
              <a:t>Letter</a:t>
            </a:r>
            <a:r>
              <a:rPr lang="fr-FR" altLang="en-US" sz="2175" dirty="0">
                <a:solidFill>
                  <a:schemeClr val="tx1"/>
                </a:solidFill>
                <a:cs typeface="Arial" panose="020B0604020202020204" pitchFamily="34" charset="0"/>
              </a:rPr>
              <a:t> : t</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fr-FR" altLang="en-US" sz="2175" dirty="0" err="1">
                <a:solidFill>
                  <a:schemeClr val="tx1"/>
                </a:solidFill>
                <a:cs typeface="Arial" panose="020B0604020202020204" pitchFamily="34" charset="0"/>
              </a:rPr>
              <a:t>Current</a:t>
            </a:r>
            <a:r>
              <a:rPr lang="fr-FR" altLang="en-US" sz="2175" dirty="0">
                <a:solidFill>
                  <a:schemeClr val="tx1"/>
                </a:solidFill>
                <a:cs typeface="Arial" panose="020B0604020202020204" pitchFamily="34" charset="0"/>
              </a:rPr>
              <a:t> </a:t>
            </a:r>
            <a:r>
              <a:rPr lang="fr-FR" altLang="en-US" sz="2175" dirty="0" err="1">
                <a:solidFill>
                  <a:schemeClr val="tx1"/>
                </a:solidFill>
                <a:cs typeface="Arial" panose="020B0604020202020204" pitchFamily="34" charset="0"/>
              </a:rPr>
              <a:t>Letter</a:t>
            </a:r>
            <a:r>
              <a:rPr lang="fr-FR" altLang="en-US" sz="2175" dirty="0">
                <a:solidFill>
                  <a:schemeClr val="tx1"/>
                </a:solidFill>
                <a:cs typeface="Arial" panose="020B0604020202020204" pitchFamily="34" charset="0"/>
              </a:rPr>
              <a:t> : h</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fr-FR" altLang="en-US" sz="2175" dirty="0" err="1">
                <a:solidFill>
                  <a:schemeClr val="tx1"/>
                </a:solidFill>
                <a:cs typeface="Arial" panose="020B0604020202020204" pitchFamily="34" charset="0"/>
              </a:rPr>
              <a:t>Current</a:t>
            </a:r>
            <a:r>
              <a:rPr lang="fr-FR" altLang="en-US" sz="2175" dirty="0">
                <a:solidFill>
                  <a:schemeClr val="tx1"/>
                </a:solidFill>
                <a:cs typeface="Arial" panose="020B0604020202020204" pitchFamily="34" charset="0"/>
              </a:rPr>
              <a:t> </a:t>
            </a:r>
            <a:r>
              <a:rPr lang="fr-FR" altLang="en-US" sz="2175" dirty="0" err="1">
                <a:solidFill>
                  <a:schemeClr val="tx1"/>
                </a:solidFill>
                <a:cs typeface="Arial" panose="020B0604020202020204" pitchFamily="34" charset="0"/>
              </a:rPr>
              <a:t>Letter</a:t>
            </a:r>
            <a:r>
              <a:rPr lang="fr-FR" altLang="en-US" sz="2175" dirty="0">
                <a:solidFill>
                  <a:schemeClr val="tx1"/>
                </a:solidFill>
                <a:cs typeface="Arial" panose="020B0604020202020204" pitchFamily="34" charset="0"/>
              </a:rPr>
              <a:t> : o</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fr-FR" altLang="en-US" sz="2175" dirty="0" err="1">
                <a:solidFill>
                  <a:schemeClr val="tx1"/>
                </a:solidFill>
                <a:cs typeface="Arial" panose="020B0604020202020204" pitchFamily="34" charset="0"/>
              </a:rPr>
              <a:t>Current</a:t>
            </a:r>
            <a:r>
              <a:rPr lang="fr-FR" altLang="en-US" sz="2175" dirty="0">
                <a:solidFill>
                  <a:schemeClr val="tx1"/>
                </a:solidFill>
                <a:cs typeface="Arial" panose="020B0604020202020204" pitchFamily="34" charset="0"/>
              </a:rPr>
              <a:t> </a:t>
            </a:r>
            <a:r>
              <a:rPr lang="fr-FR" altLang="en-US" sz="2175" dirty="0" err="1">
                <a:solidFill>
                  <a:schemeClr val="tx1"/>
                </a:solidFill>
                <a:cs typeface="Arial" panose="020B0604020202020204" pitchFamily="34" charset="0"/>
              </a:rPr>
              <a:t>Letter</a:t>
            </a:r>
            <a:r>
              <a:rPr lang="fr-FR" altLang="en-US" sz="2175" dirty="0">
                <a:solidFill>
                  <a:schemeClr val="tx1"/>
                </a:solidFill>
                <a:cs typeface="Arial" panose="020B0604020202020204" pitchFamily="34" charset="0"/>
              </a:rPr>
              <a:t> : n</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cs typeface="Arial" panose="020B0604020202020204" pitchFamily="34" charset="0"/>
            </a:endParaRPr>
          </a:p>
        </p:txBody>
      </p:sp>
      <p:sp>
        <p:nvSpPr>
          <p:cNvPr id="3" name="Rectangle 1"/>
          <p:cNvSpPr>
            <a:spLocks noChangeArrowheads="1"/>
          </p:cNvSpPr>
          <p:nvPr/>
        </p:nvSpPr>
        <p:spPr bwMode="auto">
          <a:xfrm>
            <a:off x="323136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335232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t>Loops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for Loop</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a:solidFill>
                  <a:schemeClr val="tx1"/>
                </a:solidFill>
                <a:latin typeface="Courier New" panose="02070309020205020404" pitchFamily="49" charset="0"/>
                <a:cs typeface="Courier New" panose="02070309020205020404" pitchFamily="49" charset="0"/>
              </a:rPr>
              <a:t>fruits = ['banana', 'apple', 'mango']</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a:solidFill>
                  <a:schemeClr val="tx1"/>
                </a:solidFill>
                <a:latin typeface="Courier New" panose="02070309020205020404" pitchFamily="49" charset="0"/>
                <a:cs typeface="Courier New" panose="02070309020205020404" pitchFamily="49" charset="0"/>
              </a:rPr>
              <a:t>for fruit in fruits:   </a:t>
            </a:r>
            <a:r>
              <a:rPr lang="en-IN" altLang="en-US" sz="2000" dirty="0" smtClean="0">
                <a:solidFill>
                  <a:schemeClr val="tx1"/>
                </a:solidFill>
                <a:latin typeface="Courier New" panose="02070309020205020404" pitchFamily="49" charset="0"/>
                <a:cs typeface="Courier New" panose="02070309020205020404" pitchFamily="49" charset="0"/>
              </a:rPr>
              <a:t>#traversal </a:t>
            </a:r>
            <a:r>
              <a:rPr lang="en-IN" altLang="en-US" sz="2000" dirty="0">
                <a:solidFill>
                  <a:schemeClr val="tx1"/>
                </a:solidFill>
                <a:latin typeface="Courier New" panose="02070309020205020404" pitchFamily="49" charset="0"/>
                <a:cs typeface="Courier New" panose="02070309020205020404" pitchFamily="49" charset="0"/>
              </a:rPr>
              <a:t>of List sequence</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a:solidFill>
                  <a:schemeClr val="tx1"/>
                </a:solidFill>
                <a:latin typeface="Courier New" panose="02070309020205020404" pitchFamily="49" charset="0"/>
                <a:cs typeface="Courier New" panose="02070309020205020404" pitchFamily="49" charset="0"/>
              </a:rPr>
              <a:t>   print ('Current fruit :', fruit)</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000" dirty="0">
              <a:solidFill>
                <a:schemeClr val="tx1"/>
              </a:solidFill>
              <a:latin typeface="Courier New" panose="02070309020205020404" pitchFamily="49" charset="0"/>
              <a:cs typeface="Courier New" panose="02070309020205020404" pitchFamily="49"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a:solidFill>
                  <a:schemeClr val="tx1"/>
                </a:solidFill>
                <a:latin typeface="Courier New" panose="02070309020205020404" pitchFamily="49" charset="0"/>
                <a:cs typeface="Courier New" panose="02070309020205020404" pitchFamily="49" charset="0"/>
              </a:rPr>
              <a:t>print ("Good bye</a:t>
            </a:r>
            <a:r>
              <a:rPr lang="en-IN" altLang="en-US" sz="2000" dirty="0" smtClean="0">
                <a:solidFill>
                  <a:schemeClr val="tx1"/>
                </a:solidFill>
                <a:latin typeface="Courier New" panose="02070309020205020404" pitchFamily="49" charset="0"/>
                <a:cs typeface="Courier New" panose="02070309020205020404" pitchFamily="49" charset="0"/>
              </a:rPr>
              <a:t>!")</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400" dirty="0">
              <a:solidFill>
                <a:schemeClr val="tx1"/>
              </a:solidFill>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smtClean="0">
                <a:solidFill>
                  <a:schemeClr val="tx1"/>
                </a:solidFill>
                <a:cs typeface="Arial" panose="020B0604020202020204" pitchFamily="34" charset="0"/>
              </a:rPr>
              <a:t>Output:</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a:solidFill>
                  <a:schemeClr val="tx1"/>
                </a:solidFill>
                <a:latin typeface="Courier New" panose="02070309020205020404" pitchFamily="49" charset="0"/>
                <a:cs typeface="Courier New" panose="02070309020205020404" pitchFamily="49" charset="0"/>
              </a:rPr>
              <a:t>Current fruit : banana</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a:solidFill>
                  <a:schemeClr val="tx1"/>
                </a:solidFill>
                <a:latin typeface="Courier New" panose="02070309020205020404" pitchFamily="49" charset="0"/>
                <a:cs typeface="Courier New" panose="02070309020205020404" pitchFamily="49" charset="0"/>
              </a:rPr>
              <a:t>Current fruit : apple</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a:solidFill>
                  <a:schemeClr val="tx1"/>
                </a:solidFill>
                <a:latin typeface="Courier New" panose="02070309020205020404" pitchFamily="49" charset="0"/>
                <a:cs typeface="Courier New" panose="02070309020205020404" pitchFamily="49" charset="0"/>
              </a:rPr>
              <a:t>Current fruit : mango</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a:solidFill>
                  <a:schemeClr val="tx1"/>
                </a:solidFill>
                <a:latin typeface="Courier New" panose="02070309020205020404" pitchFamily="49" charset="0"/>
                <a:cs typeface="Courier New" panose="02070309020205020404" pitchFamily="49" charset="0"/>
              </a:rPr>
              <a:t>Good bye!</a:t>
            </a:r>
            <a:endParaRPr lang="en-IN" altLang="en-US" sz="2400" dirty="0">
              <a:solidFill>
                <a:schemeClr val="tx1"/>
              </a:solidFill>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cs typeface="Arial" panose="020B0604020202020204" pitchFamily="34" charset="0"/>
            </a:endParaRPr>
          </a:p>
        </p:txBody>
      </p:sp>
      <p:sp>
        <p:nvSpPr>
          <p:cNvPr id="3" name="Rectangle 1"/>
          <p:cNvSpPr>
            <a:spLocks noChangeArrowheads="1"/>
          </p:cNvSpPr>
          <p:nvPr/>
        </p:nvSpPr>
        <p:spPr bwMode="auto">
          <a:xfrm>
            <a:off x="323136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335232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t>Loops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for Loop</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solidFill>
                  <a:schemeClr val="tx1"/>
                </a:solidFill>
                <a:cs typeface="Arial" panose="020B0604020202020204" pitchFamily="34" charset="0"/>
              </a:rPr>
              <a:t>Iterating by Sequence Index</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solidFill>
                <a:schemeClr val="tx1"/>
              </a:solidFill>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fruits = ['banana', 'apple', 'mango']</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for index in range(</a:t>
            </a:r>
            <a:r>
              <a:rPr lang="en-IN" altLang="en-US" sz="1800" dirty="0" err="1">
                <a:solidFill>
                  <a:schemeClr val="tx1"/>
                </a:solidFill>
                <a:latin typeface="Courier New" panose="02070309020205020404" pitchFamily="49" charset="0"/>
                <a:cs typeface="Courier New" panose="02070309020205020404" pitchFamily="49" charset="0"/>
              </a:rPr>
              <a:t>len</a:t>
            </a:r>
            <a:r>
              <a:rPr lang="en-IN" altLang="en-US" sz="1800" dirty="0">
                <a:solidFill>
                  <a:schemeClr val="tx1"/>
                </a:solidFill>
                <a:latin typeface="Courier New" panose="02070309020205020404" pitchFamily="49" charset="0"/>
                <a:cs typeface="Courier New" panose="02070309020205020404" pitchFamily="49" charset="0"/>
              </a:rPr>
              <a:t>(fruits)):</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   print('Current fruit :', fruits[index])</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00" dirty="0">
              <a:solidFill>
                <a:schemeClr val="tx1"/>
              </a:solidFill>
              <a:latin typeface="Courier New" panose="02070309020205020404" pitchFamily="49" charset="0"/>
              <a:cs typeface="Courier New" panose="02070309020205020404" pitchFamily="49"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print ("Good bye</a:t>
            </a:r>
            <a:r>
              <a:rPr lang="en-IN" altLang="en-US" sz="1800" dirty="0" smtClean="0">
                <a:solidFill>
                  <a:schemeClr val="tx1"/>
                </a:solidFill>
                <a:latin typeface="Courier New" panose="02070309020205020404" pitchFamily="49" charset="0"/>
                <a:cs typeface="Courier New" panose="02070309020205020404" pitchFamily="49" charset="0"/>
              </a:rPr>
              <a:t>!")</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solidFill>
                <a:schemeClr val="tx1"/>
              </a:solidFill>
              <a:cs typeface="Arial" panose="020B0604020202020204" pitchFamily="34" charset="0"/>
            </a:endParaRP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solidFill>
                  <a:schemeClr val="tx1"/>
                </a:solidFill>
                <a:cs typeface="Arial" panose="020B0604020202020204" pitchFamily="34" charset="0"/>
              </a:rPr>
              <a:t>Output:</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Current fruit : banana</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Current fruit : apple</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Current fruit : mango</a:t>
            </a:r>
          </a:p>
          <a:p>
            <a:pPr marL="400050" lvl="1"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solidFill>
                  <a:schemeClr val="tx1"/>
                </a:solidFill>
                <a:latin typeface="Courier New" panose="02070309020205020404" pitchFamily="49" charset="0"/>
                <a:cs typeface="Courier New" panose="02070309020205020404" pitchFamily="49" charset="0"/>
              </a:rPr>
              <a:t>Good bye!</a:t>
            </a:r>
          </a:p>
        </p:txBody>
      </p:sp>
      <p:sp>
        <p:nvSpPr>
          <p:cNvPr id="3" name="Rectangle 1"/>
          <p:cNvSpPr>
            <a:spLocks noChangeArrowheads="1"/>
          </p:cNvSpPr>
          <p:nvPr/>
        </p:nvSpPr>
        <p:spPr bwMode="auto">
          <a:xfrm>
            <a:off x="323136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335232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t>Loops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Break Statement</a:t>
            </a: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for letter in 'Python':</a:t>
            </a: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if letter == 'h':</a:t>
            </a: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break</a:t>
            </a: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print ('Current Letter :', letter)</a:t>
            </a: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print ('Breaked Letter :', letter)</a:t>
            </a:r>
            <a:endParaRPr lang="en-IN" altLang="en-US" sz="2175" dirty="0">
              <a:cs typeface="Arial" panose="020B0604020202020204" pitchFamily="34"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cs typeface="Arial" panose="020B0604020202020204" pitchFamily="34"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cs typeface="Arial" panose="020B0604020202020204" pitchFamily="34" charset="0"/>
              </a:rPr>
              <a:t>Output:</a:t>
            </a: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Current Letter : P</a:t>
            </a: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Current Letter : y</a:t>
            </a: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Current Letter : t</a:t>
            </a: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Breaked Letter : h</a:t>
            </a:r>
          </a:p>
        </p:txBody>
      </p:sp>
      <p:sp>
        <p:nvSpPr>
          <p:cNvPr id="3" name="Rectangle 1"/>
          <p:cNvSpPr>
            <a:spLocks noChangeArrowheads="1"/>
          </p:cNvSpPr>
          <p:nvPr/>
        </p:nvSpPr>
        <p:spPr bwMode="auto">
          <a:xfrm>
            <a:off x="323136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335232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t>Loops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Continue Statement</a:t>
            </a: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for letter in 'Python':</a:t>
            </a: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if letter == 'h':</a:t>
            </a: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continue</a:t>
            </a: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print ('Current Letter :', letter)</a:t>
            </a: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00" dirty="0">
              <a:latin typeface="Courier New" panose="02070309020205020404" pitchFamily="49" charset="0"/>
              <a:cs typeface="Courier New" panose="02070309020205020404" pitchFamily="49"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cs typeface="Arial" panose="020B0604020202020204" pitchFamily="34" charset="0"/>
              </a:rPr>
              <a:t>Output:</a:t>
            </a:r>
          </a:p>
          <a:p>
            <a:pPr marL="0" indent="0" algn="just" eaLnBrk="1">
              <a:lnSpc>
                <a:spcPct val="6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Current Letter : P</a:t>
            </a:r>
          </a:p>
          <a:p>
            <a:pPr marL="0" indent="0" algn="just" eaLnBrk="1">
              <a:lnSpc>
                <a:spcPct val="6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Current Letter : y</a:t>
            </a:r>
          </a:p>
          <a:p>
            <a:pPr marL="0" indent="0" algn="just" eaLnBrk="1">
              <a:lnSpc>
                <a:spcPct val="6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Current Letter : t</a:t>
            </a:r>
          </a:p>
          <a:p>
            <a:pPr marL="0" indent="0" algn="just" eaLnBrk="1">
              <a:lnSpc>
                <a:spcPct val="6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Current Letter : o</a:t>
            </a:r>
          </a:p>
          <a:p>
            <a:pPr marL="0" indent="0" algn="just" eaLnBrk="1">
              <a:lnSpc>
                <a:spcPct val="6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Current Letter : n</a:t>
            </a:r>
          </a:p>
          <a:p>
            <a:pPr marL="0" indent="0" algn="just" eaLnBrk="1">
              <a:lnSpc>
                <a:spcPct val="6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00" dirty="0" smtClean="0">
              <a:latin typeface="Courier New" panose="02070309020205020404" pitchFamily="49" charset="0"/>
              <a:cs typeface="Courier New" panose="02070309020205020404" pitchFamily="49" charset="0"/>
            </a:endParaRPr>
          </a:p>
        </p:txBody>
      </p:sp>
      <p:sp>
        <p:nvSpPr>
          <p:cNvPr id="3" name="Rectangle 1"/>
          <p:cNvSpPr>
            <a:spLocks noChangeArrowheads="1"/>
          </p:cNvSpPr>
          <p:nvPr/>
        </p:nvSpPr>
        <p:spPr bwMode="auto">
          <a:xfrm>
            <a:off x="323136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335232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t>Loops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a:cs typeface="Arial" panose="020B0604020202020204" pitchFamily="34" charset="0"/>
              </a:rPr>
              <a:t>Using else Statement with </a:t>
            </a:r>
            <a:r>
              <a:rPr lang="en-IN" altLang="en-US" sz="2540" dirty="0" smtClean="0">
                <a:cs typeface="Arial" panose="020B0604020202020204" pitchFamily="34" charset="0"/>
              </a:rPr>
              <a:t>Loops</a:t>
            </a:r>
          </a:p>
          <a:p>
            <a:pPr marL="914400" lvl="1" indent="-457200" algn="just" eaLnBrk="1">
              <a:lnSpc>
                <a:spcPct val="17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0" dirty="0">
                <a:solidFill>
                  <a:schemeClr val="tx1"/>
                </a:solidFill>
                <a:cs typeface="Arial" panose="020B0604020202020204" pitchFamily="34" charset="0"/>
              </a:rPr>
              <a:t>Python supports to have an else statement associated with a loop statement</a:t>
            </a:r>
          </a:p>
          <a:p>
            <a:pPr marL="914400" lvl="1" indent="-457200" algn="just" eaLnBrk="1">
              <a:lnSpc>
                <a:spcPct val="17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0" dirty="0">
                <a:solidFill>
                  <a:schemeClr val="tx1"/>
                </a:solidFill>
                <a:cs typeface="Arial" panose="020B0604020202020204" pitchFamily="34" charset="0"/>
              </a:rPr>
              <a:t>If the else statement is used with a </a:t>
            </a:r>
            <a:r>
              <a:rPr lang="en-IN" altLang="en-US" sz="2170" b="1" dirty="0">
                <a:solidFill>
                  <a:schemeClr val="tx1"/>
                </a:solidFill>
                <a:cs typeface="Arial" panose="020B0604020202020204" pitchFamily="34" charset="0"/>
              </a:rPr>
              <a:t>for</a:t>
            </a:r>
            <a:r>
              <a:rPr lang="en-IN" altLang="en-US" sz="2170" dirty="0">
                <a:solidFill>
                  <a:schemeClr val="tx1"/>
                </a:solidFill>
                <a:cs typeface="Arial" panose="020B0604020202020204" pitchFamily="34" charset="0"/>
              </a:rPr>
              <a:t> loop, the else block is executed only if for loops terminates </a:t>
            </a:r>
            <a:r>
              <a:rPr lang="en-IN" altLang="en-US" sz="2170" b="1" dirty="0">
                <a:solidFill>
                  <a:schemeClr val="tx1"/>
                </a:solidFill>
                <a:cs typeface="Arial" panose="020B0604020202020204" pitchFamily="34" charset="0"/>
              </a:rPr>
              <a:t>normally</a:t>
            </a:r>
            <a:r>
              <a:rPr lang="en-IN" altLang="en-US" sz="2170" dirty="0">
                <a:solidFill>
                  <a:schemeClr val="tx1"/>
                </a:solidFill>
                <a:cs typeface="Arial" panose="020B0604020202020204" pitchFamily="34" charset="0"/>
              </a:rPr>
              <a:t> (and not by encountering </a:t>
            </a:r>
            <a:r>
              <a:rPr lang="en-IN" altLang="en-US" sz="2170" b="1" dirty="0">
                <a:solidFill>
                  <a:schemeClr val="tx1"/>
                </a:solidFill>
                <a:cs typeface="Arial" panose="020B0604020202020204" pitchFamily="34" charset="0"/>
              </a:rPr>
              <a:t>break</a:t>
            </a:r>
            <a:r>
              <a:rPr lang="en-IN" altLang="en-US" sz="2170" dirty="0">
                <a:solidFill>
                  <a:schemeClr val="tx1"/>
                </a:solidFill>
                <a:cs typeface="Arial" panose="020B0604020202020204" pitchFamily="34" charset="0"/>
              </a:rPr>
              <a:t> statement)</a:t>
            </a:r>
          </a:p>
          <a:p>
            <a:pPr marL="914400" lvl="1" indent="-457200" algn="just" eaLnBrk="1">
              <a:lnSpc>
                <a:spcPct val="17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0" dirty="0">
                <a:solidFill>
                  <a:schemeClr val="tx1"/>
                </a:solidFill>
                <a:cs typeface="Arial" panose="020B0604020202020204" pitchFamily="34" charset="0"/>
              </a:rPr>
              <a:t>If the else statement is used with a </a:t>
            </a:r>
            <a:r>
              <a:rPr lang="en-IN" altLang="en-US" sz="2170" b="1" dirty="0">
                <a:solidFill>
                  <a:schemeClr val="tx1"/>
                </a:solidFill>
                <a:cs typeface="Arial" panose="020B0604020202020204" pitchFamily="34" charset="0"/>
              </a:rPr>
              <a:t>while</a:t>
            </a:r>
            <a:r>
              <a:rPr lang="en-IN" altLang="en-US" sz="2170" dirty="0">
                <a:solidFill>
                  <a:schemeClr val="tx1"/>
                </a:solidFill>
                <a:cs typeface="Arial" panose="020B0604020202020204" pitchFamily="34" charset="0"/>
              </a:rPr>
              <a:t> loop, the else statement is executed when the condition becomes false.</a:t>
            </a:r>
            <a:endParaRPr lang="en-IN" altLang="en-US" sz="2170" dirty="0" smtClean="0">
              <a:solidFill>
                <a:schemeClr val="tx1"/>
              </a:solidFill>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p:cNvSpPr>
          <p:nvPr>
            <p:ph type="title"/>
          </p:nvPr>
        </p:nvSpPr>
        <p:spPr/>
        <p:txBody>
          <a:bodyPr vert="horz" wrap="square" lIns="91440" tIns="45720" rIns="91440" bIns="45720" anchor="b"/>
          <a:lstStyle/>
          <a:p>
            <a:pPr eaLnBrk="1" hangingPunct="1"/>
            <a:r>
              <a:rPr lang="en-IN" altLang="zh-CN" dirty="0">
                <a:sym typeface="+mn-ea"/>
              </a:rPr>
              <a:t>Getting </a:t>
            </a:r>
            <a:r>
              <a:rPr lang="en-IN" altLang="zh-CN" dirty="0"/>
              <a:t>Python</a:t>
            </a:r>
          </a:p>
        </p:txBody>
      </p:sp>
      <p:sp>
        <p:nvSpPr>
          <p:cNvPr id="6147" name="Rectangle 6"/>
          <p:cNvSpPr>
            <a:spLocks noGrp="1"/>
          </p:cNvSpPr>
          <p:nvPr>
            <p:ph type="body"/>
          </p:nvPr>
        </p:nvSpPr>
        <p:spPr>
          <a:xfrm>
            <a:off x="444500" y="1036955"/>
            <a:ext cx="8575675" cy="5319395"/>
          </a:xfrm>
        </p:spPr>
        <p:txBody>
          <a:bodyPr vert="horz" wrap="square" lIns="91440" tIns="45720" rIns="91440" bIns="45720" anchor="t"/>
          <a:lstStyle/>
          <a:p>
            <a:pPr marL="0" indent="0" algn="just" eaLnBrk="1" hangingPunct="1">
              <a:buNone/>
            </a:pPr>
            <a:r>
              <a:rPr lang="en-IN" altLang="zh-CN" dirty="0"/>
              <a:t>Various ways to start python:</a:t>
            </a:r>
          </a:p>
          <a:p>
            <a:pPr marL="0" indent="0" algn="just" eaLnBrk="1" hangingPunct="1">
              <a:buNone/>
            </a:pPr>
            <a:r>
              <a:rPr lang="en-IN" altLang="zh-CN" b="1" dirty="0"/>
              <a:t>2. Script Mode:</a:t>
            </a:r>
            <a:endParaRPr lang="en-IN" altLang="zh-CN" dirty="0"/>
          </a:p>
          <a:p>
            <a:pPr algn="just" eaLnBrk="1" hangingPunct="1"/>
            <a:r>
              <a:rPr lang="en-IN" altLang="zh-CN" dirty="0"/>
              <a:t>Used to execute Python program written in a file called a </a:t>
            </a:r>
            <a:r>
              <a:rPr lang="en-IN" altLang="zh-CN" dirty="0" smtClean="0"/>
              <a:t>script</a:t>
            </a:r>
          </a:p>
          <a:p>
            <a:pPr algn="just" eaLnBrk="1" hangingPunct="1"/>
            <a:endParaRPr lang="en-IN" altLang="zh-CN" dirty="0"/>
          </a:p>
          <a:p>
            <a:pPr algn="just" eaLnBrk="1" hangingPunct="1"/>
            <a:r>
              <a:rPr lang="en-IN" altLang="zh-CN" dirty="0"/>
              <a:t>Python scripts have the extension .py </a:t>
            </a:r>
          </a:p>
          <a:p>
            <a:pPr algn="just" eaLnBrk="1" hangingPunct="1"/>
            <a:endParaRPr lang="en-IN" altLang="zh-CN" dirty="0" smtClean="0"/>
          </a:p>
          <a:p>
            <a:pPr algn="just" eaLnBrk="1" hangingPunct="1"/>
            <a:r>
              <a:rPr lang="en-IN" altLang="zh-CN" dirty="0" smtClean="0"/>
              <a:t>To </a:t>
            </a:r>
            <a:r>
              <a:rPr lang="en-IN" altLang="zh-CN" dirty="0"/>
              <a:t>execute this file in script mode we simply write </a:t>
            </a:r>
            <a:r>
              <a:rPr lang="en-IN" altLang="zh-CN" i="1" dirty="0"/>
              <a:t>python helloWorld.py</a:t>
            </a:r>
            <a:r>
              <a:rPr lang="en-IN" altLang="zh-CN" dirty="0"/>
              <a:t> at the command prompt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t>Loops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a:cs typeface="Arial" panose="020B0604020202020204" pitchFamily="34" charset="0"/>
              </a:rPr>
              <a:t>Using else Statement with </a:t>
            </a:r>
            <a:r>
              <a:rPr lang="en-IN" altLang="en-US" sz="2540" dirty="0" smtClean="0">
                <a:cs typeface="Arial" panose="020B0604020202020204" pitchFamily="34" charset="0"/>
              </a:rPr>
              <a:t>Loops</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numbers = [11, 33, 55, 39, 55, 76, 37, 21, 23, 41, 13]</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for num in numbers:</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    if num%2==0:</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        print('the list contains an even number')</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        break</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else:</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    print('the list does not contain even number')</a:t>
            </a:r>
            <a:endParaRPr lang="en-IN" altLang="en-US" sz="2175" dirty="0" smtClean="0">
              <a:cs typeface="Arial" panose="020B0604020202020204" pitchFamily="34" charset="0"/>
            </a:endParaRP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cs typeface="Arial" panose="020B0604020202020204" pitchFamily="34" charset="0"/>
              </a:rPr>
              <a:t>Output:</a:t>
            </a: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the list contains an even number</a:t>
            </a:r>
          </a:p>
        </p:txBody>
      </p:sp>
      <p:sp>
        <p:nvSpPr>
          <p:cNvPr id="3" name="Rectangle 1"/>
          <p:cNvSpPr>
            <a:spLocks noChangeArrowheads="1"/>
          </p:cNvSpPr>
          <p:nvPr/>
        </p:nvSpPr>
        <p:spPr bwMode="auto">
          <a:xfrm>
            <a:off x="323136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335232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t>Loops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a:cs typeface="Arial" panose="020B0604020202020204" pitchFamily="34" charset="0"/>
              </a:rPr>
              <a:t>Using else Statement with </a:t>
            </a:r>
            <a:r>
              <a:rPr lang="en-IN" altLang="en-US" sz="2540" dirty="0" smtClean="0">
                <a:cs typeface="Arial" panose="020B0604020202020204" pitchFamily="34" charset="0"/>
              </a:rPr>
              <a:t>Loops</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num=0</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while num &lt; 10:</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    num=num+1</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    if num%2==0:</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        print('In side the loop', num)</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        break</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else:</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    print ('Outside the loop in else')</a:t>
            </a: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cs typeface="Arial" panose="020B0604020202020204" pitchFamily="34" charset="0"/>
              </a:rPr>
              <a:t>Output:</a:t>
            </a: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In side the loop 2</a:t>
            </a:r>
          </a:p>
        </p:txBody>
      </p:sp>
      <p:sp>
        <p:nvSpPr>
          <p:cNvPr id="3" name="Rectangle 1"/>
          <p:cNvSpPr>
            <a:spLocks noChangeArrowheads="1"/>
          </p:cNvSpPr>
          <p:nvPr/>
        </p:nvSpPr>
        <p:spPr bwMode="auto">
          <a:xfrm>
            <a:off x="323136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3352320" y="1311468"/>
            <a:ext cx="292100" cy="58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82943" tIns="41471" rIns="82943" bIns="41471"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635" b="0" i="0" u="none" strike="noStrike" cap="none" normalizeH="0" baseline="0" smtClean="0">
                <a:ln>
                  <a:noFill/>
                </a:ln>
                <a:solidFill>
                  <a:schemeClr val="tx1"/>
                </a:solidFill>
                <a:effectLst/>
                <a:latin typeface="Arial" panose="020B0604020202020204" pitchFamily="34" charset="0"/>
              </a:rPr>
              <a:t/>
            </a:r>
            <a:br>
              <a:rPr kumimoji="0" lang="en-US" altLang="en-US" sz="1635" b="0" i="0" u="none" strike="noStrike" cap="none" normalizeH="0" baseline="0" smtClean="0">
                <a:ln>
                  <a:noFill/>
                </a:ln>
                <a:solidFill>
                  <a:schemeClr val="tx1"/>
                </a:solidFill>
                <a:effectLst/>
                <a:latin typeface="Arial" panose="020B0604020202020204" pitchFamily="34" charset="0"/>
              </a:rPr>
            </a:br>
            <a:endParaRPr kumimoji="0" lang="en-US" altLang="en-US" sz="1635"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t>Numbers - Revisited</a:t>
            </a:r>
          </a:p>
        </p:txBody>
      </p:sp>
      <p:sp>
        <p:nvSpPr>
          <p:cNvPr id="4098" name="Rectangle 2"/>
          <p:cNvSpPr>
            <a:spLocks noGrp="1" noChangeArrowheads="1"/>
          </p:cNvSpPr>
          <p:nvPr>
            <p:ph type="subTitle" idx="4294967295"/>
          </p:nvPr>
        </p:nvSpPr>
        <p:spPr>
          <a:xfrm>
            <a:off x="456565" y="751205"/>
            <a:ext cx="8467090" cy="6009005"/>
          </a:xfrm>
        </p:spPr>
        <p:txBody>
          <a:bodyPr/>
          <a:lstStyle/>
          <a:p>
            <a:pPr marL="400050" lvl="0" indent="-457200" algn="just" eaLnBrk="1">
              <a:lnSpc>
                <a:spcPct val="12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715" dirty="0" smtClean="0">
                <a:cs typeface="Arial" panose="020B0604020202020204" pitchFamily="34" charset="0"/>
              </a:rPr>
              <a:t>Number Type Conversion</a:t>
            </a:r>
          </a:p>
          <a:p>
            <a:pPr marL="800100" lvl="1" indent="-457200" algn="just" eaLnBrk="1">
              <a:lnSpc>
                <a:spcPct val="18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a:solidFill>
                  <a:schemeClr val="tx1"/>
                </a:solidFill>
                <a:cs typeface="Arial" panose="020B0604020202020204" pitchFamily="34" charset="0"/>
              </a:rPr>
              <a:t>Type </a:t>
            </a:r>
            <a:r>
              <a:rPr lang="en-IN" altLang="en-US" sz="2000" dirty="0" err="1">
                <a:solidFill>
                  <a:schemeClr val="tx1"/>
                </a:solidFill>
                <a:cs typeface="Arial" panose="020B0604020202020204" pitchFamily="34" charset="0"/>
              </a:rPr>
              <a:t>int</a:t>
            </a:r>
            <a:r>
              <a:rPr lang="en-IN" altLang="en-US" sz="2000" dirty="0">
                <a:solidFill>
                  <a:schemeClr val="tx1"/>
                </a:solidFill>
                <a:cs typeface="Arial" panose="020B0604020202020204" pitchFamily="34" charset="0"/>
              </a:rPr>
              <a:t>(x) to convert x to a plain integer.</a:t>
            </a:r>
          </a:p>
          <a:p>
            <a:pPr marL="800100" lvl="1" indent="-457200" algn="just" eaLnBrk="1">
              <a:lnSpc>
                <a:spcPct val="18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smtClean="0">
                <a:solidFill>
                  <a:schemeClr val="tx1"/>
                </a:solidFill>
                <a:cs typeface="Arial" panose="020B0604020202020204" pitchFamily="34" charset="0"/>
              </a:rPr>
              <a:t>Type </a:t>
            </a:r>
            <a:r>
              <a:rPr lang="en-IN" altLang="en-US" sz="2000" dirty="0">
                <a:solidFill>
                  <a:schemeClr val="tx1"/>
                </a:solidFill>
                <a:cs typeface="Arial" panose="020B0604020202020204" pitchFamily="34" charset="0"/>
              </a:rPr>
              <a:t>float(x) to convert x to a floating-point number.</a:t>
            </a:r>
          </a:p>
          <a:p>
            <a:pPr marL="800100" lvl="1" indent="-457200" algn="just" eaLnBrk="1">
              <a:lnSpc>
                <a:spcPct val="18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a:solidFill>
                  <a:schemeClr val="tx1"/>
                </a:solidFill>
                <a:cs typeface="Arial" panose="020B0604020202020204" pitchFamily="34" charset="0"/>
              </a:rPr>
              <a:t>Type complex(x) to convert x to a complex number with real part x and imaginary part zero.</a:t>
            </a:r>
          </a:p>
          <a:p>
            <a:pPr marL="800100" lvl="1" indent="-457200" algn="just" eaLnBrk="1">
              <a:lnSpc>
                <a:spcPct val="18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a:solidFill>
                  <a:schemeClr val="tx1"/>
                </a:solidFill>
                <a:cs typeface="Arial" panose="020B0604020202020204" pitchFamily="34" charset="0"/>
              </a:rPr>
              <a:t>Type complex(x, y) to convert x and y to a complex number with real part x and imaginary part y. x and y are numeric </a:t>
            </a:r>
            <a:r>
              <a:rPr lang="en-IN" altLang="en-US" sz="2000" dirty="0" smtClean="0">
                <a:solidFill>
                  <a:schemeClr val="tx1"/>
                </a:solidFill>
                <a:cs typeface="Arial" panose="020B0604020202020204" pitchFamily="34" charset="0"/>
              </a:rPr>
              <a:t>expressions.</a:t>
            </a:r>
          </a:p>
        </p:txBody>
      </p:sp>
    </p:spTree>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t>Numbers - Revisited</a:t>
            </a:r>
          </a:p>
        </p:txBody>
      </p:sp>
      <p:sp>
        <p:nvSpPr>
          <p:cNvPr id="4098" name="Rectangle 2"/>
          <p:cNvSpPr>
            <a:spLocks noGrp="1" noChangeArrowheads="1"/>
          </p:cNvSpPr>
          <p:nvPr>
            <p:ph type="subTitle" idx="4294967295"/>
          </p:nvPr>
        </p:nvSpPr>
        <p:spPr>
          <a:xfrm>
            <a:off x="457750" y="554856"/>
            <a:ext cx="8228160" cy="6009120"/>
          </a:xfrm>
        </p:spPr>
        <p:txBody>
          <a:bodyPr/>
          <a:lstStyle/>
          <a:p>
            <a:pPr marL="457200" indent="-457200" algn="just" eaLnBrk="1">
              <a:lnSpc>
                <a:spcPct val="12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Numbers</a:t>
            </a:r>
          </a:p>
          <a:p>
            <a:pPr marL="857250" lvl="1" indent="-457200" algn="just" eaLnBrk="1">
              <a:lnSpc>
                <a:spcPct val="12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cs typeface="Arial" panose="020B0604020202020204" pitchFamily="34" charset="0"/>
              </a:rPr>
              <a:t>Mathematical </a:t>
            </a:r>
            <a:r>
              <a:rPr lang="en-IN" altLang="en-US" sz="2175" dirty="0" smtClean="0">
                <a:cs typeface="Arial" panose="020B0604020202020204" pitchFamily="34" charset="0"/>
              </a:rPr>
              <a:t>Functions</a:t>
            </a:r>
          </a:p>
          <a:p>
            <a:pPr marL="857250" lvl="1" indent="-457200" algn="just" eaLnBrk="1">
              <a:lnSpc>
                <a:spcPct val="12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cs typeface="Arial" panose="020B0604020202020204" pitchFamily="34" charset="0"/>
            </a:endParaRPr>
          </a:p>
          <a:p>
            <a:pPr marL="857250" lvl="1" indent="-457200" algn="just" eaLnBrk="1">
              <a:lnSpc>
                <a:spcPct val="12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cs typeface="Arial" panose="020B0604020202020204" pitchFamily="34" charset="0"/>
            </a:endParaRPr>
          </a:p>
          <a:p>
            <a:pPr marL="857250" lvl="1" indent="-457200" algn="just" eaLnBrk="1">
              <a:lnSpc>
                <a:spcPct val="12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cs typeface="Arial" panose="020B0604020202020204" pitchFamily="34" charset="0"/>
            </a:endParaRPr>
          </a:p>
          <a:p>
            <a:pPr marL="857250" lvl="1" indent="-457200" algn="just" eaLnBrk="1">
              <a:lnSpc>
                <a:spcPct val="12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cs typeface="Arial" panose="020B0604020202020204" pitchFamily="34" charset="0"/>
            </a:endParaRPr>
          </a:p>
          <a:p>
            <a:pPr marL="857250" lvl="1" indent="-457200" algn="just" eaLnBrk="1">
              <a:lnSpc>
                <a:spcPct val="12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cs typeface="Arial" panose="020B0604020202020204" pitchFamily="34" charset="0"/>
            </a:endParaRPr>
          </a:p>
          <a:p>
            <a:pPr marL="857250" lvl="1" indent="-457200" algn="just" eaLnBrk="1">
              <a:lnSpc>
                <a:spcPct val="12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cs typeface="Arial" panose="020B0604020202020204" pitchFamily="34" charset="0"/>
            </a:endParaRPr>
          </a:p>
          <a:p>
            <a:pPr marL="857250" lvl="1" indent="-457200" algn="just" eaLnBrk="1">
              <a:lnSpc>
                <a:spcPct val="12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cs typeface="Arial" panose="020B0604020202020204" pitchFamily="34" charset="0"/>
            </a:endParaRPr>
          </a:p>
          <a:p>
            <a:pPr marL="857250" lvl="1" indent="-457200" algn="just" eaLnBrk="1">
              <a:lnSpc>
                <a:spcPct val="12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smtClean="0">
              <a:cs typeface="Arial" panose="020B0604020202020204" pitchFamily="34" charset="0"/>
            </a:endParaRPr>
          </a:p>
          <a:p>
            <a:pPr marL="400050" lvl="1" indent="0" algn="just" eaLnBrk="1">
              <a:lnSpc>
                <a:spcPct val="12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smtClean="0">
                <a:cs typeface="Arial" panose="020B0604020202020204" pitchFamily="34" charset="0"/>
              </a:rPr>
              <a:t>Need to import math</a:t>
            </a:r>
          </a:p>
          <a:p>
            <a:pPr marL="400050" lvl="1" indent="0" algn="just" eaLnBrk="1">
              <a:lnSpc>
                <a:spcPct val="12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cs typeface="Arial" panose="020B0604020202020204" pitchFamily="34" charset="0"/>
            </a:endParaRPr>
          </a:p>
          <a:p>
            <a:pPr marL="400050" lvl="1" indent="0" algn="just" eaLnBrk="1">
              <a:lnSpc>
                <a:spcPct val="12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import math</a:t>
            </a:r>
          </a:p>
          <a:p>
            <a:pPr marL="400050" lvl="1" indent="0" algn="just" eaLnBrk="1">
              <a:lnSpc>
                <a:spcPct val="12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num=-6.1</a:t>
            </a:r>
          </a:p>
          <a:p>
            <a:pPr marL="400050" lvl="1" indent="0" algn="just" eaLnBrk="1">
              <a:lnSpc>
                <a:spcPct val="12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print(math.ceil(num))</a:t>
            </a: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1800" dirty="0" smtClean="0">
              <a:latin typeface="Courier New" panose="02070309020205020404" pitchFamily="49" charset="0"/>
              <a:cs typeface="Courier New" panose="02070309020205020404" pitchFamily="49"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cs typeface="Arial" panose="020B0604020202020204" pitchFamily="34"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cs typeface="Arial" panose="020B0604020202020204" pitchFamily="34" charset="0"/>
            </a:endParaRPr>
          </a:p>
        </p:txBody>
      </p:sp>
      <p:graphicFrame>
        <p:nvGraphicFramePr>
          <p:cNvPr id="2" name="Table 1"/>
          <p:cNvGraphicFramePr>
            <a:graphicFrameLocks noGrp="1"/>
          </p:cNvGraphicFramePr>
          <p:nvPr/>
        </p:nvGraphicFramePr>
        <p:xfrm>
          <a:off x="391795" y="1616710"/>
          <a:ext cx="8427720" cy="2931160"/>
        </p:xfrm>
        <a:graphic>
          <a:graphicData uri="http://schemas.openxmlformats.org/drawingml/2006/table">
            <a:tbl>
              <a:tblPr/>
              <a:tblGrid>
                <a:gridCol w="1784350"/>
                <a:gridCol w="6643370"/>
              </a:tblGrid>
              <a:tr h="373380">
                <a:tc>
                  <a:txBody>
                    <a:bodyPr/>
                    <a:lstStyle/>
                    <a:p>
                      <a:pPr algn="ctr" fontAlgn="t"/>
                      <a:r>
                        <a:rPr lang="en-IN" sz="1995" b="1" dirty="0">
                          <a:effectLst/>
                          <a:latin typeface="Arial" panose="020B0604020202020204" pitchFamily="34" charset="0"/>
                          <a:cs typeface="Arial" panose="020B0604020202020204" pitchFamily="34" charset="0"/>
                        </a:rPr>
                        <a:t>Function</a:t>
                      </a:r>
                    </a:p>
                  </a:txBody>
                  <a:tcPr marL="34569" marR="34569" marT="34569" marB="345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995" b="1">
                          <a:effectLst/>
                          <a:latin typeface="Arial" panose="020B0604020202020204" pitchFamily="34" charset="0"/>
                          <a:cs typeface="Arial" panose="020B0604020202020204" pitchFamily="34" charset="0"/>
                        </a:rPr>
                        <a:t>Returns ( description )</a:t>
                      </a:r>
                    </a:p>
                  </a:txBody>
                  <a:tcPr marL="34569" marR="34569" marT="34569" marB="345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78180">
                <a:tc>
                  <a:txBody>
                    <a:bodyPr/>
                    <a:lstStyle/>
                    <a:p>
                      <a:pPr algn="ctr" fontAlgn="t"/>
                      <a:r>
                        <a:rPr lang="en-IN" sz="1995" b="0" u="none" strike="noStrike" dirty="0">
                          <a:solidFill>
                            <a:schemeClr val="tx1"/>
                          </a:solidFill>
                          <a:effectLst/>
                          <a:latin typeface="Arial" panose="020B0604020202020204" pitchFamily="34" charset="0"/>
                          <a:cs typeface="Arial" panose="020B0604020202020204" pitchFamily="34" charset="0"/>
                        </a:rPr>
                        <a:t>abs(x)</a:t>
                      </a:r>
                    </a:p>
                  </a:txBody>
                  <a:tcPr marL="34569" marR="34569" marT="34569" marB="345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995" b="0" dirty="0">
                          <a:effectLst/>
                          <a:latin typeface="Arial" panose="020B0604020202020204" pitchFamily="34" charset="0"/>
                          <a:cs typeface="Arial" panose="020B0604020202020204" pitchFamily="34" charset="0"/>
                        </a:rPr>
                        <a:t>The absolute value of x: the (positive) distance between x and zero.</a:t>
                      </a:r>
                    </a:p>
                  </a:txBody>
                  <a:tcPr marL="34569" marR="34569" marT="34569" marB="345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86080">
                <a:tc>
                  <a:txBody>
                    <a:bodyPr/>
                    <a:lstStyle/>
                    <a:p>
                      <a:pPr marL="0" algn="ctr" defTabSz="914400" rtl="0" eaLnBrk="1" fontAlgn="t" latinLnBrk="0" hangingPunct="1"/>
                      <a:r>
                        <a:rPr lang="en-IN" sz="1995" b="0" u="none" strike="noStrike" kern="1200" dirty="0" smtClean="0">
                          <a:solidFill>
                            <a:schemeClr val="tx1"/>
                          </a:solidFill>
                          <a:effectLst/>
                          <a:latin typeface="Arial" panose="020B0604020202020204" pitchFamily="34" charset="0"/>
                          <a:ea typeface="+mn-ea"/>
                          <a:cs typeface="Arial" panose="020B0604020202020204" pitchFamily="34" charset="0"/>
                        </a:rPr>
                        <a:t>math.ceil(x</a:t>
                      </a:r>
                      <a:r>
                        <a:rPr lang="en-IN" sz="1995" b="0" u="none" strike="noStrike" kern="1200" dirty="0">
                          <a:solidFill>
                            <a:schemeClr val="tx1"/>
                          </a:solidFill>
                          <a:effectLst/>
                          <a:latin typeface="Arial" panose="020B0604020202020204" pitchFamily="34" charset="0"/>
                          <a:ea typeface="+mn-ea"/>
                          <a:cs typeface="Arial" panose="020B0604020202020204" pitchFamily="34" charset="0"/>
                        </a:rPr>
                        <a:t>)</a:t>
                      </a:r>
                    </a:p>
                  </a:txBody>
                  <a:tcPr marL="34569" marR="34569" marT="34569" marB="345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995" b="0" dirty="0">
                          <a:effectLst/>
                          <a:latin typeface="Arial" panose="020B0604020202020204" pitchFamily="34" charset="0"/>
                          <a:cs typeface="Arial" panose="020B0604020202020204" pitchFamily="34" charset="0"/>
                        </a:rPr>
                        <a:t>The ceiling of x: the smallest integer not less than x</a:t>
                      </a:r>
                    </a:p>
                  </a:txBody>
                  <a:tcPr marL="34569" marR="34569" marT="34569" marB="345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73380">
                <a:tc>
                  <a:txBody>
                    <a:bodyPr/>
                    <a:lstStyle/>
                    <a:p>
                      <a:pPr marL="0" algn="ctr" defTabSz="914400" rtl="0" eaLnBrk="1" fontAlgn="t" latinLnBrk="0" hangingPunct="1"/>
                      <a:r>
                        <a:rPr lang="en-IN" sz="1995" b="0" u="none" strike="noStrike" kern="1200" dirty="0" smtClean="0">
                          <a:solidFill>
                            <a:schemeClr val="tx1"/>
                          </a:solidFill>
                          <a:effectLst/>
                          <a:latin typeface="Arial" panose="020B0604020202020204" pitchFamily="34" charset="0"/>
                          <a:ea typeface="+mn-ea"/>
                          <a:cs typeface="Arial" panose="020B0604020202020204" pitchFamily="34" charset="0"/>
                        </a:rPr>
                        <a:t>math.floor(x</a:t>
                      </a:r>
                      <a:r>
                        <a:rPr lang="en-IN" sz="1995" b="0" u="none" strike="noStrike" kern="1200" dirty="0">
                          <a:solidFill>
                            <a:schemeClr val="tx1"/>
                          </a:solidFill>
                          <a:effectLst/>
                          <a:latin typeface="Arial" panose="020B0604020202020204" pitchFamily="34" charset="0"/>
                          <a:ea typeface="+mn-ea"/>
                          <a:cs typeface="Arial" panose="020B0604020202020204" pitchFamily="34" charset="0"/>
                        </a:rPr>
                        <a:t>)</a:t>
                      </a:r>
                    </a:p>
                  </a:txBody>
                  <a:tcPr marL="34569" marR="34569" marT="34569" marB="345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995" b="0" dirty="0">
                          <a:effectLst/>
                          <a:latin typeface="Arial" panose="020B0604020202020204" pitchFamily="34" charset="0"/>
                          <a:cs typeface="Arial" panose="020B0604020202020204" pitchFamily="34" charset="0"/>
                        </a:rPr>
                        <a:t>The floor of x: the largest integer not greater than x</a:t>
                      </a:r>
                    </a:p>
                  </a:txBody>
                  <a:tcPr marL="34569" marR="34569" marT="34569" marB="345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73380">
                <a:tc>
                  <a:txBody>
                    <a:bodyPr/>
                    <a:lstStyle/>
                    <a:p>
                      <a:pPr marL="0" algn="ctr" defTabSz="914400" rtl="0" eaLnBrk="1" fontAlgn="t" latinLnBrk="0" hangingPunct="1"/>
                      <a:r>
                        <a:rPr lang="en-IN" sz="1995" b="0" u="none" strike="noStrike" kern="1200" dirty="0" smtClean="0">
                          <a:solidFill>
                            <a:schemeClr val="tx1"/>
                          </a:solidFill>
                          <a:effectLst/>
                          <a:latin typeface="Arial" panose="020B0604020202020204" pitchFamily="34" charset="0"/>
                          <a:ea typeface="+mn-ea"/>
                          <a:cs typeface="Arial" panose="020B0604020202020204" pitchFamily="34" charset="0"/>
                        </a:rPr>
                        <a:t>math.exp(x</a:t>
                      </a:r>
                      <a:r>
                        <a:rPr lang="en-IN" sz="1995" b="0" u="none" strike="noStrike" kern="1200" dirty="0">
                          <a:solidFill>
                            <a:schemeClr val="tx1"/>
                          </a:solidFill>
                          <a:effectLst/>
                          <a:latin typeface="Arial" panose="020B0604020202020204" pitchFamily="34" charset="0"/>
                          <a:ea typeface="+mn-ea"/>
                          <a:cs typeface="Arial" panose="020B0604020202020204" pitchFamily="34" charset="0"/>
                        </a:rPr>
                        <a:t>)</a:t>
                      </a:r>
                    </a:p>
                  </a:txBody>
                  <a:tcPr marL="34569" marR="34569" marT="34569" marB="345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995" b="0" dirty="0">
                          <a:effectLst/>
                          <a:latin typeface="Arial" panose="020B0604020202020204" pitchFamily="34" charset="0"/>
                          <a:cs typeface="Arial" panose="020B0604020202020204" pitchFamily="34" charset="0"/>
                        </a:rPr>
                        <a:t>The exponential of x: e</a:t>
                      </a:r>
                      <a:r>
                        <a:rPr lang="en-IN" sz="1995" b="0" baseline="30000" dirty="0">
                          <a:effectLst/>
                          <a:latin typeface="Arial" panose="020B0604020202020204" pitchFamily="34" charset="0"/>
                          <a:cs typeface="Arial" panose="020B0604020202020204" pitchFamily="34" charset="0"/>
                        </a:rPr>
                        <a:t>x</a:t>
                      </a:r>
                      <a:endParaRPr lang="en-IN" sz="1995" b="0" dirty="0">
                        <a:effectLst/>
                        <a:latin typeface="Arial" panose="020B0604020202020204" pitchFamily="34" charset="0"/>
                        <a:cs typeface="Arial" panose="020B0604020202020204" pitchFamily="34" charset="0"/>
                      </a:endParaRPr>
                    </a:p>
                  </a:txBody>
                  <a:tcPr marL="34569" marR="34569" marT="34569" marB="345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73380">
                <a:tc>
                  <a:txBody>
                    <a:bodyPr/>
                    <a:lstStyle/>
                    <a:p>
                      <a:pPr marL="0" algn="ctr" defTabSz="914400" rtl="0" eaLnBrk="1" fontAlgn="t" latinLnBrk="0" hangingPunct="1"/>
                      <a:r>
                        <a:rPr lang="en-IN" sz="1995" b="0" u="none" strike="noStrike" kern="1200" dirty="0" smtClean="0">
                          <a:solidFill>
                            <a:schemeClr val="tx1"/>
                          </a:solidFill>
                          <a:effectLst/>
                          <a:latin typeface="Arial" panose="020B0604020202020204" pitchFamily="34" charset="0"/>
                          <a:ea typeface="+mn-ea"/>
                          <a:cs typeface="Arial" panose="020B0604020202020204" pitchFamily="34" charset="0"/>
                        </a:rPr>
                        <a:t>math.log(x</a:t>
                      </a:r>
                      <a:r>
                        <a:rPr lang="en-IN" sz="1995" b="0" u="none" strike="noStrike" kern="1200" dirty="0">
                          <a:solidFill>
                            <a:schemeClr val="tx1"/>
                          </a:solidFill>
                          <a:effectLst/>
                          <a:latin typeface="Arial" panose="020B0604020202020204" pitchFamily="34" charset="0"/>
                          <a:ea typeface="+mn-ea"/>
                          <a:cs typeface="Arial" panose="020B0604020202020204" pitchFamily="34" charset="0"/>
                        </a:rPr>
                        <a:t>)</a:t>
                      </a:r>
                    </a:p>
                  </a:txBody>
                  <a:tcPr marL="34569" marR="34569" marT="34569" marB="345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995" b="0" dirty="0">
                          <a:effectLst/>
                          <a:latin typeface="Arial" panose="020B0604020202020204" pitchFamily="34" charset="0"/>
                          <a:cs typeface="Arial" panose="020B0604020202020204" pitchFamily="34" charset="0"/>
                        </a:rPr>
                        <a:t>The natural logarithm of x, for x&gt; 0</a:t>
                      </a:r>
                    </a:p>
                  </a:txBody>
                  <a:tcPr marL="34569" marR="34569" marT="34569" marB="345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73380">
                <a:tc>
                  <a:txBody>
                    <a:bodyPr/>
                    <a:lstStyle/>
                    <a:p>
                      <a:pPr marL="0" algn="ctr" defTabSz="914400" rtl="0" eaLnBrk="1" fontAlgn="t" latinLnBrk="0" hangingPunct="1"/>
                      <a:r>
                        <a:rPr lang="en-IN" sz="1995" b="0" u="none" strike="noStrike" kern="1200" dirty="0" smtClean="0">
                          <a:solidFill>
                            <a:schemeClr val="tx1"/>
                          </a:solidFill>
                          <a:effectLst/>
                          <a:latin typeface="Arial" panose="020B0604020202020204" pitchFamily="34" charset="0"/>
                          <a:ea typeface="+mn-ea"/>
                          <a:cs typeface="Arial" panose="020B0604020202020204" pitchFamily="34" charset="0"/>
                        </a:rPr>
                        <a:t>math.log10(x</a:t>
                      </a:r>
                      <a:r>
                        <a:rPr lang="en-IN" sz="1995" b="0" u="none" strike="noStrike" kern="1200" dirty="0">
                          <a:solidFill>
                            <a:schemeClr val="tx1"/>
                          </a:solidFill>
                          <a:effectLst/>
                          <a:latin typeface="Arial" panose="020B0604020202020204" pitchFamily="34" charset="0"/>
                          <a:ea typeface="+mn-ea"/>
                          <a:cs typeface="Arial" panose="020B0604020202020204" pitchFamily="34" charset="0"/>
                        </a:rPr>
                        <a:t>)</a:t>
                      </a:r>
                    </a:p>
                  </a:txBody>
                  <a:tcPr marL="34569" marR="34569" marT="34569" marB="345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995" b="0" dirty="0">
                          <a:effectLst/>
                          <a:latin typeface="Arial" panose="020B0604020202020204" pitchFamily="34" charset="0"/>
                          <a:cs typeface="Arial" panose="020B0604020202020204" pitchFamily="34" charset="0"/>
                        </a:rPr>
                        <a:t>The base-10 logarithm of x for x&gt; 0 .</a:t>
                      </a:r>
                    </a:p>
                  </a:txBody>
                  <a:tcPr marL="34569" marR="34569" marT="34569" marB="345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t>Numbers - Revisited</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Numbers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cs typeface="Arial" panose="020B0604020202020204" pitchFamily="34" charset="0"/>
              </a:rPr>
              <a:t>Mathematical </a:t>
            </a:r>
            <a:r>
              <a:rPr lang="en-IN" altLang="en-US" sz="2175" dirty="0" smtClean="0">
                <a:cs typeface="Arial" panose="020B0604020202020204" pitchFamily="34" charset="0"/>
              </a:rPr>
              <a:t>Functions</a:t>
            </a: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cs typeface="Arial" panose="020B0604020202020204" pitchFamily="34" charset="0"/>
            </a:endParaRP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cs typeface="Arial" panose="020B0604020202020204" pitchFamily="34"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cs typeface="Arial" panose="020B0604020202020204" pitchFamily="34"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cs typeface="Arial" panose="020B0604020202020204" pitchFamily="34"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cs typeface="Arial" panose="020B0604020202020204" pitchFamily="34"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4457253"/>
              </p:ext>
            </p:extLst>
          </p:nvPr>
        </p:nvGraphicFramePr>
        <p:xfrm>
          <a:off x="232410" y="1648460"/>
          <a:ext cx="8679815" cy="2907030"/>
        </p:xfrm>
        <a:graphic>
          <a:graphicData uri="http://schemas.openxmlformats.org/drawingml/2006/table">
            <a:tbl>
              <a:tblPr/>
              <a:tblGrid>
                <a:gridCol w="2166620"/>
                <a:gridCol w="6513195"/>
              </a:tblGrid>
              <a:tr h="373380">
                <a:tc>
                  <a:txBody>
                    <a:bodyPr/>
                    <a:lstStyle/>
                    <a:p>
                      <a:pPr algn="ctr" fontAlgn="t"/>
                      <a:r>
                        <a:rPr lang="en-IN" sz="1995" b="1" dirty="0">
                          <a:effectLst/>
                          <a:latin typeface="Arial" panose="020B0604020202020204" pitchFamily="34" charset="0"/>
                          <a:cs typeface="Arial" panose="020B0604020202020204" pitchFamily="34" charset="0"/>
                        </a:rPr>
                        <a:t>Function</a:t>
                      </a:r>
                    </a:p>
                  </a:txBody>
                  <a:tcPr marL="34569" marR="34569" marT="34569" marB="345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995" b="1" dirty="0">
                          <a:effectLst/>
                          <a:latin typeface="Arial" panose="020B0604020202020204" pitchFamily="34" charset="0"/>
                          <a:cs typeface="Arial" panose="020B0604020202020204" pitchFamily="34" charset="0"/>
                        </a:rPr>
                        <a:t>Returns ( description )</a:t>
                      </a:r>
                    </a:p>
                  </a:txBody>
                  <a:tcPr marL="34569" marR="34569" marT="34569" marB="345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78180">
                <a:tc>
                  <a:txBody>
                    <a:bodyPr/>
                    <a:lstStyle/>
                    <a:p>
                      <a:pPr algn="ctr" fontAlgn="t"/>
                      <a:r>
                        <a:rPr lang="en-IN" sz="1800" b="0" u="none" strike="noStrike" dirty="0">
                          <a:solidFill>
                            <a:srgbClr val="313131"/>
                          </a:solidFill>
                          <a:effectLst/>
                          <a:latin typeface="Arial" panose="020B0604020202020204" pitchFamily="34" charset="0"/>
                          <a:cs typeface="Arial" panose="020B0604020202020204" pitchFamily="34" charset="0"/>
                        </a:rPr>
                        <a:t>max(x1, x2,...)</a:t>
                      </a:r>
                    </a:p>
                  </a:txBody>
                  <a:tcPr marL="34569" marR="34569" marT="34569" marB="345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800" b="0" dirty="0">
                          <a:effectLst/>
                          <a:latin typeface="Arial" panose="020B0604020202020204" pitchFamily="34" charset="0"/>
                          <a:cs typeface="Arial" panose="020B0604020202020204" pitchFamily="34" charset="0"/>
                        </a:rPr>
                        <a:t>The largest of its arguments: the value closest to positive infinity</a:t>
                      </a:r>
                    </a:p>
                  </a:txBody>
                  <a:tcPr marL="34569" marR="34569" marT="34569" marB="345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78180">
                <a:tc>
                  <a:txBody>
                    <a:bodyPr/>
                    <a:lstStyle/>
                    <a:p>
                      <a:pPr algn="ctr" fontAlgn="t"/>
                      <a:r>
                        <a:rPr lang="en-IN" sz="1800" b="0" u="none" strike="noStrike" dirty="0">
                          <a:solidFill>
                            <a:srgbClr val="313131"/>
                          </a:solidFill>
                          <a:effectLst/>
                          <a:latin typeface="Arial" panose="020B0604020202020204" pitchFamily="34" charset="0"/>
                          <a:cs typeface="Arial" panose="020B0604020202020204" pitchFamily="34" charset="0"/>
                        </a:rPr>
                        <a:t>min(x1, x2,...)</a:t>
                      </a:r>
                    </a:p>
                  </a:txBody>
                  <a:tcPr marL="34569" marR="34569" marT="34569" marB="345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800" b="0" dirty="0">
                          <a:effectLst/>
                          <a:latin typeface="Arial" panose="020B0604020202020204" pitchFamily="34" charset="0"/>
                          <a:cs typeface="Arial" panose="020B0604020202020204" pitchFamily="34" charset="0"/>
                        </a:rPr>
                        <a:t>The smallest of its arguments: the value closest to negative infinity</a:t>
                      </a:r>
                    </a:p>
                  </a:txBody>
                  <a:tcPr marL="34569" marR="34569" marT="34569" marB="345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73380">
                <a:tc>
                  <a:txBody>
                    <a:bodyPr/>
                    <a:lstStyle/>
                    <a:p>
                      <a:pPr algn="ctr" fontAlgn="t"/>
                      <a:r>
                        <a:rPr lang="en-IN" sz="1800" b="0" u="none" strike="noStrike" dirty="0">
                          <a:solidFill>
                            <a:srgbClr val="313131"/>
                          </a:solidFill>
                          <a:effectLst/>
                          <a:latin typeface="Arial" panose="020B0604020202020204" pitchFamily="34" charset="0"/>
                          <a:cs typeface="Arial" panose="020B0604020202020204" pitchFamily="34" charset="0"/>
                        </a:rPr>
                        <a:t>pow(x, y)</a:t>
                      </a:r>
                    </a:p>
                  </a:txBody>
                  <a:tcPr marL="34569" marR="34569" marT="34569" marB="345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800" b="0" dirty="0">
                          <a:effectLst/>
                          <a:latin typeface="Arial" panose="020B0604020202020204" pitchFamily="34" charset="0"/>
                          <a:cs typeface="Arial" panose="020B0604020202020204" pitchFamily="34" charset="0"/>
                        </a:rPr>
                        <a:t>The value of x**y.</a:t>
                      </a:r>
                    </a:p>
                  </a:txBody>
                  <a:tcPr marL="34569" marR="34569" marT="34569" marB="345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30530">
                <a:tc>
                  <a:txBody>
                    <a:bodyPr/>
                    <a:lstStyle/>
                    <a:p>
                      <a:pPr algn="ctr" fontAlgn="t"/>
                      <a:r>
                        <a:rPr lang="en-IN" sz="1800" b="0" u="none" strike="noStrike" dirty="0">
                          <a:solidFill>
                            <a:srgbClr val="313131"/>
                          </a:solidFill>
                          <a:effectLst/>
                          <a:latin typeface="Arial" panose="020B0604020202020204" pitchFamily="34" charset="0"/>
                          <a:cs typeface="Arial" panose="020B0604020202020204" pitchFamily="34" charset="0"/>
                        </a:rPr>
                        <a:t>round(x </a:t>
                      </a:r>
                      <a:r>
                        <a:rPr lang="en-IN" sz="1800" b="0" u="none" strike="noStrike" dirty="0" smtClean="0">
                          <a:solidFill>
                            <a:srgbClr val="313131"/>
                          </a:solidFill>
                          <a:effectLst/>
                          <a:latin typeface="Arial" panose="020B0604020202020204" pitchFamily="34" charset="0"/>
                          <a:cs typeface="Arial" panose="020B0604020202020204" pitchFamily="34" charset="0"/>
                        </a:rPr>
                        <a:t>,n)</a:t>
                      </a:r>
                      <a:endParaRPr lang="en-IN" sz="1800" b="0" u="none" strike="noStrike" dirty="0">
                        <a:solidFill>
                          <a:srgbClr val="313131"/>
                        </a:solidFill>
                        <a:effectLst/>
                        <a:latin typeface="Arial" panose="020B0604020202020204" pitchFamily="34" charset="0"/>
                        <a:cs typeface="Arial" panose="020B0604020202020204" pitchFamily="34" charset="0"/>
                      </a:endParaRPr>
                    </a:p>
                  </a:txBody>
                  <a:tcPr marL="34569" marR="34569" marT="34569" marB="345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800" b="0" dirty="0">
                          <a:effectLst/>
                          <a:latin typeface="Arial" panose="020B0604020202020204" pitchFamily="34" charset="0"/>
                          <a:cs typeface="Arial" panose="020B0604020202020204" pitchFamily="34" charset="0"/>
                        </a:rPr>
                        <a:t>x rounded to n digits from the decimal point. </a:t>
                      </a:r>
                    </a:p>
                  </a:txBody>
                  <a:tcPr marL="34569" marR="34569" marT="34569" marB="345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73380">
                <a:tc>
                  <a:txBody>
                    <a:bodyPr/>
                    <a:lstStyle/>
                    <a:p>
                      <a:pPr algn="ctr" fontAlgn="t"/>
                      <a:r>
                        <a:rPr lang="en-IN" sz="1800" b="0" u="none" strike="noStrike" dirty="0" smtClean="0">
                          <a:solidFill>
                            <a:srgbClr val="313131"/>
                          </a:solidFill>
                          <a:effectLst/>
                          <a:latin typeface="Arial" panose="020B0604020202020204" pitchFamily="34" charset="0"/>
                          <a:cs typeface="Arial" panose="020B0604020202020204" pitchFamily="34" charset="0"/>
                        </a:rPr>
                        <a:t>math.sqrt(x</a:t>
                      </a:r>
                      <a:r>
                        <a:rPr lang="en-IN" sz="1800" b="0" u="none" strike="noStrike" dirty="0">
                          <a:solidFill>
                            <a:srgbClr val="313131"/>
                          </a:solidFill>
                          <a:effectLst/>
                          <a:latin typeface="Arial" panose="020B0604020202020204" pitchFamily="34" charset="0"/>
                          <a:cs typeface="Arial" panose="020B0604020202020204" pitchFamily="34" charset="0"/>
                        </a:rPr>
                        <a:t>)</a:t>
                      </a:r>
                    </a:p>
                  </a:txBody>
                  <a:tcPr marL="34569" marR="34569" marT="34569" marB="345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800" b="0" dirty="0">
                          <a:effectLst/>
                          <a:latin typeface="Arial" panose="020B0604020202020204" pitchFamily="34" charset="0"/>
                          <a:cs typeface="Arial" panose="020B0604020202020204" pitchFamily="34" charset="0"/>
                        </a:rPr>
                        <a:t>The square root of x for x &gt; 0</a:t>
                      </a:r>
                    </a:p>
                  </a:txBody>
                  <a:tcPr marL="34569" marR="34569" marT="34569" marB="345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t>Numbers - Revisited</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Numbers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solidFill>
                  <a:schemeClr val="tx1"/>
                </a:solidFill>
                <a:cs typeface="Arial" panose="020B0604020202020204" pitchFamily="34" charset="0"/>
              </a:rPr>
              <a:t>Random Number Functions</a:t>
            </a: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cs typeface="Arial" panose="020B0604020202020204" pitchFamily="34" charset="0"/>
            </a:endParaRP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cs typeface="Arial" panose="020B0604020202020204" pitchFamily="34"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cs typeface="Arial" panose="020B0604020202020204" pitchFamily="34"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cs typeface="Arial" panose="020B0604020202020204" pitchFamily="34"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cs typeface="Arial" panose="020B0604020202020204" pitchFamily="34"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64197101"/>
              </p:ext>
            </p:extLst>
          </p:nvPr>
        </p:nvGraphicFramePr>
        <p:xfrm>
          <a:off x="241300" y="1577975"/>
          <a:ext cx="8800465" cy="4850880"/>
        </p:xfrm>
        <a:graphic>
          <a:graphicData uri="http://schemas.openxmlformats.org/drawingml/2006/table">
            <a:tbl>
              <a:tblPr/>
              <a:tblGrid>
                <a:gridCol w="3158490"/>
                <a:gridCol w="5641975"/>
              </a:tblGrid>
              <a:tr h="381635">
                <a:tc>
                  <a:txBody>
                    <a:bodyPr/>
                    <a:lstStyle/>
                    <a:p>
                      <a:pPr algn="ctr" fontAlgn="t"/>
                      <a:r>
                        <a:rPr lang="en-IN" sz="1800" b="0" dirty="0">
                          <a:solidFill>
                            <a:schemeClr val="tx1"/>
                          </a:solidFill>
                          <a:effectLst/>
                          <a:latin typeface="Arial" panose="020B0604020202020204" pitchFamily="34" charset="0"/>
                          <a:cs typeface="Arial" panose="020B0604020202020204" pitchFamily="34" charset="0"/>
                        </a:rPr>
                        <a:t>Function</a:t>
                      </a:r>
                    </a:p>
                  </a:txBody>
                  <a:tcPr marL="63150" marR="63150" marT="63150" marB="63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b="0" dirty="0">
                          <a:solidFill>
                            <a:schemeClr val="tx1"/>
                          </a:solidFill>
                          <a:effectLst/>
                          <a:latin typeface="Arial" panose="020B0604020202020204" pitchFamily="34" charset="0"/>
                          <a:cs typeface="Arial" panose="020B0604020202020204" pitchFamily="34" charset="0"/>
                        </a:rPr>
                        <a:t>Description</a:t>
                      </a:r>
                    </a:p>
                  </a:txBody>
                  <a:tcPr marL="63150" marR="63150" marT="63150" marB="63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81000">
                <a:tc>
                  <a:txBody>
                    <a:bodyPr/>
                    <a:lstStyle/>
                    <a:p>
                      <a:pPr marL="0" algn="ctr" defTabSz="914400" rtl="0" eaLnBrk="1" fontAlgn="t" latinLnBrk="0" hangingPunct="1"/>
                      <a:r>
                        <a:rPr lang="en-IN" sz="1800" b="0" kern="1200" dirty="0" smtClean="0">
                          <a:solidFill>
                            <a:srgbClr val="000000"/>
                          </a:solidFill>
                          <a:effectLst/>
                          <a:latin typeface="Arial" panose="020B0604020202020204" pitchFamily="34" charset="0"/>
                          <a:ea typeface="+mn-ea"/>
                          <a:cs typeface="Arial" panose="020B0604020202020204" pitchFamily="34" charset="0"/>
                        </a:rPr>
                        <a:t>random.choice(</a:t>
                      </a:r>
                      <a:r>
                        <a:rPr lang="en-IN" sz="1800" b="0" kern="1200" dirty="0" err="1" smtClean="0">
                          <a:solidFill>
                            <a:srgbClr val="000000"/>
                          </a:solidFill>
                          <a:effectLst/>
                          <a:latin typeface="Arial" panose="020B0604020202020204" pitchFamily="34" charset="0"/>
                          <a:ea typeface="+mn-ea"/>
                          <a:cs typeface="Arial" panose="020B0604020202020204" pitchFamily="34" charset="0"/>
                        </a:rPr>
                        <a:t>seq</a:t>
                      </a:r>
                      <a:r>
                        <a:rPr lang="en-IN" sz="1800" b="0" kern="1200" dirty="0">
                          <a:solidFill>
                            <a:srgbClr val="000000"/>
                          </a:solidFill>
                          <a:effectLst/>
                          <a:latin typeface="Arial" panose="020B0604020202020204" pitchFamily="34" charset="0"/>
                          <a:ea typeface="+mn-ea"/>
                          <a:cs typeface="Arial" panose="020B0604020202020204" pitchFamily="34" charset="0"/>
                        </a:rPr>
                        <a:t>)</a:t>
                      </a:r>
                    </a:p>
                  </a:txBody>
                  <a:tcPr marL="63150" marR="63150" marT="63150" marB="63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ctr" defTabSz="914400" rtl="0" eaLnBrk="1" fontAlgn="t" latinLnBrk="0" hangingPunct="1"/>
                      <a:r>
                        <a:rPr lang="en-IN" sz="1800" b="0" kern="1200">
                          <a:solidFill>
                            <a:srgbClr val="000000"/>
                          </a:solidFill>
                          <a:effectLst/>
                          <a:latin typeface="Arial" panose="020B0604020202020204" pitchFamily="34" charset="0"/>
                          <a:ea typeface="+mn-ea"/>
                          <a:cs typeface="Arial" panose="020B0604020202020204" pitchFamily="34" charset="0"/>
                        </a:rPr>
                        <a:t>A random item from a list, tuple, or string.</a:t>
                      </a:r>
                    </a:p>
                  </a:txBody>
                  <a:tcPr marL="63150" marR="63150" marT="63150" marB="63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26745">
                <a:tc>
                  <a:txBody>
                    <a:bodyPr/>
                    <a:lstStyle/>
                    <a:p>
                      <a:pPr marL="0" algn="ctr" defTabSz="914400" rtl="0" eaLnBrk="1" fontAlgn="t" latinLnBrk="0" hangingPunct="1"/>
                      <a:r>
                        <a:rPr lang="en-IN" sz="1800" b="0" kern="1200" dirty="0" smtClean="0">
                          <a:solidFill>
                            <a:srgbClr val="000000"/>
                          </a:solidFill>
                          <a:effectLst/>
                          <a:latin typeface="Arial" panose="020B0604020202020204" pitchFamily="34" charset="0"/>
                          <a:ea typeface="+mn-ea"/>
                          <a:cs typeface="Arial" panose="020B0604020202020204" pitchFamily="34" charset="0"/>
                        </a:rPr>
                        <a:t>random.random</a:t>
                      </a:r>
                      <a:r>
                        <a:rPr lang="en-IN" sz="1800" b="0" kern="1200" dirty="0">
                          <a:solidFill>
                            <a:srgbClr val="000000"/>
                          </a:solidFill>
                          <a:effectLst/>
                          <a:latin typeface="Arial" panose="020B0604020202020204" pitchFamily="34" charset="0"/>
                          <a:ea typeface="+mn-ea"/>
                          <a:cs typeface="Arial" panose="020B0604020202020204" pitchFamily="34" charset="0"/>
                        </a:rPr>
                        <a:t>()</a:t>
                      </a:r>
                    </a:p>
                  </a:txBody>
                  <a:tcPr marL="63150" marR="63150" marT="63150" marB="63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ctr" defTabSz="914400" rtl="0" eaLnBrk="1" fontAlgn="t" latinLnBrk="0" hangingPunct="1"/>
                      <a:r>
                        <a:rPr lang="en-IN" sz="1800" b="0" kern="1200">
                          <a:solidFill>
                            <a:srgbClr val="000000"/>
                          </a:solidFill>
                          <a:effectLst/>
                          <a:latin typeface="Arial" panose="020B0604020202020204" pitchFamily="34" charset="0"/>
                          <a:ea typeface="+mn-ea"/>
                          <a:cs typeface="Arial" panose="020B0604020202020204" pitchFamily="34" charset="0"/>
                        </a:rPr>
                        <a:t>A random float r, such that 0 is less than or equal to r and r is less than 1</a:t>
                      </a:r>
                    </a:p>
                  </a:txBody>
                  <a:tcPr marL="63150" marR="63150" marT="63150" marB="63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97890">
                <a:tc>
                  <a:txBody>
                    <a:bodyPr/>
                    <a:lstStyle/>
                    <a:p>
                      <a:pPr marL="0" algn="ctr" defTabSz="914400" rtl="0" eaLnBrk="1" fontAlgn="t" latinLnBrk="0" hangingPunct="1"/>
                      <a:r>
                        <a:rPr lang="en-IN" sz="1800" b="0" kern="1200" dirty="0" smtClean="0">
                          <a:solidFill>
                            <a:srgbClr val="000000"/>
                          </a:solidFill>
                          <a:effectLst/>
                          <a:latin typeface="Arial" panose="020B0604020202020204" pitchFamily="34" charset="0"/>
                          <a:ea typeface="+mn-ea"/>
                          <a:cs typeface="Arial" panose="020B0604020202020204" pitchFamily="34" charset="0"/>
                        </a:rPr>
                        <a:t>random.seed</a:t>
                      </a:r>
                      <a:r>
                        <a:rPr lang="en-IN" sz="1800" b="0" kern="1200" dirty="0">
                          <a:solidFill>
                            <a:srgbClr val="000000"/>
                          </a:solidFill>
                          <a:effectLst/>
                          <a:latin typeface="Arial" panose="020B0604020202020204" pitchFamily="34" charset="0"/>
                          <a:ea typeface="+mn-ea"/>
                          <a:cs typeface="Arial" panose="020B0604020202020204" pitchFamily="34" charset="0"/>
                        </a:rPr>
                        <a:t>([x])</a:t>
                      </a:r>
                    </a:p>
                  </a:txBody>
                  <a:tcPr marL="63150" marR="63150" marT="63150" marB="63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ctr" defTabSz="914400" rtl="0" eaLnBrk="1" fontAlgn="t" latinLnBrk="0" hangingPunct="1"/>
                      <a:r>
                        <a:rPr lang="en-IN" sz="1800" b="0" kern="1200" dirty="0">
                          <a:solidFill>
                            <a:srgbClr val="000000"/>
                          </a:solidFill>
                          <a:effectLst/>
                          <a:latin typeface="Arial" panose="020B0604020202020204" pitchFamily="34" charset="0"/>
                          <a:ea typeface="+mn-ea"/>
                          <a:cs typeface="Arial" panose="020B0604020202020204" pitchFamily="34" charset="0"/>
                        </a:rPr>
                        <a:t>Sets the integer starting value used in generating random numbers. Call this function before calling any other random module function. Returns None.</a:t>
                      </a:r>
                    </a:p>
                  </a:txBody>
                  <a:tcPr marL="63150" marR="63150" marT="63150" marB="63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72745">
                <a:tc>
                  <a:txBody>
                    <a:bodyPr/>
                    <a:lstStyle/>
                    <a:p>
                      <a:pPr marL="0" algn="ctr" defTabSz="914400" rtl="0" eaLnBrk="1" fontAlgn="t" latinLnBrk="0" hangingPunct="1"/>
                      <a:r>
                        <a:rPr lang="en-IN" sz="1800" b="0" kern="1200" dirty="0" smtClean="0">
                          <a:solidFill>
                            <a:srgbClr val="000000"/>
                          </a:solidFill>
                          <a:effectLst/>
                          <a:latin typeface="Arial" panose="020B0604020202020204" pitchFamily="34" charset="0"/>
                          <a:ea typeface="+mn-ea"/>
                          <a:cs typeface="Arial" panose="020B0604020202020204" pitchFamily="34" charset="0"/>
                        </a:rPr>
                        <a:t>random.shuffle(</a:t>
                      </a:r>
                      <a:r>
                        <a:rPr lang="en-IN" sz="1800" b="0" kern="1200" dirty="0" err="1" smtClean="0">
                          <a:solidFill>
                            <a:srgbClr val="000000"/>
                          </a:solidFill>
                          <a:effectLst/>
                          <a:latin typeface="Arial" panose="020B0604020202020204" pitchFamily="34" charset="0"/>
                          <a:ea typeface="+mn-ea"/>
                          <a:cs typeface="Arial" panose="020B0604020202020204" pitchFamily="34" charset="0"/>
                        </a:rPr>
                        <a:t>lst</a:t>
                      </a:r>
                      <a:r>
                        <a:rPr lang="en-IN" sz="1800" b="0" kern="1200" dirty="0">
                          <a:solidFill>
                            <a:srgbClr val="000000"/>
                          </a:solidFill>
                          <a:effectLst/>
                          <a:latin typeface="Arial" panose="020B0604020202020204" pitchFamily="34" charset="0"/>
                          <a:ea typeface="+mn-ea"/>
                          <a:cs typeface="Arial" panose="020B0604020202020204" pitchFamily="34" charset="0"/>
                        </a:rPr>
                        <a:t>)</a:t>
                      </a:r>
                    </a:p>
                  </a:txBody>
                  <a:tcPr marL="63150" marR="63150" marT="63150" marB="63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ctr" defTabSz="914400" rtl="0" eaLnBrk="1" fontAlgn="t" latinLnBrk="0" hangingPunct="1"/>
                      <a:r>
                        <a:rPr lang="en-IN" sz="1800" b="0" kern="1200" dirty="0">
                          <a:solidFill>
                            <a:srgbClr val="000000"/>
                          </a:solidFill>
                          <a:effectLst/>
                          <a:latin typeface="Arial" panose="020B0604020202020204" pitchFamily="34" charset="0"/>
                          <a:ea typeface="+mn-ea"/>
                          <a:cs typeface="Arial" panose="020B0604020202020204" pitchFamily="34" charset="0"/>
                        </a:rPr>
                        <a:t>Randomizes the items of a list in place. Returns None.</a:t>
                      </a:r>
                    </a:p>
                  </a:txBody>
                  <a:tcPr marL="63150" marR="63150" marT="63150" marB="63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26745">
                <a:tc>
                  <a:txBody>
                    <a:bodyPr/>
                    <a:lstStyle/>
                    <a:p>
                      <a:pPr marL="0" algn="ctr" defTabSz="914400" rtl="0" eaLnBrk="1" fontAlgn="t" latinLnBrk="0" hangingPunct="1"/>
                      <a:r>
                        <a:rPr lang="en-IN" sz="1800" b="0" kern="1200" dirty="0" smtClean="0">
                          <a:solidFill>
                            <a:srgbClr val="000000"/>
                          </a:solidFill>
                          <a:effectLst/>
                          <a:latin typeface="Arial" panose="020B0604020202020204" pitchFamily="34" charset="0"/>
                          <a:ea typeface="+mn-ea"/>
                          <a:cs typeface="Arial" panose="020B0604020202020204" pitchFamily="34" charset="0"/>
                        </a:rPr>
                        <a:t>random.uniform(x</a:t>
                      </a:r>
                      <a:r>
                        <a:rPr lang="en-IN" sz="1800" b="0" kern="1200" dirty="0">
                          <a:solidFill>
                            <a:srgbClr val="000000"/>
                          </a:solidFill>
                          <a:effectLst/>
                          <a:latin typeface="Arial" panose="020B0604020202020204" pitchFamily="34" charset="0"/>
                          <a:ea typeface="+mn-ea"/>
                          <a:cs typeface="Arial" panose="020B0604020202020204" pitchFamily="34" charset="0"/>
                        </a:rPr>
                        <a:t>, y)</a:t>
                      </a:r>
                    </a:p>
                  </a:txBody>
                  <a:tcPr marL="63150" marR="63150" marT="63150" marB="63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ctr" defTabSz="914400" rtl="0" eaLnBrk="1" fontAlgn="t" latinLnBrk="0" hangingPunct="1"/>
                      <a:r>
                        <a:rPr lang="en-IN" sz="1800" b="0" kern="1200" dirty="0">
                          <a:solidFill>
                            <a:srgbClr val="000000"/>
                          </a:solidFill>
                          <a:effectLst/>
                          <a:latin typeface="Arial" panose="020B0604020202020204" pitchFamily="34" charset="0"/>
                          <a:ea typeface="+mn-ea"/>
                          <a:cs typeface="Arial" panose="020B0604020202020204" pitchFamily="34" charset="0"/>
                        </a:rPr>
                        <a:t>A random float r, such that </a:t>
                      </a:r>
                      <a:r>
                        <a:rPr lang="en-IN" sz="1800" b="0" kern="1200" dirty="0" smtClean="0">
                          <a:solidFill>
                            <a:srgbClr val="000000"/>
                          </a:solidFill>
                          <a:effectLst/>
                          <a:latin typeface="Arial" panose="020B0604020202020204" pitchFamily="34" charset="0"/>
                          <a:ea typeface="+mn-ea"/>
                          <a:cs typeface="Arial" panose="020B0604020202020204" pitchFamily="34" charset="0"/>
                        </a:rPr>
                        <a:t>r </a:t>
                      </a:r>
                      <a:r>
                        <a:rPr lang="en-IN" sz="1800" b="0" kern="1200" dirty="0">
                          <a:solidFill>
                            <a:srgbClr val="000000"/>
                          </a:solidFill>
                          <a:effectLst/>
                          <a:latin typeface="Arial" panose="020B0604020202020204" pitchFamily="34" charset="0"/>
                          <a:ea typeface="+mn-ea"/>
                          <a:cs typeface="Arial" panose="020B0604020202020204" pitchFamily="34" charset="0"/>
                        </a:rPr>
                        <a:t>is less than or equal to </a:t>
                      </a:r>
                      <a:r>
                        <a:rPr lang="en-IN" sz="1800" b="0" kern="1200" dirty="0" smtClean="0">
                          <a:solidFill>
                            <a:srgbClr val="000000"/>
                          </a:solidFill>
                          <a:effectLst/>
                          <a:latin typeface="Arial" panose="020B0604020202020204" pitchFamily="34" charset="0"/>
                          <a:ea typeface="+mn-ea"/>
                          <a:cs typeface="Arial" panose="020B0604020202020204" pitchFamily="34" charset="0"/>
                        </a:rPr>
                        <a:t>x </a:t>
                      </a:r>
                      <a:r>
                        <a:rPr lang="en-IN" sz="1800" b="0" kern="1200" dirty="0">
                          <a:solidFill>
                            <a:srgbClr val="000000"/>
                          </a:solidFill>
                          <a:effectLst/>
                          <a:latin typeface="Arial" panose="020B0604020202020204" pitchFamily="34" charset="0"/>
                          <a:ea typeface="+mn-ea"/>
                          <a:cs typeface="Arial" panose="020B0604020202020204" pitchFamily="34" charset="0"/>
                        </a:rPr>
                        <a:t>and r is less than y</a:t>
                      </a:r>
                    </a:p>
                  </a:txBody>
                  <a:tcPr marL="63150" marR="63150" marT="63150" marB="63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55955">
                <a:tc>
                  <a:txBody>
                    <a:bodyPr/>
                    <a:lstStyle/>
                    <a:p>
                      <a:pPr algn="ctr" fontAlgn="t"/>
                      <a:r>
                        <a:rPr lang="en-IN" sz="1800" b="0" dirty="0" err="1" smtClean="0">
                          <a:solidFill>
                            <a:srgbClr val="000000"/>
                          </a:solidFill>
                          <a:effectLst/>
                          <a:latin typeface="Arial" panose="020B0604020202020204" pitchFamily="34" charset="0"/>
                          <a:cs typeface="Arial" panose="020B0604020202020204" pitchFamily="34" charset="0"/>
                        </a:rPr>
                        <a:t>random.randint</a:t>
                      </a:r>
                      <a:r>
                        <a:rPr lang="en-IN" sz="1800" b="0" dirty="0" smtClean="0">
                          <a:solidFill>
                            <a:srgbClr val="000000"/>
                          </a:solidFill>
                          <a:effectLst/>
                          <a:latin typeface="Arial" panose="020B0604020202020204" pitchFamily="34" charset="0"/>
                          <a:cs typeface="Arial" panose="020B0604020202020204" pitchFamily="34" charset="0"/>
                        </a:rPr>
                        <a:t>(x, y)</a:t>
                      </a:r>
                    </a:p>
                  </a:txBody>
                  <a:tcPr marL="63150" marR="63150" marT="63150" marB="63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ctr" defTabSz="914400" rtl="0" eaLnBrk="1" fontAlgn="t" latinLnBrk="0" hangingPunct="1"/>
                      <a:r>
                        <a:rPr lang="en-IN" sz="1800" b="0" kern="1200" dirty="0" smtClean="0">
                          <a:solidFill>
                            <a:srgbClr val="000000"/>
                          </a:solidFill>
                          <a:effectLst/>
                          <a:latin typeface="Arial" panose="020B0604020202020204" pitchFamily="34" charset="0"/>
                          <a:ea typeface="+mn-ea"/>
                          <a:cs typeface="Arial" panose="020B0604020202020204" pitchFamily="34" charset="0"/>
                        </a:rPr>
                        <a:t>Return random integer in range [x, y], including both end points</a:t>
                      </a:r>
                    </a:p>
                  </a:txBody>
                  <a:tcPr marL="63150" marR="63150" marT="63150" marB="63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26110">
                <a:tc>
                  <a:txBody>
                    <a:bodyPr/>
                    <a:lstStyle/>
                    <a:p>
                      <a:pPr algn="ctr" fontAlgn="t"/>
                      <a:r>
                        <a:rPr lang="en-IN" sz="1800" b="0" dirty="0" err="1" smtClean="0">
                          <a:solidFill>
                            <a:srgbClr val="000000"/>
                          </a:solidFill>
                          <a:effectLst/>
                          <a:latin typeface="Arial" panose="020B0604020202020204" pitchFamily="34" charset="0"/>
                          <a:cs typeface="Arial" panose="020B0604020202020204" pitchFamily="34" charset="0"/>
                        </a:rPr>
                        <a:t>random.sample</a:t>
                      </a:r>
                      <a:r>
                        <a:rPr lang="en-IN" sz="1800" b="0" dirty="0" smtClean="0">
                          <a:solidFill>
                            <a:srgbClr val="000000"/>
                          </a:solidFill>
                          <a:effectLst/>
                          <a:latin typeface="Arial" panose="020B0604020202020204" pitchFamily="34" charset="0"/>
                          <a:cs typeface="Arial" panose="020B0604020202020204" pitchFamily="34" charset="0"/>
                        </a:rPr>
                        <a:t>(population, k)</a:t>
                      </a:r>
                    </a:p>
                  </a:txBody>
                  <a:tcPr marL="63150" marR="63150" marT="63150" marB="63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ctr" defTabSz="914400" rtl="0" eaLnBrk="1" fontAlgn="t" latinLnBrk="0" hangingPunct="1"/>
                      <a:r>
                        <a:rPr lang="en-IN" sz="1800" b="0" kern="1200" dirty="0" smtClean="0">
                          <a:solidFill>
                            <a:srgbClr val="000000"/>
                          </a:solidFill>
                          <a:effectLst/>
                          <a:latin typeface="Arial" panose="020B0604020202020204" pitchFamily="34" charset="0"/>
                          <a:ea typeface="+mn-ea"/>
                          <a:cs typeface="Arial" panose="020B0604020202020204" pitchFamily="34" charset="0"/>
                        </a:rPr>
                        <a:t>Chooses k unique random elements from a population sequence or set.</a:t>
                      </a:r>
                    </a:p>
                  </a:txBody>
                  <a:tcPr marL="63150" marR="63150" marT="63150" marB="631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dirty="0" smtClean="0"/>
              <a:t>Numbers - Revisited</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smtClean="0">
                <a:cs typeface="Arial" panose="020B0604020202020204" pitchFamily="34" charset="0"/>
              </a:rPr>
              <a:t>Random Number Functions</a:t>
            </a:r>
          </a:p>
          <a:p>
            <a:pPr marL="400050" lvl="1"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US" altLang="en-US" sz="1800" dirty="0" smtClean="0">
                <a:solidFill>
                  <a:schemeClr val="tx1"/>
                </a:solidFill>
                <a:latin typeface="Courier New" panose="02070309020205020404" pitchFamily="49" charset="0"/>
                <a:cs typeface="Courier New" panose="02070309020205020404" pitchFamily="49" charset="0"/>
              </a:rPr>
              <a:t>import random</a:t>
            </a:r>
          </a:p>
          <a:p>
            <a:pPr marL="400050" lvl="1"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US" altLang="en-US" sz="1800" dirty="0" smtClean="0">
                <a:solidFill>
                  <a:schemeClr val="tx1"/>
                </a:solidFill>
                <a:latin typeface="Courier New" panose="02070309020205020404" pitchFamily="49" charset="0"/>
                <a:cs typeface="Courier New" panose="02070309020205020404" pitchFamily="49" charset="0"/>
              </a:rPr>
              <a:t>myList = [2, 109, False, 10, "Vijay", 482, "Vishal"]</a:t>
            </a:r>
          </a:p>
          <a:p>
            <a:pPr marL="400050" lvl="1"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US" altLang="en-US" sz="1800" dirty="0" smtClean="0">
                <a:solidFill>
                  <a:schemeClr val="tx1"/>
                </a:solidFill>
                <a:latin typeface="Courier New" panose="02070309020205020404" pitchFamily="49" charset="0"/>
                <a:cs typeface="Courier New" panose="02070309020205020404" pitchFamily="49" charset="0"/>
              </a:rPr>
              <a:t>print(random.randint(0, 100))</a:t>
            </a:r>
          </a:p>
          <a:p>
            <a:pPr marL="400050" lvl="1"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US" altLang="en-US" sz="1800" dirty="0" smtClean="0">
                <a:solidFill>
                  <a:schemeClr val="tx1"/>
                </a:solidFill>
                <a:latin typeface="Courier New" panose="02070309020205020404" pitchFamily="49" charset="0"/>
                <a:cs typeface="Courier New" panose="02070309020205020404" pitchFamily="49" charset="0"/>
              </a:rPr>
              <a:t>print(random.random() * 100)</a:t>
            </a:r>
          </a:p>
          <a:p>
            <a:pPr marL="400050" lvl="1"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US" altLang="en-US" sz="1800" dirty="0" smtClean="0">
                <a:solidFill>
                  <a:schemeClr val="tx1"/>
                </a:solidFill>
                <a:latin typeface="Courier New" panose="02070309020205020404" pitchFamily="49" charset="0"/>
                <a:cs typeface="Courier New" panose="02070309020205020404" pitchFamily="49" charset="0"/>
              </a:rPr>
              <a:t>print(random.choice(myList))</a:t>
            </a:r>
          </a:p>
          <a:p>
            <a:pPr marL="400050" lvl="1"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US" altLang="en-US" sz="1800" dirty="0" smtClean="0">
                <a:solidFill>
                  <a:schemeClr val="tx1"/>
                </a:solidFill>
                <a:latin typeface="Courier New" panose="02070309020205020404" pitchFamily="49" charset="0"/>
                <a:cs typeface="Courier New" panose="02070309020205020404" pitchFamily="49" charset="0"/>
              </a:rPr>
              <a:t>print(random.randrange(0, 101, 5))</a:t>
            </a:r>
          </a:p>
          <a:p>
            <a:pPr marL="400050" lvl="1"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US" altLang="en-US" sz="1800" dirty="0" smtClean="0">
                <a:solidFill>
                  <a:schemeClr val="tx1"/>
                </a:solidFill>
                <a:latin typeface="Courier New" panose="02070309020205020404" pitchFamily="49" charset="0"/>
                <a:cs typeface="Courier New" panose="02070309020205020404" pitchFamily="49" charset="0"/>
              </a:rPr>
              <a:t>print(random.uniform(0, 100))</a:t>
            </a:r>
          </a:p>
          <a:p>
            <a:pPr marL="400050" lvl="1"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1800" dirty="0" smtClean="0">
              <a:solidFill>
                <a:schemeClr val="tx1"/>
              </a:solidFill>
              <a:latin typeface="Courier New" panose="02070309020205020404" pitchFamily="49" charset="0"/>
              <a:cs typeface="Courier New" panose="02070309020205020404" pitchFamily="49" charset="0"/>
            </a:endParaRPr>
          </a:p>
          <a:p>
            <a:pPr marL="400050" lvl="1"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US" altLang="en-US" sz="1800" dirty="0" smtClean="0">
                <a:solidFill>
                  <a:schemeClr val="tx1"/>
                </a:solidFill>
                <a:latin typeface="Courier New" panose="02070309020205020404" pitchFamily="49" charset="0"/>
                <a:cs typeface="Courier New" panose="02070309020205020404" pitchFamily="49" charset="0"/>
              </a:rPr>
              <a:t>print(myList)</a:t>
            </a:r>
          </a:p>
          <a:p>
            <a:pPr marL="400050" lvl="1"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US" altLang="en-US" sz="1800" dirty="0" smtClean="0">
                <a:solidFill>
                  <a:schemeClr val="tx1"/>
                </a:solidFill>
                <a:latin typeface="Courier New" panose="02070309020205020404" pitchFamily="49" charset="0"/>
                <a:cs typeface="Courier New" panose="02070309020205020404" pitchFamily="49" charset="0"/>
              </a:rPr>
              <a:t>random.shuffle(myList)</a:t>
            </a:r>
          </a:p>
          <a:p>
            <a:pPr marL="400050" lvl="1"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US" altLang="en-US" sz="1800" dirty="0" smtClean="0">
                <a:solidFill>
                  <a:schemeClr val="tx1"/>
                </a:solidFill>
                <a:latin typeface="Courier New" panose="02070309020205020404" pitchFamily="49" charset="0"/>
                <a:cs typeface="Courier New" panose="02070309020205020404" pitchFamily="49" charset="0"/>
              </a:rPr>
              <a:t>print(myList)</a:t>
            </a:r>
          </a:p>
          <a:p>
            <a:pPr marL="400050" lvl="1"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00" b="1" u="sng" dirty="0" smtClean="0">
              <a:solidFill>
                <a:schemeClr val="tx1"/>
              </a:solidFill>
            </a:endParaRPr>
          </a:p>
          <a:p>
            <a:pPr marL="400050" lvl="1"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b="1" u="sng" dirty="0" smtClean="0">
                <a:solidFill>
                  <a:schemeClr val="tx1"/>
                </a:solidFill>
              </a:rPr>
              <a:t>Output</a:t>
            </a:r>
            <a:endParaRPr lang="en-IN" altLang="en-US" sz="1800" b="1" dirty="0" smtClean="0">
              <a:solidFill>
                <a:schemeClr val="tx1"/>
              </a:solidFill>
            </a:endParaRPr>
          </a:p>
          <a:p>
            <a:pPr marL="400050" lvl="1"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solidFill>
                  <a:schemeClr val="tx1"/>
                </a:solidFill>
                <a:latin typeface="Courier New" panose="02070309020205020404" pitchFamily="49" charset="0"/>
                <a:cs typeface="Courier New" panose="02070309020205020404" pitchFamily="49" charset="0"/>
              </a:rPr>
              <a:t>39</a:t>
            </a:r>
          </a:p>
          <a:p>
            <a:pPr marL="400050" lvl="1"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solidFill>
                  <a:schemeClr val="tx1"/>
                </a:solidFill>
                <a:latin typeface="Courier New" panose="02070309020205020404" pitchFamily="49" charset="0"/>
                <a:cs typeface="Courier New" panose="02070309020205020404" pitchFamily="49" charset="0"/>
              </a:rPr>
              <a:t>45.26060117036571</a:t>
            </a:r>
          </a:p>
          <a:p>
            <a:pPr marL="400050" lvl="1"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solidFill>
                  <a:schemeClr val="tx1"/>
                </a:solidFill>
                <a:latin typeface="Courier New" panose="02070309020205020404" pitchFamily="49" charset="0"/>
                <a:cs typeface="Courier New" panose="02070309020205020404" pitchFamily="49" charset="0"/>
              </a:rPr>
              <a:t>Vijay</a:t>
            </a:r>
          </a:p>
          <a:p>
            <a:pPr marL="400050" lvl="1"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solidFill>
                  <a:schemeClr val="tx1"/>
                </a:solidFill>
                <a:latin typeface="Courier New" panose="02070309020205020404" pitchFamily="49" charset="0"/>
                <a:cs typeface="Courier New" panose="02070309020205020404" pitchFamily="49" charset="0"/>
              </a:rPr>
              <a:t>40</a:t>
            </a:r>
          </a:p>
          <a:p>
            <a:pPr marL="400050" lvl="1"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solidFill>
                  <a:schemeClr val="tx1"/>
                </a:solidFill>
                <a:latin typeface="Courier New" panose="02070309020205020404" pitchFamily="49" charset="0"/>
                <a:cs typeface="Courier New" panose="02070309020205020404" pitchFamily="49" charset="0"/>
              </a:rPr>
              <a:t>84.56477617706464</a:t>
            </a:r>
          </a:p>
          <a:p>
            <a:pPr marL="400050" lvl="1"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solidFill>
                  <a:schemeClr val="tx1"/>
                </a:solidFill>
                <a:latin typeface="Courier New" panose="02070309020205020404" pitchFamily="49" charset="0"/>
                <a:cs typeface="Courier New" panose="02070309020205020404" pitchFamily="49" charset="0"/>
              </a:rPr>
              <a:t>[2, 109, False, 10, 'Vijay', 482, 'Vishal']</a:t>
            </a:r>
          </a:p>
          <a:p>
            <a:pPr marL="400050" lvl="1"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solidFill>
                  <a:schemeClr val="tx1"/>
                </a:solidFill>
                <a:latin typeface="Courier New" panose="02070309020205020404" pitchFamily="49" charset="0"/>
                <a:cs typeface="Courier New" panose="02070309020205020404" pitchFamily="49" charset="0"/>
              </a:rPr>
              <a:t>[482, 2, 'Vishal', 'Vijay', 109, 10, False]</a:t>
            </a:r>
          </a:p>
        </p:txBody>
      </p:sp>
    </p:spTree>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0" dirty="0" smtClean="0"/>
              <a:t>Strings - Revisited</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Strings </a:t>
            </a:r>
            <a:r>
              <a:rPr lang="en-IN" altLang="en-US" dirty="0" smtClean="0">
                <a:cs typeface="Arial" panose="020B0604020202020204" pitchFamily="34" charset="0"/>
              </a:rPr>
              <a:t>(Assume </a:t>
            </a:r>
            <a:r>
              <a:rPr lang="en-IN" altLang="en-US" dirty="0" err="1" smtClean="0">
                <a:cs typeface="Arial" panose="020B0604020202020204" pitchFamily="34" charset="0"/>
              </a:rPr>
              <a:t>str</a:t>
            </a:r>
            <a:r>
              <a:rPr lang="en-IN" altLang="en-US" dirty="0" smtClean="0">
                <a:cs typeface="Arial" panose="020B0604020202020204" pitchFamily="34" charset="0"/>
              </a:rPr>
              <a:t> to be a string variable)</a:t>
            </a: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cs typeface="Arial" panose="020B0604020202020204" pitchFamily="34" charset="0"/>
            </a:endParaRP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cs typeface="Arial" panose="020B0604020202020204" pitchFamily="34"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cs typeface="Arial" panose="020B0604020202020204" pitchFamily="34"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cs typeface="Arial" panose="020B0604020202020204" pitchFamily="34"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cs typeface="Arial" panose="020B0604020202020204" pitchFamily="34"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cs typeface="Arial" panose="020B0604020202020204" pitchFamily="34" charset="0"/>
            </a:endParaRPr>
          </a:p>
        </p:txBody>
      </p:sp>
      <p:graphicFrame>
        <p:nvGraphicFramePr>
          <p:cNvPr id="2" name="Table 1"/>
          <p:cNvGraphicFramePr>
            <a:graphicFrameLocks noGrp="1"/>
          </p:cNvGraphicFramePr>
          <p:nvPr/>
        </p:nvGraphicFramePr>
        <p:xfrm>
          <a:off x="222250" y="1282065"/>
          <a:ext cx="8817610" cy="4617085"/>
        </p:xfrm>
        <a:graphic>
          <a:graphicData uri="http://schemas.openxmlformats.org/drawingml/2006/table">
            <a:tbl>
              <a:tblPr/>
              <a:tblGrid>
                <a:gridCol w="527050"/>
                <a:gridCol w="8290560"/>
              </a:tblGrid>
              <a:tr h="532130">
                <a:tc>
                  <a:txBody>
                    <a:bodyPr/>
                    <a:lstStyle/>
                    <a:p>
                      <a:pPr algn="ctr" fontAlgn="t"/>
                      <a:r>
                        <a:rPr lang="en-IN" sz="1635" b="1" dirty="0" smtClean="0">
                          <a:effectLst/>
                          <a:latin typeface="Arial" panose="020B0604020202020204" pitchFamily="34" charset="0"/>
                          <a:cs typeface="Arial" panose="020B0604020202020204" pitchFamily="34" charset="0"/>
                        </a:rPr>
                        <a:t>Sr.</a:t>
                      </a:r>
                      <a:r>
                        <a:rPr lang="en-IN" sz="1635" b="1" baseline="0" dirty="0" smtClean="0">
                          <a:effectLst/>
                          <a:latin typeface="Arial" panose="020B0604020202020204" pitchFamily="34" charset="0"/>
                          <a:cs typeface="Arial" panose="020B0604020202020204" pitchFamily="34" charset="0"/>
                        </a:rPr>
                        <a:t> No.</a:t>
                      </a:r>
                      <a:endParaRPr lang="en-IN" sz="1635" b="1" dirty="0">
                        <a:effectLst/>
                        <a:latin typeface="Arial" panose="020B0604020202020204" pitchFamily="34" charset="0"/>
                        <a:cs typeface="Arial" panose="020B0604020202020204" pitchFamily="34" charset="0"/>
                      </a:endParaRPr>
                    </a:p>
                  </a:txBody>
                  <a:tcPr marL="16550" marR="16550" marT="16550" marB="165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35" b="1" dirty="0">
                          <a:effectLst/>
                          <a:latin typeface="Arial" panose="020B0604020202020204" pitchFamily="34" charset="0"/>
                          <a:cs typeface="Arial" panose="020B0604020202020204" pitchFamily="34" charset="0"/>
                        </a:rPr>
                        <a:t>Methods with Description</a:t>
                      </a:r>
                    </a:p>
                  </a:txBody>
                  <a:tcPr marL="16550" marR="16550" marT="16550" marB="165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58800">
                <a:tc>
                  <a:txBody>
                    <a:bodyPr/>
                    <a:lstStyle/>
                    <a:p>
                      <a:pPr algn="ctr" fontAlgn="t">
                        <a:lnSpc>
                          <a:spcPct val="130000"/>
                        </a:lnSpc>
                      </a:pPr>
                      <a:r>
                        <a:rPr lang="en-IN" sz="1635" b="0">
                          <a:effectLst/>
                          <a:latin typeface="Arial" panose="020B0604020202020204" pitchFamily="34" charset="0"/>
                          <a:cs typeface="Arial" panose="020B0604020202020204" pitchFamily="34" charset="0"/>
                        </a:rPr>
                        <a:t>1</a:t>
                      </a:r>
                    </a:p>
                  </a:txBody>
                  <a:tcPr marL="16550" marR="16550" marT="16550" marB="165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lnSpc>
                          <a:spcPct val="130000"/>
                        </a:lnSpc>
                      </a:pPr>
                      <a:r>
                        <a:rPr lang="en-IN" sz="1635" b="0" u="none" strike="noStrike" dirty="0" smtClean="0">
                          <a:solidFill>
                            <a:srgbClr val="313131"/>
                          </a:solidFill>
                          <a:effectLst/>
                          <a:latin typeface="Arial" panose="020B0604020202020204" pitchFamily="34" charset="0"/>
                          <a:cs typeface="Arial" panose="020B0604020202020204" pitchFamily="34" charset="0"/>
                        </a:rPr>
                        <a:t>str.capitalize</a:t>
                      </a:r>
                      <a:r>
                        <a:rPr lang="en-IN" sz="1635" b="0" u="none" strike="noStrike" dirty="0">
                          <a:solidFill>
                            <a:srgbClr val="313131"/>
                          </a:solidFill>
                          <a:effectLst/>
                          <a:latin typeface="Arial" panose="020B0604020202020204" pitchFamily="34" charset="0"/>
                          <a:cs typeface="Arial" panose="020B0604020202020204" pitchFamily="34" charset="0"/>
                        </a:rPr>
                        <a:t>()</a:t>
                      </a:r>
                      <a:r>
                        <a:rPr lang="en-IN" sz="1635" b="0" dirty="0">
                          <a:solidFill>
                            <a:srgbClr val="000000"/>
                          </a:solidFill>
                          <a:effectLst/>
                          <a:latin typeface="Arial" panose="020B0604020202020204" pitchFamily="34" charset="0"/>
                          <a:cs typeface="Arial" panose="020B0604020202020204" pitchFamily="34" charset="0"/>
                        </a:rPr>
                        <a:t/>
                      </a:r>
                      <a:br>
                        <a:rPr lang="en-IN" sz="1635" b="0" dirty="0">
                          <a:solidFill>
                            <a:srgbClr val="000000"/>
                          </a:solidFill>
                          <a:effectLst/>
                          <a:latin typeface="Arial" panose="020B0604020202020204" pitchFamily="34" charset="0"/>
                          <a:cs typeface="Arial" panose="020B0604020202020204" pitchFamily="34" charset="0"/>
                        </a:rPr>
                      </a:br>
                      <a:r>
                        <a:rPr lang="en-IN" sz="1635" b="0" dirty="0">
                          <a:solidFill>
                            <a:srgbClr val="000000"/>
                          </a:solidFill>
                          <a:effectLst/>
                          <a:latin typeface="Arial" panose="020B0604020202020204" pitchFamily="34" charset="0"/>
                          <a:cs typeface="Arial" panose="020B0604020202020204" pitchFamily="34" charset="0"/>
                        </a:rPr>
                        <a:t>Capitalizes first letter of </a:t>
                      </a:r>
                      <a:r>
                        <a:rPr lang="en-IN" sz="1635" b="0" dirty="0" smtClean="0">
                          <a:solidFill>
                            <a:srgbClr val="000000"/>
                          </a:solidFill>
                          <a:effectLst/>
                          <a:latin typeface="Arial" panose="020B0604020202020204" pitchFamily="34" charset="0"/>
                          <a:cs typeface="Arial" panose="020B0604020202020204" pitchFamily="34" charset="0"/>
                        </a:rPr>
                        <a:t>string. </a:t>
                      </a:r>
                      <a:endParaRPr lang="en-IN" sz="1635" b="0" dirty="0">
                        <a:solidFill>
                          <a:srgbClr val="000000"/>
                        </a:solidFill>
                        <a:effectLst/>
                        <a:latin typeface="Arial" panose="020B0604020202020204" pitchFamily="34" charset="0"/>
                        <a:cs typeface="Arial" panose="020B0604020202020204" pitchFamily="34" charset="0"/>
                      </a:endParaRPr>
                    </a:p>
                  </a:txBody>
                  <a:tcPr marL="16550" marR="16550" marT="16550" marB="165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21055">
                <a:tc>
                  <a:txBody>
                    <a:bodyPr/>
                    <a:lstStyle/>
                    <a:p>
                      <a:pPr algn="ctr" fontAlgn="t">
                        <a:lnSpc>
                          <a:spcPct val="130000"/>
                        </a:lnSpc>
                      </a:pPr>
                      <a:r>
                        <a:rPr lang="en-IN" sz="1635" b="0" dirty="0" smtClean="0">
                          <a:effectLst/>
                          <a:latin typeface="Arial" panose="020B0604020202020204" pitchFamily="34" charset="0"/>
                          <a:cs typeface="Arial" panose="020B0604020202020204" pitchFamily="34" charset="0"/>
                        </a:rPr>
                        <a:t>2</a:t>
                      </a:r>
                    </a:p>
                  </a:txBody>
                  <a:tcPr marL="16550" marR="16550" marT="16550" marB="165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lnSpc>
                          <a:spcPct val="130000"/>
                        </a:lnSpc>
                      </a:pPr>
                      <a:r>
                        <a:rPr lang="en-IN" sz="1635" b="0" u="none" strike="noStrike" dirty="0" smtClean="0">
                          <a:solidFill>
                            <a:srgbClr val="313131"/>
                          </a:solidFill>
                          <a:effectLst/>
                          <a:latin typeface="Arial" panose="020B0604020202020204" pitchFamily="34" charset="0"/>
                          <a:cs typeface="Arial" panose="020B0604020202020204" pitchFamily="34" charset="0"/>
                        </a:rPr>
                        <a:t>str.isalnum()</a:t>
                      </a:r>
                      <a:r>
                        <a:rPr lang="en-IN" sz="1635" b="0" dirty="0">
                          <a:effectLst/>
                          <a:latin typeface="Arial" panose="020B0604020202020204" pitchFamily="34" charset="0"/>
                          <a:cs typeface="Arial" panose="020B0604020202020204" pitchFamily="34" charset="0"/>
                        </a:rPr>
                        <a:t/>
                      </a:r>
                      <a:br>
                        <a:rPr lang="en-IN" sz="1635" b="0" dirty="0">
                          <a:effectLst/>
                          <a:latin typeface="Arial" panose="020B0604020202020204" pitchFamily="34" charset="0"/>
                          <a:cs typeface="Arial" panose="020B0604020202020204" pitchFamily="34" charset="0"/>
                        </a:rPr>
                      </a:br>
                      <a:r>
                        <a:rPr lang="en-IN" sz="1635" b="0" dirty="0">
                          <a:effectLst/>
                          <a:latin typeface="Arial" panose="020B0604020202020204" pitchFamily="34" charset="0"/>
                          <a:cs typeface="Arial" panose="020B0604020202020204" pitchFamily="34" charset="0"/>
                        </a:rPr>
                        <a:t>Returns true if string has at least 1 character and all characters are alphanumeric and false otherwise.</a:t>
                      </a:r>
                    </a:p>
                  </a:txBody>
                  <a:tcPr marL="16550" marR="16550" marT="16550" marB="165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20420">
                <a:tc>
                  <a:txBody>
                    <a:bodyPr/>
                    <a:lstStyle/>
                    <a:p>
                      <a:pPr algn="ctr" fontAlgn="t">
                        <a:lnSpc>
                          <a:spcPct val="130000"/>
                        </a:lnSpc>
                      </a:pPr>
                      <a:r>
                        <a:rPr lang="en-IN" sz="1635" b="0" dirty="0" smtClean="0">
                          <a:effectLst/>
                          <a:latin typeface="Arial" panose="020B0604020202020204" pitchFamily="34" charset="0"/>
                          <a:cs typeface="Arial" panose="020B0604020202020204" pitchFamily="34" charset="0"/>
                        </a:rPr>
                        <a:t>3</a:t>
                      </a:r>
                    </a:p>
                  </a:txBody>
                  <a:tcPr marL="16550" marR="16550" marT="16550" marB="165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lnSpc>
                          <a:spcPct val="130000"/>
                        </a:lnSpc>
                      </a:pPr>
                      <a:r>
                        <a:rPr lang="en-IN" sz="1635" b="0" u="none" strike="noStrike" dirty="0" smtClean="0">
                          <a:solidFill>
                            <a:srgbClr val="313131"/>
                          </a:solidFill>
                          <a:effectLst/>
                          <a:latin typeface="Arial" panose="020B0604020202020204" pitchFamily="34" charset="0"/>
                          <a:cs typeface="Arial" panose="020B0604020202020204" pitchFamily="34" charset="0"/>
                        </a:rPr>
                        <a:t>str.isalpha()</a:t>
                      </a:r>
                      <a:r>
                        <a:rPr lang="en-IN" sz="1635" b="0" dirty="0">
                          <a:effectLst/>
                          <a:latin typeface="Arial" panose="020B0604020202020204" pitchFamily="34" charset="0"/>
                          <a:cs typeface="Arial" panose="020B0604020202020204" pitchFamily="34" charset="0"/>
                        </a:rPr>
                        <a:t/>
                      </a:r>
                      <a:br>
                        <a:rPr lang="en-IN" sz="1635" b="0" dirty="0">
                          <a:effectLst/>
                          <a:latin typeface="Arial" panose="020B0604020202020204" pitchFamily="34" charset="0"/>
                          <a:cs typeface="Arial" panose="020B0604020202020204" pitchFamily="34" charset="0"/>
                        </a:rPr>
                      </a:br>
                      <a:r>
                        <a:rPr lang="en-IN" sz="1635" b="0" dirty="0">
                          <a:effectLst/>
                          <a:latin typeface="Arial" panose="020B0604020202020204" pitchFamily="34" charset="0"/>
                          <a:cs typeface="Arial" panose="020B0604020202020204" pitchFamily="34" charset="0"/>
                        </a:rPr>
                        <a:t>Returns true if string has at least 1 character and all characters are alphabetic and false otherwise.</a:t>
                      </a:r>
                    </a:p>
                  </a:txBody>
                  <a:tcPr marL="16550" marR="16550" marT="16550" marB="165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28955">
                <a:tc>
                  <a:txBody>
                    <a:bodyPr/>
                    <a:lstStyle/>
                    <a:p>
                      <a:pPr algn="ctr" fontAlgn="t">
                        <a:lnSpc>
                          <a:spcPct val="130000"/>
                        </a:lnSpc>
                      </a:pPr>
                      <a:r>
                        <a:rPr lang="en-IN" sz="1635" b="0" dirty="0" smtClean="0">
                          <a:effectLst/>
                          <a:latin typeface="Arial" panose="020B0604020202020204" pitchFamily="34" charset="0"/>
                          <a:cs typeface="Arial" panose="020B0604020202020204" pitchFamily="34" charset="0"/>
                        </a:rPr>
                        <a:t>4</a:t>
                      </a:r>
                    </a:p>
                  </a:txBody>
                  <a:tcPr marL="16550" marR="16550" marT="16550" marB="165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lnSpc>
                          <a:spcPct val="130000"/>
                        </a:lnSpc>
                      </a:pPr>
                      <a:r>
                        <a:rPr lang="en-IN" sz="1635" b="0" u="none" strike="noStrike" dirty="0" smtClean="0">
                          <a:solidFill>
                            <a:srgbClr val="313131"/>
                          </a:solidFill>
                          <a:effectLst/>
                          <a:latin typeface="Arial" panose="020B0604020202020204" pitchFamily="34" charset="0"/>
                          <a:cs typeface="Arial" panose="020B0604020202020204" pitchFamily="34" charset="0"/>
                        </a:rPr>
                        <a:t>str.isdigit()</a:t>
                      </a:r>
                      <a:r>
                        <a:rPr lang="en-IN" sz="1635" b="0" dirty="0">
                          <a:effectLst/>
                          <a:latin typeface="Arial" panose="020B0604020202020204" pitchFamily="34" charset="0"/>
                          <a:cs typeface="Arial" panose="020B0604020202020204" pitchFamily="34" charset="0"/>
                        </a:rPr>
                        <a:t/>
                      </a:r>
                      <a:br>
                        <a:rPr lang="en-IN" sz="1635" b="0" dirty="0">
                          <a:effectLst/>
                          <a:latin typeface="Arial" panose="020B0604020202020204" pitchFamily="34" charset="0"/>
                          <a:cs typeface="Arial" panose="020B0604020202020204" pitchFamily="34" charset="0"/>
                        </a:rPr>
                      </a:br>
                      <a:r>
                        <a:rPr lang="en-IN" sz="1635" b="0" dirty="0">
                          <a:effectLst/>
                          <a:latin typeface="Arial" panose="020B0604020202020204" pitchFamily="34" charset="0"/>
                          <a:cs typeface="Arial" panose="020B0604020202020204" pitchFamily="34" charset="0"/>
                        </a:rPr>
                        <a:t>Returns true if string </a:t>
                      </a:r>
                      <a:r>
                        <a:rPr lang="en-IN" sz="1635" b="0" dirty="0" smtClean="0">
                          <a:effectLst/>
                          <a:latin typeface="Arial" panose="020B0604020202020204" pitchFamily="34" charset="0"/>
                          <a:cs typeface="Arial" panose="020B0604020202020204" pitchFamily="34" charset="0"/>
                        </a:rPr>
                        <a:t>has at least 1 character and contains </a:t>
                      </a:r>
                      <a:r>
                        <a:rPr lang="en-IN" sz="1635" b="0" dirty="0">
                          <a:effectLst/>
                          <a:latin typeface="Arial" panose="020B0604020202020204" pitchFamily="34" charset="0"/>
                          <a:cs typeface="Arial" panose="020B0604020202020204" pitchFamily="34" charset="0"/>
                        </a:rPr>
                        <a:t>only digits and false otherwise.</a:t>
                      </a:r>
                    </a:p>
                  </a:txBody>
                  <a:tcPr marL="16550" marR="16550" marT="16550" marB="165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20420">
                <a:tc>
                  <a:txBody>
                    <a:bodyPr/>
                    <a:lstStyle/>
                    <a:p>
                      <a:pPr algn="ctr" fontAlgn="t">
                        <a:lnSpc>
                          <a:spcPct val="130000"/>
                        </a:lnSpc>
                      </a:pPr>
                      <a:r>
                        <a:rPr lang="en-IN" sz="1635" b="0" dirty="0" smtClean="0">
                          <a:effectLst/>
                          <a:latin typeface="Arial" panose="020B0604020202020204" pitchFamily="34" charset="0"/>
                          <a:cs typeface="Arial" panose="020B0604020202020204" pitchFamily="34" charset="0"/>
                        </a:rPr>
                        <a:t>5</a:t>
                      </a:r>
                    </a:p>
                  </a:txBody>
                  <a:tcPr marL="16550" marR="16550" marT="16550" marB="165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lnSpc>
                          <a:spcPct val="130000"/>
                        </a:lnSpc>
                      </a:pPr>
                      <a:r>
                        <a:rPr lang="en-IN" sz="1635" b="0" u="none" strike="noStrike" dirty="0" smtClean="0">
                          <a:solidFill>
                            <a:srgbClr val="313131"/>
                          </a:solidFill>
                          <a:effectLst/>
                          <a:latin typeface="Arial" panose="020B0604020202020204" pitchFamily="34" charset="0"/>
                          <a:cs typeface="Arial" panose="020B0604020202020204" pitchFamily="34" charset="0"/>
                        </a:rPr>
                        <a:t>str.islower()</a:t>
                      </a:r>
                      <a:r>
                        <a:rPr lang="en-IN" sz="1635" b="0" dirty="0">
                          <a:effectLst/>
                          <a:latin typeface="Arial" panose="020B0604020202020204" pitchFamily="34" charset="0"/>
                          <a:cs typeface="Arial" panose="020B0604020202020204" pitchFamily="34" charset="0"/>
                        </a:rPr>
                        <a:t/>
                      </a:r>
                      <a:br>
                        <a:rPr lang="en-IN" sz="1635" b="0" dirty="0">
                          <a:effectLst/>
                          <a:latin typeface="Arial" panose="020B0604020202020204" pitchFamily="34" charset="0"/>
                          <a:cs typeface="Arial" panose="020B0604020202020204" pitchFamily="34" charset="0"/>
                        </a:rPr>
                      </a:br>
                      <a:r>
                        <a:rPr lang="en-IN" sz="1635" b="0" dirty="0">
                          <a:effectLst/>
                          <a:latin typeface="Arial" panose="020B0604020202020204" pitchFamily="34" charset="0"/>
                          <a:cs typeface="Arial" panose="020B0604020202020204" pitchFamily="34" charset="0"/>
                        </a:rPr>
                        <a:t>Returns true if string has at least 1 cased character and all cased characters are in lowercase and false otherwise.</a:t>
                      </a:r>
                    </a:p>
                  </a:txBody>
                  <a:tcPr marL="16550" marR="16550" marT="16550" marB="165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2275">
                <a:tc>
                  <a:txBody>
                    <a:bodyPr/>
                    <a:lstStyle/>
                    <a:p>
                      <a:pPr algn="ctr" fontAlgn="t">
                        <a:lnSpc>
                          <a:spcPct val="130000"/>
                        </a:lnSpc>
                      </a:pPr>
                      <a:r>
                        <a:rPr lang="en-IN" sz="1635" b="0" dirty="0" smtClean="0">
                          <a:effectLst/>
                          <a:latin typeface="Arial" panose="020B0604020202020204" pitchFamily="34" charset="0"/>
                          <a:cs typeface="Arial" panose="020B0604020202020204" pitchFamily="34" charset="0"/>
                        </a:rPr>
                        <a:t>6</a:t>
                      </a:r>
                    </a:p>
                  </a:txBody>
                  <a:tcPr marL="16550" marR="16550" marT="16550" marB="165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lnSpc>
                          <a:spcPct val="130000"/>
                        </a:lnSpc>
                      </a:pPr>
                      <a:r>
                        <a:rPr lang="en-IN" sz="1635" b="0" u="none" strike="noStrike" dirty="0" smtClean="0">
                          <a:solidFill>
                            <a:srgbClr val="313131"/>
                          </a:solidFill>
                          <a:effectLst/>
                          <a:latin typeface="Arial" panose="020B0604020202020204" pitchFamily="34" charset="0"/>
                          <a:cs typeface="Arial" panose="020B0604020202020204" pitchFamily="34" charset="0"/>
                        </a:rPr>
                        <a:t>str.isspace()</a:t>
                      </a:r>
                      <a:r>
                        <a:rPr lang="en-IN" sz="1635" b="0" dirty="0">
                          <a:effectLst/>
                          <a:latin typeface="Arial" panose="020B0604020202020204" pitchFamily="34" charset="0"/>
                          <a:cs typeface="Arial" panose="020B0604020202020204" pitchFamily="34" charset="0"/>
                        </a:rPr>
                        <a:t/>
                      </a:r>
                      <a:br>
                        <a:rPr lang="en-IN" sz="1635" b="0" dirty="0">
                          <a:effectLst/>
                          <a:latin typeface="Arial" panose="020B0604020202020204" pitchFamily="34" charset="0"/>
                          <a:cs typeface="Arial" panose="020B0604020202020204" pitchFamily="34" charset="0"/>
                        </a:rPr>
                      </a:br>
                      <a:r>
                        <a:rPr lang="en-IN" sz="1635" b="0" dirty="0">
                          <a:effectLst/>
                          <a:latin typeface="Arial" panose="020B0604020202020204" pitchFamily="34" charset="0"/>
                          <a:cs typeface="Arial" panose="020B0604020202020204" pitchFamily="34" charset="0"/>
                        </a:rPr>
                        <a:t>Returns true if string contains only whitespace characters and false otherwise.</a:t>
                      </a:r>
                    </a:p>
                  </a:txBody>
                  <a:tcPr marL="16550" marR="16550" marT="16550" marB="165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0" dirty="0" smtClean="0"/>
              <a:t>Strings - Revisited</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latin typeface="Comic Sans MS" panose="030F0702030302020204" pitchFamily="66" charset="0"/>
              </a:rPr>
              <a:t>Strings</a:t>
            </a: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latin typeface="Comic Sans MS" panose="030F0702030302020204" pitchFamily="66"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latin typeface="Comic Sans MS" panose="030F0702030302020204" pitchFamily="66"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latin typeface="Comic Sans MS" panose="030F0702030302020204" pitchFamily="66" charset="0"/>
            </a:endParaRPr>
          </a:p>
        </p:txBody>
      </p:sp>
      <p:graphicFrame>
        <p:nvGraphicFramePr>
          <p:cNvPr id="2" name="Table 1"/>
          <p:cNvGraphicFramePr>
            <a:graphicFrameLocks noGrp="1"/>
          </p:cNvGraphicFramePr>
          <p:nvPr/>
        </p:nvGraphicFramePr>
        <p:xfrm>
          <a:off x="129540" y="1282065"/>
          <a:ext cx="8923655" cy="4260850"/>
        </p:xfrm>
        <a:graphic>
          <a:graphicData uri="http://schemas.openxmlformats.org/drawingml/2006/table">
            <a:tbl>
              <a:tblPr/>
              <a:tblGrid>
                <a:gridCol w="565785"/>
                <a:gridCol w="8357870"/>
              </a:tblGrid>
              <a:tr h="532130">
                <a:tc>
                  <a:txBody>
                    <a:bodyPr/>
                    <a:lstStyle/>
                    <a:p>
                      <a:pPr algn="ctr" fontAlgn="t"/>
                      <a:r>
                        <a:rPr lang="en-IN" sz="1635" b="0" dirty="0" smtClean="0">
                          <a:effectLst/>
                          <a:latin typeface="Arial" panose="020B0604020202020204" pitchFamily="34" charset="0"/>
                          <a:cs typeface="Arial" panose="020B0604020202020204" pitchFamily="34" charset="0"/>
                        </a:rPr>
                        <a:t>Sr.</a:t>
                      </a:r>
                      <a:r>
                        <a:rPr lang="en-IN" sz="1635" b="0" baseline="0" dirty="0" smtClean="0">
                          <a:effectLst/>
                          <a:latin typeface="Arial" panose="020B0604020202020204" pitchFamily="34" charset="0"/>
                          <a:cs typeface="Arial" panose="020B0604020202020204" pitchFamily="34" charset="0"/>
                        </a:rPr>
                        <a:t> No.</a:t>
                      </a:r>
                      <a:endParaRPr lang="en-IN" sz="1635" b="0" dirty="0">
                        <a:effectLst/>
                        <a:latin typeface="Arial" panose="020B0604020202020204" pitchFamily="34" charset="0"/>
                        <a:cs typeface="Arial" panose="020B0604020202020204" pitchFamily="34" charset="0"/>
                      </a:endParaRPr>
                    </a:p>
                  </a:txBody>
                  <a:tcPr marL="16550" marR="16550" marT="16550" marB="165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35" b="0" dirty="0">
                          <a:effectLst/>
                          <a:latin typeface="Arial" panose="020B0604020202020204" pitchFamily="34" charset="0"/>
                          <a:cs typeface="Arial" panose="020B0604020202020204" pitchFamily="34" charset="0"/>
                        </a:rPr>
                        <a:t>Methods with Description</a:t>
                      </a:r>
                    </a:p>
                  </a:txBody>
                  <a:tcPr marL="16550" marR="16550" marT="16550" marB="165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803910">
                <a:tc>
                  <a:txBody>
                    <a:bodyPr/>
                    <a:lstStyle/>
                    <a:p>
                      <a:pPr algn="ctr" fontAlgn="t">
                        <a:lnSpc>
                          <a:spcPct val="130000"/>
                        </a:lnSpc>
                      </a:pPr>
                      <a:r>
                        <a:rPr lang="en-IN" sz="1635" b="0" dirty="0" smtClean="0">
                          <a:effectLst/>
                          <a:latin typeface="Arial" panose="020B0604020202020204" pitchFamily="34" charset="0"/>
                          <a:cs typeface="Arial" panose="020B0604020202020204" pitchFamily="34" charset="0"/>
                        </a:rPr>
                        <a:t>7</a:t>
                      </a:r>
                    </a:p>
                  </a:txBody>
                  <a:tcPr marL="16550" marR="16550" marT="16550" marB="165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lnSpc>
                          <a:spcPct val="130000"/>
                        </a:lnSpc>
                      </a:pPr>
                      <a:r>
                        <a:rPr lang="en-IN" sz="1635" b="0" u="none" strike="noStrike" dirty="0" err="1" smtClean="0">
                          <a:solidFill>
                            <a:srgbClr val="313131"/>
                          </a:solidFill>
                          <a:effectLst/>
                          <a:latin typeface="Arial" panose="020B0604020202020204" pitchFamily="34" charset="0"/>
                          <a:cs typeface="Arial" panose="020B0604020202020204" pitchFamily="34" charset="0"/>
                        </a:rPr>
                        <a:t>str.</a:t>
                      </a:r>
                      <a:r>
                        <a:rPr lang="en-IN" sz="1635" b="0" dirty="0" err="1" smtClean="0">
                          <a:solidFill>
                            <a:srgbClr val="000000"/>
                          </a:solidFill>
                          <a:effectLst/>
                          <a:latin typeface="Arial" panose="020B0604020202020204" pitchFamily="34" charset="0"/>
                          <a:cs typeface="Arial" panose="020B0604020202020204" pitchFamily="34" charset="0"/>
                        </a:rPr>
                        <a:t>isupper</a:t>
                      </a:r>
                      <a:r>
                        <a:rPr lang="en-IN" sz="1635" b="0" dirty="0" smtClean="0">
                          <a:solidFill>
                            <a:srgbClr val="000000"/>
                          </a:solidFill>
                          <a:effectLst/>
                          <a:latin typeface="Arial" panose="020B0604020202020204" pitchFamily="34" charset="0"/>
                          <a:cs typeface="Arial" panose="020B0604020202020204" pitchFamily="34" charset="0"/>
                        </a:rPr>
                        <a:t>()</a:t>
                      </a:r>
                    </a:p>
                    <a:p>
                      <a:pPr algn="l" fontAlgn="t">
                        <a:lnSpc>
                          <a:spcPct val="130000"/>
                        </a:lnSpc>
                      </a:pPr>
                      <a:r>
                        <a:rPr lang="en-IN" sz="1635" b="0" dirty="0" smtClean="0">
                          <a:solidFill>
                            <a:srgbClr val="000000"/>
                          </a:solidFill>
                          <a:effectLst/>
                          <a:latin typeface="Arial" panose="020B0604020202020204" pitchFamily="34" charset="0"/>
                          <a:cs typeface="Arial" panose="020B0604020202020204" pitchFamily="34" charset="0"/>
                        </a:rPr>
                        <a:t>Returns true if string has at least one cased character and all cased characters are in uppercase and false otherwise.</a:t>
                      </a:r>
                      <a:endParaRPr lang="en-IN" sz="1635" b="0" dirty="0">
                        <a:solidFill>
                          <a:srgbClr val="000000"/>
                        </a:solidFill>
                        <a:effectLst/>
                        <a:latin typeface="Arial" panose="020B0604020202020204" pitchFamily="34" charset="0"/>
                        <a:cs typeface="Arial" panose="020B0604020202020204" pitchFamily="34" charset="0"/>
                      </a:endParaRPr>
                    </a:p>
                  </a:txBody>
                  <a:tcPr marL="16550" marR="16550" marT="16550" marB="165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92455">
                <a:tc>
                  <a:txBody>
                    <a:bodyPr/>
                    <a:lstStyle/>
                    <a:p>
                      <a:pPr algn="ctr" fontAlgn="t">
                        <a:lnSpc>
                          <a:spcPct val="130000"/>
                        </a:lnSpc>
                      </a:pPr>
                      <a:r>
                        <a:rPr lang="en-IN" sz="1635" b="0" dirty="0" smtClean="0">
                          <a:effectLst/>
                          <a:latin typeface="Arial" panose="020B0604020202020204" pitchFamily="34" charset="0"/>
                          <a:cs typeface="Arial" panose="020B0604020202020204" pitchFamily="34" charset="0"/>
                        </a:rPr>
                        <a:t>8</a:t>
                      </a:r>
                    </a:p>
                  </a:txBody>
                  <a:tcPr marL="16550" marR="16550" marT="16550" marB="165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lnSpc>
                          <a:spcPct val="130000"/>
                        </a:lnSpc>
                      </a:pPr>
                      <a:r>
                        <a:rPr lang="en-IN" sz="1635" b="0" dirty="0" err="1" smtClean="0">
                          <a:effectLst/>
                          <a:latin typeface="Arial" panose="020B0604020202020204" pitchFamily="34" charset="0"/>
                          <a:cs typeface="Arial" panose="020B0604020202020204" pitchFamily="34" charset="0"/>
                        </a:rPr>
                        <a:t>len</a:t>
                      </a:r>
                      <a:r>
                        <a:rPr lang="en-IN" sz="1635" b="0" dirty="0" smtClean="0">
                          <a:effectLst/>
                          <a:latin typeface="Arial" panose="020B0604020202020204" pitchFamily="34" charset="0"/>
                          <a:cs typeface="Arial" panose="020B0604020202020204" pitchFamily="34" charset="0"/>
                        </a:rPr>
                        <a:t>(</a:t>
                      </a:r>
                      <a:r>
                        <a:rPr lang="en-IN" sz="1635" b="0" dirty="0" err="1" smtClean="0">
                          <a:effectLst/>
                          <a:latin typeface="Arial" panose="020B0604020202020204" pitchFamily="34" charset="0"/>
                          <a:cs typeface="Arial" panose="020B0604020202020204" pitchFamily="34" charset="0"/>
                        </a:rPr>
                        <a:t>str</a:t>
                      </a:r>
                      <a:r>
                        <a:rPr lang="en-IN" sz="1635" b="0" dirty="0" smtClean="0">
                          <a:effectLst/>
                          <a:latin typeface="Arial" panose="020B0604020202020204" pitchFamily="34" charset="0"/>
                          <a:cs typeface="Arial" panose="020B0604020202020204" pitchFamily="34" charset="0"/>
                        </a:rPr>
                        <a:t>)</a:t>
                      </a:r>
                    </a:p>
                    <a:p>
                      <a:pPr algn="l" fontAlgn="t">
                        <a:lnSpc>
                          <a:spcPct val="130000"/>
                        </a:lnSpc>
                      </a:pPr>
                      <a:r>
                        <a:rPr lang="en-IN" sz="1635" b="0" dirty="0" smtClean="0">
                          <a:effectLst/>
                          <a:latin typeface="Arial" panose="020B0604020202020204" pitchFamily="34" charset="0"/>
                          <a:cs typeface="Arial" panose="020B0604020202020204" pitchFamily="34" charset="0"/>
                        </a:rPr>
                        <a:t>Returns the length of the string</a:t>
                      </a:r>
                      <a:endParaRPr lang="en-IN" sz="1635" b="0" dirty="0">
                        <a:effectLst/>
                        <a:latin typeface="Arial" panose="020B0604020202020204" pitchFamily="34" charset="0"/>
                        <a:cs typeface="Arial" panose="020B0604020202020204" pitchFamily="34" charset="0"/>
                      </a:endParaRPr>
                    </a:p>
                  </a:txBody>
                  <a:tcPr marL="16550" marR="16550" marT="16550" marB="165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55625">
                <a:tc>
                  <a:txBody>
                    <a:bodyPr/>
                    <a:lstStyle/>
                    <a:p>
                      <a:pPr algn="ctr" fontAlgn="t">
                        <a:lnSpc>
                          <a:spcPct val="130000"/>
                        </a:lnSpc>
                      </a:pPr>
                      <a:r>
                        <a:rPr lang="en-IN" sz="1635" b="0" dirty="0" smtClean="0">
                          <a:effectLst/>
                          <a:latin typeface="Arial" panose="020B0604020202020204" pitchFamily="34" charset="0"/>
                          <a:cs typeface="Arial" panose="020B0604020202020204" pitchFamily="34" charset="0"/>
                        </a:rPr>
                        <a:t>9</a:t>
                      </a:r>
                    </a:p>
                  </a:txBody>
                  <a:tcPr marL="16550" marR="16550" marT="16550" marB="165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lnSpc>
                          <a:spcPct val="130000"/>
                        </a:lnSpc>
                      </a:pPr>
                      <a:r>
                        <a:rPr lang="en-IN" sz="1635" b="0" dirty="0" err="1" smtClean="0">
                          <a:effectLst/>
                          <a:latin typeface="Arial" panose="020B0604020202020204" pitchFamily="34" charset="0"/>
                          <a:cs typeface="Arial" panose="020B0604020202020204" pitchFamily="34" charset="0"/>
                        </a:rPr>
                        <a:t>str.lower</a:t>
                      </a:r>
                      <a:r>
                        <a:rPr lang="en-IN" sz="1635" b="0" dirty="0" smtClean="0">
                          <a:effectLst/>
                          <a:latin typeface="Arial" panose="020B0604020202020204" pitchFamily="34" charset="0"/>
                          <a:cs typeface="Arial" panose="020B0604020202020204" pitchFamily="34" charset="0"/>
                        </a:rPr>
                        <a:t>()</a:t>
                      </a:r>
                    </a:p>
                    <a:p>
                      <a:pPr algn="l" fontAlgn="t">
                        <a:lnSpc>
                          <a:spcPct val="130000"/>
                        </a:lnSpc>
                      </a:pPr>
                      <a:r>
                        <a:rPr lang="en-IN" sz="1635" b="0" dirty="0" smtClean="0">
                          <a:effectLst/>
                          <a:latin typeface="Arial" panose="020B0604020202020204" pitchFamily="34" charset="0"/>
                          <a:cs typeface="Arial" panose="020B0604020202020204" pitchFamily="34" charset="0"/>
                        </a:rPr>
                        <a:t>Converts all uppercase letters in string to lowercase.</a:t>
                      </a:r>
                      <a:endParaRPr lang="en-IN" sz="1635" b="0" dirty="0">
                        <a:effectLst/>
                        <a:latin typeface="Arial" panose="020B0604020202020204" pitchFamily="34" charset="0"/>
                        <a:cs typeface="Arial" panose="020B0604020202020204" pitchFamily="34" charset="0"/>
                      </a:endParaRPr>
                    </a:p>
                  </a:txBody>
                  <a:tcPr marL="16550" marR="16550" marT="16550" marB="165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92455">
                <a:tc>
                  <a:txBody>
                    <a:bodyPr/>
                    <a:lstStyle/>
                    <a:p>
                      <a:pPr algn="ctr" fontAlgn="t">
                        <a:lnSpc>
                          <a:spcPct val="130000"/>
                        </a:lnSpc>
                      </a:pPr>
                      <a:r>
                        <a:rPr lang="en-IN" sz="1635" b="0" dirty="0" smtClean="0">
                          <a:effectLst/>
                          <a:latin typeface="Arial" panose="020B0604020202020204" pitchFamily="34" charset="0"/>
                          <a:cs typeface="Arial" panose="020B0604020202020204" pitchFamily="34" charset="0"/>
                        </a:rPr>
                        <a:t>10</a:t>
                      </a:r>
                    </a:p>
                  </a:txBody>
                  <a:tcPr marL="16550" marR="16550" marT="16550" marB="165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lnSpc>
                          <a:spcPct val="130000"/>
                        </a:lnSpc>
                      </a:pPr>
                      <a:r>
                        <a:rPr lang="en-IN" sz="1635" b="0" dirty="0" smtClean="0">
                          <a:effectLst/>
                          <a:latin typeface="Arial" panose="020B0604020202020204" pitchFamily="34" charset="0"/>
                          <a:cs typeface="Arial" panose="020B0604020202020204" pitchFamily="34" charset="0"/>
                        </a:rPr>
                        <a:t>max(</a:t>
                      </a:r>
                      <a:r>
                        <a:rPr lang="en-IN" sz="1635" b="0" dirty="0" err="1" smtClean="0">
                          <a:effectLst/>
                          <a:latin typeface="Arial" panose="020B0604020202020204" pitchFamily="34" charset="0"/>
                          <a:cs typeface="Arial" panose="020B0604020202020204" pitchFamily="34" charset="0"/>
                        </a:rPr>
                        <a:t>str</a:t>
                      </a:r>
                      <a:r>
                        <a:rPr lang="en-IN" sz="1635" b="0" dirty="0" smtClean="0">
                          <a:effectLst/>
                          <a:latin typeface="Arial" panose="020B0604020202020204" pitchFamily="34" charset="0"/>
                          <a:cs typeface="Arial" panose="020B0604020202020204" pitchFamily="34" charset="0"/>
                        </a:rPr>
                        <a:t>)</a:t>
                      </a:r>
                    </a:p>
                    <a:p>
                      <a:pPr algn="l" fontAlgn="t">
                        <a:lnSpc>
                          <a:spcPct val="130000"/>
                        </a:lnSpc>
                      </a:pPr>
                      <a:r>
                        <a:rPr lang="en-IN" sz="1635" b="0" dirty="0" smtClean="0">
                          <a:effectLst/>
                          <a:latin typeface="Arial" panose="020B0604020202020204" pitchFamily="34" charset="0"/>
                          <a:cs typeface="Arial" panose="020B0604020202020204" pitchFamily="34" charset="0"/>
                        </a:rPr>
                        <a:t>Returns the max alphabetical character from the string str.</a:t>
                      </a:r>
                      <a:endParaRPr lang="en-IN" sz="1635" b="0" dirty="0">
                        <a:effectLst/>
                        <a:latin typeface="Arial" panose="020B0604020202020204" pitchFamily="34" charset="0"/>
                        <a:cs typeface="Arial" panose="020B0604020202020204" pitchFamily="34" charset="0"/>
                      </a:endParaRPr>
                    </a:p>
                  </a:txBody>
                  <a:tcPr marL="16550" marR="16550" marT="16550" marB="165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91820">
                <a:tc>
                  <a:txBody>
                    <a:bodyPr/>
                    <a:lstStyle/>
                    <a:p>
                      <a:pPr algn="ctr" fontAlgn="t">
                        <a:lnSpc>
                          <a:spcPct val="130000"/>
                        </a:lnSpc>
                      </a:pPr>
                      <a:r>
                        <a:rPr lang="en-IN" sz="1635" b="0" dirty="0" smtClean="0">
                          <a:effectLst/>
                          <a:latin typeface="Arial" panose="020B0604020202020204" pitchFamily="34" charset="0"/>
                          <a:cs typeface="Arial" panose="020B0604020202020204" pitchFamily="34" charset="0"/>
                        </a:rPr>
                        <a:t>11</a:t>
                      </a:r>
                    </a:p>
                  </a:txBody>
                  <a:tcPr marL="16550" marR="16550" marT="16550" marB="165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lnSpc>
                          <a:spcPct val="130000"/>
                        </a:lnSpc>
                      </a:pPr>
                      <a:r>
                        <a:rPr lang="en-IN" sz="1635" b="0" dirty="0" smtClean="0">
                          <a:effectLst/>
                          <a:latin typeface="Arial" panose="020B0604020202020204" pitchFamily="34" charset="0"/>
                          <a:cs typeface="Arial" panose="020B0604020202020204" pitchFamily="34" charset="0"/>
                        </a:rPr>
                        <a:t>min(</a:t>
                      </a:r>
                      <a:r>
                        <a:rPr lang="en-IN" sz="1635" b="0" dirty="0" err="1" smtClean="0">
                          <a:effectLst/>
                          <a:latin typeface="Arial" panose="020B0604020202020204" pitchFamily="34" charset="0"/>
                          <a:cs typeface="Arial" panose="020B0604020202020204" pitchFamily="34" charset="0"/>
                        </a:rPr>
                        <a:t>str</a:t>
                      </a:r>
                      <a:r>
                        <a:rPr lang="en-IN" sz="1635" b="0" dirty="0" smtClean="0">
                          <a:effectLst/>
                          <a:latin typeface="Arial" panose="020B0604020202020204" pitchFamily="34" charset="0"/>
                          <a:cs typeface="Arial" panose="020B0604020202020204" pitchFamily="34" charset="0"/>
                        </a:rPr>
                        <a:t>)</a:t>
                      </a:r>
                    </a:p>
                    <a:p>
                      <a:pPr algn="l" fontAlgn="t">
                        <a:lnSpc>
                          <a:spcPct val="130000"/>
                        </a:lnSpc>
                      </a:pPr>
                      <a:r>
                        <a:rPr lang="en-IN" sz="1635" b="0" dirty="0" smtClean="0">
                          <a:effectLst/>
                          <a:latin typeface="Arial" panose="020B0604020202020204" pitchFamily="34" charset="0"/>
                          <a:cs typeface="Arial" panose="020B0604020202020204" pitchFamily="34" charset="0"/>
                        </a:rPr>
                        <a:t>Returns the min alphabetical character from the string str.</a:t>
                      </a:r>
                      <a:endParaRPr lang="en-IN" sz="1635" b="0" dirty="0">
                        <a:effectLst/>
                        <a:latin typeface="Arial" panose="020B0604020202020204" pitchFamily="34" charset="0"/>
                        <a:cs typeface="Arial" panose="020B0604020202020204" pitchFamily="34" charset="0"/>
                      </a:endParaRPr>
                    </a:p>
                  </a:txBody>
                  <a:tcPr marL="16550" marR="16550" marT="16550" marB="165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92455">
                <a:tc>
                  <a:txBody>
                    <a:bodyPr/>
                    <a:lstStyle/>
                    <a:p>
                      <a:pPr algn="ctr" fontAlgn="t">
                        <a:lnSpc>
                          <a:spcPct val="130000"/>
                        </a:lnSpc>
                      </a:pPr>
                      <a:r>
                        <a:rPr lang="en-IN" sz="1635" b="0" dirty="0" smtClean="0">
                          <a:effectLst/>
                          <a:latin typeface="Arial" panose="020B0604020202020204" pitchFamily="34" charset="0"/>
                          <a:cs typeface="Arial" panose="020B0604020202020204" pitchFamily="34" charset="0"/>
                        </a:rPr>
                        <a:t>12</a:t>
                      </a:r>
                    </a:p>
                  </a:txBody>
                  <a:tcPr marL="16550" marR="16550" marT="16550" marB="165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lnSpc>
                          <a:spcPct val="130000"/>
                        </a:lnSpc>
                      </a:pPr>
                      <a:r>
                        <a:rPr lang="en-IN" sz="1635" b="0" dirty="0" err="1" smtClean="0">
                          <a:effectLst/>
                          <a:latin typeface="Arial" panose="020B0604020202020204" pitchFamily="34" charset="0"/>
                          <a:cs typeface="Arial" panose="020B0604020202020204" pitchFamily="34" charset="0"/>
                        </a:rPr>
                        <a:t>str.upper</a:t>
                      </a:r>
                      <a:r>
                        <a:rPr lang="en-IN" sz="1635" b="0" dirty="0" smtClean="0">
                          <a:effectLst/>
                          <a:latin typeface="Arial" panose="020B0604020202020204" pitchFamily="34" charset="0"/>
                          <a:cs typeface="Arial" panose="020B0604020202020204" pitchFamily="34" charset="0"/>
                        </a:rPr>
                        <a:t>()</a:t>
                      </a:r>
                    </a:p>
                    <a:p>
                      <a:pPr algn="l" fontAlgn="t">
                        <a:lnSpc>
                          <a:spcPct val="130000"/>
                        </a:lnSpc>
                      </a:pPr>
                      <a:r>
                        <a:rPr lang="en-IN" sz="1635" b="0" dirty="0" smtClean="0">
                          <a:effectLst/>
                          <a:latin typeface="Arial" panose="020B0604020202020204" pitchFamily="34" charset="0"/>
                          <a:cs typeface="Arial" panose="020B0604020202020204" pitchFamily="34" charset="0"/>
                        </a:rPr>
                        <a:t>Converts lowercase letters in string to uppercase.</a:t>
                      </a:r>
                      <a:endParaRPr lang="en-IN" sz="1635" b="0" dirty="0">
                        <a:effectLst/>
                        <a:latin typeface="Arial" panose="020B0604020202020204" pitchFamily="34" charset="0"/>
                        <a:cs typeface="Arial" panose="020B0604020202020204" pitchFamily="34" charset="0"/>
                      </a:endParaRPr>
                    </a:p>
                  </a:txBody>
                  <a:tcPr marL="16550" marR="16550" marT="16550" marB="165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0" dirty="0" smtClean="0"/>
              <a:t>Lists - Revisited</a:t>
            </a:r>
          </a:p>
        </p:txBody>
      </p:sp>
      <p:sp>
        <p:nvSpPr>
          <p:cNvPr id="4098" name="Rectangle 2"/>
          <p:cNvSpPr>
            <a:spLocks noGrp="1" noChangeArrowheads="1"/>
          </p:cNvSpPr>
          <p:nvPr>
            <p:ph type="subTitle" idx="4294967295"/>
          </p:nvPr>
        </p:nvSpPr>
        <p:spPr>
          <a:xfrm>
            <a:off x="456565" y="751205"/>
            <a:ext cx="8467090" cy="6009005"/>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Delete List Elements</a:t>
            </a:r>
          </a:p>
          <a:p>
            <a:pPr marL="0"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list = ['physics', 'chemistry', 1997, 2000]</a:t>
            </a:r>
          </a:p>
          <a:p>
            <a:pPr marL="0"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print (list)</a:t>
            </a:r>
          </a:p>
          <a:p>
            <a:pPr marL="0"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del list[2]</a:t>
            </a:r>
          </a:p>
          <a:p>
            <a:pPr marL="0" indent="0" algn="just" eaLnBrk="1">
              <a:lnSpc>
                <a:spcPct val="10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print ("After deleting value at index 2 : ", list)</a:t>
            </a:r>
            <a:endParaRPr lang="en-IN" altLang="en-US" sz="2540" dirty="0" smtClean="0">
              <a:cs typeface="Arial" panose="020B0604020202020204" pitchFamily="34"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Output:</a:t>
            </a:r>
            <a:endParaRPr lang="en-IN" altLang="en-US" sz="2540" b="1" dirty="0" smtClean="0">
              <a:cs typeface="Arial" panose="020B0604020202020204" pitchFamily="34" charset="0"/>
            </a:endParaRP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US" altLang="en-US" sz="1800" dirty="0" smtClean="0">
                <a:latin typeface="Courier New" panose="02070309020205020404" pitchFamily="49" charset="0"/>
                <a:cs typeface="Courier New" panose="02070309020205020404" pitchFamily="49" charset="0"/>
              </a:rPr>
              <a:t>['physics', 'chemistry', 1997, 2000]</a:t>
            </a: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US" altLang="en-US" sz="1800" dirty="0" smtClean="0">
                <a:latin typeface="Courier New" panose="02070309020205020404" pitchFamily="49" charset="0"/>
                <a:cs typeface="Courier New" panose="02070309020205020404" pitchFamily="49" charset="0"/>
              </a:rPr>
              <a:t>After deleting value at index 2 :  ['physics', 'chemistry', 2000]</a:t>
            </a:r>
            <a:endParaRPr lang="en-US" altLang="en-US" sz="2175" dirty="0" smtClean="0">
              <a:cs typeface="Arial" panose="020B0604020202020204" pitchFamily="34"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cs typeface="Arial" panose="020B0604020202020204" pitchFamily="34"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p:cNvSpPr>
          <p:nvPr>
            <p:ph type="title"/>
          </p:nvPr>
        </p:nvSpPr>
        <p:spPr/>
        <p:txBody>
          <a:bodyPr vert="horz" wrap="square" lIns="91440" tIns="45720" rIns="91440" bIns="45720" anchor="b"/>
          <a:lstStyle/>
          <a:p>
            <a:pPr eaLnBrk="1" hangingPunct="1"/>
            <a:r>
              <a:rPr lang="en-IN" altLang="zh-CN" dirty="0">
                <a:sym typeface="+mn-ea"/>
              </a:rPr>
              <a:t>Getting </a:t>
            </a:r>
            <a:r>
              <a:rPr lang="en-IN" altLang="zh-CN" dirty="0"/>
              <a:t>Python</a:t>
            </a:r>
          </a:p>
        </p:txBody>
      </p:sp>
      <p:sp>
        <p:nvSpPr>
          <p:cNvPr id="6147" name="Rectangle 6"/>
          <p:cNvSpPr>
            <a:spLocks noGrp="1"/>
          </p:cNvSpPr>
          <p:nvPr>
            <p:ph type="body"/>
          </p:nvPr>
        </p:nvSpPr>
        <p:spPr>
          <a:xfrm>
            <a:off x="444500" y="1036955"/>
            <a:ext cx="8575675" cy="5319395"/>
          </a:xfrm>
        </p:spPr>
        <p:txBody>
          <a:bodyPr vert="horz" wrap="square" lIns="91440" tIns="45720" rIns="91440" bIns="45720" anchor="t"/>
          <a:lstStyle/>
          <a:p>
            <a:pPr marL="0" indent="0" algn="just" eaLnBrk="1" hangingPunct="1">
              <a:buNone/>
            </a:pPr>
            <a:r>
              <a:rPr lang="en-IN" altLang="zh-CN" dirty="0"/>
              <a:t>Various ways to start python:</a:t>
            </a:r>
          </a:p>
          <a:p>
            <a:pPr marL="0" indent="0" algn="just" eaLnBrk="1" hangingPunct="1">
              <a:buNone/>
            </a:pPr>
            <a:r>
              <a:rPr lang="en-IN" altLang="zh-CN" b="1" dirty="0"/>
              <a:t>3. Integrated Development Environment (IDE):</a:t>
            </a:r>
            <a:endParaRPr lang="en-IN" altLang="zh-CN" dirty="0"/>
          </a:p>
          <a:p>
            <a:pPr algn="just" eaLnBrk="1" hangingPunct="1"/>
            <a:r>
              <a:rPr lang="en-IN" altLang="zh-CN" dirty="0"/>
              <a:t>IDE is a piece of software that provides useful features like code hinting, syntax highlighting and checking, file explorers etc. to the programmer for application development</a:t>
            </a:r>
          </a:p>
          <a:p>
            <a:pPr algn="just" eaLnBrk="1" hangingPunct="1"/>
            <a:r>
              <a:rPr lang="en-IN" altLang="zh-CN" dirty="0"/>
              <a:t>IDLE is the IDE installed along with the Python programming language and is available from the official website. Others are</a:t>
            </a:r>
          </a:p>
          <a:p>
            <a:pPr lvl="1" algn="just" eaLnBrk="1" hangingPunct="1"/>
            <a:r>
              <a:rPr lang="en-IN" altLang="zh-CN" dirty="0">
                <a:sym typeface="+mn-ea"/>
              </a:rPr>
              <a:t>Jupyter notebook </a:t>
            </a:r>
            <a:endParaRPr lang="en-IN" altLang="zh-CN" dirty="0">
              <a:latin typeface="Arial" panose="020B0604020202020204" pitchFamily="34" charset="0"/>
              <a:cs typeface="Arial" panose="020B0604020202020204" pitchFamily="34" charset="0"/>
            </a:endParaRPr>
          </a:p>
          <a:p>
            <a:pPr lvl="1" algn="just" eaLnBrk="1" hangingPunct="1"/>
            <a:r>
              <a:rPr lang="en-IN" altLang="zh-CN" dirty="0">
                <a:sym typeface="+mn-ea"/>
              </a:rPr>
              <a:t>Spyder</a:t>
            </a:r>
            <a:endParaRPr lang="en-IN" altLang="zh-CN" dirty="0">
              <a:latin typeface="Arial" panose="020B0604020202020204" pitchFamily="34" charset="0"/>
              <a:cs typeface="Arial" panose="020B0604020202020204" pitchFamily="34" charset="0"/>
            </a:endParaRPr>
          </a:p>
          <a:p>
            <a:pPr lvl="1" algn="just" eaLnBrk="1" hangingPunct="1"/>
            <a:r>
              <a:rPr lang="en-IN" altLang="zh-CN" dirty="0">
                <a:latin typeface="Arial" panose="020B0604020202020204" pitchFamily="34" charset="0"/>
                <a:cs typeface="Arial" panose="020B0604020202020204" pitchFamily="34" charset="0"/>
              </a:rPr>
              <a:t>PyCharm</a:t>
            </a:r>
          </a:p>
          <a:p>
            <a:pPr lvl="1" algn="just" eaLnBrk="1" hangingPunct="1"/>
            <a:r>
              <a:rPr lang="en-IN" altLang="zh-CN" dirty="0">
                <a:latin typeface="Arial" panose="020B0604020202020204" pitchFamily="34" charset="0"/>
                <a:cs typeface="Arial" panose="020B0604020202020204" pitchFamily="34" charset="0"/>
              </a:rPr>
              <a:t>PyScripter</a:t>
            </a:r>
          </a:p>
          <a:p>
            <a:pPr lvl="1" algn="just" eaLnBrk="1" hangingPunct="1"/>
            <a:r>
              <a:rPr lang="en-IN" altLang="zh-CN" dirty="0">
                <a:latin typeface="Arial" panose="020B0604020202020204" pitchFamily="34" charset="0"/>
                <a:cs typeface="Arial" panose="020B0604020202020204" pitchFamily="34" charset="0"/>
              </a:rPr>
              <a:t>PythonWin</a:t>
            </a:r>
          </a:p>
          <a:p>
            <a:pPr lvl="0" algn="just" eaLnBrk="1" hangingPunct="1"/>
            <a:r>
              <a:rPr lang="en-IN" altLang="zh-CN" sz="2000" dirty="0">
                <a:latin typeface="Arial" panose="020B0604020202020204" pitchFamily="34" charset="0"/>
                <a:cs typeface="Arial" panose="020B0604020202020204" pitchFamily="34" charset="0"/>
              </a:rPr>
              <a:t>Anaconda is one of the most popular Python data science platform</a:t>
            </a:r>
            <a:endParaRPr lang="en-IN" altLang="zh-CN" dirty="0">
              <a:latin typeface="Arial" panose="020B0604020202020204" pitchFamily="34" charset="0"/>
              <a:cs typeface="Arial" panose="020B0604020202020204" pitchFamily="34" charset="0"/>
            </a:endParaRPr>
          </a:p>
          <a:p>
            <a:pPr lvl="1" algn="just" eaLnBrk="1" hangingPunct="1"/>
            <a:endParaRPr lang="en-IN" altLang="zh-CN" dirty="0">
              <a:latin typeface="Arial" panose="020B0604020202020204" pitchFamily="34" charset="0"/>
              <a:cs typeface="Arial" panose="020B0604020202020204" pitchFamily="34" charset="0"/>
            </a:endParaRPr>
          </a:p>
          <a:p>
            <a:pPr lvl="1" algn="just" eaLnBrk="1" hangingPunct="1"/>
            <a:endParaRPr lang="en-IN" altLang="zh-CN" dirty="0">
              <a:latin typeface="Arial" panose="020B0604020202020204" pitchFamily="34" charset="0"/>
              <a:cs typeface="Arial" panose="020B060402020202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0" dirty="0" smtClean="0"/>
              <a:t>Lists - Revisited</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Basic List Operations</a:t>
            </a:r>
            <a:endParaRPr lang="en-IN" altLang="en-US" sz="1815" dirty="0" smtClean="0">
              <a:cs typeface="Arial" panose="020B0604020202020204" pitchFamily="34" charset="0"/>
            </a:endParaRP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cs typeface="Arial" panose="020B0604020202020204" pitchFamily="34" charset="0"/>
            </a:endParaRPr>
          </a:p>
        </p:txBody>
      </p:sp>
      <p:graphicFrame>
        <p:nvGraphicFramePr>
          <p:cNvPr id="2" name="Table 1"/>
          <p:cNvGraphicFramePr>
            <a:graphicFrameLocks noGrp="1"/>
          </p:cNvGraphicFramePr>
          <p:nvPr/>
        </p:nvGraphicFramePr>
        <p:xfrm>
          <a:off x="979537" y="1600110"/>
          <a:ext cx="7446010" cy="2577465"/>
        </p:xfrm>
        <a:graphic>
          <a:graphicData uri="http://schemas.openxmlformats.org/drawingml/2006/table">
            <a:tbl>
              <a:tblPr/>
              <a:tblGrid>
                <a:gridCol w="2743200"/>
                <a:gridCol w="2743200"/>
                <a:gridCol w="1959610"/>
              </a:tblGrid>
              <a:tr h="387985">
                <a:tc>
                  <a:txBody>
                    <a:bodyPr/>
                    <a:lstStyle/>
                    <a:p>
                      <a:pPr algn="ctr" fontAlgn="t"/>
                      <a:r>
                        <a:rPr lang="en-IN" sz="1635" b="0" dirty="0">
                          <a:effectLst/>
                          <a:latin typeface="Arial" panose="020B0604020202020204" pitchFamily="34" charset="0"/>
                          <a:cs typeface="Arial" panose="020B0604020202020204" pitchFamily="34" charset="0"/>
                        </a:rPr>
                        <a:t>Python Expression</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35" b="0">
                          <a:effectLst/>
                          <a:latin typeface="Arial" panose="020B0604020202020204" pitchFamily="34" charset="0"/>
                          <a:cs typeface="Arial" panose="020B0604020202020204" pitchFamily="34" charset="0"/>
                        </a:rPr>
                        <a:t>Results</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35" b="0">
                          <a:effectLst/>
                          <a:latin typeface="Arial" panose="020B0604020202020204" pitchFamily="34" charset="0"/>
                          <a:cs typeface="Arial" panose="020B0604020202020204" pitchFamily="34" charset="0"/>
                        </a:rPr>
                        <a:t>Description</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87985">
                <a:tc>
                  <a:txBody>
                    <a:bodyPr/>
                    <a:lstStyle/>
                    <a:p>
                      <a:pPr algn="l" fontAlgn="t"/>
                      <a:r>
                        <a:rPr lang="en-IN" sz="1635" b="0" dirty="0">
                          <a:effectLst/>
                          <a:latin typeface="Arial" panose="020B0604020202020204" pitchFamily="34" charset="0"/>
                          <a:cs typeface="Arial" panose="020B0604020202020204" pitchFamily="34" charset="0"/>
                        </a:rPr>
                        <a:t>len([1, 2, 3])</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b="0">
                          <a:effectLst/>
                          <a:latin typeface="Arial" panose="020B0604020202020204" pitchFamily="34" charset="0"/>
                          <a:cs typeface="Arial" panose="020B0604020202020204" pitchFamily="34" charset="0"/>
                        </a:rPr>
                        <a:t>3</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b="0">
                          <a:effectLst/>
                          <a:latin typeface="Arial" panose="020B0604020202020204" pitchFamily="34" charset="0"/>
                          <a:cs typeface="Arial" panose="020B0604020202020204" pitchFamily="34" charset="0"/>
                        </a:rPr>
                        <a:t>Length</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87985">
                <a:tc>
                  <a:txBody>
                    <a:bodyPr/>
                    <a:lstStyle/>
                    <a:p>
                      <a:pPr algn="l" fontAlgn="t"/>
                      <a:r>
                        <a:rPr lang="en-IN" sz="1635" b="0">
                          <a:effectLst/>
                          <a:latin typeface="Arial" panose="020B0604020202020204" pitchFamily="34" charset="0"/>
                          <a:cs typeface="Arial" panose="020B0604020202020204" pitchFamily="34" charset="0"/>
                        </a:rPr>
                        <a:t>[1, 2, 3] + [4, 5, 6]</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b="0">
                          <a:effectLst/>
                          <a:latin typeface="Arial" panose="020B0604020202020204" pitchFamily="34" charset="0"/>
                          <a:cs typeface="Arial" panose="020B0604020202020204" pitchFamily="34" charset="0"/>
                        </a:rPr>
                        <a:t>[1, 2, 3, 4, 5, 6]</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b="0">
                          <a:effectLst/>
                          <a:latin typeface="Arial" panose="020B0604020202020204" pitchFamily="34" charset="0"/>
                          <a:cs typeface="Arial" panose="020B0604020202020204" pitchFamily="34" charset="0"/>
                        </a:rPr>
                        <a:t>Concatenation</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87985">
                <a:tc>
                  <a:txBody>
                    <a:bodyPr/>
                    <a:lstStyle/>
                    <a:p>
                      <a:pPr algn="l" fontAlgn="t"/>
                      <a:r>
                        <a:rPr lang="en-IN" sz="1635" b="0">
                          <a:effectLst/>
                          <a:latin typeface="Arial" panose="020B0604020202020204" pitchFamily="34" charset="0"/>
                          <a:cs typeface="Arial" panose="020B0604020202020204" pitchFamily="34" charset="0"/>
                        </a:rPr>
                        <a:t>['Hi!'] * 4</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b="0">
                          <a:effectLst/>
                          <a:latin typeface="Arial" panose="020B0604020202020204" pitchFamily="34" charset="0"/>
                          <a:cs typeface="Arial" panose="020B0604020202020204" pitchFamily="34" charset="0"/>
                        </a:rPr>
                        <a:t>['Hi!', 'Hi!', 'Hi!', 'Hi!']</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b="0">
                          <a:effectLst/>
                          <a:latin typeface="Arial" panose="020B0604020202020204" pitchFamily="34" charset="0"/>
                          <a:cs typeface="Arial" panose="020B0604020202020204" pitchFamily="34" charset="0"/>
                        </a:rPr>
                        <a:t>Repetition</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387985">
                <a:tc>
                  <a:txBody>
                    <a:bodyPr/>
                    <a:lstStyle/>
                    <a:p>
                      <a:pPr algn="l" fontAlgn="t"/>
                      <a:r>
                        <a:rPr lang="en-IN" sz="1635" b="0">
                          <a:effectLst/>
                          <a:latin typeface="Arial" panose="020B0604020202020204" pitchFamily="34" charset="0"/>
                          <a:cs typeface="Arial" panose="020B0604020202020204" pitchFamily="34" charset="0"/>
                        </a:rPr>
                        <a:t>3 in [1, 2, 3]</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b="0">
                          <a:effectLst/>
                          <a:latin typeface="Arial" panose="020B0604020202020204" pitchFamily="34" charset="0"/>
                          <a:cs typeface="Arial" panose="020B0604020202020204" pitchFamily="34" charset="0"/>
                        </a:rPr>
                        <a:t>True</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b="0">
                          <a:effectLst/>
                          <a:latin typeface="Arial" panose="020B0604020202020204" pitchFamily="34" charset="0"/>
                          <a:cs typeface="Arial" panose="020B0604020202020204" pitchFamily="34" charset="0"/>
                        </a:rPr>
                        <a:t>Membership</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37540">
                <a:tc>
                  <a:txBody>
                    <a:bodyPr/>
                    <a:lstStyle/>
                    <a:p>
                      <a:pPr algn="l" fontAlgn="t"/>
                      <a:r>
                        <a:rPr lang="en-IN" sz="1635" b="0" dirty="0">
                          <a:effectLst/>
                          <a:latin typeface="Arial" panose="020B0604020202020204" pitchFamily="34" charset="0"/>
                          <a:cs typeface="Arial" panose="020B0604020202020204" pitchFamily="34" charset="0"/>
                        </a:rPr>
                        <a:t>for x in [1,2,3] : </a:t>
                      </a:r>
                    </a:p>
                    <a:p>
                      <a:pPr algn="l" fontAlgn="t"/>
                      <a:r>
                        <a:rPr lang="en-IN" sz="1635" b="0" dirty="0">
                          <a:effectLst/>
                          <a:latin typeface="Arial" panose="020B0604020202020204" pitchFamily="34" charset="0"/>
                          <a:cs typeface="Arial" panose="020B0604020202020204" pitchFamily="34" charset="0"/>
                        </a:rPr>
                        <a:t>     print (</a:t>
                      </a:r>
                      <a:r>
                        <a:rPr lang="en-IN" sz="1635" b="0" dirty="0" err="1">
                          <a:effectLst/>
                          <a:latin typeface="Arial" panose="020B0604020202020204" pitchFamily="34" charset="0"/>
                          <a:cs typeface="Arial" panose="020B0604020202020204" pitchFamily="34" charset="0"/>
                        </a:rPr>
                        <a:t>x,end</a:t>
                      </a:r>
                      <a:r>
                        <a:rPr lang="en-IN" sz="1635" b="0" dirty="0">
                          <a:effectLst/>
                          <a:latin typeface="Arial" panose="020B0604020202020204" pitchFamily="34" charset="0"/>
                          <a:cs typeface="Arial" panose="020B0604020202020204" pitchFamily="34" charset="0"/>
                        </a:rPr>
                        <a:t>=' ')</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b="0">
                          <a:effectLst/>
                          <a:latin typeface="Arial" panose="020B0604020202020204" pitchFamily="34" charset="0"/>
                          <a:cs typeface="Arial" panose="020B0604020202020204" pitchFamily="34" charset="0"/>
                        </a:rPr>
                        <a:t>1 2 3</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35" b="0" dirty="0">
                          <a:effectLst/>
                          <a:latin typeface="Arial" panose="020B0604020202020204" pitchFamily="34" charset="0"/>
                          <a:cs typeface="Arial" panose="020B0604020202020204" pitchFamily="34" charset="0"/>
                        </a:rPr>
                        <a:t>Iteration</a:t>
                      </a:r>
                    </a:p>
                  </a:txBody>
                  <a:tcPr marL="69119" marR="69119" marT="69119" marB="691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0" dirty="0" smtClean="0"/>
              <a:t>Lists - Revisited</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Built in List </a:t>
            </a:r>
            <a:r>
              <a:rPr lang="en-IN" altLang="en-US" sz="2540" dirty="0">
                <a:cs typeface="Arial" panose="020B0604020202020204" pitchFamily="34" charset="0"/>
              </a:rPr>
              <a:t>F</a:t>
            </a:r>
            <a:r>
              <a:rPr lang="en-IN" altLang="en-US" sz="2540" dirty="0" smtClean="0">
                <a:cs typeface="Arial" panose="020B0604020202020204" pitchFamily="34" charset="0"/>
              </a:rPr>
              <a:t>unctions and Methods (</a:t>
            </a:r>
            <a:r>
              <a:rPr lang="en-IN" altLang="en-US" sz="2540" b="1" dirty="0" smtClean="0">
                <a:cs typeface="Arial" panose="020B0604020202020204" pitchFamily="34" charset="0"/>
              </a:rPr>
              <a:t>assume list to be name of the variable</a:t>
            </a:r>
            <a:r>
              <a:rPr lang="en-IN" altLang="en-US" sz="2540" dirty="0" smtClean="0">
                <a:cs typeface="Arial" panose="020B0604020202020204" pitchFamily="34" charset="0"/>
              </a:rPr>
              <a:t>)</a:t>
            </a:r>
            <a:endParaRPr lang="en-IN" altLang="en-US" sz="1815" dirty="0" smtClean="0">
              <a:cs typeface="Arial" panose="020B0604020202020204" pitchFamily="34" charset="0"/>
            </a:endParaRP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cs typeface="Arial" panose="020B0604020202020204" pitchFamily="34" charset="0"/>
            </a:endParaRPr>
          </a:p>
        </p:txBody>
      </p:sp>
      <p:graphicFrame>
        <p:nvGraphicFramePr>
          <p:cNvPr id="3" name="Table 2"/>
          <p:cNvGraphicFramePr>
            <a:graphicFrameLocks noGrp="1"/>
          </p:cNvGraphicFramePr>
          <p:nvPr/>
        </p:nvGraphicFramePr>
        <p:xfrm>
          <a:off x="979537" y="1716053"/>
          <a:ext cx="7446010" cy="3529330"/>
        </p:xfrm>
        <a:graphic>
          <a:graphicData uri="http://schemas.openxmlformats.org/drawingml/2006/table">
            <a:tbl>
              <a:tblPr/>
              <a:tblGrid>
                <a:gridCol w="979805"/>
                <a:gridCol w="6466205"/>
              </a:tblGrid>
              <a:tr h="580390">
                <a:tc>
                  <a:txBody>
                    <a:bodyPr/>
                    <a:lstStyle/>
                    <a:p>
                      <a:pPr algn="ctr" fontAlgn="t"/>
                      <a:r>
                        <a:rPr lang="en-IN" sz="1635" b="0" dirty="0" smtClean="0">
                          <a:effectLst/>
                          <a:latin typeface="Arial" panose="020B0604020202020204" pitchFamily="34" charset="0"/>
                          <a:cs typeface="Arial" panose="020B0604020202020204" pitchFamily="34" charset="0"/>
                        </a:rPr>
                        <a:t>Sr.</a:t>
                      </a:r>
                    </a:p>
                  </a:txBody>
                  <a:tcPr marL="61770" marR="61770" marT="61770" marB="61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35" b="0">
                          <a:effectLst/>
                          <a:latin typeface="Arial" panose="020B0604020202020204" pitchFamily="34" charset="0"/>
                          <a:cs typeface="Arial" panose="020B0604020202020204" pitchFamily="34" charset="0"/>
                        </a:rPr>
                        <a:t>Function with Description</a:t>
                      </a:r>
                    </a:p>
                  </a:txBody>
                  <a:tcPr marL="61770" marR="61770" marT="61770" marB="61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61035">
                <a:tc>
                  <a:txBody>
                    <a:bodyPr/>
                    <a:lstStyle/>
                    <a:p>
                      <a:pPr algn="ctr" fontAlgn="t"/>
                      <a:r>
                        <a:rPr lang="en-IN" sz="1635" b="0">
                          <a:effectLst/>
                          <a:latin typeface="Arial" panose="020B0604020202020204" pitchFamily="34" charset="0"/>
                          <a:cs typeface="Arial" panose="020B0604020202020204" pitchFamily="34" charset="0"/>
                        </a:rPr>
                        <a:t>1</a:t>
                      </a:r>
                    </a:p>
                  </a:txBody>
                  <a:tcPr marL="61770" marR="61770" marT="61770" marB="61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635" b="0" u="none" strike="noStrike" dirty="0">
                          <a:solidFill>
                            <a:srgbClr val="313131"/>
                          </a:solidFill>
                          <a:effectLst/>
                          <a:latin typeface="Arial" panose="020B0604020202020204" pitchFamily="34" charset="0"/>
                          <a:cs typeface="Arial" panose="020B0604020202020204" pitchFamily="34" charset="0"/>
                        </a:rPr>
                        <a:t>len(list</a:t>
                      </a:r>
                      <a:r>
                        <a:rPr lang="en-IN" sz="1635" b="0" u="none" strike="noStrike" dirty="0" smtClean="0">
                          <a:solidFill>
                            <a:srgbClr val="313131"/>
                          </a:solidFill>
                          <a:effectLst/>
                          <a:latin typeface="Arial" panose="020B0604020202020204" pitchFamily="34" charset="0"/>
                          <a:cs typeface="Arial" panose="020B0604020202020204" pitchFamily="34" charset="0"/>
                        </a:rPr>
                        <a:t>)</a:t>
                      </a:r>
                      <a:r>
                        <a:rPr lang="en-IN" sz="1635" b="0" dirty="0">
                          <a:effectLst/>
                          <a:latin typeface="Arial" panose="020B0604020202020204" pitchFamily="34" charset="0"/>
                          <a:cs typeface="Arial" panose="020B0604020202020204" pitchFamily="34" charset="0"/>
                        </a:rPr>
                        <a:t/>
                      </a:r>
                      <a:br>
                        <a:rPr lang="en-IN" sz="1635" b="0" dirty="0">
                          <a:effectLst/>
                          <a:latin typeface="Arial" panose="020B0604020202020204" pitchFamily="34" charset="0"/>
                          <a:cs typeface="Arial" panose="020B0604020202020204" pitchFamily="34" charset="0"/>
                        </a:rPr>
                      </a:br>
                      <a:r>
                        <a:rPr lang="en-IN" sz="1635" b="0" dirty="0">
                          <a:effectLst/>
                          <a:latin typeface="Arial" panose="020B0604020202020204" pitchFamily="34" charset="0"/>
                          <a:cs typeface="Arial" panose="020B0604020202020204" pitchFamily="34" charset="0"/>
                        </a:rPr>
                        <a:t>Gives the total length of the list.</a:t>
                      </a:r>
                    </a:p>
                  </a:txBody>
                  <a:tcPr marL="61770" marR="61770" marT="61770" marB="61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88340">
                <a:tc>
                  <a:txBody>
                    <a:bodyPr/>
                    <a:lstStyle/>
                    <a:p>
                      <a:pPr algn="ctr" fontAlgn="t"/>
                      <a:r>
                        <a:rPr lang="en-IN" sz="1635" b="0">
                          <a:effectLst/>
                          <a:latin typeface="Arial" panose="020B0604020202020204" pitchFamily="34" charset="0"/>
                          <a:cs typeface="Arial" panose="020B0604020202020204" pitchFamily="34" charset="0"/>
                        </a:rPr>
                        <a:t>2</a:t>
                      </a:r>
                    </a:p>
                  </a:txBody>
                  <a:tcPr marL="61770" marR="61770" marT="61770" marB="61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635" b="0" u="none" strike="noStrike" dirty="0">
                          <a:solidFill>
                            <a:srgbClr val="313131"/>
                          </a:solidFill>
                          <a:effectLst/>
                          <a:latin typeface="Arial" panose="020B0604020202020204" pitchFamily="34" charset="0"/>
                          <a:cs typeface="Arial" panose="020B0604020202020204" pitchFamily="34" charset="0"/>
                        </a:rPr>
                        <a:t>max(list</a:t>
                      </a:r>
                      <a:r>
                        <a:rPr lang="en-IN" sz="1635" b="0" u="none" strike="noStrike" dirty="0" smtClean="0">
                          <a:solidFill>
                            <a:srgbClr val="313131"/>
                          </a:solidFill>
                          <a:effectLst/>
                          <a:latin typeface="Arial" panose="020B0604020202020204" pitchFamily="34" charset="0"/>
                          <a:cs typeface="Arial" panose="020B0604020202020204" pitchFamily="34" charset="0"/>
                        </a:rPr>
                        <a:t>)</a:t>
                      </a:r>
                      <a:r>
                        <a:rPr lang="en-IN" sz="1635" b="0" dirty="0">
                          <a:effectLst/>
                          <a:latin typeface="Arial" panose="020B0604020202020204" pitchFamily="34" charset="0"/>
                          <a:cs typeface="Arial" panose="020B0604020202020204" pitchFamily="34" charset="0"/>
                        </a:rPr>
                        <a:t/>
                      </a:r>
                      <a:br>
                        <a:rPr lang="en-IN" sz="1635" b="0" dirty="0">
                          <a:effectLst/>
                          <a:latin typeface="Arial" panose="020B0604020202020204" pitchFamily="34" charset="0"/>
                          <a:cs typeface="Arial" panose="020B0604020202020204" pitchFamily="34" charset="0"/>
                        </a:rPr>
                      </a:br>
                      <a:r>
                        <a:rPr lang="en-IN" sz="1635" b="0" dirty="0">
                          <a:effectLst/>
                          <a:latin typeface="Arial" panose="020B0604020202020204" pitchFamily="34" charset="0"/>
                          <a:cs typeface="Arial" panose="020B0604020202020204" pitchFamily="34" charset="0"/>
                        </a:rPr>
                        <a:t>Returns item from the list with max value.</a:t>
                      </a:r>
                    </a:p>
                  </a:txBody>
                  <a:tcPr marL="61770" marR="61770" marT="61770" marB="61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27710">
                <a:tc>
                  <a:txBody>
                    <a:bodyPr/>
                    <a:lstStyle/>
                    <a:p>
                      <a:pPr algn="ctr" fontAlgn="t"/>
                      <a:r>
                        <a:rPr lang="en-IN" sz="1635" b="0">
                          <a:effectLst/>
                          <a:latin typeface="Arial" panose="020B0604020202020204" pitchFamily="34" charset="0"/>
                          <a:cs typeface="Arial" panose="020B0604020202020204" pitchFamily="34" charset="0"/>
                        </a:rPr>
                        <a:t>3</a:t>
                      </a:r>
                    </a:p>
                  </a:txBody>
                  <a:tcPr marL="61770" marR="61770" marT="61770" marB="61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635" b="0" u="none" strike="noStrike" dirty="0">
                          <a:solidFill>
                            <a:srgbClr val="313131"/>
                          </a:solidFill>
                          <a:effectLst/>
                          <a:latin typeface="Arial" panose="020B0604020202020204" pitchFamily="34" charset="0"/>
                          <a:cs typeface="Arial" panose="020B0604020202020204" pitchFamily="34" charset="0"/>
                        </a:rPr>
                        <a:t>min(list</a:t>
                      </a:r>
                      <a:r>
                        <a:rPr lang="en-IN" sz="1635" b="0" u="none" strike="noStrike" dirty="0" smtClean="0">
                          <a:solidFill>
                            <a:srgbClr val="313131"/>
                          </a:solidFill>
                          <a:effectLst/>
                          <a:latin typeface="Arial" panose="020B0604020202020204" pitchFamily="34" charset="0"/>
                          <a:cs typeface="Arial" panose="020B0604020202020204" pitchFamily="34" charset="0"/>
                        </a:rPr>
                        <a:t>)</a:t>
                      </a:r>
                      <a:r>
                        <a:rPr lang="en-IN" sz="1635" b="0" dirty="0">
                          <a:effectLst/>
                          <a:latin typeface="Arial" panose="020B0604020202020204" pitchFamily="34" charset="0"/>
                          <a:cs typeface="Arial" panose="020B0604020202020204" pitchFamily="34" charset="0"/>
                        </a:rPr>
                        <a:t/>
                      </a:r>
                      <a:br>
                        <a:rPr lang="en-IN" sz="1635" b="0" dirty="0">
                          <a:effectLst/>
                          <a:latin typeface="Arial" panose="020B0604020202020204" pitchFamily="34" charset="0"/>
                          <a:cs typeface="Arial" panose="020B0604020202020204" pitchFamily="34" charset="0"/>
                        </a:rPr>
                      </a:br>
                      <a:r>
                        <a:rPr lang="en-IN" sz="1635" b="0" dirty="0">
                          <a:effectLst/>
                          <a:latin typeface="Arial" panose="020B0604020202020204" pitchFamily="34" charset="0"/>
                          <a:cs typeface="Arial" panose="020B0604020202020204" pitchFamily="34" charset="0"/>
                        </a:rPr>
                        <a:t>Returns item from the list with min value.</a:t>
                      </a:r>
                    </a:p>
                  </a:txBody>
                  <a:tcPr marL="61770" marR="61770" marT="61770" marB="61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25805">
                <a:tc>
                  <a:txBody>
                    <a:bodyPr/>
                    <a:lstStyle/>
                    <a:p>
                      <a:pPr algn="ctr" fontAlgn="t"/>
                      <a:r>
                        <a:rPr lang="en-IN" sz="1635" b="0">
                          <a:effectLst/>
                          <a:latin typeface="Arial" panose="020B0604020202020204" pitchFamily="34" charset="0"/>
                          <a:cs typeface="Arial" panose="020B0604020202020204" pitchFamily="34" charset="0"/>
                        </a:rPr>
                        <a:t>4</a:t>
                      </a:r>
                    </a:p>
                  </a:txBody>
                  <a:tcPr marL="61770" marR="61770" marT="61770" marB="61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635" b="0" dirty="0" err="1" smtClean="0">
                          <a:effectLst/>
                          <a:latin typeface="Arial" panose="020B0604020202020204" pitchFamily="34" charset="0"/>
                          <a:cs typeface="Arial" panose="020B0604020202020204" pitchFamily="34" charset="0"/>
                        </a:rPr>
                        <a:t>list.copy</a:t>
                      </a:r>
                      <a:r>
                        <a:rPr lang="en-IN" sz="1635" b="0" dirty="0" smtClean="0">
                          <a:effectLst/>
                          <a:latin typeface="Arial" panose="020B0604020202020204" pitchFamily="34" charset="0"/>
                          <a:cs typeface="Arial" panose="020B0604020202020204" pitchFamily="34" charset="0"/>
                        </a:rPr>
                        <a:t>()</a:t>
                      </a:r>
                    </a:p>
                    <a:p>
                      <a:pPr algn="l" fontAlgn="t"/>
                      <a:r>
                        <a:rPr lang="en-IN" sz="1635" b="0" dirty="0" smtClean="0">
                          <a:effectLst/>
                          <a:latin typeface="Arial" panose="020B0604020202020204" pitchFamily="34" charset="0"/>
                          <a:cs typeface="Arial" panose="020B0604020202020204" pitchFamily="34" charset="0"/>
                        </a:rPr>
                        <a:t>Returns a copy of the list</a:t>
                      </a:r>
                    </a:p>
                    <a:p>
                      <a:pPr algn="l" fontAlgn="t"/>
                      <a:endParaRPr lang="en-IN" sz="1635" b="0" dirty="0">
                        <a:effectLst/>
                        <a:latin typeface="Arial" panose="020B0604020202020204" pitchFamily="34" charset="0"/>
                        <a:cs typeface="Arial" panose="020B0604020202020204" pitchFamily="34" charset="0"/>
                      </a:endParaRPr>
                    </a:p>
                  </a:txBody>
                  <a:tcPr marL="61770" marR="61770" marT="61770" marB="617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0" dirty="0" smtClean="0"/>
              <a:t>Lists - Revisited</a:t>
            </a:r>
          </a:p>
        </p:txBody>
      </p:sp>
      <p:sp>
        <p:nvSpPr>
          <p:cNvPr id="4098" name="Rectangle 2"/>
          <p:cNvSpPr>
            <a:spLocks noGrp="1" noChangeArrowheads="1"/>
          </p:cNvSpPr>
          <p:nvPr>
            <p:ph type="subTitle" idx="4294967295"/>
          </p:nvPr>
        </p:nvSpPr>
        <p:spPr>
          <a:xfrm>
            <a:off x="457750" y="80441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List Methods</a:t>
            </a:r>
            <a:endParaRPr lang="en-IN" altLang="en-US" sz="1815" dirty="0" smtClean="0">
              <a:cs typeface="Arial" panose="020B0604020202020204" pitchFamily="34" charset="0"/>
            </a:endParaRP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cs typeface="Arial" panose="020B0604020202020204" pitchFamily="34" charset="0"/>
            </a:endParaRPr>
          </a:p>
        </p:txBody>
      </p:sp>
      <p:graphicFrame>
        <p:nvGraphicFramePr>
          <p:cNvPr id="2" name="Table 1"/>
          <p:cNvGraphicFramePr>
            <a:graphicFrameLocks noGrp="1"/>
          </p:cNvGraphicFramePr>
          <p:nvPr/>
        </p:nvGraphicFramePr>
        <p:xfrm>
          <a:off x="751200" y="1339759"/>
          <a:ext cx="7641590" cy="4987290"/>
        </p:xfrm>
        <a:graphic>
          <a:graphicData uri="http://schemas.openxmlformats.org/drawingml/2006/table">
            <a:tbl>
              <a:tblPr/>
              <a:tblGrid>
                <a:gridCol w="494030"/>
                <a:gridCol w="7147560"/>
              </a:tblGrid>
              <a:tr h="365760">
                <a:tc>
                  <a:txBody>
                    <a:bodyPr/>
                    <a:lstStyle/>
                    <a:p>
                      <a:pPr algn="ctr" fontAlgn="t"/>
                      <a:r>
                        <a:rPr lang="en-IN" sz="1800" b="0" dirty="0">
                          <a:effectLst/>
                          <a:latin typeface="Arial" panose="020B0604020202020204" pitchFamily="34" charset="0"/>
                          <a:cs typeface="Arial" panose="020B0604020202020204" pitchFamily="34" charset="0"/>
                        </a:rPr>
                        <a:t>SN</a:t>
                      </a:r>
                    </a:p>
                  </a:txBody>
                  <a:tcPr marL="36346" marR="36346" marT="36346" marB="36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b="0" dirty="0">
                          <a:effectLst/>
                          <a:latin typeface="Arial" panose="020B0604020202020204" pitchFamily="34" charset="0"/>
                          <a:cs typeface="Arial" panose="020B0604020202020204" pitchFamily="34" charset="0"/>
                        </a:rPr>
                        <a:t>Methods with Description</a:t>
                      </a:r>
                    </a:p>
                  </a:txBody>
                  <a:tcPr marL="36346" marR="36346" marT="36346" marB="36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71500">
                <a:tc>
                  <a:txBody>
                    <a:bodyPr/>
                    <a:lstStyle/>
                    <a:p>
                      <a:pPr algn="ctr" fontAlgn="t"/>
                      <a:r>
                        <a:rPr lang="en-IN" sz="1800" b="0">
                          <a:effectLst/>
                          <a:latin typeface="Arial" panose="020B0604020202020204" pitchFamily="34" charset="0"/>
                          <a:cs typeface="Arial" panose="020B0604020202020204" pitchFamily="34" charset="0"/>
                        </a:rPr>
                        <a:t>1</a:t>
                      </a:r>
                    </a:p>
                  </a:txBody>
                  <a:tcPr marL="36346" marR="36346" marT="36346" marB="36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800" b="0" u="none" strike="noStrike" dirty="0">
                          <a:solidFill>
                            <a:srgbClr val="313131"/>
                          </a:solidFill>
                          <a:effectLst/>
                          <a:latin typeface="Arial" panose="020B0604020202020204" pitchFamily="34" charset="0"/>
                          <a:cs typeface="Arial" panose="020B0604020202020204" pitchFamily="34" charset="0"/>
                        </a:rPr>
                        <a:t>list.append(</a:t>
                      </a:r>
                      <a:r>
                        <a:rPr lang="en-IN" sz="1800" b="0" u="none" strike="noStrike" dirty="0" err="1">
                          <a:solidFill>
                            <a:srgbClr val="313131"/>
                          </a:solidFill>
                          <a:effectLst/>
                          <a:latin typeface="Arial" panose="020B0604020202020204" pitchFamily="34" charset="0"/>
                          <a:cs typeface="Arial" panose="020B0604020202020204" pitchFamily="34" charset="0"/>
                        </a:rPr>
                        <a:t>obj</a:t>
                      </a:r>
                      <a:r>
                        <a:rPr lang="en-IN" sz="1800" b="0" u="none" strike="noStrike" dirty="0" smtClean="0">
                          <a:solidFill>
                            <a:srgbClr val="313131"/>
                          </a:solidFill>
                          <a:effectLst/>
                          <a:latin typeface="Arial" panose="020B0604020202020204" pitchFamily="34" charset="0"/>
                          <a:cs typeface="Arial" panose="020B0604020202020204" pitchFamily="34" charset="0"/>
                        </a:rPr>
                        <a:t>)</a:t>
                      </a:r>
                      <a:r>
                        <a:rPr lang="en-IN" sz="1800" b="0" dirty="0">
                          <a:effectLst/>
                          <a:latin typeface="Arial" panose="020B0604020202020204" pitchFamily="34" charset="0"/>
                          <a:cs typeface="Arial" panose="020B0604020202020204" pitchFamily="34" charset="0"/>
                        </a:rPr>
                        <a:t/>
                      </a:r>
                      <a:br>
                        <a:rPr lang="en-IN" sz="1800" b="0" dirty="0">
                          <a:effectLst/>
                          <a:latin typeface="Arial" panose="020B0604020202020204" pitchFamily="34" charset="0"/>
                          <a:cs typeface="Arial" panose="020B0604020202020204" pitchFamily="34" charset="0"/>
                        </a:rPr>
                      </a:br>
                      <a:r>
                        <a:rPr lang="en-IN" sz="1800" b="0" dirty="0">
                          <a:effectLst/>
                          <a:latin typeface="Arial" panose="020B0604020202020204" pitchFamily="34" charset="0"/>
                          <a:cs typeface="Arial" panose="020B0604020202020204" pitchFamily="34" charset="0"/>
                        </a:rPr>
                        <a:t>Appends object </a:t>
                      </a:r>
                      <a:r>
                        <a:rPr lang="en-IN" sz="1800" b="0" dirty="0" err="1">
                          <a:effectLst/>
                          <a:latin typeface="Arial" panose="020B0604020202020204" pitchFamily="34" charset="0"/>
                          <a:cs typeface="Arial" panose="020B0604020202020204" pitchFamily="34" charset="0"/>
                        </a:rPr>
                        <a:t>obj</a:t>
                      </a:r>
                      <a:r>
                        <a:rPr lang="en-IN" sz="1800" b="0" dirty="0">
                          <a:effectLst/>
                          <a:latin typeface="Arial" panose="020B0604020202020204" pitchFamily="34" charset="0"/>
                          <a:cs typeface="Arial" panose="020B0604020202020204" pitchFamily="34" charset="0"/>
                        </a:rPr>
                        <a:t> to </a:t>
                      </a:r>
                      <a:r>
                        <a:rPr lang="en-IN" sz="1800" b="0" dirty="0" smtClean="0">
                          <a:effectLst/>
                          <a:latin typeface="Arial" panose="020B0604020202020204" pitchFamily="34" charset="0"/>
                          <a:cs typeface="Arial" panose="020B0604020202020204" pitchFamily="34" charset="0"/>
                        </a:rPr>
                        <a:t>list. Returns None.</a:t>
                      </a:r>
                    </a:p>
                  </a:txBody>
                  <a:tcPr marL="36346" marR="36346" marT="36346" marB="36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1500">
                <a:tc>
                  <a:txBody>
                    <a:bodyPr/>
                    <a:lstStyle/>
                    <a:p>
                      <a:pPr algn="ctr" fontAlgn="t"/>
                      <a:r>
                        <a:rPr lang="en-IN" sz="1800" b="0">
                          <a:effectLst/>
                          <a:latin typeface="Arial" panose="020B0604020202020204" pitchFamily="34" charset="0"/>
                          <a:cs typeface="Arial" panose="020B0604020202020204" pitchFamily="34" charset="0"/>
                        </a:rPr>
                        <a:t>2</a:t>
                      </a:r>
                    </a:p>
                  </a:txBody>
                  <a:tcPr marL="36346" marR="36346" marT="36346" marB="36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800" b="0" u="none" strike="noStrike" dirty="0">
                          <a:solidFill>
                            <a:srgbClr val="313131"/>
                          </a:solidFill>
                          <a:effectLst/>
                          <a:latin typeface="Arial" panose="020B0604020202020204" pitchFamily="34" charset="0"/>
                          <a:cs typeface="Arial" panose="020B0604020202020204" pitchFamily="34" charset="0"/>
                        </a:rPr>
                        <a:t>list.count(</a:t>
                      </a:r>
                      <a:r>
                        <a:rPr lang="en-IN" sz="1800" b="0" u="none" strike="noStrike" dirty="0" err="1">
                          <a:solidFill>
                            <a:srgbClr val="313131"/>
                          </a:solidFill>
                          <a:effectLst/>
                          <a:latin typeface="Arial" panose="020B0604020202020204" pitchFamily="34" charset="0"/>
                          <a:cs typeface="Arial" panose="020B0604020202020204" pitchFamily="34" charset="0"/>
                        </a:rPr>
                        <a:t>obj</a:t>
                      </a:r>
                      <a:r>
                        <a:rPr lang="en-IN" sz="1800" b="0" u="none" strike="noStrike" dirty="0" smtClean="0">
                          <a:solidFill>
                            <a:srgbClr val="313131"/>
                          </a:solidFill>
                          <a:effectLst/>
                          <a:latin typeface="Arial" panose="020B0604020202020204" pitchFamily="34" charset="0"/>
                          <a:cs typeface="Arial" panose="020B0604020202020204" pitchFamily="34" charset="0"/>
                        </a:rPr>
                        <a:t>)</a:t>
                      </a:r>
                      <a:r>
                        <a:rPr lang="en-IN" sz="1800" b="0" dirty="0">
                          <a:effectLst/>
                          <a:latin typeface="Arial" panose="020B0604020202020204" pitchFamily="34" charset="0"/>
                          <a:cs typeface="Arial" panose="020B0604020202020204" pitchFamily="34" charset="0"/>
                        </a:rPr>
                        <a:t/>
                      </a:r>
                      <a:br>
                        <a:rPr lang="en-IN" sz="1800" b="0" dirty="0">
                          <a:effectLst/>
                          <a:latin typeface="Arial" panose="020B0604020202020204" pitchFamily="34" charset="0"/>
                          <a:cs typeface="Arial" panose="020B0604020202020204" pitchFamily="34" charset="0"/>
                        </a:rPr>
                      </a:br>
                      <a:r>
                        <a:rPr lang="en-IN" sz="1800" b="0" dirty="0">
                          <a:effectLst/>
                          <a:latin typeface="Arial" panose="020B0604020202020204" pitchFamily="34" charset="0"/>
                          <a:cs typeface="Arial" panose="020B0604020202020204" pitchFamily="34" charset="0"/>
                        </a:rPr>
                        <a:t>Returns count of how many times </a:t>
                      </a:r>
                      <a:r>
                        <a:rPr lang="en-IN" sz="1800" b="0" dirty="0" err="1">
                          <a:effectLst/>
                          <a:latin typeface="Arial" panose="020B0604020202020204" pitchFamily="34" charset="0"/>
                          <a:cs typeface="Arial" panose="020B0604020202020204" pitchFamily="34" charset="0"/>
                        </a:rPr>
                        <a:t>obj</a:t>
                      </a:r>
                      <a:r>
                        <a:rPr lang="en-IN" sz="1800" b="0" dirty="0">
                          <a:effectLst/>
                          <a:latin typeface="Arial" panose="020B0604020202020204" pitchFamily="34" charset="0"/>
                          <a:cs typeface="Arial" panose="020B0604020202020204" pitchFamily="34" charset="0"/>
                        </a:rPr>
                        <a:t> occurs in list</a:t>
                      </a:r>
                    </a:p>
                  </a:txBody>
                  <a:tcPr marL="36346" marR="36346" marT="36346" marB="36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21030">
                <a:tc>
                  <a:txBody>
                    <a:bodyPr/>
                    <a:lstStyle/>
                    <a:p>
                      <a:pPr algn="ctr" fontAlgn="t"/>
                      <a:r>
                        <a:rPr lang="en-IN" sz="1800" b="0">
                          <a:effectLst/>
                          <a:latin typeface="Arial" panose="020B0604020202020204" pitchFamily="34" charset="0"/>
                          <a:cs typeface="Arial" panose="020B0604020202020204" pitchFamily="34" charset="0"/>
                        </a:rPr>
                        <a:t>3</a:t>
                      </a:r>
                    </a:p>
                  </a:txBody>
                  <a:tcPr marL="36346" marR="36346" marT="36346" marB="36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800" b="0" u="none" strike="noStrike" dirty="0">
                          <a:solidFill>
                            <a:srgbClr val="313131"/>
                          </a:solidFill>
                          <a:effectLst/>
                          <a:latin typeface="Arial" panose="020B0604020202020204" pitchFamily="34" charset="0"/>
                          <a:cs typeface="Arial" panose="020B0604020202020204" pitchFamily="34" charset="0"/>
                        </a:rPr>
                        <a:t>list.index(</a:t>
                      </a:r>
                      <a:r>
                        <a:rPr lang="en-IN" sz="1800" b="0" u="none" strike="noStrike" dirty="0" err="1">
                          <a:solidFill>
                            <a:srgbClr val="313131"/>
                          </a:solidFill>
                          <a:effectLst/>
                          <a:latin typeface="Arial" panose="020B0604020202020204" pitchFamily="34" charset="0"/>
                          <a:cs typeface="Arial" panose="020B0604020202020204" pitchFamily="34" charset="0"/>
                        </a:rPr>
                        <a:t>obj</a:t>
                      </a:r>
                      <a:r>
                        <a:rPr lang="en-IN" sz="1800" b="0" u="none" strike="noStrike" dirty="0" smtClean="0">
                          <a:solidFill>
                            <a:srgbClr val="313131"/>
                          </a:solidFill>
                          <a:effectLst/>
                          <a:latin typeface="Arial" panose="020B0604020202020204" pitchFamily="34" charset="0"/>
                          <a:cs typeface="Arial" panose="020B0604020202020204" pitchFamily="34" charset="0"/>
                        </a:rPr>
                        <a:t>)</a:t>
                      </a:r>
                      <a:r>
                        <a:rPr lang="en-IN" sz="1800" b="0" dirty="0">
                          <a:effectLst/>
                          <a:latin typeface="Arial" panose="020B0604020202020204" pitchFamily="34" charset="0"/>
                          <a:cs typeface="Arial" panose="020B0604020202020204" pitchFamily="34" charset="0"/>
                        </a:rPr>
                        <a:t/>
                      </a:r>
                      <a:br>
                        <a:rPr lang="en-IN" sz="1800" b="0" dirty="0">
                          <a:effectLst/>
                          <a:latin typeface="Arial" panose="020B0604020202020204" pitchFamily="34" charset="0"/>
                          <a:cs typeface="Arial" panose="020B0604020202020204" pitchFamily="34" charset="0"/>
                        </a:rPr>
                      </a:br>
                      <a:r>
                        <a:rPr lang="en-IN" sz="1800" b="0" dirty="0">
                          <a:effectLst/>
                          <a:latin typeface="Arial" panose="020B0604020202020204" pitchFamily="34" charset="0"/>
                          <a:cs typeface="Arial" panose="020B0604020202020204" pitchFamily="34" charset="0"/>
                        </a:rPr>
                        <a:t>Returns the lowest index in list that </a:t>
                      </a:r>
                      <a:r>
                        <a:rPr lang="en-IN" sz="1800" b="0" dirty="0" err="1">
                          <a:effectLst/>
                          <a:latin typeface="Arial" panose="020B0604020202020204" pitchFamily="34" charset="0"/>
                          <a:cs typeface="Arial" panose="020B0604020202020204" pitchFamily="34" charset="0"/>
                        </a:rPr>
                        <a:t>obj</a:t>
                      </a:r>
                      <a:r>
                        <a:rPr lang="en-IN" sz="1800" b="0" dirty="0">
                          <a:effectLst/>
                          <a:latin typeface="Arial" panose="020B0604020202020204" pitchFamily="34" charset="0"/>
                          <a:cs typeface="Arial" panose="020B0604020202020204" pitchFamily="34" charset="0"/>
                        </a:rPr>
                        <a:t> appears</a:t>
                      </a:r>
                    </a:p>
                  </a:txBody>
                  <a:tcPr marL="36346" marR="36346" marT="36346" marB="36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1500">
                <a:tc>
                  <a:txBody>
                    <a:bodyPr/>
                    <a:lstStyle/>
                    <a:p>
                      <a:pPr algn="ctr" fontAlgn="t"/>
                      <a:r>
                        <a:rPr lang="en-IN" sz="1800" b="0">
                          <a:effectLst/>
                          <a:latin typeface="Arial" panose="020B0604020202020204" pitchFamily="34" charset="0"/>
                          <a:cs typeface="Arial" panose="020B0604020202020204" pitchFamily="34" charset="0"/>
                        </a:rPr>
                        <a:t>4</a:t>
                      </a:r>
                    </a:p>
                  </a:txBody>
                  <a:tcPr marL="36346" marR="36346" marT="36346" marB="36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800" b="0" u="none" strike="noStrike" dirty="0">
                          <a:solidFill>
                            <a:srgbClr val="313131"/>
                          </a:solidFill>
                          <a:effectLst/>
                          <a:latin typeface="Arial" panose="020B0604020202020204" pitchFamily="34" charset="0"/>
                          <a:cs typeface="Arial" panose="020B0604020202020204" pitchFamily="34" charset="0"/>
                        </a:rPr>
                        <a:t>list.insert(index, </a:t>
                      </a:r>
                      <a:r>
                        <a:rPr lang="en-IN" sz="1800" b="0" u="none" strike="noStrike" dirty="0" err="1">
                          <a:solidFill>
                            <a:srgbClr val="313131"/>
                          </a:solidFill>
                          <a:effectLst/>
                          <a:latin typeface="Arial" panose="020B0604020202020204" pitchFamily="34" charset="0"/>
                          <a:cs typeface="Arial" panose="020B0604020202020204" pitchFamily="34" charset="0"/>
                        </a:rPr>
                        <a:t>obj</a:t>
                      </a:r>
                      <a:r>
                        <a:rPr lang="en-IN" sz="1800" b="0" u="none" strike="noStrike" dirty="0" smtClean="0">
                          <a:solidFill>
                            <a:srgbClr val="313131"/>
                          </a:solidFill>
                          <a:effectLst/>
                          <a:latin typeface="Arial" panose="020B0604020202020204" pitchFamily="34" charset="0"/>
                          <a:cs typeface="Arial" panose="020B0604020202020204" pitchFamily="34" charset="0"/>
                        </a:rPr>
                        <a:t>)</a:t>
                      </a:r>
                      <a:r>
                        <a:rPr lang="en-IN" sz="1800" b="0" dirty="0">
                          <a:effectLst/>
                          <a:latin typeface="Arial" panose="020B0604020202020204" pitchFamily="34" charset="0"/>
                          <a:cs typeface="Arial" panose="020B0604020202020204" pitchFamily="34" charset="0"/>
                        </a:rPr>
                        <a:t/>
                      </a:r>
                      <a:br>
                        <a:rPr lang="en-IN" sz="1800" b="0" dirty="0">
                          <a:effectLst/>
                          <a:latin typeface="Arial" panose="020B0604020202020204" pitchFamily="34" charset="0"/>
                          <a:cs typeface="Arial" panose="020B0604020202020204" pitchFamily="34" charset="0"/>
                        </a:rPr>
                      </a:br>
                      <a:r>
                        <a:rPr lang="en-IN" sz="1800" b="0" dirty="0">
                          <a:effectLst/>
                          <a:latin typeface="Arial" panose="020B0604020202020204" pitchFamily="34" charset="0"/>
                          <a:cs typeface="Arial" panose="020B0604020202020204" pitchFamily="34" charset="0"/>
                        </a:rPr>
                        <a:t>Inserts object </a:t>
                      </a:r>
                      <a:r>
                        <a:rPr lang="en-IN" sz="1800" b="0" dirty="0" err="1">
                          <a:effectLst/>
                          <a:latin typeface="Arial" panose="020B0604020202020204" pitchFamily="34" charset="0"/>
                          <a:cs typeface="Arial" panose="020B0604020202020204" pitchFamily="34" charset="0"/>
                        </a:rPr>
                        <a:t>obj</a:t>
                      </a:r>
                      <a:r>
                        <a:rPr lang="en-IN" sz="1800" b="0" dirty="0">
                          <a:effectLst/>
                          <a:latin typeface="Arial" panose="020B0604020202020204" pitchFamily="34" charset="0"/>
                          <a:cs typeface="Arial" panose="020B0604020202020204" pitchFamily="34" charset="0"/>
                        </a:rPr>
                        <a:t> into list at offset index</a:t>
                      </a:r>
                    </a:p>
                  </a:txBody>
                  <a:tcPr marL="36346" marR="36346" marT="36346" marB="36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1500">
                <a:tc>
                  <a:txBody>
                    <a:bodyPr/>
                    <a:lstStyle/>
                    <a:p>
                      <a:pPr algn="ctr" fontAlgn="t"/>
                      <a:r>
                        <a:rPr lang="en-IN" sz="1800" b="0">
                          <a:effectLst/>
                          <a:latin typeface="Arial" panose="020B0604020202020204" pitchFamily="34" charset="0"/>
                          <a:cs typeface="Arial" panose="020B0604020202020204" pitchFamily="34" charset="0"/>
                        </a:rPr>
                        <a:t>5</a:t>
                      </a:r>
                    </a:p>
                  </a:txBody>
                  <a:tcPr marL="36346" marR="36346" marT="36346" marB="36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800" b="0" u="none" strike="noStrike" dirty="0" err="1" smtClean="0">
                          <a:solidFill>
                            <a:srgbClr val="313131"/>
                          </a:solidFill>
                          <a:effectLst/>
                          <a:latin typeface="Arial" panose="020B0604020202020204" pitchFamily="34" charset="0"/>
                          <a:cs typeface="Arial" panose="020B0604020202020204" pitchFamily="34" charset="0"/>
                        </a:rPr>
                        <a:t>list.pop</a:t>
                      </a:r>
                      <a:r>
                        <a:rPr lang="en-IN" sz="1800" b="0" u="none" strike="noStrike" dirty="0" smtClean="0">
                          <a:solidFill>
                            <a:srgbClr val="313131"/>
                          </a:solidFill>
                          <a:effectLst/>
                          <a:latin typeface="Arial" panose="020B0604020202020204" pitchFamily="34" charset="0"/>
                          <a:cs typeface="Arial" panose="020B0604020202020204" pitchFamily="34" charset="0"/>
                        </a:rPr>
                        <a:t>()</a:t>
                      </a:r>
                      <a:r>
                        <a:rPr lang="en-IN" sz="1800" b="0" dirty="0">
                          <a:effectLst/>
                          <a:latin typeface="Arial" panose="020B0604020202020204" pitchFamily="34" charset="0"/>
                          <a:cs typeface="Arial" panose="020B0604020202020204" pitchFamily="34" charset="0"/>
                        </a:rPr>
                        <a:t/>
                      </a:r>
                      <a:br>
                        <a:rPr lang="en-IN" sz="1800" b="0" dirty="0">
                          <a:effectLst/>
                          <a:latin typeface="Arial" panose="020B0604020202020204" pitchFamily="34" charset="0"/>
                          <a:cs typeface="Arial" panose="020B0604020202020204" pitchFamily="34" charset="0"/>
                        </a:rPr>
                      </a:br>
                      <a:r>
                        <a:rPr lang="en-IN" sz="1800" b="0" dirty="0">
                          <a:effectLst/>
                          <a:latin typeface="Arial" panose="020B0604020202020204" pitchFamily="34" charset="0"/>
                          <a:cs typeface="Arial" panose="020B0604020202020204" pitchFamily="34" charset="0"/>
                        </a:rPr>
                        <a:t>Removes and returns last object or </a:t>
                      </a:r>
                      <a:r>
                        <a:rPr lang="en-IN" sz="1800" b="0" dirty="0" err="1">
                          <a:effectLst/>
                          <a:latin typeface="Arial" panose="020B0604020202020204" pitchFamily="34" charset="0"/>
                          <a:cs typeface="Arial" panose="020B0604020202020204" pitchFamily="34" charset="0"/>
                        </a:rPr>
                        <a:t>obj</a:t>
                      </a:r>
                      <a:r>
                        <a:rPr lang="en-IN" sz="1800" b="0" dirty="0">
                          <a:effectLst/>
                          <a:latin typeface="Arial" panose="020B0604020202020204" pitchFamily="34" charset="0"/>
                          <a:cs typeface="Arial" panose="020B0604020202020204" pitchFamily="34" charset="0"/>
                        </a:rPr>
                        <a:t> from list</a:t>
                      </a:r>
                    </a:p>
                  </a:txBody>
                  <a:tcPr marL="36346" marR="36346" marT="36346" marB="36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1500">
                <a:tc>
                  <a:txBody>
                    <a:bodyPr/>
                    <a:lstStyle/>
                    <a:p>
                      <a:pPr algn="ctr" fontAlgn="t"/>
                      <a:r>
                        <a:rPr lang="en-IN" sz="1800" b="0">
                          <a:effectLst/>
                          <a:latin typeface="Arial" panose="020B0604020202020204" pitchFamily="34" charset="0"/>
                          <a:cs typeface="Arial" panose="020B0604020202020204" pitchFamily="34" charset="0"/>
                        </a:rPr>
                        <a:t>6</a:t>
                      </a:r>
                    </a:p>
                  </a:txBody>
                  <a:tcPr marL="36346" marR="36346" marT="36346" marB="36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800" b="0" u="none" strike="noStrike" dirty="0">
                          <a:solidFill>
                            <a:srgbClr val="313131"/>
                          </a:solidFill>
                          <a:effectLst/>
                          <a:latin typeface="Arial" panose="020B0604020202020204" pitchFamily="34" charset="0"/>
                          <a:cs typeface="Arial" panose="020B0604020202020204" pitchFamily="34" charset="0"/>
                        </a:rPr>
                        <a:t>list.remove(</a:t>
                      </a:r>
                      <a:r>
                        <a:rPr lang="en-IN" sz="1800" b="0" u="none" strike="noStrike" dirty="0" err="1">
                          <a:solidFill>
                            <a:srgbClr val="313131"/>
                          </a:solidFill>
                          <a:effectLst/>
                          <a:latin typeface="Arial" panose="020B0604020202020204" pitchFamily="34" charset="0"/>
                          <a:cs typeface="Arial" panose="020B0604020202020204" pitchFamily="34" charset="0"/>
                        </a:rPr>
                        <a:t>obj</a:t>
                      </a:r>
                      <a:r>
                        <a:rPr lang="en-IN" sz="1800" b="0" u="none" strike="noStrike" dirty="0" smtClean="0">
                          <a:solidFill>
                            <a:srgbClr val="313131"/>
                          </a:solidFill>
                          <a:effectLst/>
                          <a:latin typeface="Arial" panose="020B0604020202020204" pitchFamily="34" charset="0"/>
                          <a:cs typeface="Arial" panose="020B0604020202020204" pitchFamily="34" charset="0"/>
                        </a:rPr>
                        <a:t>)</a:t>
                      </a:r>
                      <a:r>
                        <a:rPr lang="en-IN" sz="1800" b="0" dirty="0">
                          <a:effectLst/>
                          <a:latin typeface="Arial" panose="020B0604020202020204" pitchFamily="34" charset="0"/>
                          <a:cs typeface="Arial" panose="020B0604020202020204" pitchFamily="34" charset="0"/>
                        </a:rPr>
                        <a:t/>
                      </a:r>
                      <a:br>
                        <a:rPr lang="en-IN" sz="1800" b="0" dirty="0">
                          <a:effectLst/>
                          <a:latin typeface="Arial" panose="020B0604020202020204" pitchFamily="34" charset="0"/>
                          <a:cs typeface="Arial" panose="020B0604020202020204" pitchFamily="34" charset="0"/>
                        </a:rPr>
                      </a:br>
                      <a:r>
                        <a:rPr lang="en-IN" sz="1800" b="0" dirty="0">
                          <a:effectLst/>
                          <a:latin typeface="Arial" panose="020B0604020202020204" pitchFamily="34" charset="0"/>
                          <a:cs typeface="Arial" panose="020B0604020202020204" pitchFamily="34" charset="0"/>
                        </a:rPr>
                        <a:t>Removes </a:t>
                      </a:r>
                      <a:r>
                        <a:rPr lang="en-IN" sz="1800" b="0" dirty="0" smtClean="0">
                          <a:effectLst/>
                          <a:latin typeface="Arial" panose="020B0604020202020204" pitchFamily="34" charset="0"/>
                          <a:cs typeface="Arial" panose="020B0604020202020204" pitchFamily="34" charset="0"/>
                        </a:rPr>
                        <a:t>first instance of </a:t>
                      </a:r>
                      <a:r>
                        <a:rPr lang="en-IN" sz="1800" b="0" dirty="0" err="1" smtClean="0">
                          <a:effectLst/>
                          <a:latin typeface="Arial" panose="020B0604020202020204" pitchFamily="34" charset="0"/>
                          <a:cs typeface="Arial" panose="020B0604020202020204" pitchFamily="34" charset="0"/>
                        </a:rPr>
                        <a:t>obj</a:t>
                      </a:r>
                      <a:r>
                        <a:rPr lang="en-IN" sz="1800" b="0" dirty="0" smtClean="0">
                          <a:effectLst/>
                          <a:latin typeface="Arial" panose="020B0604020202020204" pitchFamily="34" charset="0"/>
                          <a:cs typeface="Arial" panose="020B0604020202020204" pitchFamily="34" charset="0"/>
                        </a:rPr>
                        <a:t> </a:t>
                      </a:r>
                      <a:r>
                        <a:rPr lang="en-IN" sz="1800" b="0" dirty="0">
                          <a:effectLst/>
                          <a:latin typeface="Arial" panose="020B0604020202020204" pitchFamily="34" charset="0"/>
                          <a:cs typeface="Arial" panose="020B0604020202020204" pitchFamily="34" charset="0"/>
                        </a:rPr>
                        <a:t>from list</a:t>
                      </a:r>
                    </a:p>
                  </a:txBody>
                  <a:tcPr marL="36346" marR="36346" marT="36346" marB="36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1500">
                <a:tc>
                  <a:txBody>
                    <a:bodyPr/>
                    <a:lstStyle/>
                    <a:p>
                      <a:pPr algn="ctr" fontAlgn="t"/>
                      <a:r>
                        <a:rPr lang="en-IN" sz="1800" b="0">
                          <a:effectLst/>
                          <a:latin typeface="Arial" panose="020B0604020202020204" pitchFamily="34" charset="0"/>
                          <a:cs typeface="Arial" panose="020B0604020202020204" pitchFamily="34" charset="0"/>
                        </a:rPr>
                        <a:t>7</a:t>
                      </a:r>
                    </a:p>
                  </a:txBody>
                  <a:tcPr marL="36346" marR="36346" marT="36346" marB="36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800" b="0" u="none" strike="noStrike" dirty="0">
                          <a:solidFill>
                            <a:srgbClr val="313131"/>
                          </a:solidFill>
                          <a:effectLst/>
                          <a:latin typeface="Arial" panose="020B0604020202020204" pitchFamily="34" charset="0"/>
                          <a:cs typeface="Arial" panose="020B0604020202020204" pitchFamily="34" charset="0"/>
                        </a:rPr>
                        <a:t>list.reverse</a:t>
                      </a:r>
                      <a:r>
                        <a:rPr lang="en-IN" sz="1800" b="0" u="none" strike="noStrike" dirty="0" smtClean="0">
                          <a:solidFill>
                            <a:srgbClr val="313131"/>
                          </a:solidFill>
                          <a:effectLst/>
                          <a:latin typeface="Arial" panose="020B0604020202020204" pitchFamily="34" charset="0"/>
                          <a:cs typeface="Arial" panose="020B0604020202020204" pitchFamily="34" charset="0"/>
                        </a:rPr>
                        <a:t>()</a:t>
                      </a:r>
                      <a:r>
                        <a:rPr lang="en-IN" sz="1800" b="0" dirty="0">
                          <a:effectLst/>
                          <a:latin typeface="Arial" panose="020B0604020202020204" pitchFamily="34" charset="0"/>
                          <a:cs typeface="Arial" panose="020B0604020202020204" pitchFamily="34" charset="0"/>
                        </a:rPr>
                        <a:t/>
                      </a:r>
                      <a:br>
                        <a:rPr lang="en-IN" sz="1800" b="0" dirty="0">
                          <a:effectLst/>
                          <a:latin typeface="Arial" panose="020B0604020202020204" pitchFamily="34" charset="0"/>
                          <a:cs typeface="Arial" panose="020B0604020202020204" pitchFamily="34" charset="0"/>
                        </a:rPr>
                      </a:br>
                      <a:r>
                        <a:rPr lang="en-IN" sz="1800" b="0" dirty="0">
                          <a:effectLst/>
                          <a:latin typeface="Arial" panose="020B0604020202020204" pitchFamily="34" charset="0"/>
                          <a:cs typeface="Arial" panose="020B0604020202020204" pitchFamily="34" charset="0"/>
                        </a:rPr>
                        <a:t>Reverses objects of list in place</a:t>
                      </a:r>
                    </a:p>
                  </a:txBody>
                  <a:tcPr marL="36346" marR="36346" marT="36346" marB="36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71500">
                <a:tc>
                  <a:txBody>
                    <a:bodyPr/>
                    <a:lstStyle/>
                    <a:p>
                      <a:pPr algn="ctr" fontAlgn="t"/>
                      <a:r>
                        <a:rPr lang="en-IN" sz="1800" b="0">
                          <a:effectLst/>
                          <a:latin typeface="Arial" panose="020B0604020202020204" pitchFamily="34" charset="0"/>
                          <a:cs typeface="Arial" panose="020B0604020202020204" pitchFamily="34" charset="0"/>
                        </a:rPr>
                        <a:t>8</a:t>
                      </a:r>
                    </a:p>
                  </a:txBody>
                  <a:tcPr marL="36346" marR="36346" marT="36346" marB="36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IN" sz="1800" b="0" u="none" strike="noStrike" dirty="0">
                          <a:solidFill>
                            <a:srgbClr val="313131"/>
                          </a:solidFill>
                          <a:effectLst/>
                          <a:latin typeface="Arial" panose="020B0604020202020204" pitchFamily="34" charset="0"/>
                          <a:cs typeface="Arial" panose="020B0604020202020204" pitchFamily="34" charset="0"/>
                        </a:rPr>
                        <a:t>list.sort</a:t>
                      </a:r>
                      <a:r>
                        <a:rPr lang="en-IN" sz="1800" b="0" u="none" strike="noStrike" dirty="0" smtClean="0">
                          <a:solidFill>
                            <a:srgbClr val="313131"/>
                          </a:solidFill>
                          <a:effectLst/>
                          <a:latin typeface="Arial" panose="020B0604020202020204" pitchFamily="34" charset="0"/>
                          <a:cs typeface="Arial" panose="020B0604020202020204" pitchFamily="34" charset="0"/>
                        </a:rPr>
                        <a:t>()</a:t>
                      </a:r>
                      <a:r>
                        <a:rPr lang="en-IN" sz="1800" b="0" dirty="0">
                          <a:effectLst/>
                          <a:latin typeface="Arial" panose="020B0604020202020204" pitchFamily="34" charset="0"/>
                          <a:cs typeface="Arial" panose="020B0604020202020204" pitchFamily="34" charset="0"/>
                        </a:rPr>
                        <a:t/>
                      </a:r>
                      <a:br>
                        <a:rPr lang="en-IN" sz="1800" b="0" dirty="0">
                          <a:effectLst/>
                          <a:latin typeface="Arial" panose="020B0604020202020204" pitchFamily="34" charset="0"/>
                          <a:cs typeface="Arial" panose="020B0604020202020204" pitchFamily="34" charset="0"/>
                        </a:rPr>
                      </a:br>
                      <a:r>
                        <a:rPr lang="en-IN" sz="1800" b="0" dirty="0">
                          <a:effectLst/>
                          <a:latin typeface="Arial" panose="020B0604020202020204" pitchFamily="34" charset="0"/>
                          <a:cs typeface="Arial" panose="020B0604020202020204" pitchFamily="34" charset="0"/>
                        </a:rPr>
                        <a:t>Sorts objects of </a:t>
                      </a:r>
                      <a:r>
                        <a:rPr lang="en-IN" sz="1800" b="0" dirty="0" smtClean="0">
                          <a:effectLst/>
                          <a:latin typeface="Arial" panose="020B0604020202020204" pitchFamily="34" charset="0"/>
                          <a:cs typeface="Arial" panose="020B0604020202020204" pitchFamily="34" charset="0"/>
                        </a:rPr>
                        <a:t>list in place</a:t>
                      </a:r>
                    </a:p>
                  </a:txBody>
                  <a:tcPr marL="36346" marR="36346" marT="36346" marB="3634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0" dirty="0" smtClean="0"/>
              <a:t>Python Functions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Defining a Function</a:t>
            </a: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err="1">
                <a:cs typeface="Arial" panose="020B0604020202020204" pitchFamily="34" charset="0"/>
              </a:rPr>
              <a:t>def</a:t>
            </a:r>
            <a:r>
              <a:rPr lang="en-IN" altLang="en-US" sz="1815" dirty="0">
                <a:cs typeface="Arial" panose="020B0604020202020204" pitchFamily="34" charset="0"/>
              </a:rPr>
              <a:t> </a:t>
            </a:r>
            <a:r>
              <a:rPr lang="en-IN" altLang="en-US" sz="1815" dirty="0" err="1">
                <a:cs typeface="Arial" panose="020B0604020202020204" pitchFamily="34" charset="0"/>
              </a:rPr>
              <a:t>functionname</a:t>
            </a:r>
            <a:r>
              <a:rPr lang="en-IN" altLang="en-US" sz="1815" dirty="0">
                <a:cs typeface="Arial" panose="020B0604020202020204" pitchFamily="34" charset="0"/>
              </a:rPr>
              <a:t>( parameters ):</a:t>
            </a: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a:cs typeface="Arial" panose="020B0604020202020204" pitchFamily="34" charset="0"/>
              </a:rPr>
              <a:t> </a:t>
            </a:r>
            <a:r>
              <a:rPr lang="en-IN" altLang="en-US" sz="1815" dirty="0" smtClean="0">
                <a:cs typeface="Arial" panose="020B0604020202020204" pitchFamily="34" charset="0"/>
              </a:rPr>
              <a:t>  "</a:t>
            </a:r>
            <a:r>
              <a:rPr lang="en-IN" altLang="en-US" sz="1815" dirty="0" err="1" smtClean="0">
                <a:cs typeface="Arial" panose="020B0604020202020204" pitchFamily="34" charset="0"/>
              </a:rPr>
              <a:t>function_docstring</a:t>
            </a:r>
            <a:r>
              <a:rPr lang="en-IN" altLang="en-US" sz="1815" dirty="0">
                <a:cs typeface="Arial" panose="020B0604020202020204" pitchFamily="34" charset="0"/>
              </a:rPr>
              <a:t>"</a:t>
            </a: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a:cs typeface="Arial" panose="020B0604020202020204" pitchFamily="34" charset="0"/>
              </a:rPr>
              <a:t>   </a:t>
            </a:r>
            <a:r>
              <a:rPr lang="en-IN" altLang="en-US" sz="1815" dirty="0" err="1">
                <a:cs typeface="Arial" panose="020B0604020202020204" pitchFamily="34" charset="0"/>
              </a:rPr>
              <a:t>function_suite</a:t>
            </a:r>
            <a:endParaRPr lang="en-IN" altLang="en-US" sz="1815" dirty="0">
              <a:cs typeface="Arial" panose="020B0604020202020204" pitchFamily="34"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a:cs typeface="Arial" panose="020B0604020202020204" pitchFamily="34" charset="0"/>
              </a:rPr>
              <a:t>   return [expression</a:t>
            </a:r>
            <a:r>
              <a:rPr lang="en-IN" altLang="en-US" sz="1815" dirty="0" smtClean="0">
                <a:cs typeface="Arial" panose="020B0604020202020204" pitchFamily="34" charset="0"/>
              </a:rPr>
              <a:t>]</a:t>
            </a: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a:cs typeface="Arial" panose="020B0604020202020204" pitchFamily="34"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err="1">
                <a:cs typeface="Arial" panose="020B0604020202020204" pitchFamily="34" charset="0"/>
              </a:rPr>
              <a:t>def</a:t>
            </a:r>
            <a:r>
              <a:rPr lang="en-IN" altLang="en-US" sz="1815" dirty="0">
                <a:cs typeface="Arial" panose="020B0604020202020204" pitchFamily="34" charset="0"/>
              </a:rPr>
              <a:t> </a:t>
            </a:r>
            <a:r>
              <a:rPr lang="en-IN" altLang="en-US" sz="1815" dirty="0" err="1">
                <a:cs typeface="Arial" panose="020B0604020202020204" pitchFamily="34" charset="0"/>
              </a:rPr>
              <a:t>printme</a:t>
            </a:r>
            <a:r>
              <a:rPr lang="en-IN" altLang="en-US" sz="1815" dirty="0">
                <a:cs typeface="Arial" panose="020B0604020202020204" pitchFamily="34" charset="0"/>
              </a:rPr>
              <a:t>( </a:t>
            </a:r>
            <a:r>
              <a:rPr lang="en-IN" altLang="en-US" sz="1815" dirty="0" err="1">
                <a:cs typeface="Arial" panose="020B0604020202020204" pitchFamily="34" charset="0"/>
              </a:rPr>
              <a:t>str</a:t>
            </a:r>
            <a:r>
              <a:rPr lang="en-IN" altLang="en-US" sz="1815" dirty="0">
                <a:cs typeface="Arial" panose="020B0604020202020204" pitchFamily="34" charset="0"/>
              </a:rPr>
              <a:t> ):</a:t>
            </a: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smtClean="0">
                <a:cs typeface="Arial" panose="020B0604020202020204" pitchFamily="34" charset="0"/>
              </a:rPr>
              <a:t>   "This </a:t>
            </a:r>
            <a:r>
              <a:rPr lang="en-IN" altLang="en-US" sz="1815" dirty="0">
                <a:cs typeface="Arial" panose="020B0604020202020204" pitchFamily="34" charset="0"/>
              </a:rPr>
              <a:t>prints a passed string into this function"</a:t>
            </a: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a:cs typeface="Arial" panose="020B0604020202020204" pitchFamily="34" charset="0"/>
              </a:rPr>
              <a:t>   print (</a:t>
            </a:r>
            <a:r>
              <a:rPr lang="en-IN" altLang="en-US" sz="1815" dirty="0" err="1">
                <a:cs typeface="Arial" panose="020B0604020202020204" pitchFamily="34" charset="0"/>
              </a:rPr>
              <a:t>str</a:t>
            </a:r>
            <a:r>
              <a:rPr lang="en-IN" altLang="en-US" sz="1815" dirty="0">
                <a:cs typeface="Arial" panose="020B0604020202020204" pitchFamily="34" charset="0"/>
              </a:rPr>
              <a:t>)</a:t>
            </a: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a:cs typeface="Arial" panose="020B0604020202020204" pitchFamily="34" charset="0"/>
              </a:rPr>
              <a:t>   </a:t>
            </a:r>
            <a:r>
              <a:rPr lang="en-IN" altLang="en-US" sz="1815" dirty="0" smtClean="0">
                <a:cs typeface="Arial" panose="020B0604020202020204" pitchFamily="34" charset="0"/>
              </a:rPr>
              <a:t>return</a:t>
            </a: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a:cs typeface="Arial" panose="020B0604020202020204" pitchFamily="34"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cs typeface="Arial" panose="020B0604020202020204" pitchFamily="34" charset="0"/>
            </a:endParaRP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0" dirty="0" smtClean="0"/>
              <a:t>Python Functions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Pass </a:t>
            </a:r>
            <a:r>
              <a:rPr lang="en-IN" altLang="en-US" sz="2540" dirty="0">
                <a:cs typeface="Arial" panose="020B0604020202020204" pitchFamily="34" charset="0"/>
              </a:rPr>
              <a:t>by reference vs </a:t>
            </a:r>
            <a:r>
              <a:rPr lang="en-IN" altLang="en-US" sz="2540" dirty="0" smtClean="0">
                <a:cs typeface="Arial" panose="020B0604020202020204" pitchFamily="34" charset="0"/>
              </a:rPr>
              <a:t>value</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cs typeface="Arial" panose="020B0604020202020204" pitchFamily="34" charset="0"/>
              </a:rPr>
              <a:t>All parameters (arguments) in the Python language are passed by reference. </a:t>
            </a:r>
            <a:endParaRPr lang="en-IN" altLang="en-US" sz="2175" dirty="0" smtClean="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smtClean="0">
                <a:cs typeface="Arial" panose="020B0604020202020204" pitchFamily="34" charset="0"/>
              </a:rPr>
              <a:t>It </a:t>
            </a:r>
            <a:r>
              <a:rPr lang="en-IN" altLang="en-US" sz="2175" dirty="0">
                <a:cs typeface="Arial" panose="020B0604020202020204" pitchFamily="34" charset="0"/>
              </a:rPr>
              <a:t>means if you change what a parameter refers to within a function, the change also reflects back in the calling function.</a:t>
            </a:r>
          </a:p>
        </p:txBody>
      </p:sp>
    </p:spTree>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0" dirty="0" smtClean="0"/>
              <a:t>Python Functions</a:t>
            </a:r>
          </a:p>
        </p:txBody>
      </p:sp>
      <p:sp>
        <p:nvSpPr>
          <p:cNvPr id="4098" name="Rectangle 2"/>
          <p:cNvSpPr>
            <a:spLocks noGrp="1" noChangeArrowheads="1"/>
          </p:cNvSpPr>
          <p:nvPr>
            <p:ph type="subTitle" idx="4294967295"/>
          </p:nvPr>
        </p:nvSpPr>
        <p:spPr>
          <a:xfrm>
            <a:off x="191135" y="751205"/>
            <a:ext cx="8851900" cy="6009005"/>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Pass </a:t>
            </a:r>
            <a:r>
              <a:rPr lang="en-IN" altLang="en-US" sz="2540" dirty="0">
                <a:cs typeface="Arial" panose="020B0604020202020204" pitchFamily="34" charset="0"/>
              </a:rPr>
              <a:t>by reference vs </a:t>
            </a:r>
            <a:r>
              <a:rPr lang="en-IN" altLang="en-US" sz="2540" dirty="0" smtClean="0">
                <a:cs typeface="Arial" panose="020B0604020202020204" pitchFamily="34" charset="0"/>
              </a:rPr>
              <a:t>value</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myList = [2, 109, False, 10, "Vijay", 482, "Vishal"]</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print(myList)</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00" dirty="0">
              <a:latin typeface="Courier New" panose="02070309020205020404" pitchFamily="49" charset="0"/>
              <a:cs typeface="Courier New" panose="02070309020205020404" pitchFamily="49" charset="0"/>
            </a:endParaRP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Function definition is here</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def changeme( mylist ):</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"This changes the passed list into this function"</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print("Values inside the function before change: ", mylist)</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mylist[2]=50</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print("Values inside the function after change: ", mylist)</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return</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changeme(myList)</a:t>
            </a:r>
            <a:endParaRPr lang="en-IN" altLang="en-US" sz="1815" dirty="0">
              <a:cs typeface="Arial" panose="020B0604020202020204" pitchFamily="34" charset="0"/>
            </a:endParaRP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dirty="0" smtClean="0">
                <a:cs typeface="Arial" panose="020B0604020202020204" pitchFamily="34" charset="0"/>
              </a:rPr>
              <a:t>Output:</a:t>
            </a: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cs typeface="Arial" panose="020B0604020202020204" pitchFamily="34" charset="0"/>
              </a:rPr>
              <a:t>[2, 109, False, 10, 'Vijay', 482, 'Vishal']</a:t>
            </a: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cs typeface="Arial" panose="020B0604020202020204" pitchFamily="34" charset="0"/>
              </a:rPr>
              <a:t>Values inside the function before change:  [2, 109, False, 10, 'Vijay', 482, 'Vishal']</a:t>
            </a: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cs typeface="Arial" panose="020B0604020202020204" pitchFamily="34" charset="0"/>
              </a:rPr>
              <a:t>Values inside the function after change:  [2, 109, 50, 10, 'Vijay', 482, 'Vishal']</a:t>
            </a:r>
          </a:p>
        </p:txBody>
      </p:sp>
    </p:spTree>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0" dirty="0" smtClean="0"/>
              <a:t>Python Functions</a:t>
            </a:r>
          </a:p>
        </p:txBody>
      </p:sp>
      <p:sp>
        <p:nvSpPr>
          <p:cNvPr id="4098" name="Rectangle 2"/>
          <p:cNvSpPr>
            <a:spLocks noGrp="1" noChangeArrowheads="1"/>
          </p:cNvSpPr>
          <p:nvPr>
            <p:ph type="subTitle" idx="4294967295"/>
          </p:nvPr>
        </p:nvSpPr>
        <p:spPr>
          <a:xfrm>
            <a:off x="32385" y="751205"/>
            <a:ext cx="9023985" cy="6009005"/>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Pass </a:t>
            </a:r>
            <a:r>
              <a:rPr lang="en-IN" altLang="en-US" sz="2540" dirty="0">
                <a:cs typeface="Arial" panose="020B0604020202020204" pitchFamily="34" charset="0"/>
              </a:rPr>
              <a:t>by reference vs </a:t>
            </a:r>
            <a:r>
              <a:rPr lang="en-IN" altLang="en-US" sz="2540" dirty="0" smtClean="0">
                <a:cs typeface="Arial" panose="020B0604020202020204" pitchFamily="34" charset="0"/>
              </a:rPr>
              <a:t>value</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#Function definition is here</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def changeme( mylist ):</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'''This changes a passed list into this function'''</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mylist = [1,2,3,4]  #Assign new reference in mylist</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print ("Values inside the function: ", mylist)</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return</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00" dirty="0">
              <a:latin typeface="Courier New" panose="02070309020205020404" pitchFamily="49" charset="0"/>
              <a:cs typeface="Courier New" panose="02070309020205020404" pitchFamily="49" charset="0"/>
            </a:endParaRP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Now you can call changeme function</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mylist = [10,20,30]</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changeme( mylist)</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print ("Values outside the function: ", mylist)</a:t>
            </a:r>
            <a:endParaRPr lang="en-IN" altLang="en-US" sz="1815" dirty="0">
              <a:cs typeface="Arial" panose="020B0604020202020204" pitchFamily="34" charset="0"/>
            </a:endParaRP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b="1" u="sng" dirty="0" smtClean="0">
                <a:cs typeface="Arial" panose="020B0604020202020204" pitchFamily="34" charset="0"/>
              </a:rPr>
              <a:t>Output:</a:t>
            </a: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Values inside the function:  [1, 2, 3, 4]</a:t>
            </a: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Values outside the function:  [10, 20, 30]</a:t>
            </a:r>
          </a:p>
        </p:txBody>
      </p:sp>
    </p:spTree>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0" dirty="0" smtClean="0"/>
              <a:t>Python Functions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Global vs. Local Variables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cs typeface="Arial" panose="020B0604020202020204" pitchFamily="34" charset="0"/>
              </a:rPr>
              <a:t>Variables that are defined inside a function body have a local scope, and those defined outside have a global scope.</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175" dirty="0">
              <a:cs typeface="Arial" panose="020B0604020202020204" pitchFamily="34" charset="0"/>
            </a:endParaRP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cs typeface="Arial" panose="020B0604020202020204" pitchFamily="34" charset="0"/>
              </a:rPr>
              <a:t>This means that local variables can be accessed only inside the function in which they are declared, whereas global variables can be accessed throughout the program body by all functions. </a:t>
            </a:r>
            <a:endParaRPr lang="en-IN" altLang="en-US" sz="2540" dirty="0" smtClean="0">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0" dirty="0" smtClean="0"/>
              <a:t>Python Functions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Global vs. Local Variables</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total = 0 # This is a global variable.</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 Function definition is here</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def sum( arg1, arg2 ):</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    # Add both the parameters and return them."</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    total = arg1 + arg2; # Here total is local variable.</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    print ("Inside the function local total : ", total)</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    return</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00" dirty="0" smtClean="0">
              <a:latin typeface="Courier New" panose="02070309020205020404" pitchFamily="49" charset="0"/>
              <a:cs typeface="Courier New" panose="02070309020205020404" pitchFamily="49" charset="0"/>
            </a:endParaRP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 Now you can call sum function</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sum(10, 20)</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print ("Outside the function global total : ", total )</a:t>
            </a:r>
            <a:endParaRPr lang="en-IN" altLang="en-US" sz="1815" dirty="0" smtClean="0">
              <a:cs typeface="Arial" panose="020B0604020202020204" pitchFamily="34" charset="0"/>
            </a:endParaRP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b="1" u="sng" dirty="0" smtClean="0">
                <a:cs typeface="Arial" panose="020B0604020202020204" pitchFamily="34" charset="0"/>
              </a:rPr>
              <a:t>Output:</a:t>
            </a:r>
            <a:endParaRPr lang="en-IN" altLang="en-US" sz="1815" dirty="0" smtClean="0">
              <a:cs typeface="Arial" panose="020B0604020202020204" pitchFamily="34" charset="0"/>
            </a:endParaRP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Inside the function local total :  30</a:t>
            </a: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Outside the function global total :  0</a:t>
            </a:r>
          </a:p>
        </p:txBody>
      </p:sp>
    </p:spTree>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0" dirty="0" smtClean="0"/>
              <a:t>Python Functions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Global vs. Local Variables</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total = 0 # This is global variable.</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Function definition is here</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def sum( arg1, arg2 ):</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 Add both the parameters and return them."</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global total</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total = arg1 + arg2; </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print ("Inside the function local total : ", total)</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return</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00" dirty="0">
              <a:latin typeface="Courier New" panose="02070309020205020404" pitchFamily="49" charset="0"/>
              <a:cs typeface="Courier New" panose="02070309020205020404" pitchFamily="49" charset="0"/>
            </a:endParaRP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Now you can call sum function</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sum( 10, 20 )</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print ("Outside the function global total : ", total )</a:t>
            </a:r>
            <a:endParaRPr lang="en-IN" altLang="en-US" sz="1815" dirty="0">
              <a:cs typeface="Arial" panose="020B0604020202020204" pitchFamily="34" charset="0"/>
            </a:endParaRP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b="1" u="sng" dirty="0" smtClean="0">
                <a:cs typeface="Arial" panose="020B0604020202020204" pitchFamily="34" charset="0"/>
              </a:rPr>
              <a:t>Output:</a:t>
            </a:r>
          </a:p>
          <a:p>
            <a:pPr marL="0" indent="0" algn="just" eaLnBrk="1">
              <a:lnSpc>
                <a:spcPct val="7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Inside the function local total :  30</a:t>
            </a:r>
          </a:p>
          <a:p>
            <a:pPr marL="0" indent="0" algn="just" eaLnBrk="1">
              <a:lnSpc>
                <a:spcPct val="7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Outside the function global total :  30</a:t>
            </a:r>
            <a:endParaRPr lang="en-IN" altLang="en-US" sz="1815" dirty="0" smtClean="0">
              <a:cs typeface="Arial" panose="020B0604020202020204" pitchFamily="34"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b="1" dirty="0" smtClean="0">
                <a:cs typeface="Arial" panose="020B0604020202020204" pitchFamily="34" charset="0"/>
              </a:rPr>
              <a:t>Note: You can also return multiple values, e.g. return x, y</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Anaconda Navigator</a:t>
            </a:r>
            <a:endParaRPr lang="en-US" dirty="0"/>
          </a:p>
        </p:txBody>
      </p:sp>
      <p:sp>
        <p:nvSpPr>
          <p:cNvPr id="4" name="Rectangle 3"/>
          <p:cNvSpPr/>
          <p:nvPr/>
        </p:nvSpPr>
        <p:spPr>
          <a:xfrm>
            <a:off x="2209800" y="2590800"/>
            <a:ext cx="1219200" cy="137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p:cNvPicPr>
            <a:picLocks noGrp="1" noChangeAspect="1"/>
          </p:cNvPicPr>
          <p:nvPr>
            <p:ph idx="1"/>
          </p:nvPr>
        </p:nvPicPr>
        <p:blipFill>
          <a:blip r:embed="rId2"/>
          <a:stretch>
            <a:fillRect/>
          </a:stretch>
        </p:blipFill>
        <p:spPr>
          <a:xfrm>
            <a:off x="32385" y="970664"/>
            <a:ext cx="9083675" cy="5902325"/>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0" dirty="0" smtClean="0"/>
              <a:t>Python Functions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Multiple return values</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This function returns a tuple</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def fun():</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str = "Python is Great"</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x   = 100</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return str, x;  # Return tuple, we could also</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 write (str, x)</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00" dirty="0">
              <a:latin typeface="Courier New" panose="02070309020205020404" pitchFamily="49" charset="0"/>
              <a:cs typeface="Courier New" panose="02070309020205020404" pitchFamily="49" charset="0"/>
            </a:endParaRP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#Call the function now</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str, x = fun() # Assign returned tuple</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print(str)</a:t>
            </a:r>
          </a:p>
          <a:p>
            <a:pPr marL="0" indent="0" algn="just" eaLnBrk="1">
              <a:lnSpc>
                <a:spcPct val="3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print(x)</a:t>
            </a: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b="1" u="sng" dirty="0" smtClean="0">
                <a:cs typeface="Arial" panose="020B0604020202020204" pitchFamily="34" charset="0"/>
              </a:rPr>
              <a:t>Output:</a:t>
            </a:r>
          </a:p>
          <a:p>
            <a:pPr marL="0" indent="0" algn="just" eaLnBrk="1">
              <a:lnSpc>
                <a:spcPct val="7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Python is Great</a:t>
            </a:r>
          </a:p>
          <a:p>
            <a:pPr marL="0" indent="0" algn="just" eaLnBrk="1">
              <a:lnSpc>
                <a:spcPct val="7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100</a:t>
            </a:r>
          </a:p>
          <a:p>
            <a:pPr marL="0" indent="0" algn="just" eaLnBrk="1">
              <a:lnSpc>
                <a:spcPct val="10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b="1" dirty="0" smtClean="0">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b="0" dirty="0" smtClean="0"/>
              <a:t>Miscellaneous</a:t>
            </a:r>
          </a:p>
        </p:txBody>
      </p:sp>
      <p:sp>
        <p:nvSpPr>
          <p:cNvPr id="4098" name="Rectangle 2"/>
          <p:cNvSpPr>
            <a:spLocks noGrp="1" noChangeArrowheads="1"/>
          </p:cNvSpPr>
          <p:nvPr>
            <p:ph type="subTitle" idx="4294967295"/>
          </p:nvPr>
        </p:nvSpPr>
        <p:spPr>
          <a:xfrm>
            <a:off x="456480" y="751071"/>
            <a:ext cx="8228160" cy="6009120"/>
          </a:xfrm>
        </p:spPr>
        <p:txBody>
          <a:bodyPr/>
          <a:lstStyle/>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del </a:t>
            </a:r>
            <a:r>
              <a:rPr lang="en-IN" altLang="en-US" sz="2540" dirty="0" err="1" smtClean="0">
                <a:cs typeface="Arial" panose="020B0604020202020204" pitchFamily="34" charset="0"/>
              </a:rPr>
              <a:t>var_name</a:t>
            </a:r>
            <a:endParaRPr lang="en-IN" altLang="en-US" sz="2540" dirty="0" smtClean="0">
              <a:cs typeface="Arial" panose="020B0604020202020204" pitchFamily="34"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del var1, var2</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type(5)</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type(5.6)</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a:cs typeface="Arial" panose="020B0604020202020204" pitchFamily="34" charset="0"/>
              </a:rPr>
              <a:t>t</a:t>
            </a:r>
            <a:r>
              <a:rPr lang="en-IN" altLang="en-US" sz="2540" dirty="0" smtClean="0">
                <a:cs typeface="Arial" panose="020B0604020202020204" pitchFamily="34" charset="0"/>
              </a:rPr>
              <a:t>ype(5+2j)</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type(“hello”)</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a:cs typeface="Arial" panose="020B0604020202020204" pitchFamily="34" charset="0"/>
              </a:rPr>
              <a:t>t</a:t>
            </a:r>
            <a:r>
              <a:rPr lang="en-IN" altLang="en-US" sz="2540" dirty="0" smtClean="0">
                <a:cs typeface="Arial" panose="020B0604020202020204" pitchFamily="34" charset="0"/>
              </a:rPr>
              <a:t>ype([‘</a:t>
            </a:r>
            <a:r>
              <a:rPr lang="en-IN" altLang="en-US" sz="2540" dirty="0" err="1" smtClean="0">
                <a:cs typeface="Arial" panose="020B0604020202020204" pitchFamily="34" charset="0"/>
              </a:rPr>
              <a:t>h’,’e</a:t>
            </a:r>
            <a:r>
              <a:rPr lang="en-IN" altLang="en-US" sz="2540" dirty="0" smtClean="0">
                <a:cs typeface="Arial" panose="020B0604020202020204" pitchFamily="34" charset="0"/>
              </a:rPr>
              <a:t>’])</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a:cs typeface="Arial" panose="020B0604020202020204" pitchFamily="34" charset="0"/>
              </a:rPr>
              <a:t>t</a:t>
            </a:r>
            <a:r>
              <a:rPr lang="en-IN" altLang="en-US" sz="2540" dirty="0" smtClean="0">
                <a:cs typeface="Arial" panose="020B0604020202020204" pitchFamily="34" charset="0"/>
              </a:rPr>
              <a:t>ype((‘</a:t>
            </a:r>
            <a:r>
              <a:rPr lang="en-IN" altLang="en-US" sz="2540" dirty="0" err="1" smtClean="0">
                <a:cs typeface="Arial" panose="020B0604020202020204" pitchFamily="34" charset="0"/>
              </a:rPr>
              <a:t>h’,’e</a:t>
            </a:r>
            <a:r>
              <a:rPr lang="en-IN" altLang="en-US" sz="2540" dirty="0" smtClean="0">
                <a:cs typeface="Arial" panose="020B0604020202020204" pitchFamily="34" charset="0"/>
              </a:rPr>
              <a:t>’))</a:t>
            </a: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Multiple Assignments</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cs typeface="Arial" panose="020B0604020202020204" pitchFamily="34" charset="0"/>
              </a:rPr>
              <a:t>a = b = c = </a:t>
            </a:r>
            <a:r>
              <a:rPr lang="en-IN" altLang="en-US" sz="2175" dirty="0" smtClean="0">
                <a:cs typeface="Arial" panose="020B0604020202020204" pitchFamily="34" charset="0"/>
              </a:rPr>
              <a:t>1</a:t>
            </a:r>
          </a:p>
          <a:p>
            <a:pPr marL="857250" lvl="1"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175" dirty="0">
                <a:cs typeface="Arial" panose="020B0604020202020204" pitchFamily="34" charset="0"/>
              </a:rPr>
              <a:t>a, b, c = 1, 2, "john"</a:t>
            </a:r>
            <a:endParaRPr lang="en-IN" altLang="en-US" sz="2175" dirty="0" smtClean="0">
              <a:cs typeface="Arial" panose="020B0604020202020204" pitchFamily="34"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cs typeface="Arial" panose="020B0604020202020204" pitchFamily="34" charset="0"/>
            </a:endParaRPr>
          </a:p>
          <a:p>
            <a:pPr marL="1257300" lvl="2"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15" dirty="0" smtClean="0">
              <a:cs typeface="Arial" panose="020B0604020202020204" pitchFamily="34"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540" dirty="0">
              <a:cs typeface="Arial" panose="020B0604020202020204" pitchFamily="34" charset="0"/>
            </a:endParaRPr>
          </a:p>
          <a:p>
            <a:pPr marL="0" indent="0" algn="just" eaLnBrk="1">
              <a:lnSpc>
                <a:spcPct val="100000"/>
              </a:lnSpc>
              <a:spcAft>
                <a:spcPct val="0"/>
              </a:spcAft>
              <a:buClrTx/>
              <a:buSzPct val="80000"/>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cs typeface="Arial" panose="020B0604020202020204" pitchFamily="34" charset="0"/>
            </a:endParaRPr>
          </a:p>
          <a:p>
            <a:pPr marL="457200" indent="-457200" algn="just" eaLnBrk="1">
              <a:lnSpc>
                <a:spcPct val="10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sz="2175" dirty="0" smtClean="0">
              <a:cs typeface="Arial" panose="020B0604020202020204" pitchFamily="34" charset="0"/>
            </a:endParaRPr>
          </a:p>
          <a:p>
            <a:pPr marL="800100" lvl="2" indent="0" algn="just" eaLnBrk="1">
              <a:lnSpc>
                <a:spcPct val="100000"/>
              </a:lnSpc>
              <a:spcAft>
                <a:spcPct val="0"/>
              </a:spcAft>
              <a:buClrTx/>
              <a:buSzPct val="80000"/>
              <a:buFont typeface="Times New Roman" panose="02020603050405020304" pitchFamily="16"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US" altLang="en-US" dirty="0" smtClean="0">
              <a:cs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en-US" b="0" dirty="0" smtClean="0"/>
              <a:t>Python Input / Output</a:t>
            </a:r>
          </a:p>
        </p:txBody>
      </p:sp>
      <p:sp>
        <p:nvSpPr>
          <p:cNvPr id="4098" name="Rectangle 2"/>
          <p:cNvSpPr>
            <a:spLocks noGrp="1" noChangeArrowheads="1"/>
          </p:cNvSpPr>
          <p:nvPr>
            <p:ph type="subTitle" idx="4294967295"/>
          </p:nvPr>
        </p:nvSpPr>
        <p:spPr>
          <a:xfrm>
            <a:off x="457750" y="554856"/>
            <a:ext cx="8228160" cy="6009120"/>
          </a:xfrm>
        </p:spPr>
        <p:txBody>
          <a:bodyPr/>
          <a:lstStyle/>
          <a:p>
            <a:pPr marL="457200" indent="-457200" algn="just" eaLnBrk="1">
              <a:lnSpc>
                <a:spcPct val="7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Printing to screen using print statement</a:t>
            </a:r>
          </a:p>
          <a:p>
            <a:pPr marL="0" indent="0" algn="just" eaLnBrk="1">
              <a:lnSpc>
                <a:spcPct val="7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print ("Python is great”)</a:t>
            </a:r>
          </a:p>
          <a:p>
            <a:pPr algn="just" eaLnBrk="1">
              <a:lnSpc>
                <a:spcPct val="70000"/>
              </a:lnSpc>
              <a:spcAft>
                <a:spcPct val="0"/>
              </a:spcAft>
              <a:buClrTx/>
              <a:buSzPct val="80000"/>
              <a:buFont typeface="Wingdings" panose="05000000000000000000" charset="0"/>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sym typeface="+mn-ea"/>
              </a:rPr>
              <a:t>Reading keyboard input</a:t>
            </a:r>
          </a:p>
          <a:p>
            <a:pPr lvl="1" algn="just" eaLnBrk="1">
              <a:lnSpc>
                <a:spcPct val="70000"/>
              </a:lnSpc>
              <a:spcAft>
                <a:spcPct val="0"/>
              </a:spcAft>
              <a:buClrTx/>
              <a:buSzPct val="80000"/>
              <a:buFont typeface="Wingdings" panose="05000000000000000000" charset="0"/>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030" dirty="0" smtClean="0">
              <a:cs typeface="Arial" panose="020B0604020202020204" pitchFamily="34" charset="0"/>
              <a:sym typeface="+mn-ea"/>
            </a:endParaRPr>
          </a:p>
          <a:p>
            <a:pPr lvl="1" algn="just" eaLnBrk="1">
              <a:lnSpc>
                <a:spcPct val="70000"/>
              </a:lnSpc>
              <a:spcAft>
                <a:spcPct val="0"/>
              </a:spcAft>
              <a:buClrTx/>
              <a:buSzPct val="80000"/>
              <a:buFont typeface="Wingdings" panose="05000000000000000000" charset="0"/>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30" dirty="0" smtClean="0">
                <a:cs typeface="Arial" panose="020B0604020202020204" pitchFamily="34" charset="0"/>
                <a:sym typeface="+mn-ea"/>
              </a:rPr>
              <a:t>raw_input() - discontinued in version 3</a:t>
            </a:r>
          </a:p>
          <a:p>
            <a:pPr lvl="2" algn="just" eaLnBrk="1">
              <a:lnSpc>
                <a:spcPct val="110000"/>
              </a:lnSpc>
              <a:spcAft>
                <a:spcPct val="0"/>
              </a:spcAft>
              <a:buClrTx/>
              <a:buSzPct val="80000"/>
              <a:buFont typeface="Wingdings" panose="05000000000000000000" charset="0"/>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solidFill>
                  <a:srgbClr val="7D7D7D"/>
                </a:solidFill>
                <a:latin typeface="Arial" panose="020B0604020202020204" pitchFamily="34" charset="0"/>
                <a:ea typeface="幼圆" pitchFamily="49" charset="-122"/>
                <a:cs typeface="Arial" panose="020B0604020202020204" pitchFamily="34" charset="0"/>
                <a:sym typeface="+mn-ea"/>
              </a:rPr>
              <a:t>The raw_input([prompt]) function reads one line from standard input and returns it as a string</a:t>
            </a:r>
          </a:p>
          <a:p>
            <a:pPr marL="914400" lvl="2"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str = raw_input("Enter your input: ")</a:t>
            </a:r>
          </a:p>
          <a:p>
            <a:pPr marL="914400" lvl="2"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print("Received input is : ", str)</a:t>
            </a:r>
            <a:endParaRPr lang="en-IN" altLang="en-US" sz="2535" dirty="0" smtClean="0">
              <a:cs typeface="Arial" panose="020B0604020202020204" pitchFamily="34" charset="0"/>
              <a:sym typeface="+mn-ea"/>
            </a:endParaRPr>
          </a:p>
          <a:p>
            <a:pPr lvl="1" algn="just" eaLnBrk="1">
              <a:lnSpc>
                <a:spcPct val="110000"/>
              </a:lnSpc>
              <a:spcAft>
                <a:spcPct val="0"/>
              </a:spcAft>
              <a:buClrTx/>
              <a:buSzPct val="80000"/>
              <a:buFont typeface="Wingdings" panose="05000000000000000000" charset="0"/>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30" dirty="0" smtClean="0">
                <a:cs typeface="Arial" panose="020B0604020202020204" pitchFamily="34" charset="0"/>
                <a:sym typeface="+mn-ea"/>
              </a:rPr>
              <a:t>input()	</a:t>
            </a:r>
          </a:p>
          <a:p>
            <a:pPr lvl="2" algn="just" eaLnBrk="1">
              <a:lnSpc>
                <a:spcPct val="110000"/>
              </a:lnSpc>
              <a:spcAft>
                <a:spcPct val="0"/>
              </a:spcAft>
              <a:buClrTx/>
              <a:buSzPct val="80000"/>
              <a:buFont typeface="Wingdings" panose="05000000000000000000" charset="0"/>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solidFill>
                  <a:srgbClr val="7D7D7D"/>
                </a:solidFill>
                <a:latin typeface="Arial" panose="020B0604020202020204" pitchFamily="34" charset="0"/>
                <a:ea typeface="幼圆" pitchFamily="49" charset="-122"/>
                <a:cs typeface="Arial" panose="020B0604020202020204" pitchFamily="34" charset="0"/>
              </a:rPr>
              <a:t>The input([prompt]) function is equivalent to raw_input, except that it assumes the input is a valid Python expression and returns the evaluated result to you.</a:t>
            </a:r>
            <a:endParaRPr lang="en-IN" altLang="en-US" sz="1800" dirty="0">
              <a:latin typeface="Courier New" panose="02070309020205020404" pitchFamily="49" charset="0"/>
              <a:cs typeface="Courier New" panose="02070309020205020404" pitchFamily="49" charset="0"/>
            </a:endParaRPr>
          </a:p>
          <a:p>
            <a:pPr marL="0" indent="0" algn="just" eaLnBrk="1">
              <a:lnSpc>
                <a:spcPct val="7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str = input("Enter your input: ");</a:t>
            </a:r>
          </a:p>
          <a:p>
            <a:pPr marL="0" indent="0" algn="just" eaLnBrk="1">
              <a:lnSpc>
                <a:spcPct val="7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print "Received input is : ", str</a:t>
            </a:r>
          </a:p>
          <a:p>
            <a:pPr marL="0" indent="0" algn="just" eaLnBrk="1">
              <a:lnSpc>
                <a:spcPct val="7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15" b="1" dirty="0" smtClean="0">
                <a:cs typeface="Arial" panose="020B0604020202020204" pitchFamily="34" charset="0"/>
              </a:rPr>
              <a:t>			</a:t>
            </a:r>
            <a:r>
              <a:rPr lang="en-IN" altLang="en-US" sz="1815" b="1" u="sng" dirty="0" smtClean="0">
                <a:cs typeface="Arial" panose="020B0604020202020204" pitchFamily="34" charset="0"/>
              </a:rPr>
              <a:t>Output:</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			Enter your input: [x*5 for x in range(2,10,2)]</a:t>
            </a: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			Recieved input is :  [10, 20, 30, 40]</a:t>
            </a:r>
          </a:p>
        </p:txBody>
      </p:sp>
    </p:spTree>
  </p:cSld>
  <p:clrMapOvr>
    <a:masterClrMapping/>
  </p:clrMapOvr>
  <p:transition spd="med"/>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en-US" b="0" dirty="0" smtClean="0"/>
              <a:t>File Input / Output</a:t>
            </a:r>
          </a:p>
        </p:txBody>
      </p:sp>
      <p:sp>
        <p:nvSpPr>
          <p:cNvPr id="4098" name="Rectangle 2"/>
          <p:cNvSpPr>
            <a:spLocks noGrp="1" noChangeArrowheads="1"/>
          </p:cNvSpPr>
          <p:nvPr>
            <p:ph type="subTitle" idx="4294967295"/>
          </p:nvPr>
        </p:nvSpPr>
        <p:spPr>
          <a:xfrm>
            <a:off x="457835" y="554990"/>
            <a:ext cx="8573135" cy="6009005"/>
          </a:xfrm>
        </p:spPr>
        <p:txBody>
          <a:bodyPr/>
          <a:lstStyle/>
          <a:p>
            <a:pPr marL="457200" indent="-457200" algn="just" eaLnBrk="1">
              <a:lnSpc>
                <a:spcPct val="7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540" dirty="0" smtClean="0">
                <a:cs typeface="Arial" panose="020B0604020202020204" pitchFamily="34" charset="0"/>
              </a:rPr>
              <a:t>Open File</a:t>
            </a:r>
          </a:p>
          <a:p>
            <a:pPr marL="0" indent="0" algn="just" eaLnBrk="1">
              <a:lnSpc>
                <a:spcPct val="17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a:latin typeface="Courier New" panose="02070309020205020404" pitchFamily="49" charset="0"/>
                <a:cs typeface="Courier New" panose="02070309020205020404" pitchFamily="49" charset="0"/>
              </a:rPr>
              <a:t>   </a:t>
            </a:r>
            <a:r>
              <a:rPr lang="en-IN" altLang="en-US" sz="1800" b="1" dirty="0">
                <a:latin typeface="Courier New" panose="02070309020205020404" pitchFamily="49" charset="0"/>
                <a:cs typeface="Courier New" panose="02070309020205020404" pitchFamily="49" charset="0"/>
              </a:rPr>
              <a:t>file_obj = open(file_name [, access_mode][, buffering])</a:t>
            </a:r>
            <a:endParaRPr lang="en-IN" altLang="en-US" sz="2030" b="1" dirty="0" smtClean="0">
              <a:cs typeface="Arial" panose="020B0604020202020204" pitchFamily="34" charset="0"/>
              <a:sym typeface="+mn-ea"/>
            </a:endParaRPr>
          </a:p>
          <a:p>
            <a:pPr marL="457200" lvl="3" indent="0" algn="just" eaLnBrk="1">
              <a:lnSpc>
                <a:spcPct val="180000"/>
              </a:lnSpc>
              <a:spcAft>
                <a:spcPct val="0"/>
              </a:spcAft>
              <a:buClrTx/>
              <a:buSzPct val="80000"/>
              <a:buFont typeface="Wingdings" panose="05000000000000000000" charset="0"/>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solidFill>
                  <a:srgbClr val="7D7D7D"/>
                </a:solidFill>
                <a:latin typeface="Arial" panose="020B0604020202020204" pitchFamily="34" charset="0"/>
                <a:ea typeface="幼圆" pitchFamily="49" charset="-122"/>
                <a:cs typeface="Arial" panose="020B0604020202020204" pitchFamily="34" charset="0"/>
                <a:sym typeface="+mn-ea"/>
              </a:rPr>
              <a:t>file_name − The file_name argument is a string value that contains the name of the file that you want to access</a:t>
            </a:r>
          </a:p>
          <a:p>
            <a:pPr marL="457200" lvl="3" indent="0" algn="just" eaLnBrk="1">
              <a:lnSpc>
                <a:spcPct val="180000"/>
              </a:lnSpc>
              <a:spcAft>
                <a:spcPct val="0"/>
              </a:spcAft>
              <a:buClrTx/>
              <a:buSzPct val="80000"/>
              <a:buFont typeface="Wingdings" panose="05000000000000000000" charset="0"/>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solidFill>
                  <a:srgbClr val="7D7D7D"/>
                </a:solidFill>
                <a:latin typeface="Arial" panose="020B0604020202020204" pitchFamily="34" charset="0"/>
                <a:ea typeface="幼圆" pitchFamily="49" charset="-122"/>
                <a:cs typeface="Arial" panose="020B0604020202020204" pitchFamily="34" charset="0"/>
                <a:sym typeface="+mn-ea"/>
              </a:rPr>
              <a:t>access_mode − The access_mode determines the mode in which the file has to be opened, i.e., read, write, append, etc. This is optional parameter and the default file access mode is read (r).</a:t>
            </a:r>
          </a:p>
          <a:p>
            <a:pPr marL="457200" lvl="3" indent="0" algn="just" eaLnBrk="1">
              <a:lnSpc>
                <a:spcPct val="180000"/>
              </a:lnSpc>
              <a:spcAft>
                <a:spcPct val="0"/>
              </a:spcAft>
              <a:buClrTx/>
              <a:buSzPct val="80000"/>
              <a:buFont typeface="Wingdings" panose="05000000000000000000" charset="0"/>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solidFill>
                  <a:srgbClr val="7D7D7D"/>
                </a:solidFill>
                <a:latin typeface="Arial" panose="020B0604020202020204" pitchFamily="34" charset="0"/>
                <a:ea typeface="幼圆" pitchFamily="49" charset="-122"/>
                <a:cs typeface="Arial" panose="020B0604020202020204" pitchFamily="34" charset="0"/>
                <a:sym typeface="+mn-ea"/>
              </a:rPr>
              <a:t>buffering − If the buffering value is set to 0, no buffering takes place. If the buffering value is 1, line buffering is performed while accessing a file.</a:t>
            </a:r>
            <a:endParaRPr lang="en-IN" altLang="en-US" sz="2280" dirty="0" smtClean="0">
              <a:cs typeface="Arial" panose="020B0604020202020204" pitchFamily="34" charset="0"/>
              <a:sym typeface="+mn-ea"/>
            </a:endParaRPr>
          </a:p>
          <a:p>
            <a:pPr marL="0" indent="0" algn="just" eaLnBrk="1">
              <a:lnSpc>
                <a:spcPct val="40000"/>
              </a:lnSpc>
              <a:spcAft>
                <a:spcPct val="0"/>
              </a:spcAft>
              <a:buClrTx/>
              <a:buSzPct val="8000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00" dirty="0" smtClean="0">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en-US" b="0" dirty="0" smtClean="0"/>
              <a:t>File Input / Output</a:t>
            </a:r>
          </a:p>
        </p:txBody>
      </p:sp>
      <p:graphicFrame>
        <p:nvGraphicFramePr>
          <p:cNvPr id="3" name="Table 2"/>
          <p:cNvGraphicFramePr/>
          <p:nvPr/>
        </p:nvGraphicFramePr>
        <p:xfrm>
          <a:off x="205105" y="701040"/>
          <a:ext cx="8870315" cy="5804535"/>
        </p:xfrm>
        <a:graphic>
          <a:graphicData uri="http://schemas.openxmlformats.org/drawingml/2006/table">
            <a:tbl>
              <a:tblPr firstRow="1" bandRow="1">
                <a:tableStyleId>{5C22544A-7EE6-4342-B048-85BDC9FD1C3A}</a:tableStyleId>
              </a:tblPr>
              <a:tblGrid>
                <a:gridCol w="828675"/>
                <a:gridCol w="8041640"/>
              </a:tblGrid>
              <a:tr h="445770">
                <a:tc>
                  <a:txBody>
                    <a:bodyPr/>
                    <a:lstStyle/>
                    <a:p>
                      <a:pPr algn="ctr">
                        <a:buNone/>
                      </a:pPr>
                      <a:r>
                        <a:rPr lang="en-IN" altLang="en-US" sz="1700"/>
                        <a:t>Mode</a:t>
                      </a:r>
                    </a:p>
                  </a:txBody>
                  <a:tcPr/>
                </a:tc>
                <a:tc>
                  <a:txBody>
                    <a:bodyPr/>
                    <a:lstStyle/>
                    <a:p>
                      <a:pPr>
                        <a:buNone/>
                      </a:pPr>
                      <a:r>
                        <a:rPr lang="en-IN" altLang="en-US" sz="1700"/>
                        <a:t>Description</a:t>
                      </a:r>
                    </a:p>
                  </a:txBody>
                  <a:tcPr/>
                </a:tc>
              </a:tr>
              <a:tr h="582930">
                <a:tc>
                  <a:txBody>
                    <a:bodyPr/>
                    <a:lstStyle/>
                    <a:p>
                      <a:pPr algn="ctr">
                        <a:buNone/>
                      </a:pPr>
                      <a:r>
                        <a:rPr lang="en-IN" altLang="en-US" sz="1700">
                          <a:latin typeface="Arial" panose="020B0604020202020204" pitchFamily="34" charset="0"/>
                          <a:cs typeface="Arial" panose="020B0604020202020204" pitchFamily="34" charset="0"/>
                        </a:rPr>
                        <a:t>r</a:t>
                      </a:r>
                    </a:p>
                  </a:txBody>
                  <a:tcPr/>
                </a:tc>
                <a:tc>
                  <a:txBody>
                    <a:bodyPr/>
                    <a:lstStyle/>
                    <a:p>
                      <a:pPr>
                        <a:buNone/>
                      </a:pPr>
                      <a:r>
                        <a:rPr lang="en-US" sz="1700"/>
                        <a:t>Opens a file for reading only. The file pointer is placed at the beginning of the file. This is the default mode</a:t>
                      </a:r>
                    </a:p>
                  </a:txBody>
                  <a:tcPr/>
                </a:tc>
              </a:tr>
              <a:tr h="382905">
                <a:tc>
                  <a:txBody>
                    <a:bodyPr/>
                    <a:lstStyle/>
                    <a:p>
                      <a:pPr algn="ctr">
                        <a:buNone/>
                      </a:pPr>
                      <a:r>
                        <a:rPr lang="en-IN" altLang="en-US" sz="1700">
                          <a:latin typeface="Arial" panose="020B0604020202020204" pitchFamily="34" charset="0"/>
                          <a:cs typeface="Arial" panose="020B0604020202020204" pitchFamily="34" charset="0"/>
                        </a:rPr>
                        <a:t>rb</a:t>
                      </a:r>
                    </a:p>
                  </a:txBody>
                  <a:tcPr/>
                </a:tc>
                <a:tc>
                  <a:txBody>
                    <a:bodyPr/>
                    <a:lstStyle/>
                    <a:p>
                      <a:pPr>
                        <a:buNone/>
                      </a:pPr>
                      <a:r>
                        <a:rPr lang="en-US" sz="1700"/>
                        <a:t>Opens a file for reading only in binary format</a:t>
                      </a:r>
                    </a:p>
                  </a:txBody>
                  <a:tcPr/>
                </a:tc>
              </a:tr>
              <a:tr h="397510">
                <a:tc>
                  <a:txBody>
                    <a:bodyPr/>
                    <a:lstStyle/>
                    <a:p>
                      <a:pPr algn="ctr">
                        <a:buNone/>
                      </a:pPr>
                      <a:r>
                        <a:rPr lang="en-IN" altLang="en-US" sz="1700">
                          <a:latin typeface="Arial" panose="020B0604020202020204" pitchFamily="34" charset="0"/>
                          <a:cs typeface="Arial" panose="020B0604020202020204" pitchFamily="34" charset="0"/>
                        </a:rPr>
                        <a:t>r+</a:t>
                      </a:r>
                    </a:p>
                  </a:txBody>
                  <a:tcPr/>
                </a:tc>
                <a:tc>
                  <a:txBody>
                    <a:bodyPr/>
                    <a:lstStyle/>
                    <a:p>
                      <a:pPr>
                        <a:buNone/>
                      </a:pPr>
                      <a:r>
                        <a:rPr lang="en-US" sz="1700"/>
                        <a:t>Opens a file for both reading and writing</a:t>
                      </a:r>
                    </a:p>
                  </a:txBody>
                  <a:tcPr/>
                </a:tc>
              </a:tr>
              <a:tr h="370840">
                <a:tc>
                  <a:txBody>
                    <a:bodyPr/>
                    <a:lstStyle/>
                    <a:p>
                      <a:pPr algn="ctr">
                        <a:buNone/>
                      </a:pPr>
                      <a:r>
                        <a:rPr lang="en-IN" altLang="en-US" sz="1700">
                          <a:latin typeface="Arial" panose="020B0604020202020204" pitchFamily="34" charset="0"/>
                          <a:cs typeface="Arial" panose="020B0604020202020204" pitchFamily="34" charset="0"/>
                        </a:rPr>
                        <a:t>rb+</a:t>
                      </a:r>
                    </a:p>
                  </a:txBody>
                  <a:tcPr/>
                </a:tc>
                <a:tc>
                  <a:txBody>
                    <a:bodyPr/>
                    <a:lstStyle/>
                    <a:p>
                      <a:pPr>
                        <a:buNone/>
                      </a:pPr>
                      <a:r>
                        <a:rPr lang="en-US" sz="1700"/>
                        <a:t>Opens a file for both reading and writing in binary format</a:t>
                      </a:r>
                    </a:p>
                  </a:txBody>
                  <a:tcPr/>
                </a:tc>
              </a:tr>
              <a:tr h="622935">
                <a:tc>
                  <a:txBody>
                    <a:bodyPr/>
                    <a:lstStyle/>
                    <a:p>
                      <a:pPr algn="ctr">
                        <a:buNone/>
                      </a:pPr>
                      <a:r>
                        <a:rPr lang="en-IN" altLang="en-US" sz="1700">
                          <a:latin typeface="Arial" panose="020B0604020202020204" pitchFamily="34" charset="0"/>
                          <a:cs typeface="Arial" panose="020B0604020202020204" pitchFamily="34" charset="0"/>
                        </a:rPr>
                        <a:t>w</a:t>
                      </a:r>
                    </a:p>
                  </a:txBody>
                  <a:tcPr/>
                </a:tc>
                <a:tc>
                  <a:txBody>
                    <a:bodyPr/>
                    <a:lstStyle/>
                    <a:p>
                      <a:pPr>
                        <a:buNone/>
                      </a:pPr>
                      <a:r>
                        <a:rPr lang="en-US" sz="1700"/>
                        <a:t>Opens a file for writing only. Overwrites the file if the file exists. If the file does not exist, creates a new file for writing</a:t>
                      </a:r>
                    </a:p>
                  </a:txBody>
                  <a:tcPr/>
                </a:tc>
              </a:tr>
              <a:tr h="344805">
                <a:tc>
                  <a:txBody>
                    <a:bodyPr/>
                    <a:lstStyle/>
                    <a:p>
                      <a:pPr algn="ctr">
                        <a:buNone/>
                      </a:pPr>
                      <a:r>
                        <a:rPr lang="en-IN" altLang="en-US" sz="1700">
                          <a:latin typeface="Arial" panose="020B0604020202020204" pitchFamily="34" charset="0"/>
                          <a:cs typeface="Arial" panose="020B0604020202020204" pitchFamily="34" charset="0"/>
                        </a:rPr>
                        <a:t>wb</a:t>
                      </a:r>
                    </a:p>
                  </a:txBody>
                  <a:tcPr/>
                </a:tc>
                <a:tc>
                  <a:txBody>
                    <a:bodyPr/>
                    <a:lstStyle/>
                    <a:p>
                      <a:pPr>
                        <a:buNone/>
                      </a:pPr>
                      <a:r>
                        <a:rPr lang="en-US" sz="1700"/>
                        <a:t>Opens a file for writing only in binary format</a:t>
                      </a:r>
                    </a:p>
                  </a:txBody>
                  <a:tcPr/>
                </a:tc>
              </a:tr>
              <a:tr h="370205">
                <a:tc>
                  <a:txBody>
                    <a:bodyPr/>
                    <a:lstStyle/>
                    <a:p>
                      <a:pPr algn="ctr">
                        <a:buNone/>
                      </a:pPr>
                      <a:r>
                        <a:rPr lang="en-IN" altLang="en-US" sz="1700">
                          <a:latin typeface="Arial" panose="020B0604020202020204" pitchFamily="34" charset="0"/>
                          <a:cs typeface="Arial" panose="020B0604020202020204" pitchFamily="34" charset="0"/>
                        </a:rPr>
                        <a:t>w+</a:t>
                      </a:r>
                    </a:p>
                  </a:txBody>
                  <a:tcPr/>
                </a:tc>
                <a:tc>
                  <a:txBody>
                    <a:bodyPr/>
                    <a:lstStyle/>
                    <a:p>
                      <a:pPr>
                        <a:buNone/>
                      </a:pPr>
                      <a:r>
                        <a:rPr lang="en-US" sz="1700"/>
                        <a:t>Opens a file for both writing and reading</a:t>
                      </a:r>
                    </a:p>
                  </a:txBody>
                  <a:tcPr/>
                </a:tc>
              </a:tr>
              <a:tr h="370205">
                <a:tc>
                  <a:txBody>
                    <a:bodyPr/>
                    <a:lstStyle/>
                    <a:p>
                      <a:pPr algn="ctr">
                        <a:buNone/>
                      </a:pPr>
                      <a:r>
                        <a:rPr lang="en-IN" altLang="en-US" sz="1700">
                          <a:latin typeface="Arial" panose="020B0604020202020204" pitchFamily="34" charset="0"/>
                          <a:cs typeface="Arial" panose="020B0604020202020204" pitchFamily="34" charset="0"/>
                        </a:rPr>
                        <a:t>wb+</a:t>
                      </a:r>
                    </a:p>
                  </a:txBody>
                  <a:tcPr/>
                </a:tc>
                <a:tc>
                  <a:txBody>
                    <a:bodyPr/>
                    <a:lstStyle/>
                    <a:p>
                      <a:pPr>
                        <a:buNone/>
                      </a:pPr>
                      <a:r>
                        <a:rPr lang="en-US" sz="1700"/>
                        <a:t>Opens a file for both writing and reading in binary format</a:t>
                      </a:r>
                    </a:p>
                  </a:txBody>
                  <a:tcPr/>
                </a:tc>
              </a:tr>
              <a:tr h="706755">
                <a:tc>
                  <a:txBody>
                    <a:bodyPr/>
                    <a:lstStyle/>
                    <a:p>
                      <a:pPr algn="ctr">
                        <a:buNone/>
                      </a:pPr>
                      <a:r>
                        <a:rPr lang="en-IN" altLang="en-US" sz="1700">
                          <a:latin typeface="Arial" panose="020B0604020202020204" pitchFamily="34" charset="0"/>
                          <a:cs typeface="Arial" panose="020B0604020202020204" pitchFamily="34" charset="0"/>
                        </a:rPr>
                        <a:t>a</a:t>
                      </a:r>
                    </a:p>
                  </a:txBody>
                  <a:tcPr/>
                </a:tc>
                <a:tc>
                  <a:txBody>
                    <a:bodyPr/>
                    <a:lstStyle/>
                    <a:p>
                      <a:pPr>
                        <a:buNone/>
                      </a:pPr>
                      <a:r>
                        <a:rPr lang="en-US" sz="1700"/>
                        <a:t>Opens a file for appending. The file pointer is at the end of the file if the file exists. That is, the file is in the append mode. If the file does not exist, it creates a new file for writing</a:t>
                      </a:r>
                    </a:p>
                  </a:txBody>
                  <a:tcPr/>
                </a:tc>
              </a:tr>
              <a:tr h="383540">
                <a:tc>
                  <a:txBody>
                    <a:bodyPr/>
                    <a:lstStyle/>
                    <a:p>
                      <a:pPr algn="ctr">
                        <a:buNone/>
                      </a:pPr>
                      <a:r>
                        <a:rPr lang="en-IN" altLang="en-US" sz="1700">
                          <a:latin typeface="Arial" panose="020B0604020202020204" pitchFamily="34" charset="0"/>
                          <a:cs typeface="Arial" panose="020B0604020202020204" pitchFamily="34" charset="0"/>
                        </a:rPr>
                        <a:t>ab</a:t>
                      </a:r>
                    </a:p>
                  </a:txBody>
                  <a:tcPr/>
                </a:tc>
                <a:tc>
                  <a:txBody>
                    <a:bodyPr/>
                    <a:lstStyle/>
                    <a:p>
                      <a:pPr>
                        <a:buNone/>
                      </a:pPr>
                      <a:r>
                        <a:rPr lang="en-US" sz="1700"/>
                        <a:t>Opens a file for appending in binary format</a:t>
                      </a:r>
                    </a:p>
                  </a:txBody>
                  <a:tcPr/>
                </a:tc>
              </a:tr>
              <a:tr h="397510">
                <a:tc>
                  <a:txBody>
                    <a:bodyPr/>
                    <a:lstStyle/>
                    <a:p>
                      <a:pPr algn="ctr">
                        <a:buNone/>
                      </a:pPr>
                      <a:r>
                        <a:rPr lang="en-IN" altLang="en-US" sz="1700">
                          <a:latin typeface="Arial" panose="020B0604020202020204" pitchFamily="34" charset="0"/>
                          <a:cs typeface="Arial" panose="020B0604020202020204" pitchFamily="34" charset="0"/>
                        </a:rPr>
                        <a:t>a+</a:t>
                      </a:r>
                    </a:p>
                  </a:txBody>
                  <a:tcPr/>
                </a:tc>
                <a:tc>
                  <a:txBody>
                    <a:bodyPr/>
                    <a:lstStyle/>
                    <a:p>
                      <a:pPr>
                        <a:buNone/>
                      </a:pPr>
                      <a:r>
                        <a:rPr lang="en-US" sz="1700"/>
                        <a:t>Opens a file for both appending and reading</a:t>
                      </a:r>
                    </a:p>
                  </a:txBody>
                  <a:tcPr/>
                </a:tc>
              </a:tr>
              <a:tr h="396240">
                <a:tc>
                  <a:txBody>
                    <a:bodyPr/>
                    <a:lstStyle/>
                    <a:p>
                      <a:pPr algn="ctr">
                        <a:buNone/>
                      </a:pPr>
                      <a:r>
                        <a:rPr lang="en-IN" altLang="en-US" sz="1700">
                          <a:latin typeface="Arial" panose="020B0604020202020204" pitchFamily="34" charset="0"/>
                          <a:cs typeface="Arial" panose="020B0604020202020204" pitchFamily="34" charset="0"/>
                        </a:rPr>
                        <a:t>ab+</a:t>
                      </a:r>
                    </a:p>
                  </a:txBody>
                  <a:tcPr/>
                </a:tc>
                <a:tc>
                  <a:txBody>
                    <a:bodyPr/>
                    <a:lstStyle/>
                    <a:p>
                      <a:pPr>
                        <a:buNone/>
                      </a:pPr>
                      <a:r>
                        <a:rPr lang="en-US" sz="1700"/>
                        <a:t>Opens a file for both appending and reading in binary format</a:t>
                      </a:r>
                    </a:p>
                  </a:txBody>
                  <a:tcPr/>
                </a:tc>
              </a:tr>
            </a:tbl>
          </a:graphicData>
        </a:graphic>
      </p:graphicFrame>
    </p:spTree>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en-US" b="0" dirty="0" smtClean="0"/>
              <a:t>File Input / Output</a:t>
            </a:r>
          </a:p>
        </p:txBody>
      </p:sp>
      <p:sp>
        <p:nvSpPr>
          <p:cNvPr id="4098" name="Rectangle 2"/>
          <p:cNvSpPr>
            <a:spLocks noGrp="1" noChangeArrowheads="1"/>
          </p:cNvSpPr>
          <p:nvPr>
            <p:ph type="subTitle" idx="4294967295"/>
          </p:nvPr>
        </p:nvSpPr>
        <p:spPr>
          <a:xfrm>
            <a:off x="457750" y="554856"/>
            <a:ext cx="8228160" cy="6009120"/>
          </a:xfrm>
        </p:spPr>
        <p:txBody>
          <a:bodyPr/>
          <a:lstStyle/>
          <a:p>
            <a:pPr marL="457200" indent="-457200" algn="just" eaLnBrk="1">
              <a:lnSpc>
                <a:spcPct val="9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cs typeface="Arial" panose="020B0604020202020204" pitchFamily="34" charset="0"/>
              </a:rPr>
              <a:t>Once a file is opened with open function, many atrributes of the file can be accessed with file_object</a:t>
            </a:r>
          </a:p>
          <a:p>
            <a:pPr marL="457200" indent="-457200" algn="just" eaLnBrk="1">
              <a:lnSpc>
                <a:spcPct val="12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dirty="0" smtClean="0">
              <a:cs typeface="Arial" panose="020B0604020202020204" pitchFamily="34" charset="0"/>
            </a:endParaRPr>
          </a:p>
          <a:p>
            <a:pPr marL="457200" indent="-457200" algn="just" eaLnBrk="1">
              <a:lnSpc>
                <a:spcPct val="7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dirty="0" smtClean="0">
              <a:cs typeface="Arial" panose="020B0604020202020204" pitchFamily="34" charset="0"/>
            </a:endParaRPr>
          </a:p>
          <a:p>
            <a:pPr marL="457200" indent="-457200" algn="just" eaLnBrk="1">
              <a:lnSpc>
                <a:spcPct val="7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dirty="0" smtClean="0">
              <a:cs typeface="Arial" panose="020B0604020202020204" pitchFamily="34" charset="0"/>
            </a:endParaRPr>
          </a:p>
          <a:p>
            <a:pPr marL="0" indent="0" algn="just" eaLnBrk="1">
              <a:lnSpc>
                <a:spcPct val="7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00" dirty="0" smtClean="0">
              <a:latin typeface="Courier New" panose="02070309020205020404" pitchFamily="49" charset="0"/>
              <a:cs typeface="Courier New" panose="02070309020205020404" pitchFamily="49" charset="0"/>
              <a:sym typeface="+mn-ea"/>
            </a:endParaRPr>
          </a:p>
          <a:p>
            <a:pPr marL="0" indent="0" algn="just" eaLnBrk="1">
              <a:lnSpc>
                <a:spcPct val="5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		# Open a file</a:t>
            </a:r>
          </a:p>
          <a:p>
            <a:pPr marL="0" indent="0" algn="just" eaLnBrk="1">
              <a:lnSpc>
                <a:spcPct val="3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		fo = open("test.txt", "wb")</a:t>
            </a:r>
          </a:p>
          <a:p>
            <a:pPr marL="0" indent="0" algn="just" eaLnBrk="1">
              <a:lnSpc>
                <a:spcPct val="3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		print("Name of the file: ", fo.name)</a:t>
            </a:r>
          </a:p>
          <a:p>
            <a:pPr marL="0" indent="0" algn="just" eaLnBrk="1">
              <a:lnSpc>
                <a:spcPct val="3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		print("Closed or not : ", fo.closed)</a:t>
            </a:r>
          </a:p>
          <a:p>
            <a:pPr marL="0" indent="0" algn="just" eaLnBrk="1">
              <a:lnSpc>
                <a:spcPct val="3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		print("Opening mode : ", fo.mode)	</a:t>
            </a:r>
          </a:p>
          <a:p>
            <a:pPr marL="0" indent="0" algn="just" eaLnBrk="1">
              <a:lnSpc>
                <a:spcPct val="3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		print("Softspace flag : ", fo.softspace)</a:t>
            </a: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30" b="1" u="sng" dirty="0" smtClean="0">
                <a:cs typeface="Arial" panose="020B0604020202020204" pitchFamily="34" charset="0"/>
                <a:sym typeface="+mn-ea"/>
              </a:rPr>
              <a:t>Output</a:t>
            </a:r>
            <a:r>
              <a:rPr lang="en-IN" altLang="en-US" sz="2030" dirty="0" smtClean="0">
                <a:cs typeface="Arial" panose="020B0604020202020204" pitchFamily="34" charset="0"/>
                <a:sym typeface="+mn-ea"/>
              </a:rPr>
              <a:t>	</a:t>
            </a: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		Name of the file:  test.txt</a:t>
            </a: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		Closed or not :  False</a:t>
            </a: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		Opening mode :  wb</a:t>
            </a: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rPr>
              <a:t>		Softspace flag :  0</a:t>
            </a:r>
          </a:p>
          <a:p>
            <a:pPr lvl="1" algn="just" eaLnBrk="1">
              <a:lnSpc>
                <a:spcPct val="110000"/>
              </a:lnSpc>
              <a:spcAft>
                <a:spcPct val="0"/>
              </a:spcAft>
              <a:buClrTx/>
              <a:buSzPct val="80000"/>
              <a:buFont typeface="Wingdings" panose="05000000000000000000" charset="0"/>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smtClean="0">
                <a:sym typeface="+mn-ea"/>
              </a:rPr>
              <a:t>Close the file using file_object.close() method</a:t>
            </a:r>
            <a:endParaRPr lang="en-IN" altLang="en-US" sz="2000" dirty="0" smtClean="0">
              <a:latin typeface="Courier New" panose="02070309020205020404" pitchFamily="49" charset="0"/>
              <a:cs typeface="Courier New" panose="02070309020205020404" pitchFamily="49" charset="0"/>
              <a:sym typeface="+mn-ea"/>
            </a:endParaRPr>
          </a:p>
        </p:txBody>
      </p:sp>
      <p:graphicFrame>
        <p:nvGraphicFramePr>
          <p:cNvPr id="2" name="Table 1"/>
          <p:cNvGraphicFramePr/>
          <p:nvPr/>
        </p:nvGraphicFramePr>
        <p:xfrm>
          <a:off x="958850" y="1152525"/>
          <a:ext cx="7661275" cy="2020570"/>
        </p:xfrm>
        <a:graphic>
          <a:graphicData uri="http://schemas.openxmlformats.org/drawingml/2006/table">
            <a:tbl>
              <a:tblPr firstRow="1" bandRow="1">
                <a:tableStyleId>{5C22544A-7EE6-4342-B048-85BDC9FD1C3A}</a:tableStyleId>
              </a:tblPr>
              <a:tblGrid>
                <a:gridCol w="1484630"/>
                <a:gridCol w="6176645"/>
              </a:tblGrid>
              <a:tr h="445770">
                <a:tc>
                  <a:txBody>
                    <a:bodyPr/>
                    <a:lstStyle/>
                    <a:p>
                      <a:pPr algn="ctr">
                        <a:buNone/>
                      </a:pPr>
                      <a:r>
                        <a:rPr lang="en-IN" altLang="en-US" sz="1700"/>
                        <a:t>Attribute</a:t>
                      </a:r>
                    </a:p>
                  </a:txBody>
                  <a:tcPr/>
                </a:tc>
                <a:tc>
                  <a:txBody>
                    <a:bodyPr/>
                    <a:lstStyle/>
                    <a:p>
                      <a:pPr>
                        <a:buNone/>
                      </a:pPr>
                      <a:r>
                        <a:rPr lang="en-IN" altLang="en-US" sz="1700"/>
                        <a:t>Description</a:t>
                      </a:r>
                    </a:p>
                  </a:txBody>
                  <a:tcPr/>
                </a:tc>
              </a:tr>
              <a:tr h="423545">
                <a:tc>
                  <a:txBody>
                    <a:bodyPr/>
                    <a:lstStyle/>
                    <a:p>
                      <a:pPr algn="ctr">
                        <a:buNone/>
                      </a:pPr>
                      <a:r>
                        <a:rPr lang="en-IN" altLang="en-US" sz="1700">
                          <a:latin typeface="Arial" panose="020B0604020202020204" pitchFamily="34" charset="0"/>
                          <a:cs typeface="Arial" panose="020B0604020202020204" pitchFamily="34" charset="0"/>
                        </a:rPr>
                        <a:t>file.closed</a:t>
                      </a:r>
                    </a:p>
                  </a:txBody>
                  <a:tcPr/>
                </a:tc>
                <a:tc>
                  <a:txBody>
                    <a:bodyPr/>
                    <a:lstStyle/>
                    <a:p>
                      <a:pPr>
                        <a:buNone/>
                      </a:pPr>
                      <a:r>
                        <a:rPr lang="en-US" sz="1700"/>
                        <a:t>Returns true if file is closed, false otherwise.</a:t>
                      </a:r>
                    </a:p>
                  </a:txBody>
                  <a:tcPr/>
                </a:tc>
              </a:tr>
              <a:tr h="382905">
                <a:tc>
                  <a:txBody>
                    <a:bodyPr/>
                    <a:lstStyle/>
                    <a:p>
                      <a:pPr algn="ctr">
                        <a:buNone/>
                      </a:pPr>
                      <a:r>
                        <a:rPr lang="en-IN" altLang="en-US" sz="1700">
                          <a:latin typeface="Arial" panose="020B0604020202020204" pitchFamily="34" charset="0"/>
                          <a:cs typeface="Arial" panose="020B0604020202020204" pitchFamily="34" charset="0"/>
                        </a:rPr>
                        <a:t>file.mode</a:t>
                      </a:r>
                    </a:p>
                  </a:txBody>
                  <a:tcPr/>
                </a:tc>
                <a:tc>
                  <a:txBody>
                    <a:bodyPr/>
                    <a:lstStyle/>
                    <a:p>
                      <a:pPr>
                        <a:buNone/>
                      </a:pPr>
                      <a:r>
                        <a:rPr lang="en-US" sz="1700"/>
                        <a:t>Returns access mode with which file was opened.</a:t>
                      </a:r>
                    </a:p>
                  </a:txBody>
                  <a:tcPr/>
                </a:tc>
              </a:tr>
              <a:tr h="397510">
                <a:tc>
                  <a:txBody>
                    <a:bodyPr/>
                    <a:lstStyle/>
                    <a:p>
                      <a:pPr algn="ctr">
                        <a:buNone/>
                      </a:pPr>
                      <a:r>
                        <a:rPr lang="en-IN" altLang="en-US" sz="1700">
                          <a:latin typeface="Arial" panose="020B0604020202020204" pitchFamily="34" charset="0"/>
                          <a:cs typeface="Arial" panose="020B0604020202020204" pitchFamily="34" charset="0"/>
                        </a:rPr>
                        <a:t>file.name</a:t>
                      </a:r>
                    </a:p>
                  </a:txBody>
                  <a:tcPr/>
                </a:tc>
                <a:tc>
                  <a:txBody>
                    <a:bodyPr/>
                    <a:lstStyle/>
                    <a:p>
                      <a:pPr>
                        <a:buNone/>
                      </a:pPr>
                      <a:r>
                        <a:rPr lang="en-US" sz="1700"/>
                        <a:t>Returns name of the file</a:t>
                      </a:r>
                    </a:p>
                  </a:txBody>
                  <a:tcPr/>
                </a:tc>
              </a:tr>
              <a:tr h="370840">
                <a:tc>
                  <a:txBody>
                    <a:bodyPr/>
                    <a:lstStyle/>
                    <a:p>
                      <a:pPr algn="ctr">
                        <a:buNone/>
                      </a:pPr>
                      <a:r>
                        <a:rPr lang="en-IN" altLang="en-US" sz="1700">
                          <a:latin typeface="Arial" panose="020B0604020202020204" pitchFamily="34" charset="0"/>
                          <a:cs typeface="Arial" panose="020B0604020202020204" pitchFamily="34" charset="0"/>
                        </a:rPr>
                        <a:t>file.softspace</a:t>
                      </a:r>
                    </a:p>
                  </a:txBody>
                  <a:tcPr/>
                </a:tc>
                <a:tc>
                  <a:txBody>
                    <a:bodyPr/>
                    <a:lstStyle/>
                    <a:p>
                      <a:pPr>
                        <a:buNone/>
                      </a:pPr>
                      <a:r>
                        <a:rPr lang="en-US" sz="1700"/>
                        <a:t>Returns false if space explicitly required with print, true otherwise</a:t>
                      </a:r>
                    </a:p>
                  </a:txBody>
                  <a:tcPr/>
                </a:tc>
              </a:tr>
            </a:tbl>
          </a:graphicData>
        </a:graphic>
      </p:graphicFrame>
    </p:spTree>
  </p:cSld>
  <p:clrMapOvr>
    <a:masterClrMapping/>
  </p:clrMapOvr>
  <p:transition spd="med"/>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en-US" b="0" dirty="0" smtClean="0"/>
              <a:t>File Reading / Writing</a:t>
            </a:r>
          </a:p>
        </p:txBody>
      </p:sp>
      <p:sp>
        <p:nvSpPr>
          <p:cNvPr id="4098" name="Rectangle 2"/>
          <p:cNvSpPr>
            <a:spLocks noGrp="1" noChangeArrowheads="1"/>
          </p:cNvSpPr>
          <p:nvPr>
            <p:ph type="subTitle" idx="4294967295"/>
          </p:nvPr>
        </p:nvSpPr>
        <p:spPr>
          <a:xfrm>
            <a:off x="457750" y="554856"/>
            <a:ext cx="8228160" cy="6009120"/>
          </a:xfrm>
        </p:spPr>
        <p:txBody>
          <a:bodyPr/>
          <a:lstStyle/>
          <a:p>
            <a:pPr marL="457200" indent="-457200" algn="just" eaLnBrk="1">
              <a:lnSpc>
                <a:spcPct val="9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cs typeface="Arial" panose="020B0604020202020204" pitchFamily="34" charset="0"/>
              </a:rPr>
              <a:t>The file_object provides access methods to access the file</a:t>
            </a:r>
          </a:p>
          <a:p>
            <a:pPr marL="457200" indent="-457200" algn="just" eaLnBrk="1">
              <a:lnSpc>
                <a:spcPct val="9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cs typeface="Arial" panose="020B0604020202020204" pitchFamily="34" charset="0"/>
              </a:rPr>
              <a:t>write() Method</a:t>
            </a:r>
          </a:p>
          <a:p>
            <a:pPr marL="914400" lvl="1" indent="-457200" algn="just" eaLnBrk="1">
              <a:lnSpc>
                <a:spcPct val="12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cs typeface="Arial" panose="020B0604020202020204" pitchFamily="34" charset="0"/>
              </a:rPr>
              <a:t>The write() method writes any string to an open file</a:t>
            </a:r>
          </a:p>
          <a:p>
            <a:pPr marL="0" indent="0" algn="just" eaLnBrk="1">
              <a:lnSpc>
                <a:spcPct val="5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		#Open a file</a:t>
            </a:r>
          </a:p>
          <a:p>
            <a:pPr marL="0" indent="0" algn="just" eaLnBrk="1">
              <a:lnSpc>
                <a:spcPct val="5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		fo = open("test.txt", "w")</a:t>
            </a:r>
          </a:p>
          <a:p>
            <a:pPr marL="0" indent="0" algn="just" eaLnBrk="1">
              <a:lnSpc>
                <a:spcPct val="9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		fo.write("Python is a great. \nYeah its great!!\n");</a:t>
            </a:r>
          </a:p>
          <a:p>
            <a:pPr marL="0" indent="0" algn="just" eaLnBrk="1">
              <a:lnSpc>
                <a:spcPct val="5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		#Close opened file</a:t>
            </a:r>
          </a:p>
          <a:p>
            <a:pPr marL="0" indent="0" algn="just" eaLnBrk="1">
              <a:lnSpc>
                <a:spcPct val="5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		fo.close()</a:t>
            </a: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000" dirty="0" smtClean="0">
              <a:latin typeface="Courier New" panose="02070309020205020404" pitchFamily="49" charset="0"/>
              <a:cs typeface="Courier New" panose="02070309020205020404" pitchFamily="49" charset="0"/>
              <a:sym typeface="+mn-ea"/>
            </a:endParaRPr>
          </a:p>
        </p:txBody>
      </p:sp>
    </p:spTree>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en-US" b="0" dirty="0" smtClean="0"/>
              <a:t>File Reading / Writing</a:t>
            </a:r>
          </a:p>
        </p:txBody>
      </p:sp>
      <p:sp>
        <p:nvSpPr>
          <p:cNvPr id="4098" name="Rectangle 2"/>
          <p:cNvSpPr>
            <a:spLocks noGrp="1" noChangeArrowheads="1"/>
          </p:cNvSpPr>
          <p:nvPr>
            <p:ph type="subTitle" idx="4294967295"/>
          </p:nvPr>
        </p:nvSpPr>
        <p:spPr>
          <a:xfrm>
            <a:off x="457750" y="554856"/>
            <a:ext cx="8228160" cy="6009120"/>
          </a:xfrm>
        </p:spPr>
        <p:txBody>
          <a:bodyPr/>
          <a:lstStyle/>
          <a:p>
            <a:pPr marL="457200" indent="-457200" algn="just" eaLnBrk="1">
              <a:lnSpc>
                <a:spcPct val="9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cs typeface="Arial" panose="020B0604020202020204" pitchFamily="34" charset="0"/>
              </a:rPr>
              <a:t>read() Method</a:t>
            </a:r>
          </a:p>
          <a:p>
            <a:pPr marL="914400" lvl="1" indent="-457200" algn="just" eaLnBrk="1">
              <a:lnSpc>
                <a:spcPct val="12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dirty="0" smtClean="0">
                <a:cs typeface="Arial" panose="020B0604020202020204" pitchFamily="34" charset="0"/>
              </a:rPr>
              <a:t>The read() method reads a string from an open file</a:t>
            </a:r>
          </a:p>
          <a:p>
            <a:pPr marL="0" indent="0" algn="just" eaLnBrk="1">
              <a:lnSpc>
                <a:spcPct val="5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		# Open a file</a:t>
            </a:r>
          </a:p>
          <a:p>
            <a:pPr marL="0" indent="0" algn="just" eaLnBrk="1">
              <a:lnSpc>
                <a:spcPct val="5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		fo = open("test.txt", "r+")</a:t>
            </a:r>
          </a:p>
          <a:p>
            <a:pPr marL="0" indent="0" algn="just" eaLnBrk="1">
              <a:lnSpc>
                <a:spcPct val="5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		str = fo.read(10);</a:t>
            </a:r>
          </a:p>
          <a:p>
            <a:pPr marL="0" indent="0" algn="just" eaLnBrk="1">
              <a:lnSpc>
                <a:spcPct val="5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		print("Read String is : ", str)</a:t>
            </a:r>
          </a:p>
          <a:p>
            <a:pPr marL="0" indent="0" algn="just" eaLnBrk="1">
              <a:lnSpc>
                <a:spcPct val="5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		# Close opend file</a:t>
            </a:r>
          </a:p>
          <a:p>
            <a:pPr marL="0" indent="0" algn="just" eaLnBrk="1">
              <a:lnSpc>
                <a:spcPct val="5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		fo.close()</a:t>
            </a: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000" dirty="0" smtClean="0">
              <a:latin typeface="Courier New" panose="02070309020205020404" pitchFamily="49" charset="0"/>
              <a:cs typeface="Courier New" panose="02070309020205020404" pitchFamily="49" charset="0"/>
              <a:sym typeface="+mn-ea"/>
            </a:endParaRP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b="1" u="sng" dirty="0" smtClean="0">
                <a:sym typeface="+mn-ea"/>
              </a:rPr>
              <a:t>Output</a:t>
            </a:r>
            <a:endParaRPr lang="en-IN" altLang="en-US" sz="2000" dirty="0" smtClean="0">
              <a:latin typeface="Courier New" panose="02070309020205020404" pitchFamily="49" charset="0"/>
              <a:cs typeface="Courier New" panose="02070309020205020404" pitchFamily="49" charset="0"/>
              <a:sym typeface="+mn-ea"/>
            </a:endParaRP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smtClean="0">
                <a:latin typeface="Courier New" panose="02070309020205020404" pitchFamily="49" charset="0"/>
                <a:cs typeface="Courier New" panose="02070309020205020404" pitchFamily="49" charset="0"/>
                <a:sym typeface="+mn-ea"/>
              </a:rPr>
              <a:t>Read String is :  Python is</a:t>
            </a:r>
          </a:p>
        </p:txBody>
      </p:sp>
    </p:spTree>
  </p:cSld>
  <p:clrMapOvr>
    <a:masterClrMapping/>
  </p:clrMapOvr>
  <p:transition spd="med"/>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en-US" b="0" dirty="0" smtClean="0"/>
              <a:t>File Position</a:t>
            </a:r>
          </a:p>
        </p:txBody>
      </p:sp>
      <p:sp>
        <p:nvSpPr>
          <p:cNvPr id="4098" name="Rectangle 2"/>
          <p:cNvSpPr>
            <a:spLocks noGrp="1" noChangeArrowheads="1"/>
          </p:cNvSpPr>
          <p:nvPr>
            <p:ph type="subTitle" idx="4294967295"/>
          </p:nvPr>
        </p:nvSpPr>
        <p:spPr>
          <a:xfrm>
            <a:off x="457750" y="554856"/>
            <a:ext cx="8228160" cy="6009120"/>
          </a:xfrm>
        </p:spPr>
        <p:txBody>
          <a:bodyPr/>
          <a:lstStyle/>
          <a:p>
            <a:pPr marL="457200" indent="-457200" algn="just" eaLnBrk="1">
              <a:lnSpc>
                <a:spcPct val="9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800" dirty="0" smtClean="0">
                <a:cs typeface="Arial" panose="020B0604020202020204" pitchFamily="34" charset="0"/>
              </a:rPr>
              <a:t>tell() Method</a:t>
            </a:r>
          </a:p>
          <a:p>
            <a:pPr marL="914400" lvl="1" indent="-457200" algn="just" eaLnBrk="1">
              <a:lnSpc>
                <a:spcPct val="12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smtClean="0">
                <a:cs typeface="Arial" panose="020B0604020202020204" pitchFamily="34" charset="0"/>
              </a:rPr>
              <a:t>The tell() method tells you the current position within the file</a:t>
            </a:r>
          </a:p>
          <a:p>
            <a:pPr marL="914400" lvl="1" indent="-457200" algn="just" eaLnBrk="1">
              <a:lnSpc>
                <a:spcPct val="12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400" dirty="0" smtClean="0">
                <a:cs typeface="Arial" panose="020B0604020202020204" pitchFamily="34" charset="0"/>
              </a:rPr>
              <a:t>The seek(offset[, from]) method changes the current file position. The offset argument indicates the number of bytes to be moved. The from argument specifies the reference position from where the bytes are to be moved.</a:t>
            </a:r>
          </a:p>
          <a:p>
            <a:pPr marL="1371600" lvl="2" indent="-457200" algn="just" eaLnBrk="1">
              <a:lnSpc>
                <a:spcPct val="12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200" dirty="0" smtClean="0">
                <a:cs typeface="Arial" panose="020B0604020202020204" pitchFamily="34" charset="0"/>
              </a:rPr>
              <a:t>from: 0 - means beginning of file</a:t>
            </a:r>
          </a:p>
          <a:p>
            <a:pPr marL="1371600" lvl="2" indent="-457200" algn="just" eaLnBrk="1">
              <a:lnSpc>
                <a:spcPct val="12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200" dirty="0" smtClean="0">
                <a:cs typeface="Arial" panose="020B0604020202020204" pitchFamily="34" charset="0"/>
              </a:rPr>
              <a:t>from: 1 - current position as reference point</a:t>
            </a:r>
          </a:p>
          <a:p>
            <a:pPr marL="1371600" lvl="2" indent="-457200" algn="just" eaLnBrk="1">
              <a:lnSpc>
                <a:spcPct val="120000"/>
              </a:lnSpc>
              <a:spcAft>
                <a:spcPct val="0"/>
              </a:spcAft>
              <a:buClrTx/>
              <a:buSzPct val="80000"/>
              <a:buFont typeface="Wingdings" panose="05000000000000000000" pitchFamily="2" charset="2"/>
              <a:buChar char="Ø"/>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200" dirty="0" smtClean="0">
                <a:cs typeface="Arial" panose="020B0604020202020204" pitchFamily="34" charset="0"/>
              </a:rPr>
              <a:t>from: 2 - end of the file as reference point</a:t>
            </a:r>
            <a:endParaRPr lang="en-IN" altLang="en-US" sz="2800" dirty="0" smtClean="0">
              <a:cs typeface="Arial" panose="020B0604020202020204" pitchFamily="34" charset="0"/>
            </a:endParaRPr>
          </a:p>
          <a:p>
            <a:pPr marL="0" indent="0" algn="just" eaLnBrk="1">
              <a:lnSpc>
                <a:spcPct val="5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2800" dirty="0" smtClean="0">
              <a:latin typeface="Courier New" panose="02070309020205020404" pitchFamily="49" charset="0"/>
              <a:cs typeface="Arial" panose="020B0604020202020204" pitchFamily="34" charset="0"/>
              <a:sym typeface="+mn-ea"/>
            </a:endParaRPr>
          </a:p>
        </p:txBody>
      </p:sp>
    </p:spTree>
  </p:cSld>
  <p:clrMapOvr>
    <a:masterClrMapping/>
  </p:clrMapOvr>
  <p:transition spd="med"/>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a:xfrm>
            <a:off x="391680" y="98280"/>
            <a:ext cx="8228160" cy="456480"/>
          </a:xfrm>
        </p:spPr>
        <p:txBody>
          <a:bodyPr tIns="35267"/>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en-US" b="0" dirty="0" smtClean="0"/>
              <a:t>File Position</a:t>
            </a:r>
          </a:p>
        </p:txBody>
      </p:sp>
      <p:sp>
        <p:nvSpPr>
          <p:cNvPr id="4098" name="Rectangle 2"/>
          <p:cNvSpPr>
            <a:spLocks noGrp="1" noChangeArrowheads="1"/>
          </p:cNvSpPr>
          <p:nvPr>
            <p:ph type="subTitle" idx="4294967295"/>
          </p:nvPr>
        </p:nvSpPr>
        <p:spPr>
          <a:xfrm>
            <a:off x="457750" y="661536"/>
            <a:ext cx="8228160" cy="6009120"/>
          </a:xfrm>
        </p:spPr>
        <p:txBody>
          <a:bodyPr/>
          <a:lstStyle/>
          <a:p>
            <a:pPr marL="0" indent="0" algn="just" eaLnBrk="1">
              <a:lnSpc>
                <a:spcPct val="3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 Open a file</a:t>
            </a:r>
          </a:p>
          <a:p>
            <a:pPr marL="0" indent="0" algn="just" eaLnBrk="1">
              <a:lnSpc>
                <a:spcPct val="3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fo = open("test.txt", "r+")</a:t>
            </a:r>
          </a:p>
          <a:p>
            <a:pPr marL="0" indent="0" algn="just" eaLnBrk="1">
              <a:lnSpc>
                <a:spcPct val="3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str = fo.read(10);</a:t>
            </a:r>
          </a:p>
          <a:p>
            <a:pPr marL="0" indent="0" algn="just" eaLnBrk="1">
              <a:lnSpc>
                <a:spcPct val="3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print("Read String is : ", str)</a:t>
            </a:r>
          </a:p>
          <a:p>
            <a:pPr marL="0" indent="0" algn="just" eaLnBrk="1">
              <a:lnSpc>
                <a:spcPct val="3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00" dirty="0" smtClean="0">
              <a:latin typeface="Courier New" panose="02070309020205020404" pitchFamily="49" charset="0"/>
              <a:cs typeface="Courier New" panose="02070309020205020404" pitchFamily="49" charset="0"/>
              <a:sym typeface="+mn-ea"/>
            </a:endParaRPr>
          </a:p>
          <a:p>
            <a:pPr marL="0" indent="0" algn="just" eaLnBrk="1">
              <a:lnSpc>
                <a:spcPct val="3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 Check current position</a:t>
            </a:r>
          </a:p>
          <a:p>
            <a:pPr marL="0" indent="0" algn="just" eaLnBrk="1">
              <a:lnSpc>
                <a:spcPct val="3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position = fo.tell();</a:t>
            </a:r>
          </a:p>
          <a:p>
            <a:pPr marL="0" indent="0" algn="just" eaLnBrk="1">
              <a:lnSpc>
                <a:spcPct val="3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print("Current file position : ", position)</a:t>
            </a:r>
          </a:p>
          <a:p>
            <a:pPr marL="0" indent="0" algn="just" eaLnBrk="1">
              <a:lnSpc>
                <a:spcPct val="3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00" dirty="0" smtClean="0">
              <a:latin typeface="Courier New" panose="02070309020205020404" pitchFamily="49" charset="0"/>
              <a:cs typeface="Courier New" panose="02070309020205020404" pitchFamily="49" charset="0"/>
              <a:sym typeface="+mn-ea"/>
            </a:endParaRPr>
          </a:p>
          <a:p>
            <a:pPr marL="0" indent="0" algn="just" eaLnBrk="1">
              <a:lnSpc>
                <a:spcPct val="3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 Reposition pointer at the beginning once again</a:t>
            </a:r>
          </a:p>
          <a:p>
            <a:pPr marL="0" indent="0" algn="just" eaLnBrk="1">
              <a:lnSpc>
                <a:spcPct val="3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position = fo.seek(0, 0);</a:t>
            </a:r>
          </a:p>
          <a:p>
            <a:pPr marL="0" indent="0" algn="just" eaLnBrk="1">
              <a:lnSpc>
                <a:spcPct val="3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str = fo.read(10);</a:t>
            </a:r>
          </a:p>
          <a:p>
            <a:pPr marL="0" indent="0" algn="just" eaLnBrk="1">
              <a:lnSpc>
                <a:spcPct val="3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print("Again read String is : ", str)</a:t>
            </a:r>
          </a:p>
          <a:p>
            <a:pPr marL="0" indent="0" algn="just" eaLnBrk="1">
              <a:lnSpc>
                <a:spcPct val="3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 Close opend file</a:t>
            </a:r>
          </a:p>
          <a:p>
            <a:pPr marL="0" indent="0" algn="just" eaLnBrk="1">
              <a:lnSpc>
                <a:spcPct val="3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1800" dirty="0" smtClean="0">
                <a:latin typeface="Courier New" panose="02070309020205020404" pitchFamily="49" charset="0"/>
                <a:cs typeface="Courier New" panose="02070309020205020404" pitchFamily="49" charset="0"/>
                <a:sym typeface="+mn-ea"/>
              </a:rPr>
              <a:t>fo.close()</a:t>
            </a:r>
          </a:p>
          <a:p>
            <a:pPr marL="0" indent="0" algn="just" eaLnBrk="1">
              <a:lnSpc>
                <a:spcPct val="30000"/>
              </a:lnSpc>
              <a:spcAft>
                <a:spcPct val="0"/>
              </a:spcAft>
              <a:buClrTx/>
              <a:buSzPct val="80000"/>
              <a:buFont typeface="Wingdings" panose="05000000000000000000" pitchFamily="2" charset="2"/>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endParaRPr lang="en-IN" altLang="en-US" sz="1800" dirty="0" smtClean="0">
              <a:latin typeface="Courier New" panose="02070309020205020404" pitchFamily="49" charset="0"/>
              <a:cs typeface="Courier New" panose="02070309020205020404" pitchFamily="49" charset="0"/>
              <a:sym typeface="+mn-ea"/>
            </a:endParaRP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b="1" u="sng" dirty="0" smtClean="0">
                <a:sym typeface="+mn-ea"/>
              </a:rPr>
              <a:t>Output</a:t>
            </a:r>
            <a:endParaRPr lang="en-IN" altLang="en-US" sz="2000" dirty="0" smtClean="0">
              <a:latin typeface="Courier New" panose="02070309020205020404" pitchFamily="49" charset="0"/>
              <a:cs typeface="Courier New" panose="02070309020205020404" pitchFamily="49" charset="0"/>
              <a:sym typeface="+mn-ea"/>
            </a:endParaRP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smtClean="0">
                <a:latin typeface="Courier New" panose="02070309020205020404" pitchFamily="49" charset="0"/>
                <a:cs typeface="Courier New" panose="02070309020205020404" pitchFamily="49" charset="0"/>
                <a:sym typeface="+mn-ea"/>
              </a:rPr>
              <a:t>Read String is :  Python is</a:t>
            </a: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smtClean="0">
                <a:latin typeface="Courier New" panose="02070309020205020404" pitchFamily="49" charset="0"/>
                <a:cs typeface="Courier New" panose="02070309020205020404" pitchFamily="49" charset="0"/>
                <a:sym typeface="+mn-ea"/>
              </a:rPr>
              <a:t>Current file position :  10</a:t>
            </a:r>
          </a:p>
          <a:p>
            <a:pPr marL="0" lvl="1" indent="0" algn="just" eaLnBrk="1">
              <a:lnSpc>
                <a:spcPct val="110000"/>
              </a:lnSpc>
              <a:spcAft>
                <a:spcPct val="0"/>
              </a:spcAft>
              <a:buClrTx/>
              <a:buSzPct val="80000"/>
              <a:buFont typeface="Wingdings" panose="05000000000000000000" charset="0"/>
              <a:buNone/>
              <a:tabLst>
                <a:tab pos="0" algn="l"/>
                <a:tab pos="112395" algn="l"/>
                <a:tab pos="569595" algn="l"/>
                <a:tab pos="1026795" algn="l"/>
                <a:tab pos="1483995" algn="l"/>
                <a:tab pos="1941195" algn="l"/>
                <a:tab pos="2398395" algn="l"/>
                <a:tab pos="2855595" algn="l"/>
                <a:tab pos="3312795" algn="l"/>
                <a:tab pos="3769995" algn="l"/>
                <a:tab pos="4227195" algn="l"/>
                <a:tab pos="4684395" algn="l"/>
                <a:tab pos="5141595" algn="l"/>
                <a:tab pos="5598795" algn="l"/>
                <a:tab pos="6055995" algn="l"/>
                <a:tab pos="6513195" algn="l"/>
                <a:tab pos="6970395" algn="l"/>
                <a:tab pos="7427595" algn="l"/>
                <a:tab pos="7884795" algn="l"/>
                <a:tab pos="8341995" algn="l"/>
                <a:tab pos="8799195" algn="l"/>
              </a:tabLst>
              <a:defRPr/>
            </a:pPr>
            <a:r>
              <a:rPr lang="en-IN" altLang="en-US" sz="2000" dirty="0" smtClean="0">
                <a:latin typeface="Courier New" panose="02070309020205020404" pitchFamily="49" charset="0"/>
                <a:cs typeface="Courier New" panose="02070309020205020404" pitchFamily="49" charset="0"/>
                <a:sym typeface="+mn-ea"/>
              </a:rPr>
              <a:t>Again read String is :  Python is</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A000120140530A70PPBG">
  <a:themeElements>
    <a:clrScheme name="KSO_GREEN1">
      <a:dk1>
        <a:srgbClr val="3F3F3F"/>
      </a:dk1>
      <a:lt1>
        <a:sysClr val="window" lastClr="FFFFFF"/>
      </a:lt1>
      <a:dk2>
        <a:srgbClr val="3B7273"/>
      </a:dk2>
      <a:lt2>
        <a:srgbClr val="E7E6E6"/>
      </a:lt2>
      <a:accent1>
        <a:srgbClr val="76AA30"/>
      </a:accent1>
      <a:accent2>
        <a:srgbClr val="BED15D"/>
      </a:accent2>
      <a:accent3>
        <a:srgbClr val="38A68C"/>
      </a:accent3>
      <a:accent4>
        <a:srgbClr val="C5BE27"/>
      </a:accent4>
      <a:accent5>
        <a:srgbClr val="555835"/>
      </a:accent5>
      <a:accent6>
        <a:srgbClr val="3AA5BA"/>
      </a:accent6>
      <a:hlink>
        <a:srgbClr val="0070C0"/>
      </a:hlink>
      <a:folHlink>
        <a:srgbClr val="7F7F7F"/>
      </a:folHlink>
    </a:clrScheme>
    <a:fontScheme name="自定义 5">
      <a:majorFont>
        <a:latin typeface="Castellar"/>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Microsoft YaHei"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70PPBG">
  <a:themeElements>
    <a:clrScheme name="KSO_GREEN1">
      <a:dk1>
        <a:srgbClr val="3F3F3F"/>
      </a:dk1>
      <a:lt1>
        <a:sysClr val="window" lastClr="FFFFFF"/>
      </a:lt1>
      <a:dk2>
        <a:srgbClr val="3B7273"/>
      </a:dk2>
      <a:lt2>
        <a:srgbClr val="E7E6E6"/>
      </a:lt2>
      <a:accent1>
        <a:srgbClr val="76AA30"/>
      </a:accent1>
      <a:accent2>
        <a:srgbClr val="BED15D"/>
      </a:accent2>
      <a:accent3>
        <a:srgbClr val="38A68C"/>
      </a:accent3>
      <a:accent4>
        <a:srgbClr val="C5BE27"/>
      </a:accent4>
      <a:accent5>
        <a:srgbClr val="555835"/>
      </a:accent5>
      <a:accent6>
        <a:srgbClr val="3AA5BA"/>
      </a:accent6>
      <a:hlink>
        <a:srgbClr val="0070C0"/>
      </a:hlink>
      <a:folHlink>
        <a:srgbClr val="7F7F7F"/>
      </a:folHlink>
    </a:clrScheme>
    <a:fontScheme name="自定义 5">
      <a:majorFont>
        <a:latin typeface="Castellar"/>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Microsoft YaHei"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A000120140530A70PPBG</Template>
  <TotalTime>1347</TotalTime>
  <Words>7157</Words>
  <Application>Microsoft Office PowerPoint</Application>
  <PresentationFormat>On-screen Show (4:3)</PresentationFormat>
  <Paragraphs>1954</Paragraphs>
  <Slides>132</Slides>
  <Notes>123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132</vt:i4>
      </vt:variant>
    </vt:vector>
  </HeadingPairs>
  <TitlesOfParts>
    <vt:vector size="146" baseType="lpstr">
      <vt:lpstr>Arial Unicode MS</vt:lpstr>
      <vt:lpstr>Microsoft YaHei</vt:lpstr>
      <vt:lpstr>宋体</vt:lpstr>
      <vt:lpstr>Arial</vt:lpstr>
      <vt:lpstr>Arial Black</vt:lpstr>
      <vt:lpstr>Calibri</vt:lpstr>
      <vt:lpstr>Comic Sans MS</vt:lpstr>
      <vt:lpstr>Courier New</vt:lpstr>
      <vt:lpstr>SimHei</vt:lpstr>
      <vt:lpstr>Times New Roman</vt:lpstr>
      <vt:lpstr>Wingdings</vt:lpstr>
      <vt:lpstr>幼圆</vt:lpstr>
      <vt:lpstr>A000120140530A70PPBG</vt:lpstr>
      <vt:lpstr>1_A000120140530A70PPBG</vt:lpstr>
      <vt:lpstr>Introduction to Python Programming</vt:lpstr>
      <vt:lpstr>Contents</vt:lpstr>
      <vt:lpstr>What is Python?</vt:lpstr>
      <vt:lpstr>Python for Science and Engineering</vt:lpstr>
      <vt:lpstr>Getting Python</vt:lpstr>
      <vt:lpstr>Getting Python</vt:lpstr>
      <vt:lpstr>Getting Python</vt:lpstr>
      <vt:lpstr>Getting Python</vt:lpstr>
      <vt:lpstr>The Anaconda Navigator</vt:lpstr>
      <vt:lpstr>Jupyter</vt:lpstr>
      <vt:lpstr>Spyder</vt:lpstr>
      <vt:lpstr>PyCharm</vt:lpstr>
      <vt:lpstr>Installing Packages</vt:lpstr>
      <vt:lpstr> Running Python</vt:lpstr>
      <vt:lpstr>Python Keywords</vt:lpstr>
      <vt:lpstr>Python Identifiers</vt:lpstr>
      <vt:lpstr>Python Indentation</vt:lpstr>
      <vt:lpstr>Comments and help</vt:lpstr>
      <vt:lpstr>Printing in Python</vt:lpstr>
      <vt:lpstr>Printing in Python</vt:lpstr>
      <vt:lpstr>Printing – Padding &amp; Alignment</vt:lpstr>
      <vt:lpstr>Number Formatting Types</vt:lpstr>
      <vt:lpstr>Standard Data Types</vt:lpstr>
      <vt:lpstr>Standard Data Types</vt:lpstr>
      <vt:lpstr>Standard Data Types</vt:lpstr>
      <vt:lpstr>Standard Data Types</vt:lpstr>
      <vt:lpstr>Standard Data Types</vt:lpstr>
      <vt:lpstr>Standard Data Types</vt:lpstr>
      <vt:lpstr>Mutable and Immutable in Python </vt:lpstr>
      <vt:lpstr>PowerPoint Presentation</vt:lpstr>
      <vt:lpstr>Mutable and Immutable in Python </vt:lpstr>
      <vt:lpstr>Standard Data Types</vt:lpstr>
      <vt:lpstr>Standard Data Types</vt:lpstr>
      <vt:lpstr>Standard Data Types</vt:lpstr>
      <vt:lpstr>Standard Data Types</vt:lpstr>
      <vt:lpstr>Standard Data Types</vt:lpstr>
      <vt:lpstr>Standard Data Types</vt:lpstr>
      <vt:lpstr>Standard Data Types</vt:lpstr>
      <vt:lpstr>Standard Data Types</vt:lpstr>
      <vt:lpstr>Standard Data Types</vt:lpstr>
      <vt:lpstr>Standard Data Types</vt:lpstr>
      <vt:lpstr>Input Statement</vt:lpstr>
      <vt:lpstr>Matrices</vt:lpstr>
      <vt:lpstr>Basic Operators</vt:lpstr>
      <vt:lpstr>Basic Operators</vt:lpstr>
      <vt:lpstr>Basic Operators</vt:lpstr>
      <vt:lpstr>Basic Operators</vt:lpstr>
      <vt:lpstr>Basic Operators</vt:lpstr>
      <vt:lpstr>Basic Operators</vt:lpstr>
      <vt:lpstr>Basic Operators</vt:lpstr>
      <vt:lpstr>Basic Operators</vt:lpstr>
      <vt:lpstr>Basic Operators</vt:lpstr>
      <vt:lpstr>Decision Making</vt:lpstr>
      <vt:lpstr>Decision Making</vt:lpstr>
      <vt:lpstr>Decision Making</vt:lpstr>
      <vt:lpstr>Decision Making</vt:lpstr>
      <vt:lpstr>Decision Making</vt:lpstr>
      <vt:lpstr>Decision Making</vt:lpstr>
      <vt:lpstr>Decision Making</vt:lpstr>
      <vt:lpstr>Decision Making</vt:lpstr>
      <vt:lpstr>Loops</vt:lpstr>
      <vt:lpstr>Loops</vt:lpstr>
      <vt:lpstr>Loops</vt:lpstr>
      <vt:lpstr>Loops</vt:lpstr>
      <vt:lpstr>Loops</vt:lpstr>
      <vt:lpstr>Loops</vt:lpstr>
      <vt:lpstr>Loops</vt:lpstr>
      <vt:lpstr>Loops</vt:lpstr>
      <vt:lpstr>Loops</vt:lpstr>
      <vt:lpstr>Loops</vt:lpstr>
      <vt:lpstr>Loops</vt:lpstr>
      <vt:lpstr>Numbers - Revisited</vt:lpstr>
      <vt:lpstr>Numbers - Revisited</vt:lpstr>
      <vt:lpstr>Numbers - Revisited</vt:lpstr>
      <vt:lpstr>Numbers - Revisited</vt:lpstr>
      <vt:lpstr>Numbers - Revisited</vt:lpstr>
      <vt:lpstr>Strings - Revisited</vt:lpstr>
      <vt:lpstr>Strings - Revisited</vt:lpstr>
      <vt:lpstr>Lists - Revisited</vt:lpstr>
      <vt:lpstr>Lists - Revisited</vt:lpstr>
      <vt:lpstr>Lists - Revisited</vt:lpstr>
      <vt:lpstr>Lists - Revisited</vt:lpstr>
      <vt:lpstr>Python Functions</vt:lpstr>
      <vt:lpstr>Python Functions</vt:lpstr>
      <vt:lpstr>Python Functions</vt:lpstr>
      <vt:lpstr>Python Functions</vt:lpstr>
      <vt:lpstr>Python Functions</vt:lpstr>
      <vt:lpstr>Python Functions</vt:lpstr>
      <vt:lpstr>Python Functions</vt:lpstr>
      <vt:lpstr>Python Functions</vt:lpstr>
      <vt:lpstr>Miscellaneous</vt:lpstr>
      <vt:lpstr>Python Input / Output</vt:lpstr>
      <vt:lpstr>File Input / Output</vt:lpstr>
      <vt:lpstr>File Input / Output</vt:lpstr>
      <vt:lpstr>File Input / Output</vt:lpstr>
      <vt:lpstr>File Reading / Writing</vt:lpstr>
      <vt:lpstr>File Reading / Writing</vt:lpstr>
      <vt:lpstr>File Position</vt:lpstr>
      <vt:lpstr>File Position</vt:lpstr>
      <vt:lpstr>Python Modules</vt:lpstr>
      <vt:lpstr>NumPy</vt:lpstr>
      <vt:lpstr>Numpy</vt:lpstr>
      <vt:lpstr>Numpy</vt:lpstr>
      <vt:lpstr>Numpy</vt:lpstr>
      <vt:lpstr>Numpy</vt:lpstr>
      <vt:lpstr>Numpy - datatypes (dtypes)</vt:lpstr>
      <vt:lpstr>Numpy</vt:lpstr>
      <vt:lpstr>Numpy</vt:lpstr>
      <vt:lpstr>Numpy</vt:lpstr>
      <vt:lpstr>Numpy</vt:lpstr>
      <vt:lpstr>Numpy</vt:lpstr>
      <vt:lpstr>Numpy</vt:lpstr>
      <vt:lpstr>Numpy</vt:lpstr>
      <vt:lpstr>Numpy</vt:lpstr>
      <vt:lpstr>Numpy</vt:lpstr>
      <vt:lpstr>Numpy</vt:lpstr>
      <vt:lpstr>Numpy</vt:lpstr>
      <vt:lpstr>Numpy</vt:lpstr>
      <vt:lpstr>Numpy</vt:lpstr>
      <vt:lpstr>Numpy</vt:lpstr>
      <vt:lpstr>Numpy</vt:lpstr>
      <vt:lpstr>Numpy</vt:lpstr>
      <vt:lpstr>Numpy</vt:lpstr>
      <vt:lpstr>Numpy</vt:lpstr>
      <vt:lpstr>Numpy</vt:lpstr>
      <vt:lpstr>Numpy</vt:lpstr>
      <vt:lpstr>Numpy</vt:lpstr>
      <vt:lpstr>Numpy</vt:lpstr>
      <vt:lpstr>Numpy</vt:lpstr>
      <vt:lpstr>Numpy</vt:lpstr>
      <vt:lpstr>Numpy</vt:lpstr>
      <vt:lpstr> Python References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fdsa</dc:title>
  <dc:creator>admin</dc:creator>
  <cp:lastModifiedBy>DB</cp:lastModifiedBy>
  <cp:revision>231</cp:revision>
  <dcterms:created xsi:type="dcterms:W3CDTF">2014-06-03T02:52:00Z</dcterms:created>
  <dcterms:modified xsi:type="dcterms:W3CDTF">2020-01-21T07:21:15Z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文件">
    <vt:lpwstr/>
  </property>
  <property fmtid="{D5CDD505-2E9C-101B-9397-08002B2CF9AE}" pid="3" name="标题">
    <vt:lpwstr>ÂÌÉ«Ö¦Ìõ_A000120140530A70PPBG</vt:lpwstr>
  </property>
  <property fmtid="{D5CDD505-2E9C-101B-9397-08002B2CF9AE}" pid="4" name="关键字">
    <vt:lpwstr>ÇåÐÂÌïÔ° 4:3 ÂÌ ÂÌÉ« ÌïÔ° Ö¦Ìõ Ö²Îï »·±£ ×ÔÈ» V1</vt:lpwstr>
  </property>
  <property fmtid="{D5CDD505-2E9C-101B-9397-08002B2CF9AE}" pid="5" name="KSOProductBuildVer">
    <vt:lpwstr>1033-11.2.0.8934</vt:lpwstr>
  </property>
</Properties>
</file>