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6"/>
  </p:notesMasterIdLst>
  <p:handoutMasterIdLst>
    <p:handoutMasterId r:id="rId167"/>
  </p:handoutMasterIdLst>
  <p:sldIdLst>
    <p:sldId id="256" r:id="rId2"/>
    <p:sldId id="257" r:id="rId3"/>
    <p:sldId id="473" r:id="rId4"/>
    <p:sldId id="474" r:id="rId5"/>
    <p:sldId id="258" r:id="rId6"/>
    <p:sldId id="295" r:id="rId7"/>
    <p:sldId id="259" r:id="rId8"/>
    <p:sldId id="260" r:id="rId9"/>
    <p:sldId id="297" r:id="rId10"/>
    <p:sldId id="298" r:id="rId11"/>
    <p:sldId id="261" r:id="rId12"/>
    <p:sldId id="299" r:id="rId13"/>
    <p:sldId id="262" r:id="rId14"/>
    <p:sldId id="296" r:id="rId15"/>
    <p:sldId id="475" r:id="rId16"/>
    <p:sldId id="300" r:id="rId17"/>
    <p:sldId id="301" r:id="rId18"/>
    <p:sldId id="302" r:id="rId19"/>
    <p:sldId id="304" r:id="rId20"/>
    <p:sldId id="303"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54" r:id="rId71"/>
    <p:sldId id="355"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 id="433" r:id="rId98"/>
    <p:sldId id="436" r:id="rId99"/>
    <p:sldId id="437" r:id="rId100"/>
    <p:sldId id="438" r:id="rId101"/>
    <p:sldId id="439" r:id="rId102"/>
    <p:sldId id="440" r:id="rId103"/>
    <p:sldId id="441" r:id="rId104"/>
    <p:sldId id="442" r:id="rId105"/>
    <p:sldId id="443" r:id="rId106"/>
    <p:sldId id="444" r:id="rId107"/>
    <p:sldId id="445"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 id="458" r:id="rId121"/>
    <p:sldId id="459" r:id="rId122"/>
    <p:sldId id="460" r:id="rId123"/>
    <p:sldId id="461" r:id="rId124"/>
    <p:sldId id="462" r:id="rId125"/>
    <p:sldId id="463" r:id="rId126"/>
    <p:sldId id="464" r:id="rId127"/>
    <p:sldId id="465" r:id="rId128"/>
    <p:sldId id="466" r:id="rId129"/>
    <p:sldId id="467" r:id="rId130"/>
    <p:sldId id="468" r:id="rId131"/>
    <p:sldId id="469" r:id="rId132"/>
    <p:sldId id="470" r:id="rId133"/>
    <p:sldId id="471" r:id="rId134"/>
    <p:sldId id="472" r:id="rId135"/>
    <p:sldId id="357" r:id="rId136"/>
    <p:sldId id="381" r:id="rId137"/>
    <p:sldId id="382" r:id="rId138"/>
    <p:sldId id="383" r:id="rId139"/>
    <p:sldId id="384" r:id="rId140"/>
    <p:sldId id="385" r:id="rId141"/>
    <p:sldId id="388" r:id="rId142"/>
    <p:sldId id="386" r:id="rId143"/>
    <p:sldId id="390" r:id="rId144"/>
    <p:sldId id="389" r:id="rId145"/>
    <p:sldId id="387" r:id="rId146"/>
    <p:sldId id="391" r:id="rId147"/>
    <p:sldId id="392" r:id="rId148"/>
    <p:sldId id="358" r:id="rId149"/>
    <p:sldId id="393" r:id="rId150"/>
    <p:sldId id="394" r:id="rId151"/>
    <p:sldId id="395" r:id="rId152"/>
    <p:sldId id="396" r:id="rId153"/>
    <p:sldId id="401" r:id="rId154"/>
    <p:sldId id="402" r:id="rId155"/>
    <p:sldId id="398" r:id="rId156"/>
    <p:sldId id="403" r:id="rId157"/>
    <p:sldId id="404" r:id="rId158"/>
    <p:sldId id="405" r:id="rId159"/>
    <p:sldId id="406" r:id="rId160"/>
    <p:sldId id="407" r:id="rId161"/>
    <p:sldId id="399" r:id="rId162"/>
    <p:sldId id="434" r:id="rId163"/>
    <p:sldId id="435" r:id="rId164"/>
    <p:sldId id="363"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821972-3D83-4EAE-840D-87FD2B544067}" type="datetimeFigureOut">
              <a:rPr lang="en-IN" smtClean="0"/>
              <a:pPr/>
              <a:t>04-03-2020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FE95E9-0FD8-4760-8549-2F44ADDC36CD}" type="slidenum">
              <a:rPr lang="en-IN" smtClean="0"/>
              <a:pPr/>
              <a:t>‹#›</a:t>
            </a:fld>
            <a:endParaRPr lang="en-IN"/>
          </a:p>
        </p:txBody>
      </p:sp>
    </p:spTree>
    <p:extLst>
      <p:ext uri="{BB962C8B-B14F-4D97-AF65-F5344CB8AC3E}">
        <p14:creationId xmlns:p14="http://schemas.microsoft.com/office/powerpoint/2010/main" val="38289587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ECA37-BE32-4EFA-BF95-51C2DCD0DBBE}" type="datetimeFigureOut">
              <a:rPr lang="en-IN" smtClean="0"/>
              <a:pPr/>
              <a:t>04-03-2020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110B1-0015-4CE4-B003-024F598CAD94}" type="slidenum">
              <a:rPr lang="en-IN" smtClean="0"/>
              <a:pPr/>
              <a:t>‹#›</a:t>
            </a:fld>
            <a:endParaRPr lang="en-IN"/>
          </a:p>
        </p:txBody>
      </p:sp>
    </p:spTree>
    <p:extLst>
      <p:ext uri="{BB962C8B-B14F-4D97-AF65-F5344CB8AC3E}">
        <p14:creationId xmlns:p14="http://schemas.microsoft.com/office/powerpoint/2010/main" val="3417029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4110B1-0015-4CE4-B003-024F598CAD94}" type="slidenum">
              <a:rPr lang="en-IN" smtClean="0"/>
              <a:pPr/>
              <a:t>1</a:t>
            </a:fld>
            <a:endParaRPr lang="en-IN"/>
          </a:p>
        </p:txBody>
      </p:sp>
    </p:spTree>
    <p:extLst>
      <p:ext uri="{BB962C8B-B14F-4D97-AF65-F5344CB8AC3E}">
        <p14:creationId xmlns:p14="http://schemas.microsoft.com/office/powerpoint/2010/main" val="67338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4110B1-0015-4CE4-B003-024F598CAD94}" type="slidenum">
              <a:rPr lang="en-IN" smtClean="0"/>
              <a:pPr/>
              <a:t>24</a:t>
            </a:fld>
            <a:endParaRPr lang="en-IN"/>
          </a:p>
        </p:txBody>
      </p:sp>
    </p:spTree>
    <p:extLst>
      <p:ext uri="{BB962C8B-B14F-4D97-AF65-F5344CB8AC3E}">
        <p14:creationId xmlns:p14="http://schemas.microsoft.com/office/powerpoint/2010/main" val="19943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4482" name="Rectangle 7"/>
          <p:cNvSpPr>
            <a:spLocks noGrp="1" noChangeArrowheads="1"/>
          </p:cNvSpPr>
          <p:nvPr>
            <p:ph type="sldNum" sz="quarter"/>
          </p:nvPr>
        </p:nvSpPr>
        <p:spPr>
          <a:noFill/>
          <a:ln>
            <a:round/>
            <a:headEnd/>
            <a:tailEnd/>
          </a:ln>
        </p:spPr>
        <p:txBody>
          <a:bodyPr/>
          <a:lstStyle/>
          <a:p>
            <a:fld id="{C166537C-7BAB-473C-972E-621455F69092}" type="slidenum">
              <a:rPr lang="en-US"/>
              <a:pPr/>
              <a:t>127</a:t>
            </a:fld>
            <a:endParaRPr lang="en-US"/>
          </a:p>
        </p:txBody>
      </p:sp>
      <p:sp>
        <p:nvSpPr>
          <p:cNvPr id="404483" name="Rectangle 1"/>
          <p:cNvSpPr>
            <a:spLocks noGrp="1" noRot="1" noChangeAspect="1" noChangeArrowheads="1" noTextEdit="1"/>
          </p:cNvSpPr>
          <p:nvPr>
            <p:ph type="sldImg"/>
          </p:nvPr>
        </p:nvSpPr>
        <p:spPr>
          <a:xfrm>
            <a:off x="381000" y="685800"/>
            <a:ext cx="6096000" cy="3429000"/>
          </a:xfrm>
          <a:ln/>
        </p:spPr>
      </p:sp>
      <p:sp>
        <p:nvSpPr>
          <p:cNvPr id="404484"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81294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6530" name="Rectangle 7"/>
          <p:cNvSpPr>
            <a:spLocks noGrp="1" noChangeArrowheads="1"/>
          </p:cNvSpPr>
          <p:nvPr>
            <p:ph type="sldNum" sz="quarter"/>
          </p:nvPr>
        </p:nvSpPr>
        <p:spPr>
          <a:noFill/>
          <a:ln>
            <a:round/>
            <a:headEnd/>
            <a:tailEnd/>
          </a:ln>
        </p:spPr>
        <p:txBody>
          <a:bodyPr/>
          <a:lstStyle/>
          <a:p>
            <a:fld id="{14B1E109-3E25-406D-B4E7-E8C531229BF2}" type="slidenum">
              <a:rPr lang="en-US"/>
              <a:pPr/>
              <a:t>128</a:t>
            </a:fld>
            <a:endParaRPr lang="en-US"/>
          </a:p>
        </p:txBody>
      </p:sp>
      <p:sp>
        <p:nvSpPr>
          <p:cNvPr id="406531" name="Rectangle 1"/>
          <p:cNvSpPr>
            <a:spLocks noGrp="1" noRot="1" noChangeAspect="1" noChangeArrowheads="1" noTextEdit="1"/>
          </p:cNvSpPr>
          <p:nvPr>
            <p:ph type="sldImg"/>
          </p:nvPr>
        </p:nvSpPr>
        <p:spPr>
          <a:xfrm>
            <a:off x="381000" y="685800"/>
            <a:ext cx="6096000" cy="3429000"/>
          </a:xfrm>
          <a:ln/>
        </p:spPr>
      </p:sp>
      <p:sp>
        <p:nvSpPr>
          <p:cNvPr id="406532"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306362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2674" name="Rectangle 7"/>
          <p:cNvSpPr>
            <a:spLocks noGrp="1" noChangeArrowheads="1"/>
          </p:cNvSpPr>
          <p:nvPr>
            <p:ph type="sldNum" sz="quarter"/>
          </p:nvPr>
        </p:nvSpPr>
        <p:spPr>
          <a:noFill/>
          <a:ln>
            <a:round/>
            <a:headEnd/>
            <a:tailEnd/>
          </a:ln>
        </p:spPr>
        <p:txBody>
          <a:bodyPr/>
          <a:lstStyle/>
          <a:p>
            <a:fld id="{E2B02BB5-2F50-4D0C-8D0C-6AB0B627382C}" type="slidenum">
              <a:rPr lang="en-US"/>
              <a:pPr/>
              <a:t>130</a:t>
            </a:fld>
            <a:endParaRPr lang="en-US"/>
          </a:p>
        </p:txBody>
      </p:sp>
      <p:sp>
        <p:nvSpPr>
          <p:cNvPr id="412675" name="Rectangle 1"/>
          <p:cNvSpPr>
            <a:spLocks noGrp="1" noRot="1" noChangeAspect="1" noChangeArrowheads="1" noTextEdit="1"/>
          </p:cNvSpPr>
          <p:nvPr>
            <p:ph type="sldImg"/>
          </p:nvPr>
        </p:nvSpPr>
        <p:spPr>
          <a:xfrm>
            <a:off x="381000" y="685800"/>
            <a:ext cx="6096000" cy="3429000"/>
          </a:xfrm>
          <a:ln/>
        </p:spPr>
      </p:sp>
      <p:sp>
        <p:nvSpPr>
          <p:cNvPr id="412676"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009407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578" name="Rectangle 7"/>
          <p:cNvSpPr>
            <a:spLocks noGrp="1" noChangeArrowheads="1"/>
          </p:cNvSpPr>
          <p:nvPr>
            <p:ph type="sldNum" sz="quarter"/>
          </p:nvPr>
        </p:nvSpPr>
        <p:spPr>
          <a:noFill/>
          <a:ln>
            <a:round/>
            <a:headEnd/>
            <a:tailEnd/>
          </a:ln>
        </p:spPr>
        <p:txBody>
          <a:bodyPr/>
          <a:lstStyle/>
          <a:p>
            <a:fld id="{AB210E26-CC38-4E2B-85ED-214567779320}" type="slidenum">
              <a:rPr lang="en-US"/>
              <a:pPr/>
              <a:t>132</a:t>
            </a:fld>
            <a:endParaRPr lang="en-US"/>
          </a:p>
        </p:txBody>
      </p:sp>
      <p:sp>
        <p:nvSpPr>
          <p:cNvPr id="408579" name="Rectangle 1"/>
          <p:cNvSpPr>
            <a:spLocks noGrp="1" noRot="1" noChangeAspect="1" noChangeArrowheads="1" noTextEdit="1"/>
          </p:cNvSpPr>
          <p:nvPr>
            <p:ph type="sldImg"/>
          </p:nvPr>
        </p:nvSpPr>
        <p:spPr>
          <a:xfrm>
            <a:off x="381000" y="685800"/>
            <a:ext cx="6096000" cy="3429000"/>
          </a:xfrm>
          <a:ln/>
        </p:spPr>
      </p:sp>
      <p:sp>
        <p:nvSpPr>
          <p:cNvPr id="408580"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377630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626" name="Rectangle 7"/>
          <p:cNvSpPr>
            <a:spLocks noGrp="1" noChangeArrowheads="1"/>
          </p:cNvSpPr>
          <p:nvPr>
            <p:ph type="sldNum" sz="quarter"/>
          </p:nvPr>
        </p:nvSpPr>
        <p:spPr>
          <a:noFill/>
          <a:ln>
            <a:round/>
            <a:headEnd/>
            <a:tailEnd/>
          </a:ln>
        </p:spPr>
        <p:txBody>
          <a:bodyPr/>
          <a:lstStyle/>
          <a:p>
            <a:fld id="{F44E0AC6-0C4F-46F1-80C8-DF18CD1F6C6A}" type="slidenum">
              <a:rPr lang="en-US"/>
              <a:pPr/>
              <a:t>133</a:t>
            </a:fld>
            <a:endParaRPr lang="en-US"/>
          </a:p>
        </p:txBody>
      </p:sp>
      <p:sp>
        <p:nvSpPr>
          <p:cNvPr id="410627" name="Rectangle 1"/>
          <p:cNvSpPr>
            <a:spLocks noGrp="1" noRot="1" noChangeAspect="1" noChangeArrowheads="1" noTextEdit="1"/>
          </p:cNvSpPr>
          <p:nvPr>
            <p:ph type="sldImg"/>
          </p:nvPr>
        </p:nvSpPr>
        <p:spPr>
          <a:xfrm>
            <a:off x="381000" y="685800"/>
            <a:ext cx="6096000" cy="3429000"/>
          </a:xfrm>
          <a:ln/>
        </p:spPr>
      </p:sp>
      <p:sp>
        <p:nvSpPr>
          <p:cNvPr id="410628"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1447742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626" name="Rectangle 7"/>
          <p:cNvSpPr>
            <a:spLocks noGrp="1" noChangeArrowheads="1"/>
          </p:cNvSpPr>
          <p:nvPr>
            <p:ph type="sldNum" sz="quarter"/>
          </p:nvPr>
        </p:nvSpPr>
        <p:spPr>
          <a:noFill/>
          <a:ln>
            <a:round/>
            <a:headEnd/>
            <a:tailEnd/>
          </a:ln>
        </p:spPr>
        <p:txBody>
          <a:bodyPr/>
          <a:lstStyle/>
          <a:p>
            <a:fld id="{F44E0AC6-0C4F-46F1-80C8-DF18CD1F6C6A}" type="slidenum">
              <a:rPr lang="en-US"/>
              <a:pPr/>
              <a:t>134</a:t>
            </a:fld>
            <a:endParaRPr lang="en-US"/>
          </a:p>
        </p:txBody>
      </p:sp>
      <p:sp>
        <p:nvSpPr>
          <p:cNvPr id="410627" name="Rectangle 1"/>
          <p:cNvSpPr>
            <a:spLocks noGrp="1" noRot="1" noChangeAspect="1" noChangeArrowheads="1" noTextEdit="1"/>
          </p:cNvSpPr>
          <p:nvPr>
            <p:ph type="sldImg"/>
          </p:nvPr>
        </p:nvSpPr>
        <p:spPr>
          <a:xfrm>
            <a:off x="381000" y="685800"/>
            <a:ext cx="6096000" cy="3429000"/>
          </a:xfrm>
          <a:ln/>
        </p:spPr>
      </p:sp>
      <p:sp>
        <p:nvSpPr>
          <p:cNvPr id="410628" name="Rectangle 2"/>
          <p:cNvSpPr>
            <a:spLocks noGrp="1" noChangeArrowheads="1"/>
          </p:cNvSpPr>
          <p:nvPr>
            <p:ph type="body" idx="1"/>
          </p:nvPr>
        </p:nvSpPr>
        <p:spPr>
          <a:xfrm>
            <a:off x="685800" y="4343400"/>
            <a:ext cx="5486400" cy="4114800"/>
          </a:xfrm>
          <a:noFill/>
        </p:spPr>
        <p:txBody>
          <a:bodyPr wrap="none" anchor="ctr"/>
          <a:lstStyle/>
          <a:p>
            <a:endParaRPr lang="en-US" smtClean="0">
              <a:latin typeface="Times New Roman" pitchFamily="16" charset="0"/>
            </a:endParaRPr>
          </a:p>
        </p:txBody>
      </p:sp>
    </p:spTree>
    <p:extLst>
      <p:ext uri="{BB962C8B-B14F-4D97-AF65-F5344CB8AC3E}">
        <p14:creationId xmlns:p14="http://schemas.microsoft.com/office/powerpoint/2010/main" val="2928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CDFF4D-770E-4268-8C7F-F3F2D3BB8EF2}" type="datetime1">
              <a:rPr lang="en-IN" smtClean="0"/>
              <a:pPr/>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02628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8A0259-8051-4CF1-A04E-55F82029722C}" type="datetime1">
              <a:rPr lang="en-IN" smtClean="0"/>
              <a:pPr/>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337988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8FDCE7-D992-46A5-B9B6-E8AA31ABC9B3}" type="datetime1">
              <a:rPr lang="en-IN" smtClean="0"/>
              <a:pPr/>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77164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E593E-BC66-4B3A-B6D2-D134B12D301E}" type="datetime1">
              <a:rPr lang="en-IN" smtClean="0"/>
              <a:pPr/>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1858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BA7048-78C6-462D-B81C-5C53B64D905A}" type="datetime1">
              <a:rPr lang="en-IN" smtClean="0"/>
              <a:pPr/>
              <a:t>04-03-2020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660214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4F9D9F-1D03-44EA-9E7A-D2A76CB6781E}" type="datetime1">
              <a:rPr lang="en-IN" smtClean="0"/>
              <a:pPr/>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41972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2C230C-5F21-46EF-BD7F-E6B306D535AB}" type="datetime1">
              <a:rPr lang="en-IN" smtClean="0"/>
              <a:pPr/>
              <a:t>04-03-2020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428885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4E2E43-0DE0-4626-908A-B440DA2B2DB0}" type="datetime1">
              <a:rPr lang="en-IN" smtClean="0"/>
              <a:pPr/>
              <a:t>04-03-2020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364035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F7B58-2FF9-4EE7-ABA2-56C247DA4FF3}" type="datetime1">
              <a:rPr lang="en-IN" smtClean="0"/>
              <a:pPr/>
              <a:t>04-03-2020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27203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87BE4-222D-423D-BAF4-213A20984CFC}" type="datetime1">
              <a:rPr lang="en-IN" smtClean="0"/>
              <a:pPr/>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131782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49D03-7A7D-496D-93CB-945D8133E917}" type="datetime1">
              <a:rPr lang="en-IN" smtClean="0"/>
              <a:pPr/>
              <a:t>04-03-2020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764887-F25D-462C-B866-F40911D1E90D}" type="slidenum">
              <a:rPr lang="en-IN" smtClean="0"/>
              <a:pPr/>
              <a:t>‹#›</a:t>
            </a:fld>
            <a:endParaRPr lang="en-IN"/>
          </a:p>
        </p:txBody>
      </p:sp>
    </p:spTree>
    <p:extLst>
      <p:ext uri="{BB962C8B-B14F-4D97-AF65-F5344CB8AC3E}">
        <p14:creationId xmlns:p14="http://schemas.microsoft.com/office/powerpoint/2010/main" val="231399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EE577-6375-4A6F-9C01-1FFCCAA01CB5}" type="datetime1">
              <a:rPr lang="en-IN" smtClean="0"/>
              <a:pPr/>
              <a:t>04-03-2020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64887-F25D-462C-B866-F40911D1E90D}" type="slidenum">
              <a:rPr lang="en-IN" smtClean="0"/>
              <a:pPr/>
              <a:t>‹#›</a:t>
            </a:fld>
            <a:endParaRPr lang="en-IN"/>
          </a:p>
        </p:txBody>
      </p:sp>
    </p:spTree>
    <p:extLst>
      <p:ext uri="{BB962C8B-B14F-4D97-AF65-F5344CB8AC3E}">
        <p14:creationId xmlns:p14="http://schemas.microsoft.com/office/powerpoint/2010/main" val="2382053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First/Example101.html"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First/Example103.html" TargetMode="External"/><Relationship Id="rId2" Type="http://schemas.openxmlformats.org/officeDocument/2006/relationships/hyperlink" Target="First/Example102.html" TargetMode="External"/><Relationship Id="rId1" Type="http://schemas.openxmlformats.org/officeDocument/2006/relationships/slideLayout" Target="../slideLayouts/slideLayout2.xml"/><Relationship Id="rId5" Type="http://schemas.openxmlformats.org/officeDocument/2006/relationships/hyperlink" Target="First/Example105.html" TargetMode="External"/><Relationship Id="rId4" Type="http://schemas.openxmlformats.org/officeDocument/2006/relationships/hyperlink" Target="First/Example104.html"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First/Example107.html" TargetMode="External"/><Relationship Id="rId2" Type="http://schemas.openxmlformats.org/officeDocument/2006/relationships/hyperlink" Target="First/Example106.html" TargetMode="External"/><Relationship Id="rId1" Type="http://schemas.openxmlformats.org/officeDocument/2006/relationships/slideLayout" Target="../slideLayouts/slideLayout2.xml"/><Relationship Id="rId5" Type="http://schemas.openxmlformats.org/officeDocument/2006/relationships/hyperlink" Target="First/Example109.html" TargetMode="External"/><Relationship Id="rId4" Type="http://schemas.openxmlformats.org/officeDocument/2006/relationships/hyperlink" Target="First/Example108.html" TargetMode="External"/></Relationships>
</file>

<file path=ppt/slides/_rels/slide103.xml.rels><?xml version="1.0" encoding="UTF-8" standalone="yes"?>
<Relationships xmlns="http://schemas.openxmlformats.org/package/2006/relationships"><Relationship Id="rId2" Type="http://schemas.openxmlformats.org/officeDocument/2006/relationships/hyperlink" Target="First/Example110.html"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First/Example112.html" TargetMode="External"/><Relationship Id="rId2" Type="http://schemas.openxmlformats.org/officeDocument/2006/relationships/hyperlink" Target="First/Example111.html" TargetMode="External"/><Relationship Id="rId1" Type="http://schemas.openxmlformats.org/officeDocument/2006/relationships/slideLayout" Target="../slideLayouts/slideLayout2.xml"/><Relationship Id="rId4" Type="http://schemas.openxmlformats.org/officeDocument/2006/relationships/hyperlink" Target="First/Example113.html" TargetMode="External"/></Relationships>
</file>

<file path=ppt/slides/_rels/slide105.xml.rels><?xml version="1.0" encoding="UTF-8" standalone="yes"?>
<Relationships xmlns="http://schemas.openxmlformats.org/package/2006/relationships"><Relationship Id="rId2" Type="http://schemas.openxmlformats.org/officeDocument/2006/relationships/hyperlink" Target="First/Example114.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First/Example116.ht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rst/First.html"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First/example118.html" TargetMode="External"/><Relationship Id="rId2" Type="http://schemas.openxmlformats.org/officeDocument/2006/relationships/hyperlink" Target="First/Example117.html" TargetMode="External"/><Relationship Id="rId1" Type="http://schemas.openxmlformats.org/officeDocument/2006/relationships/slideLayout" Target="../slideLayouts/slideLayout2.xml"/><Relationship Id="rId4" Type="http://schemas.openxmlformats.org/officeDocument/2006/relationships/hyperlink" Target="First/Example119.html" TargetMode="External"/></Relationships>
</file>

<file path=ppt/slides/_rels/slide111.xml.rels><?xml version="1.0" encoding="UTF-8" standalone="yes"?>
<Relationships xmlns="http://schemas.openxmlformats.org/package/2006/relationships"><Relationship Id="rId3" Type="http://schemas.openxmlformats.org/officeDocument/2006/relationships/hyperlink" Target="First/Example121.html" TargetMode="External"/><Relationship Id="rId2" Type="http://schemas.openxmlformats.org/officeDocument/2006/relationships/hyperlink" Target="First/Example120.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First/Example129.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First/Example130.html"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First/Example131.html"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First/Example132.html"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hyperlink" Target="First/Example133.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First/Example134.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First/Example135.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First/Example136.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First/Example137.html"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hyperlink" Target="First/EventEx1.html"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First/EventEx3.html" TargetMode="External"/><Relationship Id="rId2" Type="http://schemas.openxmlformats.org/officeDocument/2006/relationships/hyperlink" Target="First/EventEx2.html" TargetMode="External"/><Relationship Id="rId1" Type="http://schemas.openxmlformats.org/officeDocument/2006/relationships/slideLayout" Target="../slideLayouts/slideLayout2.xml"/><Relationship Id="rId5" Type="http://schemas.openxmlformats.org/officeDocument/2006/relationships/hyperlink" Target="First/EventEx6.html" TargetMode="External"/><Relationship Id="rId4" Type="http://schemas.openxmlformats.org/officeDocument/2006/relationships/hyperlink" Target="First/EventEx4.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First/Example2.html"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8" Type="http://schemas.openxmlformats.org/officeDocument/2006/relationships/hyperlink" Target="First/EventEx12.html" TargetMode="External"/><Relationship Id="rId3" Type="http://schemas.openxmlformats.org/officeDocument/2006/relationships/hyperlink" Target="First/EventEx7.html" TargetMode="External"/><Relationship Id="rId7" Type="http://schemas.openxmlformats.org/officeDocument/2006/relationships/hyperlink" Target="First/EventEx11.html" TargetMode="External"/><Relationship Id="rId2" Type="http://schemas.openxmlformats.org/officeDocument/2006/relationships/hyperlink" Target="First/EventEx6_1.html" TargetMode="External"/><Relationship Id="rId1" Type="http://schemas.openxmlformats.org/officeDocument/2006/relationships/slideLayout" Target="../slideLayouts/slideLayout2.xml"/><Relationship Id="rId6" Type="http://schemas.openxmlformats.org/officeDocument/2006/relationships/hyperlink" Target="First/EventEx10.html" TargetMode="External"/><Relationship Id="rId5" Type="http://schemas.openxmlformats.org/officeDocument/2006/relationships/hyperlink" Target="First/EventEx9.html" TargetMode="External"/><Relationship Id="rId4" Type="http://schemas.openxmlformats.org/officeDocument/2006/relationships/hyperlink" Target="First/EventEx8.html" TargetMode="External"/></Relationships>
</file>

<file path=ppt/slides/_rels/slide132.xml.rels><?xml version="1.0" encoding="UTF-8" standalone="yes"?>
<Relationships xmlns="http://schemas.openxmlformats.org/package/2006/relationships"><Relationship Id="rId3" Type="http://schemas.openxmlformats.org/officeDocument/2006/relationships/hyperlink" Target="First/EventEx13.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First/EventEx14.html" TargetMode="Externa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First/EventEx15.html" TargetMode="External"/><Relationship Id="rId7" Type="http://schemas.openxmlformats.org/officeDocument/2006/relationships/hyperlink" Target="First/EventEx2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First/EventEx18.html" TargetMode="External"/><Relationship Id="rId5" Type="http://schemas.openxmlformats.org/officeDocument/2006/relationships/hyperlink" Target="First/EventEx17.html" TargetMode="External"/><Relationship Id="rId4" Type="http://schemas.openxmlformats.org/officeDocument/2006/relationships/hyperlink" Target="First/EventEx16.html"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rst/example4.html"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JavaSCcript%20DOM%20Document%20Object%20.docx"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JavaScript%20DOM%20Element%20Object.docx"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hyperlink" Target="JavaScript%20DOM%20attr%20and%20namednodemap%20Object.docx" TargetMode="Externa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JavaScript%20DOM%20Events.docx"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First/EXdom1.htm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First/EXdom3.html" TargetMode="External"/><Relationship Id="rId2" Type="http://schemas.openxmlformats.org/officeDocument/2006/relationships/hyperlink" Target="First/EXdom2.html" TargetMode="External"/><Relationship Id="rId1" Type="http://schemas.openxmlformats.org/officeDocument/2006/relationships/slideLayout" Target="../slideLayouts/slideLayout2.xml"/><Relationship Id="rId5" Type="http://schemas.openxmlformats.org/officeDocument/2006/relationships/hyperlink" Target="First/EXdom5.html" TargetMode="External"/><Relationship Id="rId4" Type="http://schemas.openxmlformats.org/officeDocument/2006/relationships/hyperlink" Target="First/EXdom4.html" TargetMode="External"/></Relationships>
</file>

<file path=ppt/slides/_rels/slide149.xml.rels><?xml version="1.0" encoding="UTF-8" standalone="yes"?>
<Relationships xmlns="http://schemas.openxmlformats.org/package/2006/relationships"><Relationship Id="rId8" Type="http://schemas.openxmlformats.org/officeDocument/2006/relationships/hyperlink" Target="First/EXdom12.html" TargetMode="External"/><Relationship Id="rId3" Type="http://schemas.openxmlformats.org/officeDocument/2006/relationships/hyperlink" Target="First/EXdom7.html" TargetMode="External"/><Relationship Id="rId7" Type="http://schemas.openxmlformats.org/officeDocument/2006/relationships/hyperlink" Target="First/EXdom11.html" TargetMode="External"/><Relationship Id="rId2" Type="http://schemas.openxmlformats.org/officeDocument/2006/relationships/hyperlink" Target="First/EXdom6.html" TargetMode="External"/><Relationship Id="rId1" Type="http://schemas.openxmlformats.org/officeDocument/2006/relationships/slideLayout" Target="../slideLayouts/slideLayout2.xml"/><Relationship Id="rId6" Type="http://schemas.openxmlformats.org/officeDocument/2006/relationships/hyperlink" Target="First/EXdom10.html" TargetMode="External"/><Relationship Id="rId5" Type="http://schemas.openxmlformats.org/officeDocument/2006/relationships/hyperlink" Target="First/EXdom9.html" TargetMode="External"/><Relationship Id="rId4" Type="http://schemas.openxmlformats.org/officeDocument/2006/relationships/hyperlink" Target="First/EXdom8.html" TargetMode="External"/><Relationship Id="rId9" Type="http://schemas.openxmlformats.org/officeDocument/2006/relationships/hyperlink" Target="First/EXdom13.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hyperlink" Target="First/EXdom14.html"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First/EXdom15.html"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First/EXdom17.html" TargetMode="External"/><Relationship Id="rId2" Type="http://schemas.openxmlformats.org/officeDocument/2006/relationships/hyperlink" Target="First/EXdom16.html"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First/EXdom19.html" TargetMode="External"/><Relationship Id="rId2" Type="http://schemas.openxmlformats.org/officeDocument/2006/relationships/hyperlink" Target="First/EXdom18.html" TargetMode="External"/><Relationship Id="rId1" Type="http://schemas.openxmlformats.org/officeDocument/2006/relationships/slideLayout" Target="../slideLayouts/slideLayout2.xml"/><Relationship Id="rId4" Type="http://schemas.openxmlformats.org/officeDocument/2006/relationships/hyperlink" Target="First/EXdom20.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First/EXdom22.html" TargetMode="External"/><Relationship Id="rId2" Type="http://schemas.openxmlformats.org/officeDocument/2006/relationships/hyperlink" Target="First/EXdom21.html" TargetMode="External"/><Relationship Id="rId1" Type="http://schemas.openxmlformats.org/officeDocument/2006/relationships/slideLayout" Target="../slideLayouts/slideLayout2.xml"/><Relationship Id="rId4" Type="http://schemas.openxmlformats.org/officeDocument/2006/relationships/hyperlink" Target="First/EXdom23.html"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rst/EXdom24.html"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hyperlink" Target="First/EXdom27.html" TargetMode="External"/><Relationship Id="rId2" Type="http://schemas.openxmlformats.org/officeDocument/2006/relationships/hyperlink" Target="First/EXdom25.html" TargetMode="External"/><Relationship Id="rId1" Type="http://schemas.openxmlformats.org/officeDocument/2006/relationships/slideLayout" Target="../slideLayouts/slideLayout2.xml"/><Relationship Id="rId6" Type="http://schemas.openxmlformats.org/officeDocument/2006/relationships/hyperlink" Target="First/EXdom26.html" TargetMode="External"/><Relationship Id="rId5" Type="http://schemas.openxmlformats.org/officeDocument/2006/relationships/hyperlink" Target="First/EXdom29.html" TargetMode="External"/><Relationship Id="rId4" Type="http://schemas.openxmlformats.org/officeDocument/2006/relationships/hyperlink" Target="First/EXdom28.html" TargetMode="External"/></Relationships>
</file>

<file path=ppt/slides/_rels/slide158.xml.rels><?xml version="1.0" encoding="UTF-8" standalone="yes"?>
<Relationships xmlns="http://schemas.openxmlformats.org/package/2006/relationships"><Relationship Id="rId2" Type="http://schemas.openxmlformats.org/officeDocument/2006/relationships/hyperlink" Target="First/EXdom30.html"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First/EXdom31.html"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hyperlink" Target="First/EXdom33.html" TargetMode="External"/><Relationship Id="rId2" Type="http://schemas.openxmlformats.org/officeDocument/2006/relationships/hyperlink" Target="First/EXdom32.html" TargetMode="External"/><Relationship Id="rId1" Type="http://schemas.openxmlformats.org/officeDocument/2006/relationships/slideLayout" Target="../slideLayouts/slideLayout2.xml"/><Relationship Id="rId4" Type="http://schemas.openxmlformats.org/officeDocument/2006/relationships/hyperlink" Target="First/EXdom34.html" TargetMode="External"/></Relationships>
</file>

<file path=ppt/slides/_rels/slide163.xml.rels><?xml version="1.0" encoding="UTF-8" standalone="yes"?>
<Relationships xmlns="http://schemas.openxmlformats.org/package/2006/relationships"><Relationship Id="rId2" Type="http://schemas.openxmlformats.org/officeDocument/2006/relationships/hyperlink" Target="First/EXdom35.html"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http://www.w3schools.com/j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First/Example5.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First/example7.html" TargetMode="External"/><Relationship Id="rId2" Type="http://schemas.openxmlformats.org/officeDocument/2006/relationships/hyperlink" Target="First/example6.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rst/example8.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First/Example9.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rst/example1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JavaScript%20Operator%20Precedence%20Values.docx" TargetMode="External"/><Relationship Id="rId2" Type="http://schemas.openxmlformats.org/officeDocument/2006/relationships/hyperlink" Target="First/Example12.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First/Undefinedexampl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First/Example13.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rst/Example15.html" TargetMode="External"/><Relationship Id="rId2" Type="http://schemas.openxmlformats.org/officeDocument/2006/relationships/hyperlink" Target="First/Example14.html" TargetMode="External"/><Relationship Id="rId1" Type="http://schemas.openxmlformats.org/officeDocument/2006/relationships/slideLayout" Target="../slideLayouts/slideLayout2.xml"/><Relationship Id="rId4" Type="http://schemas.openxmlformats.org/officeDocument/2006/relationships/hyperlink" Target="First/Example16.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First/Example18.html" TargetMode="External"/><Relationship Id="rId7" Type="http://schemas.openxmlformats.org/officeDocument/2006/relationships/hyperlink" Target="First/Example21.html" TargetMode="External"/><Relationship Id="rId2" Type="http://schemas.openxmlformats.org/officeDocument/2006/relationships/hyperlink" Target="First/Example17.html" TargetMode="External"/><Relationship Id="rId1" Type="http://schemas.openxmlformats.org/officeDocument/2006/relationships/slideLayout" Target="../slideLayouts/slideLayout2.xml"/><Relationship Id="rId6" Type="http://schemas.openxmlformats.org/officeDocument/2006/relationships/hyperlink" Target="First/Example22.html" TargetMode="External"/><Relationship Id="rId5" Type="http://schemas.openxmlformats.org/officeDocument/2006/relationships/hyperlink" Target="First/Example20.html" TargetMode="External"/><Relationship Id="rId4" Type="http://schemas.openxmlformats.org/officeDocument/2006/relationships/hyperlink" Target="First/Example19.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First/Example24.html" TargetMode="External"/><Relationship Id="rId2" Type="http://schemas.openxmlformats.org/officeDocument/2006/relationships/hyperlink" Target="First/Example23.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First/Example26.html" TargetMode="External"/><Relationship Id="rId2" Type="http://schemas.openxmlformats.org/officeDocument/2006/relationships/hyperlink" Target="First/Example2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First/Example29.html" TargetMode="External"/><Relationship Id="rId2" Type="http://schemas.openxmlformats.org/officeDocument/2006/relationships/hyperlink" Target="First/Example28.html" TargetMode="External"/><Relationship Id="rId1" Type="http://schemas.openxmlformats.org/officeDocument/2006/relationships/slideLayout" Target="../slideLayouts/slideLayout2.xml"/><Relationship Id="rId5" Type="http://schemas.openxmlformats.org/officeDocument/2006/relationships/hyperlink" Target="First/Example31.html" TargetMode="External"/><Relationship Id="rId4" Type="http://schemas.openxmlformats.org/officeDocument/2006/relationships/hyperlink" Target="First/Example30.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First/Example33.html" TargetMode="External"/><Relationship Id="rId2" Type="http://schemas.openxmlformats.org/officeDocument/2006/relationships/hyperlink" Target="First/Example32.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First/Example35.html" TargetMode="External"/><Relationship Id="rId2" Type="http://schemas.openxmlformats.org/officeDocument/2006/relationships/hyperlink" Target="First/Example34.html" TargetMode="External"/><Relationship Id="rId1" Type="http://schemas.openxmlformats.org/officeDocument/2006/relationships/slideLayout" Target="../slideLayouts/slideLayout2.xml"/><Relationship Id="rId4" Type="http://schemas.openxmlformats.org/officeDocument/2006/relationships/hyperlink" Target="First/Example36.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First/Example39.html" TargetMode="External"/><Relationship Id="rId2" Type="http://schemas.openxmlformats.org/officeDocument/2006/relationships/hyperlink" Target="First/Example37.html" TargetMode="External"/><Relationship Id="rId1" Type="http://schemas.openxmlformats.org/officeDocument/2006/relationships/slideLayout" Target="../slideLayouts/slideLayout2.xml"/><Relationship Id="rId6" Type="http://schemas.openxmlformats.org/officeDocument/2006/relationships/hyperlink" Target="First/Example41.html" TargetMode="External"/><Relationship Id="rId5" Type="http://schemas.openxmlformats.org/officeDocument/2006/relationships/hyperlink" Target="First/Example38.html" TargetMode="External"/><Relationship Id="rId4" Type="http://schemas.openxmlformats.org/officeDocument/2006/relationships/hyperlink" Target="First/Example40.html"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First/Example43.html" TargetMode="External"/><Relationship Id="rId2" Type="http://schemas.openxmlformats.org/officeDocument/2006/relationships/hyperlink" Target="First/Example42.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First/Example44.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First/Example45.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First/Example47.html" TargetMode="External"/><Relationship Id="rId2" Type="http://schemas.openxmlformats.org/officeDocument/2006/relationships/hyperlink" Target="First/Example46.html" TargetMode="External"/><Relationship Id="rId1" Type="http://schemas.openxmlformats.org/officeDocument/2006/relationships/slideLayout" Target="../slideLayouts/slideLayout2.xml"/><Relationship Id="rId4" Type="http://schemas.openxmlformats.org/officeDocument/2006/relationships/hyperlink" Target="First/Example48.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First/Example49.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First/Example50.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First/Example52.html" TargetMode="External"/><Relationship Id="rId2" Type="http://schemas.openxmlformats.org/officeDocument/2006/relationships/hyperlink" Target="First/Example51.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First/Example54.html" TargetMode="External"/><Relationship Id="rId2" Type="http://schemas.openxmlformats.org/officeDocument/2006/relationships/hyperlink" Target="First/Example53.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Adobe_Integrated_Runtim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First/Example56.html" TargetMode="External"/><Relationship Id="rId2" Type="http://schemas.openxmlformats.org/officeDocument/2006/relationships/hyperlink" Target="First/Example55.html" TargetMode="External"/><Relationship Id="rId1" Type="http://schemas.openxmlformats.org/officeDocument/2006/relationships/slideLayout" Target="../slideLayouts/slideLayout2.xml"/><Relationship Id="rId4" Type="http://schemas.openxmlformats.org/officeDocument/2006/relationships/hyperlink" Target="First/Example57.html" TargetMode="External"/></Relationships>
</file>

<file path=ppt/slides/_rels/slide61.xml.rels><?xml version="1.0" encoding="UTF-8" standalone="yes"?>
<Relationships xmlns="http://schemas.openxmlformats.org/package/2006/relationships"><Relationship Id="rId2" Type="http://schemas.openxmlformats.org/officeDocument/2006/relationships/hyperlink" Target="First/Example58.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First/Example60.html" TargetMode="External"/><Relationship Id="rId2" Type="http://schemas.openxmlformats.org/officeDocument/2006/relationships/hyperlink" Target="First/Example59.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First/Example61.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First/Example63.html" TargetMode="External"/><Relationship Id="rId2" Type="http://schemas.openxmlformats.org/officeDocument/2006/relationships/hyperlink" Target="First/Example62.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First/Example64.html" TargetMode="External"/><Relationship Id="rId2" Type="http://schemas.openxmlformats.org/officeDocument/2006/relationships/hyperlink" Target="http://www.w3schools.com/jsref/jsref_tolowercase.asp"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First/Example65.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First/Example68.html" TargetMode="External"/><Relationship Id="rId2" Type="http://schemas.openxmlformats.org/officeDocument/2006/relationships/hyperlink" Target="First/Example67.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First/Example70.html" TargetMode="External"/><Relationship Id="rId2" Type="http://schemas.openxmlformats.org/officeDocument/2006/relationships/hyperlink" Target="First/Example69.html" TargetMode="External"/><Relationship Id="rId1" Type="http://schemas.openxmlformats.org/officeDocument/2006/relationships/slideLayout" Target="../slideLayouts/slideLayout2.xml"/><Relationship Id="rId5" Type="http://schemas.openxmlformats.org/officeDocument/2006/relationships/hyperlink" Target="First/Example72.html" TargetMode="External"/><Relationship Id="rId4" Type="http://schemas.openxmlformats.org/officeDocument/2006/relationships/hyperlink" Target="First/Example71.html"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First/Example75.html" TargetMode="External"/><Relationship Id="rId2" Type="http://schemas.openxmlformats.org/officeDocument/2006/relationships/hyperlink" Target="First/Example74.html" TargetMode="External"/><Relationship Id="rId1" Type="http://schemas.openxmlformats.org/officeDocument/2006/relationships/slideLayout" Target="../slideLayouts/slideLayout2.xml"/><Relationship Id="rId4" Type="http://schemas.openxmlformats.org/officeDocument/2006/relationships/hyperlink" Target="First/Example76.html" TargetMode="External"/></Relationships>
</file>

<file path=ppt/slides/_rels/slide72.xml.rels><?xml version="1.0" encoding="UTF-8" standalone="yes"?>
<Relationships xmlns="http://schemas.openxmlformats.org/package/2006/relationships"><Relationship Id="rId2" Type="http://schemas.openxmlformats.org/officeDocument/2006/relationships/hyperlink" Target="First/Example77.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First/Example79.html" TargetMode="External"/><Relationship Id="rId2" Type="http://schemas.openxmlformats.org/officeDocument/2006/relationships/hyperlink" Target="First/Example78.html" TargetMode="External"/><Relationship Id="rId1" Type="http://schemas.openxmlformats.org/officeDocument/2006/relationships/slideLayout" Target="../slideLayouts/slideLayout2.xml"/><Relationship Id="rId4" Type="http://schemas.openxmlformats.org/officeDocument/2006/relationships/hyperlink" Target="First/Example80.html"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First/Example82.html" TargetMode="External"/><Relationship Id="rId2" Type="http://schemas.openxmlformats.org/officeDocument/2006/relationships/hyperlink" Target="First/Example81.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First/Example83.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First/Example85.html" TargetMode="External"/><Relationship Id="rId2" Type="http://schemas.openxmlformats.org/officeDocument/2006/relationships/hyperlink" Target="First/Example84.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First/Example86.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First/Example88.html" TargetMode="External"/><Relationship Id="rId2" Type="http://schemas.openxmlformats.org/officeDocument/2006/relationships/hyperlink" Target="First/Example87.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First/ExternalJS.html" TargetMode="External"/><Relationship Id="rId2" Type="http://schemas.openxmlformats.org/officeDocument/2006/relationships/hyperlink" Target="First/internalJS.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First/Example90.html" TargetMode="External"/><Relationship Id="rId2" Type="http://schemas.openxmlformats.org/officeDocument/2006/relationships/hyperlink" Target="First/Example89.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First/Example91.html" TargetMode="External"/><Relationship Id="rId2" Type="http://schemas.openxmlformats.org/officeDocument/2006/relationships/hyperlink" Target="JavaScript%20Date%20methods.docx"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First/Example93.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First/Example94.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First/Example95.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First/Example97.html" TargetMode="External"/><Relationship Id="rId2" Type="http://schemas.openxmlformats.org/officeDocument/2006/relationships/hyperlink" Target="First/Example96.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First/Example98.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First/Example99.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First/Example100.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Script</a:t>
            </a:r>
            <a:endParaRPr lang="en-IN" dirty="0"/>
          </a:p>
        </p:txBody>
      </p:sp>
      <p:sp>
        <p:nvSpPr>
          <p:cNvPr id="3" name="Subtitle 2"/>
          <p:cNvSpPr>
            <a:spLocks noGrp="1"/>
          </p:cNvSpPr>
          <p:nvPr>
            <p:ph type="subTitle" idx="1"/>
          </p:nvPr>
        </p:nvSpPr>
        <p:spPr/>
        <p:txBody>
          <a:bodyPr/>
          <a:lstStyle/>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solidFill>
                  <a:srgbClr val="FF0000"/>
                </a:solidFill>
              </a:rPr>
              <a:pPr/>
              <a:t>1</a:t>
            </a:fld>
            <a:endParaRPr lang="en-IN">
              <a:solidFill>
                <a:srgbClr val="FF0000"/>
              </a:solidFill>
            </a:endParaRPr>
          </a:p>
        </p:txBody>
      </p:sp>
    </p:spTree>
    <p:extLst>
      <p:ext uri="{BB962C8B-B14F-4D97-AF65-F5344CB8AC3E}">
        <p14:creationId xmlns:p14="http://schemas.microsoft.com/office/powerpoint/2010/main" val="3682970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indow.alert</a:t>
            </a:r>
            <a:r>
              <a:rPr lang="en-IN" dirty="0" smtClean="0"/>
              <a:t>()</a:t>
            </a:r>
            <a:endParaRPr lang="en-IN" dirty="0"/>
          </a:p>
        </p:txBody>
      </p:sp>
      <p:sp>
        <p:nvSpPr>
          <p:cNvPr id="3" name="Content Placeholder 2"/>
          <p:cNvSpPr>
            <a:spLocks noGrp="1"/>
          </p:cNvSpPr>
          <p:nvPr>
            <p:ph idx="1"/>
          </p:nvPr>
        </p:nvSpPr>
        <p:spPr>
          <a:xfrm>
            <a:off x="646112" y="2245659"/>
            <a:ext cx="9403742" cy="4002740"/>
          </a:xfrm>
        </p:spPr>
        <p:txBody>
          <a:bodyPr>
            <a:normAutofit/>
          </a:bodyPr>
          <a:lstStyle/>
          <a:p>
            <a:pPr algn="just"/>
            <a:r>
              <a:rPr lang="en-IN" sz="2400" dirty="0"/>
              <a:t>The window object represents an open window in a browser</a:t>
            </a:r>
            <a:r>
              <a:rPr lang="en-IN" sz="2400" dirty="0" smtClean="0"/>
              <a:t>.</a:t>
            </a:r>
          </a:p>
          <a:p>
            <a:pPr algn="just"/>
            <a:r>
              <a:rPr lang="en-IN" sz="2400" dirty="0"/>
              <a:t>If a document contain frames (&lt;</a:t>
            </a:r>
            <a:r>
              <a:rPr lang="en-IN" sz="2400" dirty="0" err="1"/>
              <a:t>iframe</a:t>
            </a:r>
            <a:r>
              <a:rPr lang="en-IN" sz="2400" dirty="0"/>
              <a:t>&gt; tags), the browser creates one window object for the HTML document, and one additional window object for each frame</a:t>
            </a:r>
            <a:r>
              <a:rPr lang="en-IN" sz="2400" dirty="0" smtClean="0"/>
              <a:t>.</a:t>
            </a:r>
          </a:p>
          <a:p>
            <a:pPr algn="just"/>
            <a:r>
              <a:rPr lang="en-IN" sz="2400" dirty="0" smtClean="0"/>
              <a:t>There are so many window object properties and methods. </a:t>
            </a:r>
            <a:r>
              <a:rPr lang="en-IN" sz="2400" dirty="0"/>
              <a:t>a</a:t>
            </a:r>
            <a:r>
              <a:rPr lang="en-IN" sz="2400" dirty="0" smtClean="0"/>
              <a:t>lert() is the one of them.</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a:t>
            </a:fld>
            <a:endParaRPr lang="en-IN"/>
          </a:p>
        </p:txBody>
      </p:sp>
    </p:spTree>
    <p:extLst>
      <p:ext uri="{BB962C8B-B14F-4D97-AF65-F5344CB8AC3E}">
        <p14:creationId xmlns:p14="http://schemas.microsoft.com/office/powerpoint/2010/main" val="33088834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9"/>
            <a:ext cx="10515600" cy="4544264"/>
          </a:xfrm>
        </p:spPr>
        <p:txBody>
          <a:bodyPr>
            <a:normAutofit lnSpcReduction="10000"/>
          </a:bodyPr>
          <a:lstStyle/>
          <a:p>
            <a:pPr algn="just"/>
            <a:r>
              <a:rPr lang="en-IN" dirty="0"/>
              <a:t>The code inside the function will execute when "something" </a:t>
            </a:r>
            <a:r>
              <a:rPr lang="en-IN" b="1" dirty="0"/>
              <a:t>invokes</a:t>
            </a:r>
            <a:r>
              <a:rPr lang="en-IN" dirty="0"/>
              <a:t> (calls) the function:</a:t>
            </a:r>
          </a:p>
          <a:p>
            <a:pPr lvl="1" algn="just"/>
            <a:r>
              <a:rPr lang="en-IN" dirty="0"/>
              <a:t>When an event occurs (when a user clicks a button</a:t>
            </a:r>
            <a:r>
              <a:rPr lang="en-IN" dirty="0" smtClean="0"/>
              <a:t>)</a:t>
            </a:r>
            <a:endParaRPr lang="en-IN" dirty="0"/>
          </a:p>
          <a:p>
            <a:pPr lvl="1" algn="just"/>
            <a:r>
              <a:rPr lang="en-IN" dirty="0"/>
              <a:t>When it is invoked (called) from JavaScript code</a:t>
            </a:r>
          </a:p>
          <a:p>
            <a:pPr lvl="1" algn="just"/>
            <a:r>
              <a:rPr lang="en-IN" dirty="0"/>
              <a:t>Automatically (self invoked)</a:t>
            </a:r>
          </a:p>
          <a:p>
            <a:pPr algn="just"/>
            <a:r>
              <a:rPr lang="en-IN" dirty="0"/>
              <a:t>When JavaScript reaches a </a:t>
            </a:r>
            <a:r>
              <a:rPr lang="en-IN" b="1" dirty="0"/>
              <a:t>return statement</a:t>
            </a:r>
            <a:r>
              <a:rPr lang="en-IN" dirty="0"/>
              <a:t>, the function will stop executing.</a:t>
            </a:r>
          </a:p>
          <a:p>
            <a:pPr algn="just"/>
            <a:r>
              <a:rPr lang="en-IN" dirty="0"/>
              <a:t>If the function was invoked from a statement, JavaScript will "return" to execute the code after the invoking statement.</a:t>
            </a:r>
          </a:p>
          <a:p>
            <a:pPr algn="just"/>
            <a:r>
              <a:rPr lang="en-IN" dirty="0"/>
              <a:t>Functions often compute a </a:t>
            </a:r>
            <a:r>
              <a:rPr lang="en-IN" b="1" dirty="0"/>
              <a:t>return value</a:t>
            </a:r>
            <a:r>
              <a:rPr lang="en-IN" dirty="0"/>
              <a:t>. The return value is "returned" back to the "</a:t>
            </a:r>
            <a:r>
              <a:rPr lang="en-IN" dirty="0" smtClean="0"/>
              <a:t>caller“. </a:t>
            </a:r>
            <a:r>
              <a:rPr lang="en-IN" dirty="0" smtClean="0">
                <a:hlinkClick r:id="rId2"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100</a:t>
            </a:fld>
            <a:endParaRPr lang="en-IN"/>
          </a:p>
        </p:txBody>
      </p:sp>
    </p:spTree>
    <p:extLst>
      <p:ext uri="{BB962C8B-B14F-4D97-AF65-F5344CB8AC3E}">
        <p14:creationId xmlns:p14="http://schemas.microsoft.com/office/powerpoint/2010/main" val="38789295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169894"/>
            <a:ext cx="10515600" cy="5311588"/>
          </a:xfrm>
        </p:spPr>
        <p:txBody>
          <a:bodyPr>
            <a:normAutofit fontScale="92500" lnSpcReduction="10000"/>
          </a:bodyPr>
          <a:lstStyle/>
          <a:p>
            <a:pPr algn="just"/>
            <a:r>
              <a:rPr lang="en-IN" dirty="0" smtClean="0"/>
              <a:t>What is significant to use function?</a:t>
            </a:r>
          </a:p>
          <a:p>
            <a:pPr lvl="1" algn="just"/>
            <a:r>
              <a:rPr lang="en-IN" dirty="0"/>
              <a:t>You can reuse code: Define the code once, and use it many </a:t>
            </a:r>
            <a:r>
              <a:rPr lang="en-IN" dirty="0" smtClean="0"/>
              <a:t>times.</a:t>
            </a:r>
          </a:p>
          <a:p>
            <a:pPr algn="just"/>
            <a:r>
              <a:rPr lang="en-IN" dirty="0" smtClean="0"/>
              <a:t>() operator invoke the function. So what will be output if we don’t use the () operator. </a:t>
            </a:r>
            <a:r>
              <a:rPr lang="en-IN" dirty="0" smtClean="0">
                <a:hlinkClick r:id="rId2" action="ppaction://hlinkfile"/>
              </a:rPr>
              <a:t>Example</a:t>
            </a:r>
            <a:r>
              <a:rPr lang="en-IN" dirty="0" smtClean="0"/>
              <a:t> </a:t>
            </a:r>
          </a:p>
          <a:p>
            <a:pPr algn="just"/>
            <a:r>
              <a:rPr lang="en-IN" dirty="0" smtClean="0"/>
              <a:t>You can save the return variable value in any variable. So that means function can be used as value. </a:t>
            </a:r>
            <a:r>
              <a:rPr lang="en-IN" dirty="0" smtClean="0">
                <a:hlinkClick r:id="rId3" action="ppaction://hlinkfile"/>
              </a:rPr>
              <a:t>Example</a:t>
            </a:r>
            <a:endParaRPr lang="en-IN" dirty="0" smtClean="0"/>
          </a:p>
          <a:p>
            <a:pPr algn="just"/>
            <a:r>
              <a:rPr lang="en-IN" dirty="0"/>
              <a:t>A JavaScript function can also be defined using an </a:t>
            </a:r>
            <a:r>
              <a:rPr lang="en-IN" b="1" dirty="0" smtClean="0"/>
              <a:t>expression</a:t>
            </a:r>
            <a:r>
              <a:rPr lang="en-IN" dirty="0" smtClean="0"/>
              <a:t>. A </a:t>
            </a:r>
            <a:r>
              <a:rPr lang="en-IN" dirty="0"/>
              <a:t>function expression can be stored in a </a:t>
            </a:r>
            <a:r>
              <a:rPr lang="en-IN" dirty="0" smtClean="0"/>
              <a:t>variable. </a:t>
            </a:r>
            <a:r>
              <a:rPr lang="en-IN" dirty="0" smtClean="0">
                <a:hlinkClick r:id="rId4" action="ppaction://hlinkfile"/>
              </a:rPr>
              <a:t>Example</a:t>
            </a:r>
            <a:endParaRPr lang="en-IN" dirty="0" smtClean="0"/>
          </a:p>
          <a:p>
            <a:pPr algn="just"/>
            <a:r>
              <a:rPr lang="en-IN" dirty="0"/>
              <a:t>After a function expression has been stored in a variable, the variable can be used as a </a:t>
            </a:r>
            <a:r>
              <a:rPr lang="en-IN" dirty="0" smtClean="0"/>
              <a:t>function. </a:t>
            </a:r>
            <a:r>
              <a:rPr lang="en-IN" dirty="0" smtClean="0">
                <a:hlinkClick r:id="rId5" action="ppaction://hlinkfile"/>
              </a:rPr>
              <a:t>Example</a:t>
            </a:r>
            <a:endParaRPr lang="en-IN" dirty="0" smtClean="0"/>
          </a:p>
          <a:p>
            <a:pPr algn="just"/>
            <a:r>
              <a:rPr lang="en-IN" dirty="0"/>
              <a:t>Functions stored in variables do not need function names. They are always invoked (called) using the variable name</a:t>
            </a:r>
            <a:r>
              <a:rPr lang="en-IN" dirty="0" smtClean="0"/>
              <a:t>.</a:t>
            </a:r>
          </a:p>
          <a:p>
            <a:pPr algn="just"/>
            <a:r>
              <a:rPr lang="en-IN" dirty="0"/>
              <a:t>Functions stored in variables do not need function names. They are always invoked (called) using the variable name.</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101</a:t>
            </a:fld>
            <a:endParaRPr lang="en-IN"/>
          </a:p>
        </p:txBody>
      </p:sp>
    </p:spTree>
    <p:extLst>
      <p:ext uri="{BB962C8B-B14F-4D97-AF65-F5344CB8AC3E}">
        <p14:creationId xmlns:p14="http://schemas.microsoft.com/office/powerpoint/2010/main" val="9059175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08"/>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506071"/>
            <a:ext cx="10515600" cy="4728881"/>
          </a:xfrm>
        </p:spPr>
        <p:txBody>
          <a:bodyPr>
            <a:normAutofit fontScale="92500"/>
          </a:bodyPr>
          <a:lstStyle/>
          <a:p>
            <a:pPr algn="just"/>
            <a:r>
              <a:rPr lang="en-IN" dirty="0" smtClean="0"/>
              <a:t>So far function,</a:t>
            </a:r>
            <a:r>
              <a:rPr lang="en-IN" dirty="0"/>
              <a:t> JavaScript functions are defined with the </a:t>
            </a:r>
            <a:r>
              <a:rPr lang="en-IN" b="1" dirty="0"/>
              <a:t>function</a:t>
            </a:r>
            <a:r>
              <a:rPr lang="en-IN" dirty="0"/>
              <a:t> keyword</a:t>
            </a:r>
            <a:r>
              <a:rPr lang="en-IN" dirty="0" smtClean="0"/>
              <a:t>.</a:t>
            </a:r>
          </a:p>
          <a:p>
            <a:pPr algn="just"/>
            <a:r>
              <a:rPr lang="en-IN" dirty="0"/>
              <a:t>Functions can also be defined with a built-in JavaScript function constructor called Function</a:t>
            </a:r>
            <a:r>
              <a:rPr lang="en-IN" dirty="0" smtClean="0"/>
              <a:t>(). </a:t>
            </a:r>
            <a:r>
              <a:rPr lang="en-IN" dirty="0" smtClean="0">
                <a:hlinkClick r:id="rId2" action="ppaction://hlinkfile"/>
              </a:rPr>
              <a:t>Example</a:t>
            </a:r>
            <a:endParaRPr lang="en-IN" dirty="0" smtClean="0"/>
          </a:p>
          <a:p>
            <a:pPr algn="just"/>
            <a:r>
              <a:rPr lang="en-IN" dirty="0" smtClean="0"/>
              <a:t>We can create the constructor by another method. </a:t>
            </a:r>
            <a:r>
              <a:rPr lang="en-IN" dirty="0" smtClean="0">
                <a:hlinkClick r:id="rId3" action="ppaction://hlinkfile"/>
              </a:rPr>
              <a:t>Example</a:t>
            </a:r>
            <a:endParaRPr lang="en-IN" dirty="0" smtClean="0"/>
          </a:p>
          <a:p>
            <a:pPr algn="just"/>
            <a:r>
              <a:rPr lang="en-IN" dirty="0"/>
              <a:t>Most of the time, you can avoid using the </a:t>
            </a:r>
            <a:r>
              <a:rPr lang="en-IN" b="1" dirty="0"/>
              <a:t>new</a:t>
            </a:r>
            <a:r>
              <a:rPr lang="en-IN" dirty="0"/>
              <a:t> keyword in JavaScript</a:t>
            </a:r>
            <a:r>
              <a:rPr lang="en-IN" dirty="0" smtClean="0"/>
              <a:t>.</a:t>
            </a:r>
          </a:p>
          <a:p>
            <a:pPr algn="just"/>
            <a:r>
              <a:rPr lang="en-IN" dirty="0"/>
              <a:t>Hoisting is JavaScript's default </a:t>
            </a:r>
            <a:r>
              <a:rPr lang="en-IN" dirty="0" smtClean="0"/>
              <a:t>behaviour </a:t>
            </a:r>
            <a:r>
              <a:rPr lang="en-IN" dirty="0"/>
              <a:t>of moving </a:t>
            </a:r>
            <a:r>
              <a:rPr lang="en-IN" b="1" dirty="0"/>
              <a:t>declarations</a:t>
            </a:r>
            <a:r>
              <a:rPr lang="en-IN" dirty="0"/>
              <a:t> to the top of the current scope</a:t>
            </a:r>
            <a:r>
              <a:rPr lang="en-IN" dirty="0" smtClean="0"/>
              <a:t>. </a:t>
            </a:r>
            <a:r>
              <a:rPr lang="en-IN" dirty="0" smtClean="0">
                <a:hlinkClick r:id="rId4" action="ppaction://hlinkfile"/>
              </a:rPr>
              <a:t>Example</a:t>
            </a:r>
            <a:endParaRPr lang="en-IN" dirty="0"/>
          </a:p>
          <a:p>
            <a:pPr algn="just"/>
            <a:r>
              <a:rPr lang="en-IN" dirty="0"/>
              <a:t>Hoisting applies to variable declarations and to function declarations</a:t>
            </a:r>
            <a:r>
              <a:rPr lang="en-IN" dirty="0" smtClean="0"/>
              <a:t>.</a:t>
            </a:r>
          </a:p>
          <a:p>
            <a:pPr algn="just"/>
            <a:r>
              <a:rPr lang="en-IN" dirty="0" smtClean="0"/>
              <a:t>Hoisting can be applied on all the type function? </a:t>
            </a:r>
            <a:r>
              <a:rPr lang="en-IN" dirty="0" smtClean="0">
                <a:hlinkClick r:id="rId5" action="ppaction://hlinkfile"/>
              </a:rPr>
              <a:t>Example</a:t>
            </a:r>
            <a:endParaRPr lang="en-IN" dirty="0" smtClean="0"/>
          </a:p>
          <a:p>
            <a:pPr algn="just"/>
            <a:r>
              <a:rPr lang="en-IN" dirty="0" smtClean="0"/>
              <a:t>No… </a:t>
            </a:r>
            <a:r>
              <a:rPr lang="en-IN" dirty="0"/>
              <a:t>Functions defined using an expression are not hoisted.</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102</a:t>
            </a:fld>
            <a:endParaRPr lang="en-IN"/>
          </a:p>
        </p:txBody>
      </p:sp>
    </p:spTree>
    <p:extLst>
      <p:ext uri="{BB962C8B-B14F-4D97-AF65-F5344CB8AC3E}">
        <p14:creationId xmlns:p14="http://schemas.microsoft.com/office/powerpoint/2010/main" val="284297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559859"/>
            <a:ext cx="10515600" cy="4675093"/>
          </a:xfrm>
        </p:spPr>
        <p:txBody>
          <a:bodyPr/>
          <a:lstStyle/>
          <a:p>
            <a:r>
              <a:rPr lang="en-IN" dirty="0" smtClean="0"/>
              <a:t>Self-Invoking function</a:t>
            </a:r>
          </a:p>
          <a:p>
            <a:pPr lvl="1"/>
            <a:r>
              <a:rPr lang="en-IN" dirty="0"/>
              <a:t>Function expressions can be made "self-invoking".</a:t>
            </a:r>
          </a:p>
          <a:p>
            <a:pPr lvl="1"/>
            <a:r>
              <a:rPr lang="en-IN" dirty="0"/>
              <a:t>A self-invoking expression is invoked (started) automatically, without being called.</a:t>
            </a:r>
          </a:p>
          <a:p>
            <a:pPr lvl="1"/>
            <a:r>
              <a:rPr lang="en-IN" dirty="0"/>
              <a:t>Function expressions will execute automatically if the expression is followed by ().</a:t>
            </a:r>
          </a:p>
          <a:p>
            <a:pPr lvl="1"/>
            <a:r>
              <a:rPr lang="en-IN" dirty="0"/>
              <a:t>You cannot self-invoke a function declaration.</a:t>
            </a:r>
          </a:p>
          <a:p>
            <a:pPr lvl="1"/>
            <a:r>
              <a:rPr lang="en-IN" dirty="0"/>
              <a:t>You have to add parentheses around the function to indicate that it is a function </a:t>
            </a:r>
            <a:r>
              <a:rPr lang="en-IN" dirty="0" smtClean="0"/>
              <a:t>expression</a:t>
            </a:r>
          </a:p>
          <a:p>
            <a:pPr lvl="1"/>
            <a:r>
              <a:rPr lang="en-IN" dirty="0" smtClean="0">
                <a:hlinkClick r:id="rId2" action="ppaction://hlinkfile"/>
              </a:rPr>
              <a:t>Example</a:t>
            </a:r>
            <a:endParaRPr lang="en-IN" dirty="0" smtClean="0"/>
          </a:p>
          <a:p>
            <a:pPr lvl="1"/>
            <a:r>
              <a:rPr lang="en-IN" dirty="0"/>
              <a:t>The function above is actually an </a:t>
            </a:r>
            <a:r>
              <a:rPr lang="en-IN" b="1" dirty="0"/>
              <a:t>anonymous self-invoking function</a:t>
            </a:r>
            <a:r>
              <a:rPr lang="en-IN" dirty="0"/>
              <a:t> (function without name</a:t>
            </a:r>
            <a:r>
              <a:rPr lang="en-IN" dirty="0" smtClean="0"/>
              <a:t>).</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103</a:t>
            </a:fld>
            <a:endParaRPr lang="en-IN"/>
          </a:p>
        </p:txBody>
      </p:sp>
    </p:spTree>
    <p:extLst>
      <p:ext uri="{BB962C8B-B14F-4D97-AF65-F5344CB8AC3E}">
        <p14:creationId xmlns:p14="http://schemas.microsoft.com/office/powerpoint/2010/main" val="31586788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Recursion function: function calling it self. </a:t>
            </a:r>
            <a:r>
              <a:rPr lang="en-IN" dirty="0" smtClean="0">
                <a:hlinkClick r:id="rId2" action="ppaction://hlinkfile"/>
              </a:rPr>
              <a:t>Example</a:t>
            </a:r>
            <a:endParaRPr lang="en-IN" dirty="0" smtClean="0"/>
          </a:p>
          <a:p>
            <a:r>
              <a:rPr lang="en-IN" dirty="0" smtClean="0"/>
              <a:t>Can we do recursion by</a:t>
            </a:r>
            <a:r>
              <a:rPr lang="en-IN" b="1" dirty="0" smtClean="0"/>
              <a:t> </a:t>
            </a:r>
            <a:r>
              <a:rPr lang="en-IN" b="1" dirty="0"/>
              <a:t>self-invoking </a:t>
            </a:r>
            <a:r>
              <a:rPr lang="en-IN" b="1" dirty="0" smtClean="0"/>
              <a:t>function</a:t>
            </a:r>
            <a:r>
              <a:rPr lang="en-IN" dirty="0" smtClean="0"/>
              <a:t>?</a:t>
            </a:r>
            <a:r>
              <a:rPr lang="en-IN" b="1" dirty="0" smtClean="0"/>
              <a:t> </a:t>
            </a:r>
            <a:r>
              <a:rPr lang="en-IN" dirty="0" smtClean="0">
                <a:hlinkClick r:id="rId3" action="ppaction://hlinkfile"/>
              </a:rPr>
              <a:t>Example</a:t>
            </a:r>
            <a:endParaRPr lang="en-IN" dirty="0" smtClean="0"/>
          </a:p>
          <a:p>
            <a:r>
              <a:rPr lang="en-IN" dirty="0"/>
              <a:t>The </a:t>
            </a:r>
            <a:r>
              <a:rPr lang="en-IN" b="1" dirty="0" err="1"/>
              <a:t>typeof</a:t>
            </a:r>
            <a:r>
              <a:rPr lang="en-IN" dirty="0"/>
              <a:t> operator in JavaScript returns "function" for functions.</a:t>
            </a:r>
          </a:p>
          <a:p>
            <a:r>
              <a:rPr lang="en-IN" dirty="0"/>
              <a:t>But, JavaScript functions can best be described as objects.</a:t>
            </a:r>
          </a:p>
          <a:p>
            <a:r>
              <a:rPr lang="en-IN" dirty="0"/>
              <a:t>JavaScript functions have both </a:t>
            </a:r>
            <a:r>
              <a:rPr lang="en-IN" b="1" dirty="0"/>
              <a:t>properties</a:t>
            </a:r>
            <a:r>
              <a:rPr lang="en-IN" dirty="0"/>
              <a:t> and </a:t>
            </a:r>
            <a:r>
              <a:rPr lang="en-IN" b="1" dirty="0"/>
              <a:t>methods</a:t>
            </a:r>
            <a:r>
              <a:rPr lang="en-IN" dirty="0"/>
              <a:t>.</a:t>
            </a:r>
          </a:p>
          <a:p>
            <a:r>
              <a:rPr lang="en-IN" dirty="0"/>
              <a:t>The </a:t>
            </a:r>
            <a:r>
              <a:rPr lang="en-IN" dirty="0" err="1"/>
              <a:t>arguments.length</a:t>
            </a:r>
            <a:r>
              <a:rPr lang="en-IN" dirty="0"/>
              <a:t> property returns the number of arguments received when the function was </a:t>
            </a:r>
            <a:r>
              <a:rPr lang="en-IN" dirty="0" smtClean="0"/>
              <a:t>invoked. </a:t>
            </a:r>
            <a:r>
              <a:rPr lang="en-IN" dirty="0" smtClean="0">
                <a:hlinkClick r:id="rId4" action="ppaction://hlinkfile"/>
              </a:rPr>
              <a:t>Example</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104</a:t>
            </a:fld>
            <a:endParaRPr lang="en-IN"/>
          </a:p>
        </p:txBody>
      </p:sp>
    </p:spTree>
    <p:extLst>
      <p:ext uri="{BB962C8B-B14F-4D97-AF65-F5344CB8AC3E}">
        <p14:creationId xmlns:p14="http://schemas.microsoft.com/office/powerpoint/2010/main" val="17784341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pPr algn="just"/>
            <a:r>
              <a:rPr lang="en-IN" dirty="0" err="1" smtClean="0"/>
              <a:t>argument.callee</a:t>
            </a:r>
            <a:r>
              <a:rPr lang="en-IN" dirty="0" smtClean="0"/>
              <a:t> </a:t>
            </a:r>
            <a:r>
              <a:rPr lang="en-IN" dirty="0"/>
              <a:t>: </a:t>
            </a:r>
            <a:r>
              <a:rPr lang="en-IN" dirty="0" err="1"/>
              <a:t>callee</a:t>
            </a:r>
            <a:r>
              <a:rPr lang="en-IN" dirty="0"/>
              <a:t> is a property of the arguments object. It can be used to refer to the currently executing function inside the function body of that function. This is useful when the name of the function is unknown, such as within a function expression with no name (also called "anonymous functions</a:t>
            </a:r>
            <a:r>
              <a:rPr lang="en-IN" dirty="0" smtClean="0"/>
              <a:t>"). </a:t>
            </a:r>
            <a:r>
              <a:rPr lang="en-IN" dirty="0" smtClean="0">
                <a:hlinkClick r:id="rId2" action="ppaction://hlinkfile"/>
              </a:rPr>
              <a:t>Example</a:t>
            </a:r>
            <a:endParaRPr lang="en-IN" dirty="0"/>
          </a:p>
          <a:p>
            <a:pPr algn="just"/>
            <a:r>
              <a:rPr lang="en-IN" dirty="0"/>
              <a:t>The </a:t>
            </a:r>
            <a:r>
              <a:rPr lang="en-IN" dirty="0" err="1"/>
              <a:t>toString</a:t>
            </a:r>
            <a:r>
              <a:rPr lang="en-IN" dirty="0"/>
              <a:t>() method returns the function as a </a:t>
            </a:r>
            <a:r>
              <a:rPr lang="en-IN" dirty="0" smtClean="0"/>
              <a:t>string. Example</a:t>
            </a:r>
          </a:p>
          <a:p>
            <a:pPr algn="just"/>
            <a:r>
              <a:rPr lang="en-IN" b="1" dirty="0" smtClean="0"/>
              <a:t>Task : Can we use </a:t>
            </a:r>
            <a:r>
              <a:rPr lang="en-IN" b="1" dirty="0" err="1" smtClean="0"/>
              <a:t>varagrs</a:t>
            </a:r>
            <a:r>
              <a:rPr lang="en-IN" b="1" dirty="0" smtClean="0"/>
              <a:t> (Which is basically used in Java) in JavaScript?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105</a:t>
            </a:fld>
            <a:endParaRPr lang="en-IN"/>
          </a:p>
        </p:txBody>
      </p:sp>
    </p:spTree>
    <p:extLst>
      <p:ext uri="{BB962C8B-B14F-4D97-AF65-F5344CB8AC3E}">
        <p14:creationId xmlns:p14="http://schemas.microsoft.com/office/powerpoint/2010/main" val="13993075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0"/>
            <a:ext cx="10515600" cy="1325563"/>
          </a:xfrm>
        </p:spPr>
        <p:txBody>
          <a:bodyPr/>
          <a:lstStyle/>
          <a:p>
            <a:r>
              <a:rPr lang="en-IN" dirty="0" smtClean="0"/>
              <a:t>Function parameters and Arguments</a:t>
            </a:r>
            <a:endParaRPr lang="en-IN" dirty="0"/>
          </a:p>
        </p:txBody>
      </p:sp>
      <p:sp>
        <p:nvSpPr>
          <p:cNvPr id="3" name="Content Placeholder 2"/>
          <p:cNvSpPr>
            <a:spLocks noGrp="1"/>
          </p:cNvSpPr>
          <p:nvPr>
            <p:ph idx="1"/>
          </p:nvPr>
        </p:nvSpPr>
        <p:spPr>
          <a:xfrm>
            <a:off x="838200" y="1435193"/>
            <a:ext cx="10515600" cy="4799760"/>
          </a:xfrm>
        </p:spPr>
        <p:txBody>
          <a:bodyPr>
            <a:normAutofit fontScale="92500" lnSpcReduction="10000"/>
          </a:bodyPr>
          <a:lstStyle/>
          <a:p>
            <a:pPr algn="just"/>
            <a:r>
              <a:rPr lang="en-IN" dirty="0"/>
              <a:t>JavaScript function definitions do not specify data types for parameters.</a:t>
            </a:r>
          </a:p>
          <a:p>
            <a:pPr algn="just"/>
            <a:r>
              <a:rPr lang="en-IN" dirty="0"/>
              <a:t>JavaScript functions do not perform type checking on the passed arguments.</a:t>
            </a:r>
          </a:p>
          <a:p>
            <a:pPr algn="just"/>
            <a:r>
              <a:rPr lang="en-IN" dirty="0"/>
              <a:t>JavaScript functions do not check the number of arguments received</a:t>
            </a:r>
            <a:r>
              <a:rPr lang="en-IN" dirty="0" smtClean="0"/>
              <a:t>.</a:t>
            </a:r>
          </a:p>
          <a:p>
            <a:pPr algn="just"/>
            <a:r>
              <a:rPr lang="en-IN" dirty="0"/>
              <a:t>If a function is called with </a:t>
            </a:r>
            <a:r>
              <a:rPr lang="en-IN" b="1" dirty="0"/>
              <a:t>too many arguments</a:t>
            </a:r>
            <a:r>
              <a:rPr lang="en-IN" dirty="0"/>
              <a:t> (more than declared), these arguments cannot be referred, because they don't have a name. They can only be reached in the arguments object</a:t>
            </a:r>
            <a:r>
              <a:rPr lang="en-IN" dirty="0" smtClean="0"/>
              <a:t>.</a:t>
            </a:r>
          </a:p>
          <a:p>
            <a:pPr algn="just"/>
            <a:r>
              <a:rPr lang="en-IN" dirty="0"/>
              <a:t>JavaScript functions have a built-in object called the arguments object.</a:t>
            </a:r>
          </a:p>
          <a:p>
            <a:pPr algn="just"/>
            <a:r>
              <a:rPr lang="en-IN" dirty="0"/>
              <a:t>The argument object contains an array of the arguments used when the function was called (invoked).</a:t>
            </a:r>
          </a:p>
          <a:p>
            <a:pPr algn="just"/>
            <a:r>
              <a:rPr lang="en-IN" dirty="0"/>
              <a:t>This way you can simply use a function to find (for instance) the highest value in a list of </a:t>
            </a:r>
            <a:r>
              <a:rPr lang="en-IN" dirty="0" smtClean="0"/>
              <a:t>numbers. </a:t>
            </a:r>
            <a:r>
              <a:rPr lang="en-IN" dirty="0" smtClean="0">
                <a:hlinkClick r:id="rId2" action="ppaction://hlinkfile"/>
              </a:rPr>
              <a:t>Example</a:t>
            </a:r>
            <a:endParaRPr lang="en-IN" dirty="0"/>
          </a:p>
          <a:p>
            <a:pPr algn="just"/>
            <a:endParaRPr lang="en-IN" dirty="0" smtClean="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106</a:t>
            </a:fld>
            <a:endParaRPr lang="en-IN"/>
          </a:p>
        </p:txBody>
      </p:sp>
    </p:spTree>
    <p:extLst>
      <p:ext uri="{BB962C8B-B14F-4D97-AF65-F5344CB8AC3E}">
        <p14:creationId xmlns:p14="http://schemas.microsoft.com/office/powerpoint/2010/main" val="194637288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7"/>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344706"/>
            <a:ext cx="10515600" cy="5109882"/>
          </a:xfrm>
        </p:spPr>
        <p:txBody>
          <a:bodyPr>
            <a:normAutofit lnSpcReduction="10000"/>
          </a:bodyPr>
          <a:lstStyle/>
          <a:p>
            <a:pPr algn="just"/>
            <a:r>
              <a:rPr lang="en-IN" dirty="0"/>
              <a:t>The parameters, in a function call, are the function's arguments.</a:t>
            </a:r>
          </a:p>
          <a:p>
            <a:pPr algn="just"/>
            <a:r>
              <a:rPr lang="en-IN" dirty="0"/>
              <a:t>JavaScript arguments are passed by </a:t>
            </a:r>
            <a:r>
              <a:rPr lang="en-IN" b="1" dirty="0"/>
              <a:t>value</a:t>
            </a:r>
            <a:r>
              <a:rPr lang="en-IN" dirty="0"/>
              <a:t>: The function only gets to know the values, not the argument's locations.</a:t>
            </a:r>
          </a:p>
          <a:p>
            <a:pPr algn="just"/>
            <a:r>
              <a:rPr lang="en-IN" dirty="0"/>
              <a:t>If a function changes an argument's value, it does not change the parameter's original value.</a:t>
            </a:r>
          </a:p>
          <a:p>
            <a:pPr algn="just"/>
            <a:r>
              <a:rPr lang="en-IN" b="1" dirty="0"/>
              <a:t>Changes to arguments are not visible (reflected) outside the function</a:t>
            </a:r>
            <a:r>
              <a:rPr lang="en-IN" b="1" dirty="0" smtClean="0"/>
              <a:t>.</a:t>
            </a:r>
          </a:p>
          <a:p>
            <a:pPr algn="just"/>
            <a:r>
              <a:rPr lang="en-IN" dirty="0"/>
              <a:t>In JavaScript, object references are values.</a:t>
            </a:r>
          </a:p>
          <a:p>
            <a:pPr algn="just"/>
            <a:r>
              <a:rPr lang="en-IN" dirty="0"/>
              <a:t>Because of this, objects will behave like they are passed by </a:t>
            </a:r>
            <a:r>
              <a:rPr lang="en-IN" b="1" dirty="0"/>
              <a:t>reference:</a:t>
            </a:r>
            <a:endParaRPr lang="en-IN" dirty="0"/>
          </a:p>
          <a:p>
            <a:pPr algn="just"/>
            <a:r>
              <a:rPr lang="en-IN" dirty="0"/>
              <a:t>If a function changes an object property, it changes the original value.</a:t>
            </a:r>
          </a:p>
          <a:p>
            <a:pPr algn="just"/>
            <a:r>
              <a:rPr lang="en-IN" b="1" dirty="0"/>
              <a:t>Changes to object properties are visible (reflected) outside the function.</a:t>
            </a:r>
            <a:endParaRPr lang="en-IN" dirty="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107</a:t>
            </a:fld>
            <a:endParaRPr lang="en-IN"/>
          </a:p>
        </p:txBody>
      </p:sp>
    </p:spTree>
    <p:extLst>
      <p:ext uri="{BB962C8B-B14F-4D97-AF65-F5344CB8AC3E}">
        <p14:creationId xmlns:p14="http://schemas.microsoft.com/office/powerpoint/2010/main" val="8261805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Invoking the function</a:t>
            </a:r>
            <a:endParaRPr lang="en-IN" dirty="0"/>
          </a:p>
        </p:txBody>
      </p:sp>
      <p:sp>
        <p:nvSpPr>
          <p:cNvPr id="3" name="Content Placeholder 2"/>
          <p:cNvSpPr>
            <a:spLocks noGrp="1"/>
          </p:cNvSpPr>
          <p:nvPr>
            <p:ph idx="1"/>
          </p:nvPr>
        </p:nvSpPr>
        <p:spPr>
          <a:xfrm>
            <a:off x="838200" y="1586753"/>
            <a:ext cx="10515600" cy="4648199"/>
          </a:xfrm>
        </p:spPr>
        <p:txBody>
          <a:bodyPr>
            <a:normAutofit fontScale="77500" lnSpcReduction="20000"/>
          </a:bodyPr>
          <a:lstStyle/>
          <a:p>
            <a:pPr algn="just"/>
            <a:r>
              <a:rPr lang="en-IN" dirty="0" smtClean="0"/>
              <a:t>We already learn that how we will invoke the java script function. </a:t>
            </a:r>
            <a:r>
              <a:rPr lang="en-IN" dirty="0" err="1" smtClean="0"/>
              <a:t>i.e</a:t>
            </a:r>
            <a:r>
              <a:rPr lang="en-IN" dirty="0" smtClean="0"/>
              <a:t> </a:t>
            </a:r>
            <a:r>
              <a:rPr lang="en-IN" dirty="0" err="1" smtClean="0"/>
              <a:t>myfunction</a:t>
            </a:r>
            <a:r>
              <a:rPr lang="en-IN" dirty="0" smtClean="0"/>
              <a:t>(10,20);</a:t>
            </a:r>
          </a:p>
          <a:p>
            <a:pPr algn="just"/>
            <a:r>
              <a:rPr lang="en-IN" dirty="0"/>
              <a:t>The function above does not belong to any object. But in JavaScript there is always a default global object.</a:t>
            </a:r>
          </a:p>
          <a:p>
            <a:pPr algn="just"/>
            <a:r>
              <a:rPr lang="en-IN" dirty="0"/>
              <a:t>In HTML the default global object is the HTML page itself, so the function above "belongs" to the HTML page.</a:t>
            </a:r>
          </a:p>
          <a:p>
            <a:pPr algn="just"/>
            <a:r>
              <a:rPr lang="en-IN" dirty="0"/>
              <a:t>In a browser the page object is the browser window. The function above automatically becomes a window function.</a:t>
            </a:r>
          </a:p>
          <a:p>
            <a:pPr algn="just"/>
            <a:r>
              <a:rPr lang="en-IN" dirty="0" err="1"/>
              <a:t>myFunction</a:t>
            </a:r>
            <a:r>
              <a:rPr lang="en-IN" dirty="0"/>
              <a:t>() and </a:t>
            </a:r>
            <a:r>
              <a:rPr lang="en-IN" dirty="0" err="1"/>
              <a:t>window.myFunction</a:t>
            </a:r>
            <a:r>
              <a:rPr lang="en-IN" dirty="0"/>
              <a:t>() is the same </a:t>
            </a:r>
            <a:r>
              <a:rPr lang="en-IN" dirty="0" smtClean="0"/>
              <a:t>function.</a:t>
            </a:r>
          </a:p>
          <a:p>
            <a:pPr algn="just"/>
            <a:r>
              <a:rPr lang="en-IN" dirty="0"/>
              <a:t>When a function is called without an owner object, the value of </a:t>
            </a:r>
            <a:r>
              <a:rPr lang="en-IN" b="1" dirty="0"/>
              <a:t>this</a:t>
            </a:r>
            <a:r>
              <a:rPr lang="en-IN" dirty="0"/>
              <a:t> becomes the global object.</a:t>
            </a:r>
          </a:p>
          <a:p>
            <a:pPr algn="just"/>
            <a:r>
              <a:rPr lang="en-IN" dirty="0"/>
              <a:t>In a web browser the global object is the browser window.</a:t>
            </a:r>
          </a:p>
          <a:p>
            <a:r>
              <a:rPr lang="en-IN" dirty="0"/>
              <a:t>function </a:t>
            </a:r>
            <a:r>
              <a:rPr lang="en-IN" dirty="0" err="1"/>
              <a:t>myFunction</a:t>
            </a:r>
            <a:r>
              <a:rPr lang="en-IN" dirty="0"/>
              <a:t>() {</a:t>
            </a:r>
            <a:br>
              <a:rPr lang="en-IN" dirty="0"/>
            </a:br>
            <a:r>
              <a:rPr lang="en-IN" dirty="0"/>
              <a:t>    return this;</a:t>
            </a:r>
            <a:br>
              <a:rPr lang="en-IN" dirty="0"/>
            </a:br>
            <a:r>
              <a:rPr lang="en-IN" dirty="0"/>
              <a:t>}</a:t>
            </a:r>
            <a:br>
              <a:rPr lang="en-IN" dirty="0"/>
            </a:br>
            <a:r>
              <a:rPr lang="en-IN" dirty="0" err="1"/>
              <a:t>myFunction</a:t>
            </a:r>
            <a:r>
              <a:rPr lang="en-IN" dirty="0"/>
              <a:t>();   </a:t>
            </a:r>
            <a:r>
              <a:rPr lang="en-IN" dirty="0" smtClean="0"/>
              <a:t>//will return the window object. Output [object window]</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108</a:t>
            </a:fld>
            <a:endParaRPr lang="en-IN"/>
          </a:p>
        </p:txBody>
      </p:sp>
    </p:spTree>
    <p:extLst>
      <p:ext uri="{BB962C8B-B14F-4D97-AF65-F5344CB8AC3E}">
        <p14:creationId xmlns:p14="http://schemas.microsoft.com/office/powerpoint/2010/main" val="27534151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9"/>
            <a:ext cx="10515600" cy="4544264"/>
          </a:xfrm>
        </p:spPr>
        <p:txBody>
          <a:bodyPr>
            <a:normAutofit lnSpcReduction="10000"/>
          </a:bodyPr>
          <a:lstStyle/>
          <a:p>
            <a:r>
              <a:rPr lang="en-IN" dirty="0"/>
              <a:t>Invoking a Function as a Method</a:t>
            </a:r>
          </a:p>
          <a:p>
            <a:r>
              <a:rPr lang="en-IN" sz="2600" dirty="0"/>
              <a:t>In JavaScript you can define function as object methods.</a:t>
            </a:r>
          </a:p>
          <a:p>
            <a:r>
              <a:rPr lang="en-IN" sz="2600" dirty="0"/>
              <a:t>The following example creates an object (</a:t>
            </a:r>
            <a:r>
              <a:rPr lang="en-IN" sz="2600" b="1" dirty="0" err="1"/>
              <a:t>myObject</a:t>
            </a:r>
            <a:r>
              <a:rPr lang="en-IN" sz="2600" dirty="0"/>
              <a:t>), with two properties (</a:t>
            </a:r>
            <a:r>
              <a:rPr lang="en-IN" sz="2600" b="1" dirty="0" err="1"/>
              <a:t>firstName</a:t>
            </a:r>
            <a:r>
              <a:rPr lang="en-IN" sz="2600" dirty="0"/>
              <a:t> and </a:t>
            </a:r>
            <a:r>
              <a:rPr lang="en-IN" sz="2600" b="1" dirty="0" err="1"/>
              <a:t>lastName</a:t>
            </a:r>
            <a:r>
              <a:rPr lang="en-IN" sz="2600" dirty="0"/>
              <a:t>), and a method (</a:t>
            </a:r>
            <a:r>
              <a:rPr lang="en-IN" sz="2600" b="1" dirty="0" err="1"/>
              <a:t>fullName</a:t>
            </a:r>
            <a:r>
              <a:rPr lang="en-IN" sz="2600" dirty="0"/>
              <a:t>):</a:t>
            </a:r>
          </a:p>
          <a:p>
            <a:r>
              <a:rPr lang="en-IN" sz="2600" dirty="0" err="1"/>
              <a:t>var</a:t>
            </a:r>
            <a:r>
              <a:rPr lang="en-IN" sz="2600" dirty="0"/>
              <a:t> </a:t>
            </a:r>
            <a:r>
              <a:rPr lang="en-IN" sz="2600" dirty="0" err="1"/>
              <a:t>myObject</a:t>
            </a:r>
            <a:r>
              <a:rPr lang="en-IN" sz="2600" dirty="0"/>
              <a:t> = {</a:t>
            </a:r>
            <a:br>
              <a:rPr lang="en-IN" sz="2600" dirty="0"/>
            </a:br>
            <a:r>
              <a:rPr lang="en-IN" sz="2600" dirty="0"/>
              <a:t>    </a:t>
            </a:r>
            <a:r>
              <a:rPr lang="en-IN" sz="2600" dirty="0" err="1"/>
              <a:t>firstName</a:t>
            </a:r>
            <a:r>
              <a:rPr lang="en-IN" sz="2600" dirty="0"/>
              <a:t>:"John",</a:t>
            </a:r>
            <a:br>
              <a:rPr lang="en-IN" sz="2600" dirty="0"/>
            </a:br>
            <a:r>
              <a:rPr lang="en-IN" sz="2600" dirty="0"/>
              <a:t>    </a:t>
            </a:r>
            <a:r>
              <a:rPr lang="en-IN" sz="2600" dirty="0" err="1"/>
              <a:t>lastName</a:t>
            </a:r>
            <a:r>
              <a:rPr lang="en-IN" sz="2600" dirty="0"/>
              <a:t>: "Doe",</a:t>
            </a:r>
            <a:br>
              <a:rPr lang="en-IN" sz="2600" dirty="0"/>
            </a:br>
            <a:r>
              <a:rPr lang="en-IN" sz="2600" dirty="0"/>
              <a:t>    </a:t>
            </a:r>
            <a:r>
              <a:rPr lang="en-IN" sz="2600" dirty="0" err="1"/>
              <a:t>fullName</a:t>
            </a:r>
            <a:r>
              <a:rPr lang="en-IN" sz="2600" dirty="0"/>
              <a:t>: function () {</a:t>
            </a:r>
            <a:br>
              <a:rPr lang="en-IN" sz="2600" dirty="0"/>
            </a:br>
            <a:r>
              <a:rPr lang="en-IN" sz="2600" dirty="0"/>
              <a:t>        return </a:t>
            </a:r>
            <a:r>
              <a:rPr lang="en-IN" sz="2600" dirty="0" err="1"/>
              <a:t>this.firstName</a:t>
            </a:r>
            <a:r>
              <a:rPr lang="en-IN" sz="2600" dirty="0"/>
              <a:t> + " " + </a:t>
            </a:r>
            <a:r>
              <a:rPr lang="en-IN" sz="2600" dirty="0" err="1"/>
              <a:t>this.lastName</a:t>
            </a:r>
            <a:r>
              <a:rPr lang="en-IN" sz="2600" dirty="0"/>
              <a:t>;</a:t>
            </a:r>
            <a:br>
              <a:rPr lang="en-IN" sz="2600" dirty="0"/>
            </a:br>
            <a:r>
              <a:rPr lang="en-IN" sz="2600" dirty="0"/>
              <a:t>    }</a:t>
            </a:r>
            <a:br>
              <a:rPr lang="en-IN" sz="2600" dirty="0"/>
            </a:br>
            <a:r>
              <a:rPr lang="en-IN" sz="2600" dirty="0"/>
              <a:t>}</a:t>
            </a:r>
            <a:br>
              <a:rPr lang="en-IN" sz="2600" dirty="0"/>
            </a:br>
            <a:r>
              <a:rPr lang="en-IN" sz="2600" dirty="0" err="1"/>
              <a:t>myObject.fullName</a:t>
            </a:r>
            <a:r>
              <a:rPr lang="en-IN" sz="2600" dirty="0"/>
              <a:t>();   </a:t>
            </a:r>
            <a:r>
              <a:rPr lang="en-IN" sz="2600" dirty="0" smtClean="0"/>
              <a:t>// output [object object]</a:t>
            </a:r>
            <a:r>
              <a:rPr lang="en-IN" sz="2600" dirty="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109</a:t>
            </a:fld>
            <a:endParaRPr lang="en-IN"/>
          </a:p>
        </p:txBody>
      </p:sp>
    </p:spTree>
    <p:extLst>
      <p:ext uri="{BB962C8B-B14F-4D97-AF65-F5344CB8AC3E}">
        <p14:creationId xmlns:p14="http://schemas.microsoft.com/office/powerpoint/2010/main" val="4278810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Alert box</a:t>
            </a:r>
            <a:endParaRPr lang="en-IN" dirty="0"/>
          </a:p>
        </p:txBody>
      </p:sp>
      <p:sp>
        <p:nvSpPr>
          <p:cNvPr id="3" name="Content Placeholder 2"/>
          <p:cNvSpPr>
            <a:spLocks noGrp="1"/>
          </p:cNvSpPr>
          <p:nvPr>
            <p:ph idx="1"/>
          </p:nvPr>
        </p:nvSpPr>
        <p:spPr>
          <a:xfrm>
            <a:off x="646112" y="1425388"/>
            <a:ext cx="9403742" cy="4823011"/>
          </a:xfrm>
        </p:spPr>
        <p:txBody>
          <a:bodyPr>
            <a:noAutofit/>
          </a:bodyPr>
          <a:lstStyle/>
          <a:p>
            <a:r>
              <a:rPr lang="en-IN" sz="2400" dirty="0" smtClean="0"/>
              <a:t>Alert() : will display the alert box.(Pop-up)</a:t>
            </a:r>
          </a:p>
          <a:p>
            <a:pPr lvl="1"/>
            <a:r>
              <a:rPr lang="en-IN" sz="2400" dirty="0" err="1" smtClean="0"/>
              <a:t>i.e</a:t>
            </a:r>
            <a:r>
              <a:rPr lang="en-IN" sz="2400" dirty="0" smtClean="0"/>
              <a:t> = alert(“Hello world”);    </a:t>
            </a:r>
            <a:r>
              <a:rPr lang="en-IN" sz="2400" dirty="0" smtClean="0">
                <a:hlinkClick r:id="rId2" action="ppaction://hlinkfile"/>
              </a:rPr>
              <a:t>Example1:</a:t>
            </a:r>
            <a:endParaRPr lang="en-IN" sz="2400" dirty="0" smtClean="0"/>
          </a:p>
          <a:p>
            <a:r>
              <a:rPr lang="en-IN" sz="2400" dirty="0" smtClean="0"/>
              <a:t>Some of the character will use in alert box</a:t>
            </a:r>
          </a:p>
          <a:p>
            <a:pPr lvl="1"/>
            <a:r>
              <a:rPr lang="en-IN" sz="2400" dirty="0" smtClean="0"/>
              <a:t>\n : New line</a:t>
            </a:r>
          </a:p>
          <a:p>
            <a:pPr lvl="1"/>
            <a:r>
              <a:rPr lang="en-IN" sz="2400" dirty="0" smtClean="0"/>
              <a:t>\t :  Horizontal Tab</a:t>
            </a:r>
          </a:p>
          <a:p>
            <a:pPr lvl="1"/>
            <a:r>
              <a:rPr lang="en-IN" sz="2400" dirty="0" smtClean="0"/>
              <a:t>\r :  Carriage Return </a:t>
            </a:r>
          </a:p>
          <a:p>
            <a:pPr lvl="1"/>
            <a:r>
              <a:rPr lang="en-IN" sz="2400" dirty="0" smtClean="0"/>
              <a:t>\\ : Use backslash in text</a:t>
            </a:r>
          </a:p>
          <a:p>
            <a:pPr lvl="1"/>
            <a:r>
              <a:rPr lang="en-IN" sz="2400" dirty="0" smtClean="0"/>
              <a:t>\” : Use double quote in text</a:t>
            </a:r>
          </a:p>
          <a:p>
            <a:pPr lvl="1"/>
            <a:r>
              <a:rPr lang="en-IN" sz="2400" dirty="0" smtClean="0"/>
              <a:t>\’  : Use single quote in text</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11</a:t>
            </a:fld>
            <a:endParaRPr lang="en-IN"/>
          </a:p>
        </p:txBody>
      </p:sp>
    </p:spTree>
    <p:extLst>
      <p:ext uri="{BB962C8B-B14F-4D97-AF65-F5344CB8AC3E}">
        <p14:creationId xmlns:p14="http://schemas.microsoft.com/office/powerpoint/2010/main" val="40257725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a:bodyPr>
          <a:lstStyle/>
          <a:p>
            <a:pPr algn="just"/>
            <a:r>
              <a:rPr lang="en-IN" dirty="0"/>
              <a:t>If a function invocation is preceded with the </a:t>
            </a:r>
            <a:r>
              <a:rPr lang="en-IN" b="1" dirty="0"/>
              <a:t>new</a:t>
            </a:r>
            <a:r>
              <a:rPr lang="en-IN" dirty="0"/>
              <a:t> keyword, it is a constructor invocation</a:t>
            </a:r>
            <a:r>
              <a:rPr lang="en-IN" dirty="0" smtClean="0"/>
              <a:t>.</a:t>
            </a:r>
          </a:p>
          <a:p>
            <a:pPr algn="just"/>
            <a:r>
              <a:rPr lang="en-IN" dirty="0"/>
              <a:t>It looks like you create a new function, but since JavaScript functions are objects you actually create a new </a:t>
            </a:r>
            <a:r>
              <a:rPr lang="en-IN" dirty="0" smtClean="0"/>
              <a:t>object. </a:t>
            </a:r>
            <a:r>
              <a:rPr lang="en-IN" dirty="0" smtClean="0">
                <a:hlinkClick r:id="rId2" action="ppaction://hlinkfile"/>
              </a:rPr>
              <a:t>Example</a:t>
            </a:r>
            <a:endParaRPr lang="en-IN" dirty="0" smtClean="0"/>
          </a:p>
          <a:p>
            <a:pPr algn="just"/>
            <a:r>
              <a:rPr lang="en-IN" b="1" dirty="0"/>
              <a:t>call()</a:t>
            </a:r>
            <a:r>
              <a:rPr lang="en-IN" dirty="0"/>
              <a:t> and </a:t>
            </a:r>
            <a:r>
              <a:rPr lang="en-IN" b="1" dirty="0"/>
              <a:t>apply()</a:t>
            </a:r>
            <a:r>
              <a:rPr lang="en-IN" dirty="0"/>
              <a:t> are predefined JavaScript function methods. Both methods can be used to invoke a function, and both methods must have the owner object as first parameter</a:t>
            </a:r>
            <a:r>
              <a:rPr lang="en-IN" dirty="0" smtClean="0"/>
              <a:t>. </a:t>
            </a:r>
            <a:r>
              <a:rPr lang="en-IN" dirty="0" smtClean="0">
                <a:hlinkClick r:id="rId3" action="ppaction://hlinkfile"/>
              </a:rPr>
              <a:t>CallExample</a:t>
            </a:r>
            <a:r>
              <a:rPr lang="en-IN" dirty="0" smtClean="0"/>
              <a:t> </a:t>
            </a:r>
            <a:r>
              <a:rPr lang="en-IN" dirty="0" smtClean="0">
                <a:hlinkClick r:id="rId4" action="ppaction://hlinkfile"/>
              </a:rPr>
              <a:t>ApplyExample</a:t>
            </a:r>
            <a:endParaRPr lang="en-IN" dirty="0" smtClean="0"/>
          </a:p>
          <a:p>
            <a:pPr algn="just"/>
            <a:r>
              <a:rPr lang="en-IN" dirty="0"/>
              <a:t>Both methods takes an owner object as the first argument. The only difference is that call() takes the function arguments separately, and apply() takes the function arguments in an array</a:t>
            </a:r>
            <a:r>
              <a:rPr lang="en-IN" dirty="0" smtClean="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110</a:t>
            </a:fld>
            <a:endParaRPr lang="en-IN"/>
          </a:p>
        </p:txBody>
      </p:sp>
    </p:spTree>
    <p:extLst>
      <p:ext uri="{BB962C8B-B14F-4D97-AF65-F5344CB8AC3E}">
        <p14:creationId xmlns:p14="http://schemas.microsoft.com/office/powerpoint/2010/main" val="223727997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Closures</a:t>
            </a:r>
            <a:endParaRPr lang="en-IN" dirty="0"/>
          </a:p>
        </p:txBody>
      </p:sp>
      <p:sp>
        <p:nvSpPr>
          <p:cNvPr id="3" name="Content Placeholder 2"/>
          <p:cNvSpPr>
            <a:spLocks noGrp="1"/>
          </p:cNvSpPr>
          <p:nvPr>
            <p:ph idx="1"/>
          </p:nvPr>
        </p:nvSpPr>
        <p:spPr/>
        <p:txBody>
          <a:bodyPr/>
          <a:lstStyle/>
          <a:p>
            <a:r>
              <a:rPr lang="en-IN" dirty="0"/>
              <a:t>JavaScript variables can belong to the </a:t>
            </a:r>
            <a:r>
              <a:rPr lang="en-IN" b="1" dirty="0"/>
              <a:t>local</a:t>
            </a:r>
            <a:r>
              <a:rPr lang="en-IN" dirty="0"/>
              <a:t> or </a:t>
            </a:r>
            <a:r>
              <a:rPr lang="en-IN" b="1" dirty="0"/>
              <a:t>global</a:t>
            </a:r>
            <a:r>
              <a:rPr lang="en-IN" dirty="0"/>
              <a:t> scope.</a:t>
            </a:r>
          </a:p>
          <a:p>
            <a:r>
              <a:rPr lang="en-IN" dirty="0"/>
              <a:t>Private variables can be made possible with </a:t>
            </a:r>
            <a:r>
              <a:rPr lang="en-IN" b="1" dirty="0"/>
              <a:t>closures</a:t>
            </a:r>
            <a:r>
              <a:rPr lang="en-IN" dirty="0"/>
              <a:t>.</a:t>
            </a:r>
          </a:p>
          <a:p>
            <a:r>
              <a:rPr lang="en-IN" dirty="0" smtClean="0">
                <a:hlinkClick r:id="rId2" action="ppaction://hlinkfile"/>
              </a:rPr>
              <a:t>Local variable v/s Global Variable</a:t>
            </a:r>
            <a:endParaRPr lang="en-IN" dirty="0" smtClean="0"/>
          </a:p>
          <a:p>
            <a:r>
              <a:rPr lang="en-IN" dirty="0"/>
              <a:t>JavaScript supports nested functions. Nested functions have access to the scope "above" them</a:t>
            </a:r>
            <a:r>
              <a:rPr lang="en-IN" dirty="0" smtClean="0"/>
              <a:t>. </a:t>
            </a:r>
            <a:r>
              <a:rPr lang="en-IN" dirty="0" smtClean="0">
                <a:hlinkClick r:id="rId3" action="ppaction://hlinkfile"/>
              </a:rPr>
              <a:t>Example</a:t>
            </a:r>
            <a:endParaRPr lang="en-IN" dirty="0" smtClean="0"/>
          </a:p>
          <a:p>
            <a:r>
              <a:rPr lang="en-IN" dirty="0" smtClean="0"/>
              <a:t>One solution for the above problem is that declare ‘counter’ as global variable. </a:t>
            </a:r>
          </a:p>
          <a:p>
            <a:r>
              <a:rPr lang="en-IN" dirty="0" smtClean="0"/>
              <a:t>Self-invoking function closure: Example</a:t>
            </a:r>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111</a:t>
            </a:fld>
            <a:endParaRPr lang="en-IN"/>
          </a:p>
        </p:txBody>
      </p:sp>
    </p:spTree>
    <p:extLst>
      <p:ext uri="{BB962C8B-B14F-4D97-AF65-F5344CB8AC3E}">
        <p14:creationId xmlns:p14="http://schemas.microsoft.com/office/powerpoint/2010/main" val="32080207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prompt</a:t>
            </a:r>
            <a:endParaRPr lang="en-IN" dirty="0"/>
          </a:p>
        </p:txBody>
      </p:sp>
      <p:sp>
        <p:nvSpPr>
          <p:cNvPr id="3" name="Content Placeholder 2"/>
          <p:cNvSpPr>
            <a:spLocks noGrp="1"/>
          </p:cNvSpPr>
          <p:nvPr>
            <p:ph idx="1"/>
          </p:nvPr>
        </p:nvSpPr>
        <p:spPr>
          <a:xfrm>
            <a:off x="646112" y="1344706"/>
            <a:ext cx="9403742" cy="4903693"/>
          </a:xfrm>
        </p:spPr>
        <p:txBody>
          <a:bodyPr>
            <a:normAutofit/>
          </a:bodyPr>
          <a:lstStyle/>
          <a:p>
            <a:r>
              <a:rPr lang="en-IN" sz="2400" dirty="0" smtClean="0"/>
              <a:t>Which allows user to input a value that the script can use.</a:t>
            </a:r>
          </a:p>
          <a:p>
            <a:pPr marL="457200" lvl="1" indent="0">
              <a:buNone/>
            </a:pPr>
            <a:endParaRPr lang="en-IN" sz="2400" dirty="0"/>
          </a:p>
          <a:p>
            <a:pPr marL="457200" lvl="1" indent="0">
              <a:buNone/>
            </a:pPr>
            <a:r>
              <a:rPr lang="en-IN" sz="2400" dirty="0" err="1" smtClean="0"/>
              <a:t>var</a:t>
            </a:r>
            <a:r>
              <a:rPr lang="en-IN" sz="2400" dirty="0" smtClean="0"/>
              <a:t> name;    // variable</a:t>
            </a:r>
          </a:p>
          <a:p>
            <a:pPr marL="457200" lvl="1" indent="0">
              <a:buNone/>
            </a:pPr>
            <a:r>
              <a:rPr lang="en-IN" sz="2400" dirty="0" smtClean="0"/>
              <a:t>name = </a:t>
            </a:r>
            <a:r>
              <a:rPr lang="en-IN" sz="2400" dirty="0" err="1" smtClean="0"/>
              <a:t>window.prompt</a:t>
            </a:r>
            <a:r>
              <a:rPr lang="en-IN" sz="2400" dirty="0" smtClean="0"/>
              <a:t>("Hello");</a:t>
            </a:r>
          </a:p>
          <a:p>
            <a:pPr marL="457200" lvl="1" indent="0">
              <a:buNone/>
            </a:pPr>
            <a:r>
              <a:rPr lang="en-IN" sz="2400" dirty="0" err="1" smtClean="0"/>
              <a:t>document.write</a:t>
            </a:r>
            <a:r>
              <a:rPr lang="en-IN" sz="2400" dirty="0" smtClean="0"/>
              <a:t>("Welcome " + name + " for visiting site");</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112</a:t>
            </a:fld>
            <a:endParaRPr lang="en-IN"/>
          </a:p>
        </p:txBody>
      </p:sp>
    </p:spTree>
    <p:extLst>
      <p:ext uri="{BB962C8B-B14F-4D97-AF65-F5344CB8AC3E}">
        <p14:creationId xmlns:p14="http://schemas.microsoft.com/office/powerpoint/2010/main" val="38132878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Errors</a:t>
            </a:r>
            <a:endParaRPr lang="en-IN" dirty="0"/>
          </a:p>
        </p:txBody>
      </p:sp>
      <p:sp>
        <p:nvSpPr>
          <p:cNvPr id="3" name="Content Placeholder 2"/>
          <p:cNvSpPr>
            <a:spLocks noGrp="1"/>
          </p:cNvSpPr>
          <p:nvPr>
            <p:ph idx="1"/>
          </p:nvPr>
        </p:nvSpPr>
        <p:spPr/>
        <p:txBody>
          <a:bodyPr/>
          <a:lstStyle/>
          <a:p>
            <a:r>
              <a:rPr lang="en-IN" dirty="0"/>
              <a:t>The </a:t>
            </a:r>
            <a:r>
              <a:rPr lang="en-IN" b="1" dirty="0"/>
              <a:t>try</a:t>
            </a:r>
            <a:r>
              <a:rPr lang="en-IN" dirty="0"/>
              <a:t> statement lets you test a block of code for errors.</a:t>
            </a:r>
          </a:p>
          <a:p>
            <a:r>
              <a:rPr lang="en-IN" dirty="0"/>
              <a:t>The </a:t>
            </a:r>
            <a:r>
              <a:rPr lang="en-IN" b="1" dirty="0"/>
              <a:t>catch</a:t>
            </a:r>
            <a:r>
              <a:rPr lang="en-IN" dirty="0"/>
              <a:t> statement lets you handle the error.</a:t>
            </a:r>
          </a:p>
          <a:p>
            <a:r>
              <a:rPr lang="en-IN" dirty="0"/>
              <a:t>The </a:t>
            </a:r>
            <a:r>
              <a:rPr lang="en-IN" b="1" dirty="0"/>
              <a:t>throw</a:t>
            </a:r>
            <a:r>
              <a:rPr lang="en-IN" dirty="0"/>
              <a:t> statement lets you create custom errors.</a:t>
            </a:r>
          </a:p>
          <a:p>
            <a:r>
              <a:rPr lang="en-IN" dirty="0"/>
              <a:t>The </a:t>
            </a:r>
            <a:r>
              <a:rPr lang="en-IN" b="1" dirty="0"/>
              <a:t>finally</a:t>
            </a:r>
            <a:r>
              <a:rPr lang="en-IN" dirty="0"/>
              <a:t> statement lets you execute code, after try and catch, regardless of the result.</a:t>
            </a:r>
          </a:p>
          <a:p>
            <a:r>
              <a:rPr lang="en-IN" dirty="0"/>
              <a:t>When executing JavaScript code, different errors can occur.</a:t>
            </a:r>
          </a:p>
          <a:p>
            <a:r>
              <a:rPr lang="en-IN" dirty="0"/>
              <a:t>Errors can be coding errors made by the programmer, errors due to wrong input, and other unforeseeable </a:t>
            </a:r>
            <a:r>
              <a:rPr lang="en-IN" dirty="0" smtClean="0"/>
              <a:t>things.</a:t>
            </a:r>
          </a:p>
          <a:p>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113</a:t>
            </a:fld>
            <a:endParaRPr lang="en-IN"/>
          </a:p>
        </p:txBody>
      </p:sp>
    </p:spTree>
    <p:extLst>
      <p:ext uri="{BB962C8B-B14F-4D97-AF65-F5344CB8AC3E}">
        <p14:creationId xmlns:p14="http://schemas.microsoft.com/office/powerpoint/2010/main" val="97199648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630"/>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435192"/>
            <a:ext cx="10515600" cy="4921157"/>
          </a:xfrm>
        </p:spPr>
        <p:txBody>
          <a:bodyPr>
            <a:normAutofit fontScale="92500" lnSpcReduction="10000"/>
          </a:bodyPr>
          <a:lstStyle/>
          <a:p>
            <a:r>
              <a:rPr lang="en-IN" dirty="0"/>
              <a:t>The </a:t>
            </a:r>
            <a:r>
              <a:rPr lang="en-IN" b="1" dirty="0"/>
              <a:t>try</a:t>
            </a:r>
            <a:r>
              <a:rPr lang="en-IN" dirty="0"/>
              <a:t> statement allows you to define a block of code to be tested for errors while it is being executed.</a:t>
            </a:r>
          </a:p>
          <a:p>
            <a:r>
              <a:rPr lang="en-IN" dirty="0"/>
              <a:t>The </a:t>
            </a:r>
            <a:r>
              <a:rPr lang="en-IN" b="1" dirty="0"/>
              <a:t>catch</a:t>
            </a:r>
            <a:r>
              <a:rPr lang="en-IN" dirty="0"/>
              <a:t> statement allows you to define a block of code to be executed, if an error occurs in the try block.</a:t>
            </a:r>
          </a:p>
          <a:p>
            <a:r>
              <a:rPr lang="en-IN" dirty="0"/>
              <a:t>The JavaScript statements </a:t>
            </a:r>
            <a:r>
              <a:rPr lang="en-IN" b="1" dirty="0"/>
              <a:t>try</a:t>
            </a:r>
            <a:r>
              <a:rPr lang="en-IN" dirty="0"/>
              <a:t> and </a:t>
            </a:r>
            <a:r>
              <a:rPr lang="en-IN" b="1" dirty="0"/>
              <a:t>catch</a:t>
            </a:r>
            <a:r>
              <a:rPr lang="en-IN" dirty="0"/>
              <a:t> come in </a:t>
            </a:r>
            <a:r>
              <a:rPr lang="en-IN" dirty="0" smtClean="0"/>
              <a:t>pairs.</a:t>
            </a:r>
          </a:p>
          <a:p>
            <a:r>
              <a:rPr lang="en-IN" dirty="0"/>
              <a:t>The </a:t>
            </a:r>
            <a:r>
              <a:rPr lang="en-IN" b="1" dirty="0"/>
              <a:t>throw</a:t>
            </a:r>
            <a:r>
              <a:rPr lang="en-IN" dirty="0"/>
              <a:t> statement allows you to create a custom error.</a:t>
            </a:r>
          </a:p>
          <a:p>
            <a:r>
              <a:rPr lang="en-IN" dirty="0"/>
              <a:t>Technically you can </a:t>
            </a:r>
            <a:r>
              <a:rPr lang="en-IN" b="1" dirty="0"/>
              <a:t>raise (throw) an exception</a:t>
            </a:r>
            <a:r>
              <a:rPr lang="en-IN" dirty="0"/>
              <a:t>.</a:t>
            </a:r>
          </a:p>
          <a:p>
            <a:r>
              <a:rPr lang="en-IN" dirty="0"/>
              <a:t>The exception can be a JavaScript String, a Number, a Boolean or an </a:t>
            </a:r>
            <a:r>
              <a:rPr lang="en-IN" dirty="0" smtClean="0"/>
              <a:t>Object.</a:t>
            </a:r>
          </a:p>
          <a:p>
            <a:r>
              <a:rPr lang="en-IN" dirty="0"/>
              <a:t>throw "Too big";    // throw a text</a:t>
            </a:r>
            <a:br>
              <a:rPr lang="en-IN" dirty="0"/>
            </a:br>
            <a:r>
              <a:rPr lang="en-IN" dirty="0"/>
              <a:t>throw 500;          // throw a </a:t>
            </a:r>
            <a:r>
              <a:rPr lang="en-IN" dirty="0" smtClean="0"/>
              <a:t>number</a:t>
            </a:r>
          </a:p>
          <a:p>
            <a:r>
              <a:rPr lang="en-IN" dirty="0"/>
              <a:t>If you use </a:t>
            </a:r>
            <a:r>
              <a:rPr lang="en-IN" b="1" dirty="0"/>
              <a:t>throw</a:t>
            </a:r>
            <a:r>
              <a:rPr lang="en-IN" dirty="0"/>
              <a:t> together with </a:t>
            </a:r>
            <a:r>
              <a:rPr lang="en-IN" b="1" dirty="0"/>
              <a:t>try</a:t>
            </a:r>
            <a:r>
              <a:rPr lang="en-IN" dirty="0"/>
              <a:t> and </a:t>
            </a:r>
            <a:r>
              <a:rPr lang="en-IN" b="1" dirty="0"/>
              <a:t>catch</a:t>
            </a:r>
            <a:r>
              <a:rPr lang="en-IN" dirty="0"/>
              <a:t>, you can control program flow and generate custom error messages</a:t>
            </a:r>
            <a:r>
              <a:rPr lang="en-IN" dirty="0" smtClean="0"/>
              <a:t>. </a:t>
            </a:r>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114</a:t>
            </a:fld>
            <a:endParaRPr lang="en-IN"/>
          </a:p>
        </p:txBody>
      </p:sp>
    </p:spTree>
    <p:extLst>
      <p:ext uri="{BB962C8B-B14F-4D97-AF65-F5344CB8AC3E}">
        <p14:creationId xmlns:p14="http://schemas.microsoft.com/office/powerpoint/2010/main" val="15216180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Browser Object Model(BOM)</a:t>
            </a:r>
            <a:endParaRPr lang="en-IN" dirty="0"/>
          </a:p>
        </p:txBody>
      </p:sp>
      <p:sp>
        <p:nvSpPr>
          <p:cNvPr id="3" name="Content Placeholder 2"/>
          <p:cNvSpPr>
            <a:spLocks noGrp="1"/>
          </p:cNvSpPr>
          <p:nvPr>
            <p:ph idx="1"/>
          </p:nvPr>
        </p:nvSpPr>
        <p:spPr>
          <a:xfrm>
            <a:off x="838200" y="1690688"/>
            <a:ext cx="10515600" cy="4665662"/>
          </a:xfrm>
        </p:spPr>
        <p:txBody>
          <a:bodyPr>
            <a:normAutofit fontScale="92500" lnSpcReduction="10000"/>
          </a:bodyPr>
          <a:lstStyle/>
          <a:p>
            <a:r>
              <a:rPr lang="en-IN" dirty="0"/>
              <a:t>There are no official standards for the </a:t>
            </a:r>
            <a:r>
              <a:rPr lang="en-IN" b="1" dirty="0"/>
              <a:t>B</a:t>
            </a:r>
            <a:r>
              <a:rPr lang="en-IN" dirty="0"/>
              <a:t>rowser </a:t>
            </a:r>
            <a:r>
              <a:rPr lang="en-IN" b="1" dirty="0"/>
              <a:t>O</a:t>
            </a:r>
            <a:r>
              <a:rPr lang="en-IN" dirty="0"/>
              <a:t>bject </a:t>
            </a:r>
            <a:r>
              <a:rPr lang="en-IN" b="1" dirty="0"/>
              <a:t>M</a:t>
            </a:r>
            <a:r>
              <a:rPr lang="en-IN" dirty="0"/>
              <a:t>odel (BOM).</a:t>
            </a:r>
          </a:p>
          <a:p>
            <a:r>
              <a:rPr lang="en-IN" dirty="0"/>
              <a:t>Since modern browsers have implemented (almost) the same methods and properties for JavaScript interactivity, it is often referred to, as methods and properties of the BOM.</a:t>
            </a:r>
          </a:p>
          <a:p>
            <a:r>
              <a:rPr lang="en-IN" dirty="0"/>
              <a:t>The </a:t>
            </a:r>
            <a:r>
              <a:rPr lang="en-IN" b="1" dirty="0"/>
              <a:t>window</a:t>
            </a:r>
            <a:r>
              <a:rPr lang="en-IN" dirty="0"/>
              <a:t> object is supported by all browsers. It represents the browser's window.</a:t>
            </a:r>
          </a:p>
          <a:p>
            <a:r>
              <a:rPr lang="en-IN" dirty="0"/>
              <a:t>All global JavaScript objects, functions, and variables automatically become members of the window object.</a:t>
            </a:r>
          </a:p>
          <a:p>
            <a:r>
              <a:rPr lang="en-IN" dirty="0"/>
              <a:t>Global variables are properties of the window object.</a:t>
            </a:r>
          </a:p>
          <a:p>
            <a:r>
              <a:rPr lang="en-IN" dirty="0"/>
              <a:t>Global functions are methods of the window object.</a:t>
            </a:r>
          </a:p>
          <a:p>
            <a:r>
              <a:rPr lang="en-IN" dirty="0"/>
              <a:t>Even the document object (of the HTML DOM) is a property of the window </a:t>
            </a:r>
            <a:r>
              <a:rPr lang="en-IN" dirty="0" smtClean="0"/>
              <a:t>object.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115</a:t>
            </a:fld>
            <a:endParaRPr lang="en-IN"/>
          </a:p>
        </p:txBody>
      </p:sp>
    </p:spTree>
    <p:extLst>
      <p:ext uri="{BB962C8B-B14F-4D97-AF65-F5344CB8AC3E}">
        <p14:creationId xmlns:p14="http://schemas.microsoft.com/office/powerpoint/2010/main" val="131467730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a:t>
            </a:r>
            <a:r>
              <a:rPr lang="en-IN" dirty="0" err="1" smtClean="0"/>
              <a:t>window.document.getElementById</a:t>
            </a:r>
            <a:r>
              <a:rPr lang="en-IN" dirty="0"/>
              <a:t>("header</a:t>
            </a:r>
            <a:r>
              <a:rPr lang="en-IN" dirty="0" smtClean="0"/>
              <a:t>"); is the same as</a:t>
            </a:r>
          </a:p>
          <a:p>
            <a:pPr marL="0" indent="0">
              <a:buNone/>
            </a:pPr>
            <a:r>
              <a:rPr lang="en-IN" dirty="0"/>
              <a:t> </a:t>
            </a:r>
            <a:r>
              <a:rPr lang="en-IN" dirty="0" smtClean="0"/>
              <a:t>   </a:t>
            </a:r>
            <a:r>
              <a:rPr lang="en-IN" dirty="0" err="1" smtClean="0"/>
              <a:t>document.getElementById</a:t>
            </a:r>
            <a:r>
              <a:rPr lang="en-IN" dirty="0"/>
              <a:t>("header</a:t>
            </a:r>
            <a:r>
              <a:rPr lang="en-IN" dirty="0" smtClean="0"/>
              <a:t>");</a:t>
            </a:r>
          </a:p>
          <a:p>
            <a:r>
              <a:rPr lang="en-IN" b="1" dirty="0"/>
              <a:t>Window </a:t>
            </a:r>
            <a:r>
              <a:rPr lang="en-IN" b="1" dirty="0" smtClean="0"/>
              <a:t>Size</a:t>
            </a:r>
          </a:p>
          <a:p>
            <a:r>
              <a:rPr lang="en-IN" dirty="0"/>
              <a:t>Three different properties can be used to determine the size of the browser window (the browser viewport, NOT including toolbars and scrollbars</a:t>
            </a:r>
            <a:r>
              <a:rPr lang="en-IN" dirty="0" smtClean="0"/>
              <a:t>).</a:t>
            </a:r>
          </a:p>
          <a:p>
            <a:r>
              <a:rPr lang="en-IN" dirty="0" err="1"/>
              <a:t>window.innerHeight</a:t>
            </a:r>
            <a:r>
              <a:rPr lang="en-IN" dirty="0"/>
              <a:t> - the inner height of the browser window</a:t>
            </a:r>
          </a:p>
          <a:p>
            <a:r>
              <a:rPr lang="en-IN" dirty="0" err="1"/>
              <a:t>window.innerWidth</a:t>
            </a:r>
            <a:r>
              <a:rPr lang="en-IN" dirty="0"/>
              <a:t> - the inner width of the browser </a:t>
            </a:r>
            <a:r>
              <a:rPr lang="en-IN" dirty="0" smtClean="0"/>
              <a:t>window </a:t>
            </a:r>
            <a:r>
              <a:rPr lang="en-IN" dirty="0" smtClean="0">
                <a:hlinkClick r:id="rId2" action="ppaction://hlinkfile"/>
              </a:rPr>
              <a:t>Example</a:t>
            </a:r>
            <a:endParaRPr lang="en-IN" dirty="0"/>
          </a:p>
          <a:p>
            <a:r>
              <a:rPr lang="en-IN" dirty="0" err="1" smtClean="0"/>
              <a:t>document.documentElement.clientHeight</a:t>
            </a:r>
            <a:endParaRPr lang="en-IN" dirty="0"/>
          </a:p>
          <a:p>
            <a:r>
              <a:rPr lang="en-IN" dirty="0" err="1" smtClean="0"/>
              <a:t>document.documentElement.clientWidth</a:t>
            </a:r>
            <a:endParaRPr lang="en-IN" dirty="0"/>
          </a:p>
          <a:p>
            <a:r>
              <a:rPr lang="en-IN" dirty="0" err="1" smtClean="0"/>
              <a:t>document.body.clientHeight</a:t>
            </a:r>
            <a:r>
              <a:rPr lang="en-IN" dirty="0" smtClean="0"/>
              <a:t>,    </a:t>
            </a:r>
            <a:r>
              <a:rPr lang="en-IN" dirty="0" err="1" smtClean="0"/>
              <a:t>document.body.clientWidth</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116</a:t>
            </a:fld>
            <a:endParaRPr lang="en-IN"/>
          </a:p>
        </p:txBody>
      </p:sp>
    </p:spTree>
    <p:extLst>
      <p:ext uri="{BB962C8B-B14F-4D97-AF65-F5344CB8AC3E}">
        <p14:creationId xmlns:p14="http://schemas.microsoft.com/office/powerpoint/2010/main" val="307536969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Some other methods:</a:t>
            </a:r>
          </a:p>
          <a:p>
            <a:r>
              <a:rPr lang="en-IN" dirty="0" err="1"/>
              <a:t>window.open</a:t>
            </a:r>
            <a:r>
              <a:rPr lang="en-IN" dirty="0"/>
              <a:t>() - open a new window</a:t>
            </a:r>
          </a:p>
          <a:p>
            <a:r>
              <a:rPr lang="en-IN" dirty="0" err="1"/>
              <a:t>window.close</a:t>
            </a:r>
            <a:r>
              <a:rPr lang="en-IN" dirty="0"/>
              <a:t>() - close the current window</a:t>
            </a:r>
          </a:p>
          <a:p>
            <a:r>
              <a:rPr lang="en-IN" dirty="0" err="1"/>
              <a:t>window.moveTo</a:t>
            </a:r>
            <a:r>
              <a:rPr lang="en-IN" dirty="0"/>
              <a:t>() -move the current window</a:t>
            </a:r>
          </a:p>
          <a:p>
            <a:r>
              <a:rPr lang="en-IN" dirty="0" err="1"/>
              <a:t>window.resizeTo</a:t>
            </a:r>
            <a:r>
              <a:rPr lang="en-IN" dirty="0"/>
              <a:t>() -resize the current </a:t>
            </a:r>
            <a:r>
              <a:rPr lang="en-IN" dirty="0" smtClean="0"/>
              <a:t>window</a:t>
            </a:r>
          </a:p>
          <a:p>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117</a:t>
            </a:fld>
            <a:endParaRPr lang="en-IN"/>
          </a:p>
        </p:txBody>
      </p:sp>
    </p:spTree>
    <p:extLst>
      <p:ext uri="{BB962C8B-B14F-4D97-AF65-F5344CB8AC3E}">
        <p14:creationId xmlns:p14="http://schemas.microsoft.com/office/powerpoint/2010/main" val="11255504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1325563"/>
          </a:xfrm>
        </p:spPr>
        <p:txBody>
          <a:bodyPr/>
          <a:lstStyle/>
          <a:p>
            <a:r>
              <a:rPr lang="en-IN" dirty="0" smtClean="0"/>
              <a:t>Screen properties</a:t>
            </a:r>
            <a:endParaRPr lang="en-IN" dirty="0"/>
          </a:p>
        </p:txBody>
      </p:sp>
      <p:sp>
        <p:nvSpPr>
          <p:cNvPr id="3" name="Content Placeholder 2"/>
          <p:cNvSpPr>
            <a:spLocks noGrp="1"/>
          </p:cNvSpPr>
          <p:nvPr>
            <p:ph idx="1"/>
          </p:nvPr>
        </p:nvSpPr>
        <p:spPr>
          <a:xfrm>
            <a:off x="838200" y="1448640"/>
            <a:ext cx="10515600" cy="4907709"/>
          </a:xfrm>
        </p:spPr>
        <p:txBody>
          <a:bodyPr>
            <a:normAutofit fontScale="85000" lnSpcReduction="10000"/>
          </a:bodyPr>
          <a:lstStyle/>
          <a:p>
            <a:r>
              <a:rPr lang="en-IN" b="1" dirty="0" err="1" smtClean="0"/>
              <a:t>screen.width</a:t>
            </a:r>
            <a:r>
              <a:rPr lang="en-IN" dirty="0" smtClean="0"/>
              <a:t> : </a:t>
            </a:r>
            <a:r>
              <a:rPr lang="en-IN" dirty="0"/>
              <a:t>The </a:t>
            </a:r>
            <a:r>
              <a:rPr lang="en-IN" dirty="0" err="1"/>
              <a:t>screen.width</a:t>
            </a:r>
            <a:r>
              <a:rPr lang="en-IN" dirty="0"/>
              <a:t> property returns the width of the visitor's screen in pixels.</a:t>
            </a:r>
          </a:p>
          <a:p>
            <a:r>
              <a:rPr lang="en-IN" b="1" dirty="0" err="1" smtClean="0"/>
              <a:t>screen.height</a:t>
            </a:r>
            <a:r>
              <a:rPr lang="en-IN" dirty="0" smtClean="0"/>
              <a:t>: </a:t>
            </a:r>
            <a:r>
              <a:rPr lang="en-IN" dirty="0"/>
              <a:t>The </a:t>
            </a:r>
            <a:r>
              <a:rPr lang="en-IN" dirty="0" err="1"/>
              <a:t>screen.height</a:t>
            </a:r>
            <a:r>
              <a:rPr lang="en-IN" dirty="0"/>
              <a:t> property returns the height of the visitor's screen in pixels.</a:t>
            </a:r>
          </a:p>
          <a:p>
            <a:r>
              <a:rPr lang="en-IN" b="1" dirty="0" err="1" smtClean="0"/>
              <a:t>screen.availWidth</a:t>
            </a:r>
            <a:r>
              <a:rPr lang="en-IN" dirty="0" smtClean="0"/>
              <a:t>: </a:t>
            </a:r>
            <a:r>
              <a:rPr lang="en-IN" dirty="0"/>
              <a:t>The </a:t>
            </a:r>
            <a:r>
              <a:rPr lang="en-IN" dirty="0" err="1"/>
              <a:t>screen.availWidth</a:t>
            </a:r>
            <a:r>
              <a:rPr lang="en-IN" dirty="0"/>
              <a:t> property returns the width of the visitor's screen, in pixels, minus interface features like the Windows Taskbar.</a:t>
            </a:r>
          </a:p>
          <a:p>
            <a:r>
              <a:rPr lang="en-IN" b="1" dirty="0" err="1" smtClean="0"/>
              <a:t>screen.availHeight</a:t>
            </a:r>
            <a:r>
              <a:rPr lang="en-IN" dirty="0" smtClean="0"/>
              <a:t>: </a:t>
            </a:r>
            <a:r>
              <a:rPr lang="en-IN" dirty="0"/>
              <a:t>The </a:t>
            </a:r>
            <a:r>
              <a:rPr lang="en-IN" dirty="0" err="1"/>
              <a:t>screen.availHeight</a:t>
            </a:r>
            <a:r>
              <a:rPr lang="en-IN" dirty="0"/>
              <a:t> property returns the height of the visitor's screen, in pixels, minus interface features like the Windows Taskbar.</a:t>
            </a:r>
          </a:p>
          <a:p>
            <a:r>
              <a:rPr lang="en-IN" b="1" dirty="0" err="1" smtClean="0"/>
              <a:t>screen.colorDepth</a:t>
            </a:r>
            <a:r>
              <a:rPr lang="en-IN" dirty="0" smtClean="0"/>
              <a:t> : </a:t>
            </a:r>
            <a:r>
              <a:rPr lang="en-IN" dirty="0"/>
              <a:t>The </a:t>
            </a:r>
            <a:r>
              <a:rPr lang="en-IN" dirty="0" err="1"/>
              <a:t>screen.colorDepth</a:t>
            </a:r>
            <a:r>
              <a:rPr lang="en-IN" dirty="0"/>
              <a:t> property returns the number of bits used to display one color.</a:t>
            </a:r>
            <a:r>
              <a:rPr lang="en-IN" dirty="0" smtClean="0"/>
              <a:t> </a:t>
            </a:r>
            <a:endParaRPr lang="en-IN" dirty="0"/>
          </a:p>
          <a:p>
            <a:r>
              <a:rPr lang="en-IN" b="1" dirty="0" err="1" smtClean="0"/>
              <a:t>screen.pixelDepth</a:t>
            </a:r>
            <a:r>
              <a:rPr lang="en-IN" b="1" dirty="0" smtClean="0"/>
              <a:t> : </a:t>
            </a:r>
            <a:r>
              <a:rPr lang="en-IN" dirty="0"/>
              <a:t>The </a:t>
            </a:r>
            <a:r>
              <a:rPr lang="en-IN" dirty="0" err="1"/>
              <a:t>screen.pixelDepth</a:t>
            </a:r>
            <a:r>
              <a:rPr lang="en-IN" dirty="0"/>
              <a:t> property returns the pixel depth of the screen</a:t>
            </a:r>
            <a:r>
              <a:rPr lang="en-IN" dirty="0" smtClean="0"/>
              <a:t>.</a:t>
            </a:r>
          </a:p>
          <a:p>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118</a:t>
            </a:fld>
            <a:endParaRPr lang="en-IN"/>
          </a:p>
        </p:txBody>
      </p:sp>
    </p:spTree>
    <p:extLst>
      <p:ext uri="{BB962C8B-B14F-4D97-AF65-F5344CB8AC3E}">
        <p14:creationId xmlns:p14="http://schemas.microsoft.com/office/powerpoint/2010/main" val="15454958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Popup box</a:t>
            </a:r>
            <a:endParaRPr lang="en-IN" dirty="0"/>
          </a:p>
        </p:txBody>
      </p:sp>
      <p:sp>
        <p:nvSpPr>
          <p:cNvPr id="3" name="Content Placeholder 2"/>
          <p:cNvSpPr>
            <a:spLocks noGrp="1"/>
          </p:cNvSpPr>
          <p:nvPr>
            <p:ph idx="1"/>
          </p:nvPr>
        </p:nvSpPr>
        <p:spPr/>
        <p:txBody>
          <a:bodyPr/>
          <a:lstStyle/>
          <a:p>
            <a:r>
              <a:rPr lang="en-IN" b="1" dirty="0"/>
              <a:t>Confirm Box</a:t>
            </a:r>
          </a:p>
          <a:p>
            <a:r>
              <a:rPr lang="en-IN" dirty="0"/>
              <a:t>A confirm box is often used if you want the user to verify or accept something.</a:t>
            </a:r>
          </a:p>
          <a:p>
            <a:r>
              <a:rPr lang="en-IN" dirty="0"/>
              <a:t>When a confirm box pops up, the user will have to click either "OK" or "Cancel" to proceed.</a:t>
            </a:r>
          </a:p>
          <a:p>
            <a:r>
              <a:rPr lang="en-IN" dirty="0"/>
              <a:t>If the user clicks "OK", the box returns true. If the user clicks "Cancel", the box returns false</a:t>
            </a:r>
            <a:r>
              <a:rPr lang="en-IN" dirty="0" smtClean="0"/>
              <a:t>.</a:t>
            </a:r>
          </a:p>
          <a:p>
            <a:r>
              <a:rPr lang="en-IN" dirty="0"/>
              <a:t>The </a:t>
            </a:r>
            <a:r>
              <a:rPr lang="en-IN" b="1" dirty="0" err="1"/>
              <a:t>window.confirm</a:t>
            </a:r>
            <a:r>
              <a:rPr lang="en-IN" b="1" dirty="0"/>
              <a:t>()</a:t>
            </a:r>
            <a:r>
              <a:rPr lang="en-IN" dirty="0"/>
              <a:t> method can be written without the window prefix.</a:t>
            </a:r>
            <a:r>
              <a:rPr lang="en-IN" dirty="0" smtClean="0"/>
              <a:t> </a:t>
            </a:r>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119</a:t>
            </a:fld>
            <a:endParaRPr lang="en-IN"/>
          </a:p>
        </p:txBody>
      </p:sp>
    </p:spTree>
    <p:extLst>
      <p:ext uri="{BB962C8B-B14F-4D97-AF65-F5344CB8AC3E}">
        <p14:creationId xmlns:p14="http://schemas.microsoft.com/office/powerpoint/2010/main" val="904820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a:t>
            </a:r>
            <a:r>
              <a:rPr lang="en-IN" dirty="0" err="1" smtClean="0"/>
              <a:t>ocument.write</a:t>
            </a:r>
            <a:r>
              <a:rPr lang="en-IN" dirty="0" smtClean="0"/>
              <a:t>()</a:t>
            </a:r>
            <a:endParaRPr lang="en-IN" dirty="0"/>
          </a:p>
        </p:txBody>
      </p:sp>
      <p:sp>
        <p:nvSpPr>
          <p:cNvPr id="3" name="Content Placeholder 2"/>
          <p:cNvSpPr>
            <a:spLocks noGrp="1"/>
          </p:cNvSpPr>
          <p:nvPr>
            <p:ph idx="1"/>
          </p:nvPr>
        </p:nvSpPr>
        <p:spPr>
          <a:xfrm>
            <a:off x="646112" y="2057400"/>
            <a:ext cx="9403742" cy="4190999"/>
          </a:xfrm>
        </p:spPr>
        <p:txBody>
          <a:bodyPr>
            <a:normAutofit/>
          </a:bodyPr>
          <a:lstStyle/>
          <a:p>
            <a:pPr algn="just"/>
            <a:r>
              <a:rPr lang="en-IN" sz="2400" dirty="0"/>
              <a:t>When an HTML document is loaded into a web browser, it becomes a </a:t>
            </a:r>
            <a:r>
              <a:rPr lang="en-IN" sz="2400" b="1" dirty="0"/>
              <a:t>document object</a:t>
            </a:r>
            <a:r>
              <a:rPr lang="en-IN" sz="2400" dirty="0"/>
              <a:t>.</a:t>
            </a:r>
          </a:p>
          <a:p>
            <a:r>
              <a:rPr lang="en-IN" sz="2400" dirty="0"/>
              <a:t>The document object is the root node of the HTML document and the "owner" of all other nodes:</a:t>
            </a:r>
            <a:br>
              <a:rPr lang="en-IN" sz="2400" dirty="0"/>
            </a:br>
            <a:r>
              <a:rPr lang="en-IN" sz="2400" dirty="0"/>
              <a:t>(element nodes, text nodes, attribute nodes, and comment nodes).</a:t>
            </a:r>
          </a:p>
          <a:p>
            <a:pPr algn="just"/>
            <a:r>
              <a:rPr lang="en-IN" sz="2400" dirty="0"/>
              <a:t>The document object provides properties and methods to access all node objects, from within JavaScript</a:t>
            </a:r>
            <a:r>
              <a:rPr lang="en-IN" sz="2400" dirty="0" smtClean="0"/>
              <a:t>.</a:t>
            </a:r>
          </a:p>
          <a:p>
            <a:pPr algn="just"/>
            <a:r>
              <a:rPr lang="en-IN" sz="2400" dirty="0"/>
              <a:t>w</a:t>
            </a:r>
            <a:r>
              <a:rPr lang="en-IN" sz="2400" dirty="0" smtClean="0"/>
              <a:t>rite is function that write content on webpage.</a:t>
            </a:r>
            <a:endParaRPr lang="en-IN" sz="2400" dirty="0"/>
          </a:p>
          <a:p>
            <a:pPr algn="just"/>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a:t>
            </a:fld>
            <a:endParaRPr lang="en-IN"/>
          </a:p>
        </p:txBody>
      </p:sp>
    </p:spTree>
    <p:extLst>
      <p:ext uri="{BB962C8B-B14F-4D97-AF65-F5344CB8AC3E}">
        <p14:creationId xmlns:p14="http://schemas.microsoft.com/office/powerpoint/2010/main" val="12765609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Cookies</a:t>
            </a:r>
            <a:endParaRPr lang="en-IN" dirty="0"/>
          </a:p>
        </p:txBody>
      </p:sp>
      <p:sp>
        <p:nvSpPr>
          <p:cNvPr id="3" name="Content Placeholder 2"/>
          <p:cNvSpPr>
            <a:spLocks noGrp="1"/>
          </p:cNvSpPr>
          <p:nvPr>
            <p:ph idx="1"/>
          </p:nvPr>
        </p:nvSpPr>
        <p:spPr/>
        <p:txBody>
          <a:bodyPr/>
          <a:lstStyle/>
          <a:p>
            <a:pPr algn="just"/>
            <a:r>
              <a:rPr lang="en-IN" dirty="0"/>
              <a:t>Cookies let you store user information in web pages</a:t>
            </a:r>
            <a:r>
              <a:rPr lang="en-IN" dirty="0" smtClean="0"/>
              <a:t>.</a:t>
            </a:r>
          </a:p>
          <a:p>
            <a:pPr algn="just"/>
            <a:r>
              <a:rPr lang="en-IN" dirty="0"/>
              <a:t>Cookies are data, stored in small text files, on your computer.</a:t>
            </a:r>
          </a:p>
          <a:p>
            <a:pPr algn="just"/>
            <a:r>
              <a:rPr lang="en-IN" dirty="0"/>
              <a:t>When a web server has sent a web page to a browser, the connection is shut down, and the server forgets everything about the </a:t>
            </a:r>
            <a:r>
              <a:rPr lang="en-IN" dirty="0" smtClean="0"/>
              <a:t>user.</a:t>
            </a:r>
          </a:p>
          <a:p>
            <a:pPr algn="just"/>
            <a:r>
              <a:rPr lang="en-IN" dirty="0"/>
              <a:t>When a browser request a web page from a server, cookies belonging to the page is added to the request. This way the server gets the necessary data to "remember" information about users</a:t>
            </a:r>
            <a:r>
              <a:rPr lang="en-IN" dirty="0" smtClean="0"/>
              <a:t>.</a:t>
            </a:r>
          </a:p>
          <a:p>
            <a:pPr algn="just"/>
            <a:r>
              <a:rPr lang="en-IN" dirty="0"/>
              <a:t>JavaScript can create, read, and delete cookies with the </a:t>
            </a:r>
            <a:r>
              <a:rPr lang="en-IN" b="1" dirty="0" err="1"/>
              <a:t>document.cookie</a:t>
            </a:r>
            <a:r>
              <a:rPr lang="en-IN" dirty="0"/>
              <a:t> property.</a:t>
            </a:r>
          </a:p>
          <a:p>
            <a:pPr algn="just"/>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120</a:t>
            </a:fld>
            <a:endParaRPr lang="en-IN"/>
          </a:p>
        </p:txBody>
      </p:sp>
    </p:spTree>
    <p:extLst>
      <p:ext uri="{BB962C8B-B14F-4D97-AF65-F5344CB8AC3E}">
        <p14:creationId xmlns:p14="http://schemas.microsoft.com/office/powerpoint/2010/main" val="146359968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 a cookie can be created like </a:t>
            </a:r>
            <a:r>
              <a:rPr lang="en-IN" dirty="0" smtClean="0"/>
              <a:t>below.</a:t>
            </a:r>
          </a:p>
          <a:p>
            <a:pPr lvl="1"/>
            <a:r>
              <a:rPr lang="en-IN" dirty="0" err="1"/>
              <a:t>document.cookie</a:t>
            </a:r>
            <a:r>
              <a:rPr lang="en-IN" dirty="0"/>
              <a:t>="username=John Doe"</a:t>
            </a:r>
            <a:endParaRPr lang="en-IN" dirty="0" smtClean="0"/>
          </a:p>
          <a:p>
            <a:r>
              <a:rPr lang="en-IN" dirty="0"/>
              <a:t>You can also add an expiry date (in UTC time). By default, the cookie is deleted when the browser is </a:t>
            </a:r>
            <a:r>
              <a:rPr lang="en-IN" dirty="0" smtClean="0"/>
              <a:t>closed.</a:t>
            </a:r>
          </a:p>
          <a:p>
            <a:pPr lvl="1"/>
            <a:r>
              <a:rPr lang="en-IN" dirty="0" err="1"/>
              <a:t>document.cookie</a:t>
            </a:r>
            <a:r>
              <a:rPr lang="en-IN" dirty="0"/>
              <a:t>="username=John Doe; expires=Thu, 18 Dec 2013 12:00:00 UTC";</a:t>
            </a:r>
            <a:endParaRPr lang="en-IN" dirty="0" smtClean="0"/>
          </a:p>
          <a:p>
            <a:r>
              <a:rPr lang="en-IN" dirty="0"/>
              <a:t>With a path parameter, you can tell the browser what path the cookie belongs to. By default, the cookie belongs to the current page</a:t>
            </a:r>
            <a:r>
              <a:rPr lang="en-IN" dirty="0" smtClean="0"/>
              <a:t>.</a:t>
            </a:r>
          </a:p>
          <a:p>
            <a:pPr lvl="1"/>
            <a:r>
              <a:rPr lang="en-IN" dirty="0" err="1"/>
              <a:t>document.cookie</a:t>
            </a:r>
            <a:r>
              <a:rPr lang="en-IN" dirty="0"/>
              <a:t>="username=John Doe; expires=Thu, 18 Dec 2013 12:00:00 UTC; path=/";</a:t>
            </a:r>
          </a:p>
        </p:txBody>
      </p:sp>
      <p:sp>
        <p:nvSpPr>
          <p:cNvPr id="4" name="Slide Number Placeholder 3"/>
          <p:cNvSpPr>
            <a:spLocks noGrp="1"/>
          </p:cNvSpPr>
          <p:nvPr>
            <p:ph type="sldNum" sz="quarter" idx="12"/>
          </p:nvPr>
        </p:nvSpPr>
        <p:spPr/>
        <p:txBody>
          <a:bodyPr/>
          <a:lstStyle/>
          <a:p>
            <a:fld id="{9E764887-F25D-462C-B866-F40911D1E90D}" type="slidenum">
              <a:rPr lang="en-IN" smtClean="0"/>
              <a:pPr/>
              <a:t>121</a:t>
            </a:fld>
            <a:endParaRPr lang="en-IN"/>
          </a:p>
        </p:txBody>
      </p:sp>
    </p:spTree>
    <p:extLst>
      <p:ext uri="{BB962C8B-B14F-4D97-AF65-F5344CB8AC3E}">
        <p14:creationId xmlns:p14="http://schemas.microsoft.com/office/powerpoint/2010/main" val="13343336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With JavaScript, you can change a cookie the same way as you create </a:t>
            </a:r>
            <a:r>
              <a:rPr lang="en-IN" dirty="0" smtClean="0"/>
              <a:t>it.</a:t>
            </a:r>
          </a:p>
          <a:p>
            <a:pPr lvl="1"/>
            <a:r>
              <a:rPr lang="en-IN" dirty="0" err="1"/>
              <a:t>document.cookie</a:t>
            </a:r>
            <a:r>
              <a:rPr lang="en-IN" dirty="0"/>
              <a:t>="username=John Smith; expires=Thu, 18 Dec 2013 12:00:00 UTC; path</a:t>
            </a:r>
            <a:r>
              <a:rPr lang="en-IN" dirty="0" smtClean="0"/>
              <a:t>=/";</a:t>
            </a:r>
          </a:p>
          <a:p>
            <a:r>
              <a:rPr lang="en-IN" dirty="0"/>
              <a:t>Deleting a cookie is very simple. Just set the expires parameter to a passed </a:t>
            </a:r>
            <a:r>
              <a:rPr lang="en-IN" dirty="0" smtClean="0"/>
              <a:t>date.</a:t>
            </a:r>
          </a:p>
          <a:p>
            <a:pPr lvl="1"/>
            <a:r>
              <a:rPr lang="en-IN" dirty="0" err="1"/>
              <a:t>document.cookie</a:t>
            </a:r>
            <a:r>
              <a:rPr lang="en-IN" dirty="0"/>
              <a:t> = "username=; expires=Thu, 01 Jan 1970 00:00:00 UTC</a:t>
            </a:r>
            <a:r>
              <a:rPr lang="en-IN" dirty="0" smtClean="0"/>
              <a:t>";</a:t>
            </a:r>
          </a:p>
          <a:p>
            <a:pPr lvl="1"/>
            <a:r>
              <a:rPr lang="en-IN" dirty="0"/>
              <a:t>Note that you don't have to specify a cookie value when you delete a cookie.</a:t>
            </a:r>
            <a:endParaRPr lang="en-IN" dirty="0" smtClean="0"/>
          </a:p>
          <a:p>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122</a:t>
            </a:fld>
            <a:endParaRPr lang="en-IN"/>
          </a:p>
        </p:txBody>
      </p:sp>
    </p:spTree>
    <p:extLst>
      <p:ext uri="{BB962C8B-B14F-4D97-AF65-F5344CB8AC3E}">
        <p14:creationId xmlns:p14="http://schemas.microsoft.com/office/powerpoint/2010/main" val="42016976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indow.histroy</a:t>
            </a:r>
            <a:endParaRPr lang="en-IN" dirty="0"/>
          </a:p>
        </p:txBody>
      </p:sp>
      <p:sp>
        <p:nvSpPr>
          <p:cNvPr id="3" name="Content Placeholder 2"/>
          <p:cNvSpPr>
            <a:spLocks noGrp="1"/>
          </p:cNvSpPr>
          <p:nvPr>
            <p:ph idx="1"/>
          </p:nvPr>
        </p:nvSpPr>
        <p:spPr/>
        <p:txBody>
          <a:bodyPr/>
          <a:lstStyle/>
          <a:p>
            <a:r>
              <a:rPr lang="en-IN" dirty="0"/>
              <a:t>The </a:t>
            </a:r>
            <a:r>
              <a:rPr lang="en-IN" b="1" dirty="0" err="1"/>
              <a:t>window.history</a:t>
            </a:r>
            <a:r>
              <a:rPr lang="en-IN" dirty="0"/>
              <a:t> object can be written without the window prefix.</a:t>
            </a:r>
          </a:p>
          <a:p>
            <a:r>
              <a:rPr lang="en-IN" dirty="0"/>
              <a:t>To protect the privacy of the users, there are limitations to how JavaScript can access this object.</a:t>
            </a:r>
          </a:p>
          <a:p>
            <a:r>
              <a:rPr lang="en-IN" dirty="0"/>
              <a:t>Some methods:</a:t>
            </a:r>
          </a:p>
          <a:p>
            <a:pPr lvl="1"/>
            <a:r>
              <a:rPr lang="en-IN" dirty="0" err="1"/>
              <a:t>history.back</a:t>
            </a:r>
            <a:r>
              <a:rPr lang="en-IN" dirty="0"/>
              <a:t>() - same as clicking back in the browser</a:t>
            </a:r>
          </a:p>
          <a:p>
            <a:pPr lvl="1"/>
            <a:r>
              <a:rPr lang="en-IN" dirty="0" err="1"/>
              <a:t>history.forward</a:t>
            </a:r>
            <a:r>
              <a:rPr lang="en-IN" dirty="0"/>
              <a:t>() - same as clicking forward in the </a:t>
            </a:r>
            <a:r>
              <a:rPr lang="en-IN" dirty="0" smtClean="0"/>
              <a:t>browser</a:t>
            </a:r>
          </a:p>
          <a:p>
            <a:r>
              <a:rPr lang="en-IN" dirty="0" smtClean="0">
                <a:hlinkClick r:id="rId2" action="ppaction://hlinkfile"/>
              </a:rPr>
              <a:t>Example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123</a:t>
            </a:fld>
            <a:endParaRPr lang="en-IN"/>
          </a:p>
        </p:txBody>
      </p:sp>
    </p:spTree>
    <p:extLst>
      <p:ext uri="{BB962C8B-B14F-4D97-AF65-F5344CB8AC3E}">
        <p14:creationId xmlns:p14="http://schemas.microsoft.com/office/powerpoint/2010/main" val="13779676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a:t>
            </a:r>
            <a:r>
              <a:rPr lang="en-IN" dirty="0" err="1" smtClean="0"/>
              <a:t>indow.location</a:t>
            </a:r>
            <a:endParaRPr lang="en-IN" dirty="0"/>
          </a:p>
        </p:txBody>
      </p:sp>
      <p:sp>
        <p:nvSpPr>
          <p:cNvPr id="3" name="Content Placeholder 2"/>
          <p:cNvSpPr>
            <a:spLocks noGrp="1"/>
          </p:cNvSpPr>
          <p:nvPr>
            <p:ph idx="1"/>
          </p:nvPr>
        </p:nvSpPr>
        <p:spPr/>
        <p:txBody>
          <a:bodyPr>
            <a:normAutofit/>
          </a:bodyPr>
          <a:lstStyle/>
          <a:p>
            <a:r>
              <a:rPr lang="en-IN" dirty="0"/>
              <a:t>The </a:t>
            </a:r>
            <a:r>
              <a:rPr lang="en-IN" b="1" dirty="0" err="1"/>
              <a:t>window.location</a:t>
            </a:r>
            <a:r>
              <a:rPr lang="en-IN" dirty="0"/>
              <a:t> object can be written without the window prefix.</a:t>
            </a:r>
          </a:p>
          <a:p>
            <a:r>
              <a:rPr lang="en-IN" dirty="0"/>
              <a:t>Some examples:</a:t>
            </a:r>
          </a:p>
          <a:p>
            <a:pPr lvl="1"/>
            <a:r>
              <a:rPr lang="en-IN" dirty="0" err="1"/>
              <a:t>window.location.href</a:t>
            </a:r>
            <a:r>
              <a:rPr lang="en-IN" dirty="0"/>
              <a:t> returns the </a:t>
            </a:r>
            <a:r>
              <a:rPr lang="en-IN" dirty="0" err="1"/>
              <a:t>href</a:t>
            </a:r>
            <a:r>
              <a:rPr lang="en-IN" dirty="0"/>
              <a:t> (URL) of the current page</a:t>
            </a:r>
          </a:p>
          <a:p>
            <a:pPr lvl="1"/>
            <a:r>
              <a:rPr lang="en-IN" dirty="0" err="1"/>
              <a:t>window.location.hostname</a:t>
            </a:r>
            <a:r>
              <a:rPr lang="en-IN" dirty="0"/>
              <a:t> returns the domain name of the web host</a:t>
            </a:r>
          </a:p>
          <a:p>
            <a:pPr lvl="1"/>
            <a:r>
              <a:rPr lang="en-IN" dirty="0" err="1"/>
              <a:t>window.location.pathname</a:t>
            </a:r>
            <a:r>
              <a:rPr lang="en-IN" dirty="0"/>
              <a:t> returns the path and filename of the current page</a:t>
            </a:r>
          </a:p>
          <a:p>
            <a:pPr lvl="1"/>
            <a:r>
              <a:rPr lang="en-IN" dirty="0" err="1"/>
              <a:t>window.location.protocol</a:t>
            </a:r>
            <a:r>
              <a:rPr lang="en-IN" dirty="0"/>
              <a:t> returns the web protocol used (http:// or https://)</a:t>
            </a:r>
          </a:p>
          <a:p>
            <a:pPr lvl="1"/>
            <a:r>
              <a:rPr lang="en-IN" dirty="0" err="1"/>
              <a:t>window.location.assign</a:t>
            </a:r>
            <a:r>
              <a:rPr lang="en-IN" dirty="0"/>
              <a:t> loads a new </a:t>
            </a:r>
            <a:r>
              <a:rPr lang="en-IN" dirty="0" smtClean="0"/>
              <a:t>document</a:t>
            </a:r>
          </a:p>
          <a:p>
            <a:r>
              <a:rPr lang="en-IN" dirty="0">
                <a:hlinkClick r:id="rId2" action="ppaction://hlinkfile"/>
              </a:rPr>
              <a:t>E</a:t>
            </a:r>
            <a:r>
              <a:rPr lang="en-IN" dirty="0" smtClean="0">
                <a:hlinkClick r:id="rId2" action="ppaction://hlinkfile"/>
              </a:rPr>
              <a:t>xample</a:t>
            </a:r>
            <a:endParaRPr lang="en-IN" dirty="0"/>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124</a:t>
            </a:fld>
            <a:endParaRPr lang="en-IN"/>
          </a:p>
        </p:txBody>
      </p:sp>
    </p:spTree>
    <p:extLst>
      <p:ext uri="{BB962C8B-B14F-4D97-AF65-F5344CB8AC3E}">
        <p14:creationId xmlns:p14="http://schemas.microsoft.com/office/powerpoint/2010/main" val="37980200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Validation</a:t>
            </a:r>
            <a:endParaRPr lang="en-IN" dirty="0"/>
          </a:p>
        </p:txBody>
      </p:sp>
      <p:sp>
        <p:nvSpPr>
          <p:cNvPr id="3" name="Content Placeholder 2"/>
          <p:cNvSpPr>
            <a:spLocks noGrp="1"/>
          </p:cNvSpPr>
          <p:nvPr>
            <p:ph idx="1"/>
          </p:nvPr>
        </p:nvSpPr>
        <p:spPr/>
        <p:txBody>
          <a:bodyPr/>
          <a:lstStyle/>
          <a:p>
            <a:r>
              <a:rPr lang="en-IN" dirty="0"/>
              <a:t>HTML form validation can be done by a JavaScript.</a:t>
            </a:r>
          </a:p>
          <a:p>
            <a:r>
              <a:rPr lang="en-IN" dirty="0"/>
              <a:t>If a form field (</a:t>
            </a:r>
            <a:r>
              <a:rPr lang="en-IN" dirty="0" err="1"/>
              <a:t>fname</a:t>
            </a:r>
            <a:r>
              <a:rPr lang="en-IN" dirty="0"/>
              <a:t>) is empty, this function alerts a message, and returns false, to prevent the form from being submitted</a:t>
            </a:r>
          </a:p>
          <a:p>
            <a:r>
              <a:rPr lang="en-IN" dirty="0" smtClean="0">
                <a:hlinkClick r:id="rId2" action="ppaction://hlinkfile"/>
              </a:rPr>
              <a:t>Example</a:t>
            </a:r>
            <a:endParaRPr lang="en-IN" dirty="0" smtClean="0"/>
          </a:p>
          <a:p>
            <a:r>
              <a:rPr lang="en-IN" dirty="0" smtClean="0"/>
              <a:t>Task : Make your own java script function which validate each and every field of registration form which have email, </a:t>
            </a:r>
            <a:r>
              <a:rPr lang="en-IN" dirty="0" err="1" smtClean="0"/>
              <a:t>url</a:t>
            </a:r>
            <a:r>
              <a:rPr lang="en-IN" dirty="0" smtClean="0"/>
              <a:t>, age, username etc…..</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125</a:t>
            </a:fld>
            <a:endParaRPr lang="en-IN"/>
          </a:p>
        </p:txBody>
      </p:sp>
    </p:spTree>
    <p:extLst>
      <p:ext uri="{BB962C8B-B14F-4D97-AF65-F5344CB8AC3E}">
        <p14:creationId xmlns:p14="http://schemas.microsoft.com/office/powerpoint/2010/main" val="30318805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IN" dirty="0"/>
          </a:p>
        </p:txBody>
      </p:sp>
      <p:sp>
        <p:nvSpPr>
          <p:cNvPr id="3" name="Content Placeholder 2"/>
          <p:cNvSpPr>
            <a:spLocks noGrp="1"/>
          </p:cNvSpPr>
          <p:nvPr>
            <p:ph idx="1"/>
          </p:nvPr>
        </p:nvSpPr>
        <p:spPr>
          <a:xfrm>
            <a:off x="838200" y="1371601"/>
            <a:ext cx="10515600" cy="5112326"/>
          </a:xfrm>
        </p:spPr>
        <p:txBody>
          <a:bodyPr/>
          <a:lstStyle/>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Events are actions that can be detected by JavaScript.</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By using JavaScript, we have the ability to create dynamic web pages. Events are actions that can be detected by JavaScript.</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Every element on a web page has certain events which can trigger JavaScript functions. For example, we can use the </a:t>
            </a:r>
            <a:r>
              <a:rPr lang="en-US" dirty="0" err="1" smtClean="0"/>
              <a:t>onClick</a:t>
            </a:r>
            <a:r>
              <a:rPr lang="en-US" dirty="0" smtClean="0"/>
              <a:t> event of a button element to indicate that a function will run when a user clicks on the button. We define the events in the HTML tags.</a:t>
            </a:r>
          </a:p>
          <a:p>
            <a:pPr marL="341313" indent="-341313" algn="just">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2" action="ppaction://hlinkfile"/>
              </a:rPr>
              <a:t>Example</a:t>
            </a:r>
            <a:endParaRPr lang="en-US" dirty="0" smtClean="0"/>
          </a:p>
          <a:p>
            <a:pPr marL="341313" indent="-341313"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126</a:t>
            </a:fld>
            <a:endParaRPr lang="en-IN"/>
          </a:p>
        </p:txBody>
      </p:sp>
    </p:spTree>
    <p:extLst>
      <p:ext uri="{BB962C8B-B14F-4D97-AF65-F5344CB8AC3E}">
        <p14:creationId xmlns:p14="http://schemas.microsoft.com/office/powerpoint/2010/main" val="229530507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3459" name="Slide Number Placeholder 5"/>
          <p:cNvSpPr>
            <a:spLocks noGrp="1"/>
          </p:cNvSpPr>
          <p:nvPr>
            <p:ph type="sldNum" sz="quarter" idx="12"/>
          </p:nvPr>
        </p:nvSpPr>
        <p:spPr>
          <a:noFill/>
          <a:ln>
            <a:round/>
            <a:headEnd/>
            <a:tailEnd/>
          </a:ln>
        </p:spPr>
        <p:txBody>
          <a:bodyPr/>
          <a:lstStyle/>
          <a:p>
            <a:fld id="{962A672D-6010-4A08-BCFE-BAF03B5120ED}" type="slidenum">
              <a:rPr lang="en-US"/>
              <a:pPr/>
              <a:t>127</a:t>
            </a:fld>
            <a:endParaRPr lang="en-US"/>
          </a:p>
        </p:txBody>
      </p:sp>
      <p:sp>
        <p:nvSpPr>
          <p:cNvPr id="201729"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Events</a:t>
            </a:r>
          </a:p>
        </p:txBody>
      </p:sp>
      <p:sp>
        <p:nvSpPr>
          <p:cNvPr id="403461" name="Rectangle 2"/>
          <p:cNvSpPr>
            <a:spLocks noGrp="1" noChangeArrowheads="1"/>
          </p:cNvSpPr>
          <p:nvPr>
            <p:ph type="body" idx="4294967295"/>
          </p:nvPr>
        </p:nvSpPr>
        <p:spPr>
          <a:xfrm>
            <a:off x="609600" y="1143000"/>
            <a:ext cx="10972800" cy="4800600"/>
          </a:xfrm>
        </p:spPr>
        <p:txBody>
          <a:bodyPr/>
          <a:lstStyle/>
          <a:p>
            <a:pPr indent="-341313" eaLnBrk="1" hangingPunct="1">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Examples of events:</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mouse click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web page or an image loading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err="1" smtClean="0"/>
              <a:t>Mousing</a:t>
            </a:r>
            <a:r>
              <a:rPr lang="en-US" dirty="0" smtClean="0"/>
              <a:t> over a hot spot on the web page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Selecting an input box in an HTML form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Submitting an HTML form </a:t>
            </a:r>
          </a:p>
          <a:p>
            <a:pPr indent="-341313" eaLnBrk="1" hangingPunct="1">
              <a:buClr>
                <a:srgbClr val="E3E3FF"/>
              </a:buClr>
              <a:buFont typeface="Wingdings" charset="2"/>
              <a:buChar char=""/>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smtClean="0"/>
              <a:t>A keystroke </a:t>
            </a:r>
          </a:p>
          <a:p>
            <a:pPr indent="-341313" eaLnBrk="1" hangingPunct="1">
              <a:buClr>
                <a:srgbClr val="E3E3FF"/>
              </a:buClr>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5507" name="Slide Number Placeholder 5"/>
          <p:cNvSpPr>
            <a:spLocks noGrp="1"/>
          </p:cNvSpPr>
          <p:nvPr>
            <p:ph type="sldNum" sz="quarter" idx="12"/>
          </p:nvPr>
        </p:nvSpPr>
        <p:spPr>
          <a:noFill/>
          <a:ln>
            <a:round/>
            <a:headEnd/>
            <a:tailEnd/>
          </a:ln>
        </p:spPr>
        <p:txBody>
          <a:bodyPr/>
          <a:lstStyle/>
          <a:p>
            <a:fld id="{182A703A-C048-457D-BAE3-249763BFE0C9}" type="slidenum">
              <a:rPr lang="en-US"/>
              <a:pPr/>
              <a:t>128</a:t>
            </a:fld>
            <a:endParaRPr lang="en-US"/>
          </a:p>
        </p:txBody>
      </p:sp>
      <p:sp>
        <p:nvSpPr>
          <p:cNvPr id="202753"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err="1" smtClean="0"/>
              <a:t>Onload</a:t>
            </a:r>
            <a:r>
              <a:rPr lang="en-US" dirty="0" smtClean="0"/>
              <a:t> and </a:t>
            </a:r>
            <a:r>
              <a:rPr lang="en-US" dirty="0" err="1" smtClean="0"/>
              <a:t>Onunload</a:t>
            </a:r>
            <a:endParaRPr lang="en-US" dirty="0" smtClean="0"/>
          </a:p>
        </p:txBody>
      </p:sp>
      <p:sp>
        <p:nvSpPr>
          <p:cNvPr id="405509" name="Rectangle 2"/>
          <p:cNvSpPr>
            <a:spLocks noGrp="1" noChangeArrowheads="1"/>
          </p:cNvSpPr>
          <p:nvPr>
            <p:ph type="body" idx="4294967295"/>
          </p:nvPr>
        </p:nvSpPr>
        <p:spPr>
          <a:xfrm>
            <a:off x="609600" y="1143000"/>
            <a:ext cx="10972800" cy="4800600"/>
          </a:xfrm>
        </p:spPr>
        <p:txBody>
          <a:bodyPr>
            <a:normAutofit/>
          </a:bodyPr>
          <a:lstStyle/>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onload</a:t>
            </a:r>
            <a:r>
              <a:rPr lang="en-US" dirty="0" smtClean="0"/>
              <a:t> and </a:t>
            </a:r>
            <a:r>
              <a:rPr lang="en-US" dirty="0" err="1" smtClean="0"/>
              <a:t>onUnload</a:t>
            </a:r>
            <a:r>
              <a:rPr lang="en-US" dirty="0" smtClean="0"/>
              <a:t> events are triggered when the user enters or leaves the page.</a:t>
            </a:r>
          </a:p>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onload</a:t>
            </a:r>
            <a:r>
              <a:rPr lang="en-US" dirty="0" smtClean="0"/>
              <a:t> event is often used to check the visitor's browser type and browser version, and load the proper version of the web page based on the information.</a:t>
            </a:r>
          </a:p>
          <a:p>
            <a:pPr marL="341313" indent="-341313" algn="just" eaLnBrk="1" hangingPunct="1">
              <a:spcBef>
                <a:spcPts val="600"/>
              </a:spcBef>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Both the </a:t>
            </a:r>
            <a:r>
              <a:rPr lang="en-US" dirty="0" err="1" smtClean="0"/>
              <a:t>onload</a:t>
            </a:r>
            <a:r>
              <a:rPr lang="en-US" dirty="0" smtClean="0"/>
              <a:t> and </a:t>
            </a:r>
            <a:r>
              <a:rPr lang="en-US" dirty="0" err="1" smtClean="0"/>
              <a:t>onUnload</a:t>
            </a:r>
            <a:r>
              <a:rPr lang="en-US" dirty="0" smtClean="0"/>
              <a:t> events are also often used to deal with cookies that should be set when a user enters or leaves a page. For example, you could have a popup asking for the user's name upon his first arrival to your page. The name is then stored in a cookie. Next time the visitor arrives at your page, you could have another popup saying something like: "Welcome John Doe!".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Events</a:t>
            </a:r>
            <a:endParaRPr lang="en-IN" dirty="0"/>
          </a:p>
        </p:txBody>
      </p:sp>
      <p:sp>
        <p:nvSpPr>
          <p:cNvPr id="3" name="Content Placeholder 2"/>
          <p:cNvSpPr>
            <a:spLocks noGrp="1"/>
          </p:cNvSpPr>
          <p:nvPr>
            <p:ph idx="1"/>
          </p:nvPr>
        </p:nvSpPr>
        <p:spPr/>
        <p:txBody>
          <a:bodyPr/>
          <a:lstStyle/>
          <a:p>
            <a:pPr>
              <a:buNone/>
            </a:pPr>
            <a:r>
              <a:rPr lang="en-IN" dirty="0" smtClean="0"/>
              <a:t>   </a:t>
            </a:r>
            <a:r>
              <a:rPr lang="en-IN" dirty="0" smtClean="0">
                <a:hlinkClick r:id="rId2" action="ppaction://hlinkfile"/>
              </a:rPr>
              <a:t>onload </a:t>
            </a:r>
            <a:r>
              <a:rPr lang="en-IN" dirty="0" smtClean="0"/>
              <a:t>- When the page has been loaded</a:t>
            </a:r>
            <a:br>
              <a:rPr lang="en-IN" dirty="0" smtClean="0"/>
            </a:br>
            <a:r>
              <a:rPr lang="en-IN" dirty="0" smtClean="0">
                <a:hlinkClick r:id="rId3" action="ppaction://hlinkfile"/>
              </a:rPr>
              <a:t>onload </a:t>
            </a:r>
            <a:r>
              <a:rPr lang="en-IN" dirty="0" smtClean="0"/>
              <a:t>- When an image has been loaded</a:t>
            </a:r>
            <a:br>
              <a:rPr lang="en-IN" dirty="0" smtClean="0"/>
            </a:br>
            <a:r>
              <a:rPr lang="en-IN" dirty="0" smtClean="0">
                <a:hlinkClick r:id="rId4" action="ppaction://hlinkfile"/>
              </a:rPr>
              <a:t>onerror</a:t>
            </a:r>
            <a:r>
              <a:rPr lang="en-IN" dirty="0" smtClean="0"/>
              <a:t> - When an error occurs when loading an image</a:t>
            </a:r>
            <a:br>
              <a:rPr lang="en-IN" dirty="0" smtClean="0"/>
            </a:br>
            <a:r>
              <a:rPr lang="en-IN" dirty="0" err="1" smtClean="0"/>
              <a:t>onunload</a:t>
            </a:r>
            <a:r>
              <a:rPr lang="en-IN" dirty="0" smtClean="0"/>
              <a:t> - When the browser closes the document</a:t>
            </a:r>
            <a:br>
              <a:rPr lang="en-IN" dirty="0" smtClean="0"/>
            </a:br>
            <a:r>
              <a:rPr lang="en-IN" dirty="0" smtClean="0">
                <a:hlinkClick r:id="rId5" action="ppaction://hlinkfile"/>
              </a:rPr>
              <a:t>onresize</a:t>
            </a:r>
            <a:r>
              <a:rPr lang="en-IN" dirty="0" smtClean="0"/>
              <a:t> - When the browser window is resized</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129</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br>
              <a:rPr lang="en-IN" dirty="0" smtClean="0"/>
            </a:br>
            <a:endParaRPr lang="en-IN" dirty="0"/>
          </a:p>
        </p:txBody>
      </p:sp>
      <p:sp>
        <p:nvSpPr>
          <p:cNvPr id="3" name="Content Placeholder 2"/>
          <p:cNvSpPr>
            <a:spLocks noGrp="1"/>
          </p:cNvSpPr>
          <p:nvPr>
            <p:ph idx="1"/>
          </p:nvPr>
        </p:nvSpPr>
        <p:spPr>
          <a:xfrm>
            <a:off x="646111" y="1640541"/>
            <a:ext cx="9403742" cy="4823011"/>
          </a:xfrm>
        </p:spPr>
        <p:txBody>
          <a:bodyPr>
            <a:normAutofit/>
          </a:bodyPr>
          <a:lstStyle/>
          <a:p>
            <a:r>
              <a:rPr lang="en-IN" sz="2400" dirty="0" smtClean="0"/>
              <a:t>To write any thing on page we use write()</a:t>
            </a:r>
          </a:p>
          <a:p>
            <a:pPr lvl="1"/>
            <a:r>
              <a:rPr lang="en-IN" sz="2400" dirty="0" err="1" smtClean="0"/>
              <a:t>document.write</a:t>
            </a:r>
            <a:r>
              <a:rPr lang="en-IN" sz="2400" dirty="0" smtClean="0"/>
              <a:t>(“Hello World”);</a:t>
            </a:r>
          </a:p>
          <a:p>
            <a:pPr lvl="1"/>
            <a:r>
              <a:rPr lang="en-IN" sz="2400" dirty="0" err="1" smtClean="0"/>
              <a:t>document.write</a:t>
            </a:r>
            <a:r>
              <a:rPr lang="en-IN" sz="2400" dirty="0" smtClean="0"/>
              <a:t>(“&lt;h1&gt;Hello World&lt;/h1&gt;”);</a:t>
            </a:r>
          </a:p>
          <a:p>
            <a:pPr lvl="1"/>
            <a:r>
              <a:rPr lang="en-IN" sz="2400" dirty="0" err="1" smtClean="0"/>
              <a:t>document.write</a:t>
            </a:r>
            <a:r>
              <a:rPr lang="en-IN" sz="2400" dirty="0" smtClean="0"/>
              <a:t>(“ \ ” Hello World ” \ ”);</a:t>
            </a:r>
          </a:p>
          <a:p>
            <a:pPr lvl="1"/>
            <a:r>
              <a:rPr lang="en-IN" sz="2400" dirty="0" err="1" smtClean="0"/>
              <a:t>document.writeln</a:t>
            </a:r>
            <a:r>
              <a:rPr lang="en-IN" sz="2400" dirty="0" smtClean="0"/>
              <a:t>(“Hello World”);</a:t>
            </a:r>
          </a:p>
          <a:p>
            <a:pPr lvl="1"/>
            <a:r>
              <a:rPr lang="en-IN" sz="2400" dirty="0" err="1"/>
              <a:t>d</a:t>
            </a:r>
            <a:r>
              <a:rPr lang="en-IN" sz="2400" dirty="0" err="1" smtClean="0"/>
              <a:t>ocument.write</a:t>
            </a:r>
            <a:r>
              <a:rPr lang="en-IN" sz="2400" dirty="0" smtClean="0"/>
              <a:t>(“&lt;h1 style=“</a:t>
            </a:r>
            <a:r>
              <a:rPr lang="en-IN" sz="2400" dirty="0" err="1" smtClean="0"/>
              <a:t>color:Yellow</a:t>
            </a:r>
            <a:r>
              <a:rPr lang="en-IN" sz="2400" dirty="0" smtClean="0"/>
              <a:t>”&gt;</a:t>
            </a:r>
            <a:r>
              <a:rPr lang="en-IN" sz="2400" dirty="0" err="1" smtClean="0"/>
              <a:t>Nirma</a:t>
            </a:r>
            <a:r>
              <a:rPr lang="en-IN" sz="2400" dirty="0" smtClean="0"/>
              <a:t> </a:t>
            </a:r>
            <a:r>
              <a:rPr lang="en-IN" sz="2400" dirty="0" err="1" smtClean="0"/>
              <a:t>Uni</a:t>
            </a:r>
            <a:r>
              <a:rPr lang="en-IN" sz="2400" dirty="0" smtClean="0"/>
              <a:t> &lt;/h1&gt;”); </a:t>
            </a:r>
            <a:r>
              <a:rPr lang="en-IN" sz="2400" dirty="0" smtClean="0">
                <a:solidFill>
                  <a:srgbClr val="FF0000"/>
                </a:solidFill>
              </a:rPr>
              <a:t>(Correct or not?)</a:t>
            </a:r>
          </a:p>
          <a:p>
            <a:pPr lvl="1"/>
            <a:r>
              <a:rPr lang="en-IN" sz="2400" dirty="0" err="1"/>
              <a:t>d</a:t>
            </a:r>
            <a:r>
              <a:rPr lang="en-IN" sz="2400" dirty="0" err="1" smtClean="0"/>
              <a:t>ocument.write</a:t>
            </a:r>
            <a:r>
              <a:rPr lang="en-IN" sz="2400" dirty="0" smtClean="0"/>
              <a:t>(“&lt;h1 style= \ ” </a:t>
            </a:r>
            <a:r>
              <a:rPr lang="en-IN" sz="2400" dirty="0" err="1" smtClean="0"/>
              <a:t>color:Yellow</a:t>
            </a:r>
            <a:r>
              <a:rPr lang="en-IN" sz="2400" dirty="0" smtClean="0"/>
              <a:t> \” &gt;</a:t>
            </a:r>
            <a:r>
              <a:rPr lang="en-IN" sz="2400" dirty="0" err="1" smtClean="0"/>
              <a:t>Nirma</a:t>
            </a:r>
            <a:r>
              <a:rPr lang="en-IN" sz="2400" dirty="0" smtClean="0"/>
              <a:t> </a:t>
            </a:r>
            <a:r>
              <a:rPr lang="en-IN" sz="2400" dirty="0" err="1" smtClean="0"/>
              <a:t>Uni</a:t>
            </a:r>
            <a:r>
              <a:rPr lang="en-IN" sz="2400" dirty="0" smtClean="0"/>
              <a:t> &lt;/h1&gt;”);</a:t>
            </a:r>
          </a:p>
          <a:p>
            <a:pPr lvl="1"/>
            <a:r>
              <a:rPr lang="en-IN" sz="2400" dirty="0" smtClean="0">
                <a:hlinkClick r:id="rId2" action="ppaction://hlinkfile"/>
              </a:rPr>
              <a:t>Example</a:t>
            </a:r>
            <a:endParaRPr lang="en-IN" sz="2400" dirty="0" smtClean="0"/>
          </a:p>
          <a:p>
            <a:pPr lvl="1"/>
            <a:endParaRPr lang="en-IN" sz="2400" dirty="0" smtClean="0"/>
          </a:p>
          <a:p>
            <a:pPr lvl="1"/>
            <a:endParaRPr lang="en-IN" sz="2400" dirty="0" smtClean="0"/>
          </a:p>
          <a:p>
            <a:pPr lvl="1"/>
            <a:endParaRPr lang="en-IN" sz="2400" dirty="0" smtClean="0"/>
          </a:p>
          <a:p>
            <a:pPr lvl="1"/>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a:t>
            </a:fld>
            <a:endParaRPr lang="en-IN"/>
          </a:p>
        </p:txBody>
      </p:sp>
    </p:spTree>
    <p:extLst>
      <p:ext uri="{BB962C8B-B14F-4D97-AF65-F5344CB8AC3E}">
        <p14:creationId xmlns:p14="http://schemas.microsoft.com/office/powerpoint/2010/main" val="350357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1000"/>
                                        <p:tgtEl>
                                          <p:spTgt spid="3">
                                            <p:txEl>
                                              <p:pRg st="6" end="6"/>
                                            </p:txEl>
                                          </p:spTgt>
                                        </p:tgtEl>
                                      </p:cBhvr>
                                    </p:animEffect>
                                    <p:anim calcmode="lin" valueType="num">
                                      <p:cBhvr>
                                        <p:cTn id="1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1000"/>
                                        <p:tgtEl>
                                          <p:spTgt spid="3">
                                            <p:txEl>
                                              <p:pRg st="7" end="7"/>
                                            </p:txEl>
                                          </p:spTgt>
                                        </p:tgtEl>
                                      </p:cBhvr>
                                    </p:animEffect>
                                    <p:anim calcmode="lin" valueType="num">
                                      <p:cBhvr>
                                        <p:cTn id="1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11651" name="Slide Number Placeholder 5"/>
          <p:cNvSpPr>
            <a:spLocks noGrp="1"/>
          </p:cNvSpPr>
          <p:nvPr>
            <p:ph type="sldNum" sz="quarter" idx="12"/>
          </p:nvPr>
        </p:nvSpPr>
        <p:spPr>
          <a:noFill/>
          <a:ln>
            <a:round/>
            <a:headEnd/>
            <a:tailEnd/>
          </a:ln>
        </p:spPr>
        <p:txBody>
          <a:bodyPr/>
          <a:lstStyle/>
          <a:p>
            <a:fld id="{41FEE768-3212-4599-A45A-F37AC4BB3373}" type="slidenum">
              <a:rPr lang="en-US"/>
              <a:pPr/>
              <a:t>130</a:t>
            </a:fld>
            <a:endParaRPr lang="en-US"/>
          </a:p>
        </p:txBody>
      </p:sp>
      <p:sp>
        <p:nvSpPr>
          <p:cNvPr id="205825"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onMouseOver and onMouseOut</a:t>
            </a:r>
          </a:p>
        </p:txBody>
      </p:sp>
      <p:sp>
        <p:nvSpPr>
          <p:cNvPr id="411653" name="Rectangle 2"/>
          <p:cNvSpPr>
            <a:spLocks noGrp="1" noChangeArrowheads="1"/>
          </p:cNvSpPr>
          <p:nvPr>
            <p:ph type="body" idx="4294967295"/>
          </p:nvPr>
        </p:nvSpPr>
        <p:spPr>
          <a:xfrm>
            <a:off x="609600" y="1143000"/>
            <a:ext cx="10972800" cy="4802188"/>
          </a:xfrm>
        </p:spPr>
        <p:txBody>
          <a:bodyPr/>
          <a:lstStyle/>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t>onMouseOver</a:t>
            </a:r>
            <a:r>
              <a:rPr lang="en-US" dirty="0" smtClean="0"/>
              <a:t> and </a:t>
            </a:r>
            <a:r>
              <a:rPr lang="en-US" dirty="0" err="1" smtClean="0"/>
              <a:t>onMouseOut</a:t>
            </a:r>
            <a:r>
              <a:rPr lang="en-US" dirty="0" smtClean="0"/>
              <a:t> are often used to create "animated" buttons.</a:t>
            </a:r>
          </a:p>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an </a:t>
            </a:r>
            <a:r>
              <a:rPr lang="en-US" dirty="0" err="1" smtClean="0"/>
              <a:t>onMouseOver</a:t>
            </a:r>
            <a:r>
              <a:rPr lang="en-US" dirty="0" smtClean="0"/>
              <a:t> event. An alert box appears when an </a:t>
            </a:r>
            <a:r>
              <a:rPr lang="en-US" dirty="0" err="1" smtClean="0"/>
              <a:t>onMouseOver</a:t>
            </a:r>
            <a:r>
              <a:rPr lang="en-US" dirty="0" smtClean="0"/>
              <a:t> event is detected:</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&lt;a </a:t>
            </a:r>
            <a:r>
              <a:rPr lang="en-US" dirty="0" err="1" smtClean="0"/>
              <a:t>href</a:t>
            </a:r>
            <a:r>
              <a:rPr lang="en-US" dirty="0" smtClean="0"/>
              <a:t>=</a:t>
            </a:r>
            <a:r>
              <a:rPr lang="en-US" dirty="0" smtClean="0">
                <a:solidFill>
                  <a:srgbClr val="00FFCC"/>
                </a:solidFill>
                <a:hlinkClick r:id="rId3"/>
              </a:rPr>
              <a:t>http://www.w3schools.com</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a:t>
            </a:r>
            <a:r>
              <a:rPr lang="en-US" dirty="0" err="1" smtClean="0"/>
              <a:t>onmouseover</a:t>
            </a:r>
            <a:r>
              <a:rPr lang="en-US" dirty="0" smtClean="0"/>
              <a:t>="alert('An </a:t>
            </a:r>
            <a:r>
              <a:rPr lang="en-US" dirty="0" err="1" smtClean="0"/>
              <a:t>onMouseOver</a:t>
            </a:r>
            <a:r>
              <a:rPr lang="en-US" dirty="0" smtClean="0"/>
              <a:t> event');        return false"&gt;</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a:t>
            </a:r>
            <a:r>
              <a:rPr lang="en-US" dirty="0" err="1" smtClean="0"/>
              <a:t>img</a:t>
            </a:r>
            <a:r>
              <a:rPr lang="en-US" dirty="0" smtClean="0"/>
              <a:t> </a:t>
            </a:r>
            <a:r>
              <a:rPr lang="en-US" dirty="0" err="1" smtClean="0"/>
              <a:t>src</a:t>
            </a:r>
            <a:r>
              <a:rPr lang="en-US" dirty="0" smtClean="0"/>
              <a:t>="w3schools.gif" width="100“ height="30"&gt;&lt;/a&gt;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Mouse Events</a:t>
            </a:r>
            <a:endParaRPr lang="en-IN" dirty="0"/>
          </a:p>
        </p:txBody>
      </p:sp>
      <p:sp>
        <p:nvSpPr>
          <p:cNvPr id="3" name="Content Placeholder 2"/>
          <p:cNvSpPr>
            <a:spLocks noGrp="1"/>
          </p:cNvSpPr>
          <p:nvPr>
            <p:ph idx="1"/>
          </p:nvPr>
        </p:nvSpPr>
        <p:spPr/>
        <p:txBody>
          <a:bodyPr>
            <a:normAutofit/>
          </a:bodyPr>
          <a:lstStyle/>
          <a:p>
            <a:pPr>
              <a:buNone/>
            </a:pPr>
            <a:r>
              <a:rPr lang="en-IN" sz="2400" dirty="0" smtClean="0"/>
              <a:t>    </a:t>
            </a:r>
            <a:r>
              <a:rPr lang="en-IN" sz="2400" dirty="0" smtClean="0">
                <a:hlinkClick r:id="rId2" action="ppaction://hlinkfile"/>
              </a:rPr>
              <a:t>onmouseover/</a:t>
            </a:r>
            <a:r>
              <a:rPr lang="en-IN" sz="2400" dirty="0" err="1" smtClean="0">
                <a:hlinkClick r:id="rId2" action="ppaction://hlinkfile"/>
              </a:rPr>
              <a:t>onmouseout</a:t>
            </a:r>
            <a:r>
              <a:rPr lang="en-IN" sz="2400" dirty="0" smtClean="0"/>
              <a:t> - When the mouse passes over an element</a:t>
            </a:r>
            <a:br>
              <a:rPr lang="en-IN" sz="2400" dirty="0" smtClean="0"/>
            </a:br>
            <a:r>
              <a:rPr lang="en-IN" sz="2400" dirty="0" smtClean="0">
                <a:hlinkClick r:id="rId3" action="ppaction://hlinkfile"/>
              </a:rPr>
              <a:t>onmousedown/</a:t>
            </a:r>
            <a:r>
              <a:rPr lang="en-IN" sz="2400" dirty="0" err="1" smtClean="0">
                <a:hlinkClick r:id="rId3" action="ppaction://hlinkfile"/>
              </a:rPr>
              <a:t>onmouseup</a:t>
            </a:r>
            <a:r>
              <a:rPr lang="en-IN" sz="2400" dirty="0" smtClean="0"/>
              <a:t> - When pressing/releasing a mouse button</a:t>
            </a:r>
            <a:br>
              <a:rPr lang="en-IN" sz="2400" dirty="0" smtClean="0"/>
            </a:br>
            <a:r>
              <a:rPr lang="en-IN" sz="2400" dirty="0" smtClean="0">
                <a:hlinkClick r:id="rId4" action="ppaction://hlinkfile"/>
              </a:rPr>
              <a:t>onmousedown</a:t>
            </a:r>
            <a:r>
              <a:rPr lang="en-IN" sz="2400" dirty="0" smtClean="0"/>
              <a:t> - When mouse is clicked: Alert which element</a:t>
            </a:r>
            <a:br>
              <a:rPr lang="en-IN" sz="2400" dirty="0" smtClean="0"/>
            </a:br>
            <a:r>
              <a:rPr lang="en-IN" sz="2400" dirty="0" smtClean="0">
                <a:hlinkClick r:id="rId5" action="ppaction://hlinkfile"/>
              </a:rPr>
              <a:t>onmousedown </a:t>
            </a:r>
            <a:r>
              <a:rPr lang="en-IN" sz="2400" dirty="0" smtClean="0"/>
              <a:t>- When mouse is clicked: Alert which button</a:t>
            </a:r>
            <a:br>
              <a:rPr lang="en-IN" sz="2400" dirty="0" smtClean="0"/>
            </a:br>
            <a:r>
              <a:rPr lang="en-IN" sz="2400" dirty="0" smtClean="0">
                <a:hlinkClick r:id="rId6" action="ppaction://hlinkfile"/>
              </a:rPr>
              <a:t>onmousemove/</a:t>
            </a:r>
            <a:r>
              <a:rPr lang="en-IN" sz="2400" dirty="0" err="1" smtClean="0">
                <a:hlinkClick r:id="rId6" action="ppaction://hlinkfile"/>
              </a:rPr>
              <a:t>onmouseout</a:t>
            </a:r>
            <a:r>
              <a:rPr lang="en-IN" sz="2400" dirty="0" smtClean="0"/>
              <a:t> - When moving the mouse pointer over/out of an image</a:t>
            </a:r>
            <a:br>
              <a:rPr lang="en-IN" sz="2400" dirty="0" smtClean="0"/>
            </a:br>
            <a:r>
              <a:rPr lang="en-IN" sz="2400" dirty="0" smtClean="0">
                <a:hlinkClick r:id="rId7" action="ppaction://hlinkfile"/>
              </a:rPr>
              <a:t>onmouseover/</a:t>
            </a:r>
            <a:r>
              <a:rPr lang="en-IN" sz="2400" dirty="0" err="1" smtClean="0">
                <a:hlinkClick r:id="rId7" action="ppaction://hlinkfile"/>
              </a:rPr>
              <a:t>onmouseout</a:t>
            </a:r>
            <a:r>
              <a:rPr lang="en-IN" sz="2400" dirty="0" smtClean="0"/>
              <a:t> - When moving the mouse over/out of an image</a:t>
            </a:r>
            <a:br>
              <a:rPr lang="en-IN" sz="2400" dirty="0" smtClean="0"/>
            </a:br>
            <a:r>
              <a:rPr lang="en-IN" sz="2400" dirty="0" smtClean="0">
                <a:hlinkClick r:id="rId8" action="ppaction://hlinkfile"/>
              </a:rPr>
              <a:t>onmouseover</a:t>
            </a:r>
            <a:r>
              <a:rPr lang="en-IN" sz="2400" dirty="0" smtClean="0"/>
              <a:t> an image map</a:t>
            </a:r>
            <a:endParaRPr lang="en-IN" sz="2400"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131</a:t>
            </a:fld>
            <a:endParaRPr lang="en-IN"/>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7555" name="Slide Number Placeholder 5"/>
          <p:cNvSpPr>
            <a:spLocks noGrp="1"/>
          </p:cNvSpPr>
          <p:nvPr>
            <p:ph type="sldNum" sz="quarter" idx="12"/>
          </p:nvPr>
        </p:nvSpPr>
        <p:spPr>
          <a:noFill/>
          <a:ln>
            <a:round/>
            <a:headEnd/>
            <a:tailEnd/>
          </a:ln>
        </p:spPr>
        <p:txBody>
          <a:bodyPr/>
          <a:lstStyle/>
          <a:p>
            <a:fld id="{418F96DA-0078-40B9-ACD0-90A32CBE61B1}" type="slidenum">
              <a:rPr lang="en-US"/>
              <a:pPr/>
              <a:t>132</a:t>
            </a:fld>
            <a:endParaRPr lang="en-US"/>
          </a:p>
        </p:txBody>
      </p:sp>
      <p:sp>
        <p:nvSpPr>
          <p:cNvPr id="203777"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onFocus, onBlur and onChange</a:t>
            </a:r>
          </a:p>
        </p:txBody>
      </p:sp>
      <p:sp>
        <p:nvSpPr>
          <p:cNvPr id="407557" name="Rectangle 2"/>
          <p:cNvSpPr>
            <a:spLocks noGrp="1" noChangeArrowheads="1"/>
          </p:cNvSpPr>
          <p:nvPr>
            <p:ph type="body" idx="4294967295"/>
          </p:nvPr>
        </p:nvSpPr>
        <p:spPr>
          <a:xfrm>
            <a:off x="609600" y="1143000"/>
            <a:ext cx="10972800" cy="4800600"/>
          </a:xfrm>
        </p:spPr>
        <p:txBody>
          <a:bodyPr/>
          <a:lstStyle/>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onFocus</a:t>
            </a:r>
            <a:r>
              <a:rPr lang="en-US" dirty="0" smtClean="0"/>
              <a:t>, </a:t>
            </a:r>
            <a:r>
              <a:rPr lang="en-US" dirty="0" err="1" smtClean="0"/>
              <a:t>onBlur</a:t>
            </a:r>
            <a:r>
              <a:rPr lang="en-US" dirty="0" smtClean="0"/>
              <a:t> and </a:t>
            </a:r>
            <a:r>
              <a:rPr lang="en-US" dirty="0" err="1" smtClean="0"/>
              <a:t>onChange</a:t>
            </a:r>
            <a:r>
              <a:rPr lang="en-US" dirty="0" smtClean="0"/>
              <a:t> events are often used in combination with validation of form fields.</a:t>
            </a:r>
          </a:p>
          <a:p>
            <a:pPr marL="341313" indent="-341313" algn="just" eaLnBrk="1" hangingPunct="1">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how to use the </a:t>
            </a:r>
            <a:r>
              <a:rPr lang="en-US" dirty="0" err="1" smtClean="0"/>
              <a:t>onChange</a:t>
            </a:r>
            <a:r>
              <a:rPr lang="en-US" dirty="0" smtClean="0"/>
              <a:t> event. The </a:t>
            </a:r>
            <a:r>
              <a:rPr lang="en-US" dirty="0" err="1" smtClean="0"/>
              <a:t>checkEmail</a:t>
            </a:r>
            <a:r>
              <a:rPr lang="en-US" dirty="0" smtClean="0"/>
              <a:t>() function will be called whenever the user changes the content of the field:</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&lt;input type="text" size="30"id="email" </a:t>
            </a:r>
            <a:r>
              <a:rPr lang="en-US" dirty="0" err="1" smtClean="0"/>
              <a:t>onchange</a:t>
            </a:r>
            <a:r>
              <a:rPr lang="en-US" dirty="0" smtClean="0"/>
              <a:t>="</a:t>
            </a:r>
            <a:r>
              <a:rPr lang="en-US" dirty="0" err="1" smtClean="0"/>
              <a:t>checkEmail</a:t>
            </a:r>
            <a:r>
              <a:rPr lang="en-US" dirty="0" smtClean="0"/>
              <a:t>()"&gt;</a:t>
            </a:r>
          </a:p>
          <a:p>
            <a:pPr marL="341313" indent="-341313" algn="just" eaLnBrk="1" hangingPunct="1">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3" action="ppaction://hlinkfile"/>
              </a:rPr>
              <a:t>Example 1</a:t>
            </a:r>
            <a:endParaRPr lang="en-US" dirty="0" smtClean="0"/>
          </a:p>
          <a:p>
            <a:pPr marL="341313" indent="-341313" algn="jus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4" action="ppaction://hlinkfile"/>
              </a:rPr>
              <a:t>Example 2</a:t>
            </a: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9603" name="Slide Number Placeholder 5"/>
          <p:cNvSpPr>
            <a:spLocks noGrp="1"/>
          </p:cNvSpPr>
          <p:nvPr>
            <p:ph type="sldNum" sz="quarter" idx="12"/>
          </p:nvPr>
        </p:nvSpPr>
        <p:spPr>
          <a:noFill/>
          <a:ln>
            <a:round/>
            <a:headEnd/>
            <a:tailEnd/>
          </a:ln>
        </p:spPr>
        <p:txBody>
          <a:bodyPr/>
          <a:lstStyle/>
          <a:p>
            <a:fld id="{484E5640-6876-4D7C-9539-1B0DA57A0812}" type="slidenum">
              <a:rPr lang="en-US"/>
              <a:pPr/>
              <a:t>133</a:t>
            </a:fld>
            <a:endParaRPr lang="en-US"/>
          </a:p>
        </p:txBody>
      </p:sp>
      <p:sp>
        <p:nvSpPr>
          <p:cNvPr id="204801"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onSubmit</a:t>
            </a:r>
          </a:p>
        </p:txBody>
      </p:sp>
      <p:sp>
        <p:nvSpPr>
          <p:cNvPr id="409605" name="Rectangle 2"/>
          <p:cNvSpPr>
            <a:spLocks noGrp="1" noChangeArrowheads="1"/>
          </p:cNvSpPr>
          <p:nvPr>
            <p:ph type="body" idx="4294967295"/>
          </p:nvPr>
        </p:nvSpPr>
        <p:spPr>
          <a:xfrm>
            <a:off x="609600" y="1143000"/>
            <a:ext cx="10972800" cy="4800600"/>
          </a:xfrm>
        </p:spPr>
        <p:txBody>
          <a:bodyPr/>
          <a:lstStyle/>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The </a:t>
            </a:r>
            <a:r>
              <a:rPr lang="en-US" dirty="0" err="1" smtClean="0"/>
              <a:t>onSubmit</a:t>
            </a:r>
            <a:r>
              <a:rPr lang="en-US" dirty="0" smtClean="0"/>
              <a:t> event is used to validate ALL form fields before submitting it.</a:t>
            </a:r>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Below is an example of how to use the </a:t>
            </a:r>
            <a:r>
              <a:rPr lang="en-US" dirty="0" err="1" smtClean="0"/>
              <a:t>onSubmit</a:t>
            </a:r>
            <a:r>
              <a:rPr lang="en-US" dirty="0" smtClean="0"/>
              <a:t> event. The </a:t>
            </a:r>
            <a:r>
              <a:rPr lang="en-US" dirty="0" err="1" smtClean="0"/>
              <a:t>checkForm</a:t>
            </a:r>
            <a:r>
              <a:rPr lang="en-US" dirty="0" smtClean="0"/>
              <a:t>() function will be called when the user clicks the submit button in the form. If the field values are not accepted, the submit should be cancelled. The function </a:t>
            </a:r>
            <a:r>
              <a:rPr lang="en-US" dirty="0" err="1" smtClean="0"/>
              <a:t>checkForm</a:t>
            </a:r>
            <a:r>
              <a:rPr lang="en-US" dirty="0" smtClean="0"/>
              <a:t>() returns either true or false. If it returns true the form will be submitted, otherwise the submit will be cancelled:</a:t>
            </a:r>
          </a:p>
          <a:p>
            <a:pPr marL="341313" indent="-341313" algn="just" eaLnBrk="1" hangingPunct="1">
              <a:lnSpc>
                <a:spcPct val="90000"/>
              </a:lnSpc>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t>	&lt;form method="post" action="xxx.htm“ </a:t>
            </a:r>
            <a:r>
              <a:rPr lang="en-US" dirty="0" err="1" smtClean="0"/>
              <a:t>onsubmit</a:t>
            </a:r>
            <a:r>
              <a:rPr lang="en-US" dirty="0" smtClean="0"/>
              <a:t>="return </a:t>
            </a:r>
            <a:r>
              <a:rPr lang="en-US" dirty="0" err="1" smtClean="0"/>
              <a:t>checkForm</a:t>
            </a:r>
            <a:r>
              <a:rPr lang="en-US" dirty="0" smtClean="0"/>
              <a: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Footer Placeholder 4"/>
          <p:cNvSpPr>
            <a:spLocks noGrp="1"/>
          </p:cNvSpPr>
          <p:nvPr>
            <p:ph type="ftr" sz="quarter" idx="11"/>
          </p:nvPr>
        </p:nvSpPr>
        <p:spPr>
          <a:noFill/>
          <a:ln>
            <a:round/>
            <a:headEnd/>
            <a:tailEnd/>
          </a:ln>
        </p:spPr>
        <p:txBody>
          <a:bodyPr/>
          <a:lstStyle/>
          <a:p>
            <a:r>
              <a:rPr lang="en-US" smtClean="0">
                <a:latin typeface="Arial" charset="0"/>
                <a:ea typeface="Microsoft YaHei" charset="-122"/>
                <a:cs typeface="Segoe UI" charset="0"/>
              </a:rPr>
              <a:t>Web Technology</a:t>
            </a:r>
          </a:p>
        </p:txBody>
      </p:sp>
      <p:sp>
        <p:nvSpPr>
          <p:cNvPr id="409603" name="Slide Number Placeholder 5"/>
          <p:cNvSpPr>
            <a:spLocks noGrp="1"/>
          </p:cNvSpPr>
          <p:nvPr>
            <p:ph type="sldNum" sz="quarter" idx="12"/>
          </p:nvPr>
        </p:nvSpPr>
        <p:spPr>
          <a:noFill/>
          <a:ln>
            <a:round/>
            <a:headEnd/>
            <a:tailEnd/>
          </a:ln>
        </p:spPr>
        <p:txBody>
          <a:bodyPr/>
          <a:lstStyle/>
          <a:p>
            <a:fld id="{484E5640-6876-4D7C-9539-1B0DA57A0812}" type="slidenum">
              <a:rPr lang="en-US"/>
              <a:pPr/>
              <a:t>134</a:t>
            </a:fld>
            <a:endParaRPr lang="en-US"/>
          </a:p>
        </p:txBody>
      </p:sp>
      <p:sp>
        <p:nvSpPr>
          <p:cNvPr id="204801" name="Rectangle 1"/>
          <p:cNvSpPr>
            <a:spLocks noGrp="1" noChangeArrowheads="1"/>
          </p:cNvSpPr>
          <p:nvPr>
            <p:ph type="title" idx="4294967295"/>
          </p:nvPr>
        </p:nvSpPr>
        <p:spPr>
          <a:xfrm>
            <a:off x="609600" y="228600"/>
            <a:ext cx="10972800" cy="762000"/>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t>Key and mouse related events </a:t>
            </a:r>
          </a:p>
        </p:txBody>
      </p:sp>
      <p:sp>
        <p:nvSpPr>
          <p:cNvPr id="409605" name="Rectangle 2"/>
          <p:cNvSpPr>
            <a:spLocks noGrp="1" noChangeArrowheads="1"/>
          </p:cNvSpPr>
          <p:nvPr>
            <p:ph type="body" idx="4294967295"/>
          </p:nvPr>
        </p:nvSpPr>
        <p:spPr>
          <a:xfrm>
            <a:off x="609600" y="1143000"/>
            <a:ext cx="10972800" cy="4800600"/>
          </a:xfrm>
        </p:spPr>
        <p:txBody>
          <a:bodyPr/>
          <a:lstStyle/>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3" action="ppaction://hlinkfile"/>
              </a:rPr>
              <a:t>Example1</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4" action="ppaction://hlinkfile"/>
              </a:rPr>
              <a:t>Example2</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5" action="ppaction://hlinkfile"/>
              </a:rPr>
              <a:t>Example3</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6" action="ppaction://hlinkfile"/>
              </a:rPr>
              <a:t>Example4</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hlinkClick r:id="rId7" action="ppaction://hlinkfile"/>
              </a:rPr>
              <a:t>Example5</a:t>
            </a: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a:p>
            <a:pPr marL="341313" indent="-341313" algn="just" eaLnBrk="1" hangingPunct="1">
              <a:lnSpc>
                <a:spcPct val="90000"/>
              </a:lnSpc>
              <a:buClr>
                <a:srgbClr val="E3E3FF"/>
              </a:buClr>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HTML </a:t>
            </a:r>
            <a:r>
              <a:rPr lang="en-US" b="1" dirty="0" smtClean="0"/>
              <a:t>DOM</a:t>
            </a:r>
            <a:endParaRPr lang="en-IN" dirty="0"/>
          </a:p>
        </p:txBody>
      </p:sp>
      <p:sp>
        <p:nvSpPr>
          <p:cNvPr id="3" name="Content Placeholder 2"/>
          <p:cNvSpPr>
            <a:spLocks noGrp="1"/>
          </p:cNvSpPr>
          <p:nvPr>
            <p:ph idx="1"/>
          </p:nvPr>
        </p:nvSpPr>
        <p:spPr>
          <a:xfrm>
            <a:off x="838200" y="1371600"/>
            <a:ext cx="10515600" cy="4984749"/>
          </a:xfrm>
        </p:spPr>
        <p:txBody>
          <a:bodyPr/>
          <a:lstStyle/>
          <a:p>
            <a:pPr algn="just"/>
            <a:r>
              <a:rPr lang="en-US" dirty="0"/>
              <a:t>With the HTML DOM, JavaScript can access and change all the elements of an HTML document</a:t>
            </a:r>
            <a:r>
              <a:rPr lang="en-US" dirty="0" smtClean="0"/>
              <a:t>.</a:t>
            </a:r>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135</a:t>
            </a:fld>
            <a:endParaRPr lang="en-IN"/>
          </a:p>
        </p:txBody>
      </p:sp>
    </p:spTree>
    <p:extLst>
      <p:ext uri="{BB962C8B-B14F-4D97-AF65-F5344CB8AC3E}">
        <p14:creationId xmlns:p14="http://schemas.microsoft.com/office/powerpoint/2010/main" val="92486757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 </a:t>
            </a:r>
          </a:p>
          <a:p>
            <a:pPr algn="just"/>
            <a:r>
              <a:rPr lang="en-US" dirty="0"/>
              <a:t>The </a:t>
            </a:r>
            <a:r>
              <a:rPr lang="en-US" b="1" dirty="0"/>
              <a:t>HTML DOM</a:t>
            </a:r>
            <a:r>
              <a:rPr lang="en-US" dirty="0"/>
              <a:t> model is constructed as a tree of </a:t>
            </a:r>
            <a:r>
              <a:rPr lang="en-US" b="1" dirty="0"/>
              <a:t>Objects</a:t>
            </a:r>
            <a:r>
              <a:rPr lang="en-US" dirty="0" smtClean="0"/>
              <a:t>:</a:t>
            </a:r>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136</a:t>
            </a:fld>
            <a:endParaRPr lang="en-IN"/>
          </a:p>
        </p:txBody>
      </p:sp>
      <p:pic>
        <p:nvPicPr>
          <p:cNvPr id="1026" name="Picture 2" descr="DOM HTML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9563" y="2782513"/>
            <a:ext cx="7374777" cy="40364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35670" y="4826675"/>
            <a:ext cx="1264024" cy="2031325"/>
          </a:xfrm>
          <a:prstGeom prst="rect">
            <a:avLst/>
          </a:prstGeom>
          <a:noFill/>
        </p:spPr>
        <p:txBody>
          <a:bodyPr wrap="square" rtlCol="0">
            <a:spAutoFit/>
          </a:bodyPr>
          <a:lstStyle/>
          <a:p>
            <a:r>
              <a:rPr lang="en-US" dirty="0" smtClean="0"/>
              <a:t>Reference:</a:t>
            </a:r>
          </a:p>
          <a:p>
            <a:endParaRPr lang="en-US" dirty="0" smtClean="0"/>
          </a:p>
          <a:p>
            <a:r>
              <a:rPr lang="en-US" dirty="0" smtClean="0"/>
              <a:t>http</a:t>
            </a:r>
            <a:r>
              <a:rPr lang="en-US" dirty="0"/>
              <a:t>://www.w3schools.com/js/js_htmldom.asp</a:t>
            </a:r>
          </a:p>
        </p:txBody>
      </p:sp>
    </p:spTree>
    <p:extLst>
      <p:ext uri="{BB962C8B-B14F-4D97-AF65-F5344CB8AC3E}">
        <p14:creationId xmlns:p14="http://schemas.microsoft.com/office/powerpoint/2010/main" val="191085778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With the object model, JavaScript gets all the power it needs to create dynamic HTML: </a:t>
            </a:r>
          </a:p>
          <a:p>
            <a:pPr lvl="1" algn="just"/>
            <a:r>
              <a:rPr lang="en-US" sz="2800" dirty="0"/>
              <a:t>JavaScript can change all the HTML elements in the page</a:t>
            </a:r>
          </a:p>
          <a:p>
            <a:pPr lvl="1" algn="just"/>
            <a:r>
              <a:rPr lang="en-US" sz="2800" dirty="0"/>
              <a:t>JavaScript can change all the HTML attributes in the page</a:t>
            </a:r>
          </a:p>
          <a:p>
            <a:pPr lvl="1" algn="just"/>
            <a:r>
              <a:rPr lang="en-US" sz="2800" dirty="0"/>
              <a:t>JavaScript can change all the CSS styles in the page</a:t>
            </a:r>
          </a:p>
          <a:p>
            <a:pPr lvl="1" algn="just"/>
            <a:r>
              <a:rPr lang="en-US" sz="2800" dirty="0"/>
              <a:t>JavaScript can remove existing HTML elements and attributes</a:t>
            </a:r>
          </a:p>
          <a:p>
            <a:pPr lvl="1" algn="just"/>
            <a:r>
              <a:rPr lang="en-US" sz="2800" dirty="0"/>
              <a:t>JavaScript can add new HTML elements and attributes</a:t>
            </a:r>
          </a:p>
          <a:p>
            <a:pPr lvl="1" algn="just"/>
            <a:r>
              <a:rPr lang="en-US" sz="2800" dirty="0"/>
              <a:t>JavaScript can react to all existing HTML events in the page</a:t>
            </a:r>
          </a:p>
          <a:p>
            <a:pPr lvl="1" algn="just"/>
            <a:r>
              <a:rPr lang="en-US" sz="2800" dirty="0"/>
              <a:t>JavaScript can create new HTML events in the page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137</a:t>
            </a:fld>
            <a:endParaRPr lang="en-IN"/>
          </a:p>
        </p:txBody>
      </p:sp>
    </p:spTree>
    <p:extLst>
      <p:ext uri="{BB962C8B-B14F-4D97-AF65-F5344CB8AC3E}">
        <p14:creationId xmlns:p14="http://schemas.microsoft.com/office/powerpoint/2010/main" val="419046573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What is the DOM</a:t>
            </a:r>
            <a:r>
              <a:rPr lang="en-US" b="1" dirty="0" smtClean="0"/>
              <a: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The DOM is a W3C (World Wide Web Consortium) standard.</a:t>
            </a:r>
          </a:p>
          <a:p>
            <a:pPr algn="just"/>
            <a:r>
              <a:rPr lang="en-US" dirty="0"/>
              <a:t>The DOM defines a standard for accessing documents:</a:t>
            </a:r>
          </a:p>
          <a:p>
            <a:pPr algn="just"/>
            <a:r>
              <a:rPr lang="en-US" i="1" dirty="0"/>
              <a:t>"The W3C Document Object Model (DOM) is a platform and language-neutral interface that allows programs and scripts to dynamically access and update the content, structure, and style of a document."</a:t>
            </a:r>
            <a:endParaRPr lang="en-US" dirty="0"/>
          </a:p>
          <a:p>
            <a:pPr algn="just"/>
            <a:r>
              <a:rPr lang="en-US" dirty="0"/>
              <a:t>The W3C DOM standard is separated into 3 different parts:</a:t>
            </a:r>
          </a:p>
          <a:p>
            <a:pPr lvl="1" algn="just"/>
            <a:r>
              <a:rPr lang="en-US" sz="2800" dirty="0"/>
              <a:t>Core DOM - standard model for all document types</a:t>
            </a:r>
          </a:p>
          <a:p>
            <a:pPr lvl="1" algn="just"/>
            <a:r>
              <a:rPr lang="en-US" sz="2800" dirty="0"/>
              <a:t>XML DOM - standard model for XML documents</a:t>
            </a:r>
          </a:p>
          <a:p>
            <a:pPr lvl="1" algn="just"/>
            <a:r>
              <a:rPr lang="en-US" sz="2800" dirty="0"/>
              <a:t>HTML DOM - standard model for HTML documents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138</a:t>
            </a:fld>
            <a:endParaRPr lang="en-IN"/>
          </a:p>
        </p:txBody>
      </p:sp>
    </p:spTree>
    <p:extLst>
      <p:ext uri="{BB962C8B-B14F-4D97-AF65-F5344CB8AC3E}">
        <p14:creationId xmlns:p14="http://schemas.microsoft.com/office/powerpoint/2010/main" val="22194850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What is the HTML DOM</a:t>
            </a:r>
            <a:r>
              <a:rPr lang="en-US" b="1" dirty="0" smtClean="0"/>
              <a: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The HTML DOM is a standard </a:t>
            </a:r>
            <a:r>
              <a:rPr lang="en-US" b="1" dirty="0"/>
              <a:t>object</a:t>
            </a:r>
            <a:r>
              <a:rPr lang="en-US" dirty="0"/>
              <a:t> model and </a:t>
            </a:r>
            <a:r>
              <a:rPr lang="en-US" b="1" dirty="0"/>
              <a:t>programming interface</a:t>
            </a:r>
            <a:r>
              <a:rPr lang="en-US" dirty="0"/>
              <a:t> for HTML. It defines:</a:t>
            </a:r>
          </a:p>
          <a:p>
            <a:pPr lvl="1" algn="just"/>
            <a:r>
              <a:rPr lang="en-US" sz="2800" dirty="0"/>
              <a:t>The HTML elements as </a:t>
            </a:r>
            <a:r>
              <a:rPr lang="en-US" sz="2800" b="1" dirty="0"/>
              <a:t>objects</a:t>
            </a:r>
            <a:r>
              <a:rPr lang="en-US" sz="2800" dirty="0"/>
              <a:t> </a:t>
            </a:r>
          </a:p>
          <a:p>
            <a:pPr lvl="1" algn="just"/>
            <a:r>
              <a:rPr lang="en-US" sz="2800" dirty="0"/>
              <a:t>The </a:t>
            </a:r>
            <a:r>
              <a:rPr lang="en-US" sz="2800" b="1" dirty="0"/>
              <a:t>properties</a:t>
            </a:r>
            <a:r>
              <a:rPr lang="en-US" sz="2800" dirty="0"/>
              <a:t> of all HTML elements </a:t>
            </a:r>
          </a:p>
          <a:p>
            <a:pPr lvl="1" algn="just"/>
            <a:r>
              <a:rPr lang="en-US" sz="2800" dirty="0"/>
              <a:t>The </a:t>
            </a:r>
            <a:r>
              <a:rPr lang="en-US" sz="2800" b="1" dirty="0"/>
              <a:t>methods</a:t>
            </a:r>
            <a:r>
              <a:rPr lang="en-US" sz="2800" dirty="0"/>
              <a:t> to access all HTML elements</a:t>
            </a:r>
          </a:p>
          <a:p>
            <a:pPr lvl="1" algn="just"/>
            <a:r>
              <a:rPr lang="en-US" sz="2800" dirty="0"/>
              <a:t>The </a:t>
            </a:r>
            <a:r>
              <a:rPr lang="en-US" sz="2800" b="1" dirty="0"/>
              <a:t>events</a:t>
            </a:r>
            <a:r>
              <a:rPr lang="en-US" sz="2800" dirty="0"/>
              <a:t> for all HTML elements</a:t>
            </a:r>
          </a:p>
          <a:p>
            <a:pPr algn="just"/>
            <a:r>
              <a:rPr lang="en-US" dirty="0"/>
              <a:t>In other words:</a:t>
            </a:r>
            <a:r>
              <a:rPr lang="en-US" b="1" dirty="0"/>
              <a:t> The HTML DOM is a standard for how to get, change, add, or delete HTML elements.</a:t>
            </a:r>
            <a:endParaRPr lang="en-US" dirty="0"/>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139</a:t>
            </a:fld>
            <a:endParaRPr lang="en-IN"/>
          </a:p>
        </p:txBody>
      </p:sp>
    </p:spTree>
    <p:extLst>
      <p:ext uri="{BB962C8B-B14F-4D97-AF65-F5344CB8AC3E}">
        <p14:creationId xmlns:p14="http://schemas.microsoft.com/office/powerpoint/2010/main" val="1202060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onsole.log()</a:t>
            </a:r>
            <a:endParaRPr lang="en-IN" dirty="0"/>
          </a:p>
        </p:txBody>
      </p:sp>
      <p:sp>
        <p:nvSpPr>
          <p:cNvPr id="3" name="Content Placeholder 2"/>
          <p:cNvSpPr>
            <a:spLocks noGrp="1"/>
          </p:cNvSpPr>
          <p:nvPr>
            <p:ph idx="1"/>
          </p:nvPr>
        </p:nvSpPr>
        <p:spPr>
          <a:xfrm>
            <a:off x="646112" y="2003612"/>
            <a:ext cx="9403742" cy="4244787"/>
          </a:xfrm>
        </p:spPr>
        <p:txBody>
          <a:bodyPr>
            <a:normAutofit/>
          </a:bodyPr>
          <a:lstStyle/>
          <a:p>
            <a:pPr algn="just"/>
            <a:r>
              <a:rPr lang="en-IN" sz="2400" dirty="0"/>
              <a:t>In your browser, you can use the </a:t>
            </a:r>
            <a:r>
              <a:rPr lang="en-IN" sz="2400" b="1" dirty="0"/>
              <a:t>console.log()</a:t>
            </a:r>
            <a:r>
              <a:rPr lang="en-IN" sz="2400" dirty="0"/>
              <a:t> method to display data</a:t>
            </a:r>
            <a:r>
              <a:rPr lang="en-IN" sz="2400" dirty="0" smtClean="0"/>
              <a:t>.</a:t>
            </a:r>
          </a:p>
          <a:p>
            <a:pPr algn="just"/>
            <a:r>
              <a:rPr lang="en-IN" sz="2400" dirty="0" smtClean="0"/>
              <a:t>Just open the inspect element of your web browser. And go to console tab.</a:t>
            </a:r>
          </a:p>
          <a:p>
            <a:pPr algn="just"/>
            <a:r>
              <a:rPr lang="en-IN" sz="2400" dirty="0" smtClean="0"/>
              <a:t>In console tab you will see the output.</a:t>
            </a:r>
          </a:p>
          <a:p>
            <a:pPr algn="just"/>
            <a:r>
              <a:rPr lang="en-IN" sz="2400" dirty="0" smtClean="0"/>
              <a:t>Basically use for compilation purpose.</a:t>
            </a:r>
          </a:p>
          <a:p>
            <a:pPr algn="just"/>
            <a:r>
              <a:rPr lang="en-IN" sz="2400" dirty="0" smtClean="0">
                <a:hlinkClick r:id="rId2" action="ppaction://hlinkfile"/>
              </a:rPr>
              <a:t>Example</a:t>
            </a:r>
            <a:endParaRPr lang="en-IN" sz="2400" dirty="0" smtClean="0"/>
          </a:p>
          <a:p>
            <a:pPr algn="just"/>
            <a:r>
              <a:rPr lang="en-IN" sz="2400" dirty="0" err="1" smtClean="0"/>
              <a:t>innerHTML</a:t>
            </a:r>
            <a:r>
              <a:rPr lang="en-IN" sz="2400" dirty="0" smtClean="0"/>
              <a:t> will see later on.</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a:t>
            </a:fld>
            <a:endParaRPr lang="en-IN"/>
          </a:p>
        </p:txBody>
      </p:sp>
    </p:spTree>
    <p:extLst>
      <p:ext uri="{BB962C8B-B14F-4D97-AF65-F5344CB8AC3E}">
        <p14:creationId xmlns:p14="http://schemas.microsoft.com/office/powerpoint/2010/main" val="183595568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nl-NL" b="1" dirty="0"/>
              <a:t>The HTML DOM Document </a:t>
            </a:r>
            <a:r>
              <a:rPr lang="nl-NL" b="1" dirty="0" smtClean="0"/>
              <a:t>Object</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b="1" dirty="0"/>
              <a:t>HTML DOM Nodes</a:t>
            </a:r>
          </a:p>
          <a:p>
            <a:pPr lvl="1" algn="just"/>
            <a:r>
              <a:rPr lang="en-US" sz="2800" dirty="0"/>
              <a:t>In the HTML DOM (Document Object Model), everything is a </a:t>
            </a:r>
            <a:r>
              <a:rPr lang="en-US" sz="2800" b="1" dirty="0"/>
              <a:t>node</a:t>
            </a:r>
            <a:r>
              <a:rPr lang="en-US" sz="2800" dirty="0"/>
              <a:t>: </a:t>
            </a:r>
          </a:p>
          <a:p>
            <a:pPr lvl="2" algn="just"/>
            <a:r>
              <a:rPr lang="en-US" sz="2800" dirty="0"/>
              <a:t>The document itself is a document node</a:t>
            </a:r>
          </a:p>
          <a:p>
            <a:pPr lvl="2" algn="just"/>
            <a:r>
              <a:rPr lang="en-US" sz="2800" dirty="0"/>
              <a:t>All HTML elements are element nodes</a:t>
            </a:r>
          </a:p>
          <a:p>
            <a:pPr lvl="2" algn="just"/>
            <a:r>
              <a:rPr lang="en-US" sz="2800" dirty="0"/>
              <a:t>All HTML attributes are attribute nodes</a:t>
            </a:r>
          </a:p>
          <a:p>
            <a:pPr lvl="2" algn="just"/>
            <a:r>
              <a:rPr lang="en-US" sz="2800" dirty="0"/>
              <a:t>Text inside HTML elements are text nodes</a:t>
            </a:r>
          </a:p>
          <a:p>
            <a:pPr lvl="2" algn="just"/>
            <a:r>
              <a:rPr lang="en-US" sz="2800" dirty="0"/>
              <a:t>Comments are comment nodes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140</a:t>
            </a:fld>
            <a:endParaRPr lang="en-IN"/>
          </a:p>
        </p:txBody>
      </p:sp>
    </p:spTree>
    <p:extLst>
      <p:ext uri="{BB962C8B-B14F-4D97-AF65-F5344CB8AC3E}">
        <p14:creationId xmlns:p14="http://schemas.microsoft.com/office/powerpoint/2010/main" val="28374453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nl-NL" b="1" dirty="0" smtClean="0"/>
              <a:t>Continue....</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10000"/>
          </a:bodyPr>
          <a:lstStyle/>
          <a:p>
            <a:pPr algn="just"/>
            <a:r>
              <a:rPr lang="en-US" b="1" dirty="0"/>
              <a:t>The Document </a:t>
            </a:r>
            <a:r>
              <a:rPr lang="en-US" b="1" dirty="0" smtClean="0"/>
              <a:t>Object	</a:t>
            </a:r>
            <a:endParaRPr lang="en-US" b="1" dirty="0"/>
          </a:p>
          <a:p>
            <a:pPr algn="just"/>
            <a:r>
              <a:rPr lang="en-US" dirty="0" smtClean="0"/>
              <a:t>In </a:t>
            </a:r>
            <a:r>
              <a:rPr lang="en-US" dirty="0"/>
              <a:t>the HTML DOM (Document Object Model), everything is a </a:t>
            </a:r>
            <a:r>
              <a:rPr lang="en-US" b="1" dirty="0"/>
              <a:t>node</a:t>
            </a:r>
            <a:r>
              <a:rPr lang="en-US" dirty="0"/>
              <a:t>: </a:t>
            </a:r>
          </a:p>
          <a:p>
            <a:pPr lvl="1" algn="just"/>
            <a:r>
              <a:rPr lang="en-US" sz="2800" dirty="0"/>
              <a:t>When an HTML document is loaded into a web browser, it becomes a </a:t>
            </a:r>
            <a:r>
              <a:rPr lang="en-US" sz="2800" b="1" dirty="0"/>
              <a:t>document object</a:t>
            </a:r>
            <a:r>
              <a:rPr lang="en-US" sz="2800" dirty="0"/>
              <a:t>.</a:t>
            </a:r>
          </a:p>
          <a:p>
            <a:pPr lvl="1" algn="just"/>
            <a:r>
              <a:rPr lang="en-US" sz="2800" dirty="0"/>
              <a:t>The document object is the root node of the HTML document and the "owner" of all other nodes:</a:t>
            </a:r>
            <a:br>
              <a:rPr lang="en-US" sz="2800" dirty="0"/>
            </a:br>
            <a:r>
              <a:rPr lang="en-US" sz="2800" dirty="0"/>
              <a:t>(element nodes, text nodes, attribute nodes, and comment nodes).</a:t>
            </a:r>
          </a:p>
          <a:p>
            <a:pPr lvl="1" algn="just"/>
            <a:r>
              <a:rPr lang="en-US" sz="2800" dirty="0"/>
              <a:t>The document object provides properties and methods to access all node objects, from within JavaScript.</a:t>
            </a:r>
          </a:p>
          <a:p>
            <a:pPr lvl="1" algn="just"/>
            <a:r>
              <a:rPr lang="en-US" sz="2800" b="1" dirty="0"/>
              <a:t>Tip</a:t>
            </a:r>
            <a:r>
              <a:rPr lang="en-US" sz="2800" dirty="0"/>
              <a:t>: The document is a part of the Window object and can be accessed as </a:t>
            </a:r>
            <a:r>
              <a:rPr lang="en-US" sz="2800" dirty="0" err="1"/>
              <a:t>window.document</a:t>
            </a:r>
            <a:r>
              <a:rPr lang="en-US" sz="2800" dirty="0" smtClean="0"/>
              <a:t>.</a:t>
            </a:r>
          </a:p>
          <a:p>
            <a:pPr lvl="1" algn="just"/>
            <a:r>
              <a:rPr lang="en-US" sz="2800" dirty="0"/>
              <a:t>The Document Object is supported in all major browsers</a:t>
            </a:r>
            <a:r>
              <a:rPr lang="en-US" sz="2800" dirty="0" smtClean="0"/>
              <a:t>.</a:t>
            </a:r>
          </a:p>
          <a:p>
            <a:pPr lvl="1" algn="just"/>
            <a:r>
              <a:rPr lang="en-US" sz="2800" dirty="0">
                <a:hlinkClick r:id="rId2" action="ppaction://hlinkfile"/>
              </a:rPr>
              <a:t>Document Object Properties and </a:t>
            </a:r>
            <a:r>
              <a:rPr lang="en-US" sz="2800" dirty="0" smtClean="0">
                <a:hlinkClick r:id="rId2" action="ppaction://hlinkfile"/>
              </a:rPr>
              <a:t>Methods</a:t>
            </a:r>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141</a:t>
            </a:fld>
            <a:endParaRPr lang="en-IN"/>
          </a:p>
        </p:txBody>
      </p:sp>
    </p:spTree>
    <p:extLst>
      <p:ext uri="{BB962C8B-B14F-4D97-AF65-F5344CB8AC3E}">
        <p14:creationId xmlns:p14="http://schemas.microsoft.com/office/powerpoint/2010/main" val="234717748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smtClean="0"/>
              <a:t>The HTML DOM Element Object</a:t>
            </a:r>
            <a:endParaRPr lang="en-IN" dirty="0"/>
          </a:p>
        </p:txBody>
      </p:sp>
      <p:sp>
        <p:nvSpPr>
          <p:cNvPr id="3" name="Content Placeholder 2"/>
          <p:cNvSpPr>
            <a:spLocks noGrp="1"/>
          </p:cNvSpPr>
          <p:nvPr>
            <p:ph idx="1"/>
          </p:nvPr>
        </p:nvSpPr>
        <p:spPr>
          <a:xfrm>
            <a:off x="838200" y="1371600"/>
            <a:ext cx="10515600" cy="4984749"/>
          </a:xfrm>
        </p:spPr>
        <p:txBody>
          <a:bodyPr>
            <a:normAutofit lnSpcReduction="10000"/>
          </a:bodyPr>
          <a:lstStyle/>
          <a:p>
            <a:pPr algn="just"/>
            <a:r>
              <a:rPr lang="en-US" sz="3200" b="1" dirty="0" smtClean="0"/>
              <a:t>The Element Object</a:t>
            </a:r>
          </a:p>
          <a:p>
            <a:pPr lvl="1" algn="just"/>
            <a:r>
              <a:rPr lang="en-US" sz="2800" dirty="0" smtClean="0"/>
              <a:t>In the HTML DOM, the </a:t>
            </a:r>
            <a:r>
              <a:rPr lang="en-US" sz="2800" b="1" dirty="0" smtClean="0"/>
              <a:t>Element object</a:t>
            </a:r>
            <a:r>
              <a:rPr lang="en-US" sz="2800" dirty="0" smtClean="0"/>
              <a:t> represents an HTML element.</a:t>
            </a:r>
          </a:p>
          <a:p>
            <a:pPr lvl="1" algn="just"/>
            <a:r>
              <a:rPr lang="en-US" sz="2800" dirty="0" smtClean="0"/>
              <a:t>Element objects can have </a:t>
            </a:r>
            <a:r>
              <a:rPr lang="en-US" sz="2800" b="1" dirty="0" smtClean="0"/>
              <a:t>child nodes</a:t>
            </a:r>
            <a:r>
              <a:rPr lang="en-US" sz="2800" dirty="0" smtClean="0"/>
              <a:t> of type element nodes, text nodes, or comment nodes.</a:t>
            </a:r>
          </a:p>
          <a:p>
            <a:pPr lvl="1" algn="just"/>
            <a:r>
              <a:rPr lang="en-US" sz="2800" dirty="0" smtClean="0"/>
              <a:t>A </a:t>
            </a:r>
            <a:r>
              <a:rPr lang="en-US" sz="2800" b="1" dirty="0" err="1" smtClean="0"/>
              <a:t>NodeList</a:t>
            </a:r>
            <a:r>
              <a:rPr lang="en-US" sz="2800" b="1" dirty="0" smtClean="0"/>
              <a:t> object</a:t>
            </a:r>
            <a:r>
              <a:rPr lang="en-US" sz="2800" dirty="0" smtClean="0"/>
              <a:t> represents a list of nodes, like an HTML element's collection of child nodes.</a:t>
            </a:r>
          </a:p>
          <a:p>
            <a:pPr lvl="1" algn="just"/>
            <a:r>
              <a:rPr lang="en-US" sz="2800" dirty="0" smtClean="0"/>
              <a:t>Elements can also have attributes. Attributes are attribute nodes.</a:t>
            </a:r>
          </a:p>
          <a:p>
            <a:pPr lvl="1" algn="just"/>
            <a:endParaRPr lang="en-US" sz="2800" dirty="0" smtClean="0"/>
          </a:p>
          <a:p>
            <a:pPr lvl="1" algn="just"/>
            <a:r>
              <a:rPr lang="en-US" sz="2800" dirty="0" smtClean="0"/>
              <a:t>The </a:t>
            </a:r>
            <a:r>
              <a:rPr lang="en-US" sz="2800" dirty="0"/>
              <a:t>Element Object and the </a:t>
            </a:r>
            <a:r>
              <a:rPr lang="en-US" sz="2800" dirty="0" err="1"/>
              <a:t>NodeList</a:t>
            </a:r>
            <a:r>
              <a:rPr lang="en-US" sz="2800" dirty="0"/>
              <a:t> Object is supported in all major browsers</a:t>
            </a:r>
            <a:r>
              <a:rPr lang="en-US" sz="2800" dirty="0" smtClean="0"/>
              <a:t>.</a:t>
            </a:r>
          </a:p>
          <a:p>
            <a:pPr lvl="1" algn="just"/>
            <a:r>
              <a:rPr lang="en-US" sz="2800" dirty="0">
                <a:hlinkClick r:id="rId2" action="ppaction://hlinkfile"/>
              </a:rPr>
              <a:t>Properties and </a:t>
            </a:r>
            <a:r>
              <a:rPr lang="en-US" sz="2800" dirty="0" smtClean="0">
                <a:hlinkClick r:id="rId2" action="ppaction://hlinkfile"/>
              </a:rPr>
              <a:t>Methods</a:t>
            </a:r>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142</a:t>
            </a:fld>
            <a:endParaRPr lang="en-IN"/>
          </a:p>
        </p:txBody>
      </p:sp>
    </p:spTree>
    <p:extLst>
      <p:ext uri="{BB962C8B-B14F-4D97-AF65-F5344CB8AC3E}">
        <p14:creationId xmlns:p14="http://schemas.microsoft.com/office/powerpoint/2010/main" val="221265376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pPr algn="just"/>
            <a:r>
              <a:rPr lang="en-US" b="1" dirty="0"/>
              <a:t>The HTML DOM </a:t>
            </a:r>
            <a:r>
              <a:rPr lang="en-US" b="1" dirty="0" smtClean="0"/>
              <a:t>Attribute and </a:t>
            </a:r>
            <a:r>
              <a:rPr lang="en-US" b="1" dirty="0" err="1" smtClean="0"/>
              <a:t>NamedNodeMap</a:t>
            </a:r>
            <a:r>
              <a:rPr lang="en-US" b="1" dirty="0" smtClean="0"/>
              <a:t> </a:t>
            </a:r>
            <a:r>
              <a:rPr lang="en-US" b="1" dirty="0"/>
              <a:t>Object</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20000"/>
          </a:bodyPr>
          <a:lstStyle/>
          <a:p>
            <a:pPr algn="just"/>
            <a:r>
              <a:rPr lang="en-US" sz="3200" b="1" dirty="0"/>
              <a:t>The </a:t>
            </a:r>
            <a:r>
              <a:rPr lang="en-US" sz="3200" b="1" dirty="0" err="1" smtClean="0"/>
              <a:t>Attr</a:t>
            </a:r>
            <a:r>
              <a:rPr lang="en-US" sz="3200" b="1" dirty="0" smtClean="0"/>
              <a:t> Object</a:t>
            </a:r>
            <a:endParaRPr lang="en-US" sz="3200" b="1" dirty="0"/>
          </a:p>
          <a:p>
            <a:pPr lvl="1" algn="just"/>
            <a:r>
              <a:rPr lang="en-US" sz="2800" dirty="0"/>
              <a:t>In the HTML DOM, the </a:t>
            </a:r>
            <a:r>
              <a:rPr lang="en-US" sz="2800" b="1" dirty="0" err="1"/>
              <a:t>Attr</a:t>
            </a:r>
            <a:r>
              <a:rPr lang="en-US" sz="2800" b="1" dirty="0"/>
              <a:t> object </a:t>
            </a:r>
            <a:r>
              <a:rPr lang="en-US" sz="2800" dirty="0"/>
              <a:t>represents an HTML attribute.</a:t>
            </a:r>
          </a:p>
          <a:p>
            <a:pPr lvl="1" algn="just"/>
            <a:r>
              <a:rPr lang="en-US" sz="2800" dirty="0" smtClean="0"/>
              <a:t>An </a:t>
            </a:r>
            <a:r>
              <a:rPr lang="en-US" sz="2800" dirty="0"/>
              <a:t>HTML attribute always belongs to an HTML element</a:t>
            </a:r>
            <a:r>
              <a:rPr lang="en-US" sz="2800" dirty="0" smtClean="0"/>
              <a:t>.</a:t>
            </a:r>
          </a:p>
          <a:p>
            <a:pPr algn="just"/>
            <a:endParaRPr lang="en-US" sz="3200" b="1" dirty="0" smtClean="0"/>
          </a:p>
          <a:p>
            <a:pPr algn="just"/>
            <a:r>
              <a:rPr lang="en-US" sz="3200" b="1" dirty="0" smtClean="0"/>
              <a:t>The </a:t>
            </a:r>
            <a:r>
              <a:rPr lang="en-US" sz="3200" b="1" dirty="0" err="1"/>
              <a:t>NamedNodeMap</a:t>
            </a:r>
            <a:r>
              <a:rPr lang="en-US" sz="3200" b="1" dirty="0"/>
              <a:t> Object</a:t>
            </a:r>
          </a:p>
          <a:p>
            <a:pPr lvl="1"/>
            <a:r>
              <a:rPr lang="en-US" sz="2800" dirty="0"/>
              <a:t>In the HTML DOM, the </a:t>
            </a:r>
            <a:r>
              <a:rPr lang="en-US" sz="2800" b="1" dirty="0" err="1"/>
              <a:t>NamedNodeMap</a:t>
            </a:r>
            <a:r>
              <a:rPr lang="en-US" sz="2800" b="1" dirty="0"/>
              <a:t> object</a:t>
            </a:r>
            <a:r>
              <a:rPr lang="en-US" sz="2800" dirty="0"/>
              <a:t> represents an unordered collection of an elements attribute nodes.</a:t>
            </a:r>
          </a:p>
          <a:p>
            <a:pPr lvl="1"/>
            <a:r>
              <a:rPr lang="en-US" sz="2800" dirty="0"/>
              <a:t>Nodes in a </a:t>
            </a:r>
            <a:r>
              <a:rPr lang="en-US" sz="2800" dirty="0" err="1"/>
              <a:t>NamedNodeMap</a:t>
            </a:r>
            <a:r>
              <a:rPr lang="en-US" sz="2800" dirty="0"/>
              <a:t> can be accessed by name or by index (number).</a:t>
            </a:r>
          </a:p>
          <a:p>
            <a:pPr algn="just"/>
            <a:endParaRPr lang="en-US" sz="3200" dirty="0" smtClean="0"/>
          </a:p>
          <a:p>
            <a:pPr algn="just"/>
            <a:r>
              <a:rPr lang="en-US" sz="3200" dirty="0"/>
              <a:t>The </a:t>
            </a:r>
            <a:r>
              <a:rPr lang="en-US" sz="3200" dirty="0" err="1"/>
              <a:t>Attr</a:t>
            </a:r>
            <a:r>
              <a:rPr lang="en-US" sz="3200" dirty="0"/>
              <a:t> Object and the </a:t>
            </a:r>
            <a:r>
              <a:rPr lang="en-US" sz="3200" dirty="0" err="1"/>
              <a:t>NamedNodeMap</a:t>
            </a:r>
            <a:r>
              <a:rPr lang="en-US" sz="3200" dirty="0"/>
              <a:t> Object is supported in all major browsers.</a:t>
            </a:r>
            <a:endParaRPr lang="en-US" sz="3200" dirty="0" smtClean="0"/>
          </a:p>
          <a:p>
            <a:pPr algn="just"/>
            <a:r>
              <a:rPr lang="en-US" sz="3200" dirty="0" smtClean="0">
                <a:hlinkClick r:id="rId2" action="ppaction://hlinkfile"/>
              </a:rPr>
              <a:t>Properties </a:t>
            </a:r>
            <a:r>
              <a:rPr lang="en-US" sz="3200" dirty="0">
                <a:hlinkClick r:id="rId2" action="ppaction://hlinkfile"/>
              </a:rPr>
              <a:t>and </a:t>
            </a:r>
            <a:r>
              <a:rPr lang="en-US" sz="3200" dirty="0" smtClean="0">
                <a:hlinkClick r:id="rId2" action="ppaction://hlinkfile"/>
              </a:rPr>
              <a:t>Methods</a:t>
            </a:r>
            <a:endParaRPr lang="en-US" sz="32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143</a:t>
            </a:fld>
            <a:endParaRPr lang="en-IN"/>
          </a:p>
        </p:txBody>
      </p:sp>
    </p:spTree>
    <p:extLst>
      <p:ext uri="{BB962C8B-B14F-4D97-AF65-F5344CB8AC3E}">
        <p14:creationId xmlns:p14="http://schemas.microsoft.com/office/powerpoint/2010/main" val="404298835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HTML DOM Events</a:t>
            </a:r>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HTML DOM events allow JavaScript to register different event handlers on elements in an HTML document.</a:t>
            </a:r>
          </a:p>
          <a:p>
            <a:pPr algn="just"/>
            <a:r>
              <a:rPr lang="en-US" dirty="0"/>
              <a:t>Events are normally used in combination with functions, and the function will not be executed before the event occurs (such as when a user clicks a button).</a:t>
            </a:r>
          </a:p>
          <a:p>
            <a:pPr algn="just"/>
            <a:r>
              <a:rPr lang="en-US" b="1" dirty="0"/>
              <a:t>Tip:</a:t>
            </a:r>
            <a:r>
              <a:rPr lang="en-US" dirty="0"/>
              <a:t> The event model was standardized by the W3C in DOM Level 2.</a:t>
            </a:r>
          </a:p>
          <a:p>
            <a:pPr algn="just"/>
            <a:endParaRPr lang="en-US" dirty="0"/>
          </a:p>
          <a:p>
            <a:pPr lvl="1" algn="just"/>
            <a:endParaRPr lang="en-US" dirty="0" smtClean="0"/>
          </a:p>
          <a:p>
            <a:pPr algn="just"/>
            <a:r>
              <a:rPr lang="en-US" dirty="0" smtClean="0">
                <a:hlinkClick r:id="rId2" action="ppaction://hlinkfile"/>
              </a:rPr>
              <a:t>Events</a:t>
            </a:r>
            <a:endParaRPr lang="en-US"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144</a:t>
            </a:fld>
            <a:endParaRPr lang="en-IN"/>
          </a:p>
        </p:txBody>
      </p:sp>
    </p:spTree>
    <p:extLst>
      <p:ext uri="{BB962C8B-B14F-4D97-AF65-F5344CB8AC3E}">
        <p14:creationId xmlns:p14="http://schemas.microsoft.com/office/powerpoint/2010/main" val="227564028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HTML DOM methods are </a:t>
            </a:r>
            <a:r>
              <a:rPr lang="en-US" b="1" dirty="0"/>
              <a:t>actions</a:t>
            </a:r>
            <a:r>
              <a:rPr lang="en-US" dirty="0"/>
              <a:t> you can perform (on HTML Elements).</a:t>
            </a:r>
          </a:p>
          <a:p>
            <a:pPr algn="just"/>
            <a:r>
              <a:rPr lang="en-US" dirty="0"/>
              <a:t>HTML DOM properties are </a:t>
            </a:r>
            <a:r>
              <a:rPr lang="en-US" b="1" dirty="0"/>
              <a:t>values</a:t>
            </a:r>
            <a:r>
              <a:rPr lang="en-US" dirty="0"/>
              <a:t> (of HTML Elements) that you can set or change.</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145</a:t>
            </a:fld>
            <a:endParaRPr lang="en-IN"/>
          </a:p>
        </p:txBody>
      </p:sp>
    </p:spTree>
    <p:extLst>
      <p:ext uri="{BB962C8B-B14F-4D97-AF65-F5344CB8AC3E}">
        <p14:creationId xmlns:p14="http://schemas.microsoft.com/office/powerpoint/2010/main" val="13605598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b="1" dirty="0"/>
              <a:t>The DOM Programming Interface</a:t>
            </a:r>
          </a:p>
          <a:p>
            <a:pPr lvl="1" algn="just"/>
            <a:r>
              <a:rPr lang="en-US" sz="2800" dirty="0"/>
              <a:t>The HTML DOM can be accessed with JavaScript (and with other programming languages). </a:t>
            </a:r>
          </a:p>
          <a:p>
            <a:pPr lvl="1" algn="just"/>
            <a:r>
              <a:rPr lang="en-US" sz="2800" dirty="0"/>
              <a:t>In the DOM, all HTML elements are defined as </a:t>
            </a:r>
            <a:r>
              <a:rPr lang="en-US" sz="2800" b="1" dirty="0"/>
              <a:t>objects</a:t>
            </a:r>
            <a:r>
              <a:rPr lang="en-US" sz="2800" dirty="0"/>
              <a:t>.</a:t>
            </a:r>
          </a:p>
          <a:p>
            <a:pPr lvl="1" algn="just"/>
            <a:r>
              <a:rPr lang="en-US" sz="2800" dirty="0"/>
              <a:t>The programming interface is the properties and methods of each object.</a:t>
            </a:r>
          </a:p>
          <a:p>
            <a:pPr lvl="1" algn="just"/>
            <a:r>
              <a:rPr lang="en-US" sz="2800" dirty="0"/>
              <a:t>A </a:t>
            </a:r>
            <a:r>
              <a:rPr lang="en-US" sz="2800" b="1" dirty="0"/>
              <a:t>property</a:t>
            </a:r>
            <a:r>
              <a:rPr lang="en-US" sz="2800" dirty="0"/>
              <a:t> is a value that you can get or set (like changing the content of an HTML element).</a:t>
            </a:r>
          </a:p>
          <a:p>
            <a:pPr lvl="1" algn="just"/>
            <a:r>
              <a:rPr lang="en-US" sz="2800" dirty="0"/>
              <a:t>A </a:t>
            </a:r>
            <a:r>
              <a:rPr lang="en-US" sz="2800" b="1" dirty="0"/>
              <a:t>method</a:t>
            </a:r>
            <a:r>
              <a:rPr lang="en-US" sz="2800" dirty="0"/>
              <a:t> is an action you can do (like add or deleting an HTML element).</a:t>
            </a:r>
          </a:p>
          <a:p>
            <a:pPr algn="just"/>
            <a:r>
              <a:rPr lang="en-US" sz="2800" dirty="0" smtClean="0">
                <a:hlinkClick r:id="rId2" action="ppaction://hlinkfile"/>
              </a:rPr>
              <a:t>Example</a:t>
            </a:r>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146</a:t>
            </a:fld>
            <a:endParaRPr lang="en-IN"/>
          </a:p>
        </p:txBody>
      </p:sp>
    </p:spTree>
    <p:extLst>
      <p:ext uri="{BB962C8B-B14F-4D97-AF65-F5344CB8AC3E}">
        <p14:creationId xmlns:p14="http://schemas.microsoft.com/office/powerpoint/2010/main" val="320676055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6"/>
            <a:ext cx="10515600" cy="1325563"/>
          </a:xfrm>
        </p:spPr>
        <p:txBody>
          <a:bodyPr/>
          <a:lstStyle/>
          <a:p>
            <a:r>
              <a:rPr lang="en-US" b="1" dirty="0"/>
              <a:t>JavaScript - HTML DOM Methods </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US" dirty="0"/>
              <a:t>In the example above, </a:t>
            </a:r>
            <a:r>
              <a:rPr lang="en-US" dirty="0" err="1"/>
              <a:t>getElementById</a:t>
            </a:r>
            <a:r>
              <a:rPr lang="en-US" dirty="0"/>
              <a:t> is a </a:t>
            </a:r>
            <a:r>
              <a:rPr lang="en-US" b="1" dirty="0"/>
              <a:t>method</a:t>
            </a:r>
            <a:r>
              <a:rPr lang="en-US" dirty="0"/>
              <a:t>, while </a:t>
            </a:r>
            <a:r>
              <a:rPr lang="en-US" dirty="0" err="1"/>
              <a:t>innerHTML</a:t>
            </a:r>
            <a:r>
              <a:rPr lang="en-US" dirty="0"/>
              <a:t> is a </a:t>
            </a:r>
            <a:r>
              <a:rPr lang="en-US" b="1" dirty="0"/>
              <a:t>property</a:t>
            </a:r>
            <a:r>
              <a:rPr lang="en-US" dirty="0" smtClean="0"/>
              <a:t>.</a:t>
            </a:r>
          </a:p>
          <a:p>
            <a:pPr algn="just"/>
            <a:r>
              <a:rPr lang="en-US" b="1" dirty="0"/>
              <a:t>The </a:t>
            </a:r>
            <a:r>
              <a:rPr lang="en-US" b="1" dirty="0" err="1"/>
              <a:t>getElementById</a:t>
            </a:r>
            <a:r>
              <a:rPr lang="en-US" b="1" dirty="0"/>
              <a:t> Method</a:t>
            </a:r>
          </a:p>
          <a:p>
            <a:pPr lvl="1" algn="just"/>
            <a:r>
              <a:rPr lang="en-US" dirty="0"/>
              <a:t>The most common way to access an HTML element is to use the id of the element.</a:t>
            </a:r>
          </a:p>
          <a:p>
            <a:pPr lvl="1" algn="just"/>
            <a:r>
              <a:rPr lang="en-US" dirty="0"/>
              <a:t>In the example above the </a:t>
            </a:r>
            <a:r>
              <a:rPr lang="en-US" dirty="0" err="1"/>
              <a:t>getElementById</a:t>
            </a:r>
            <a:r>
              <a:rPr lang="en-US" dirty="0"/>
              <a:t> method used id="demo" to find the element.</a:t>
            </a:r>
          </a:p>
          <a:p>
            <a:pPr algn="just"/>
            <a:r>
              <a:rPr lang="en-US" b="1" dirty="0"/>
              <a:t>The </a:t>
            </a:r>
            <a:r>
              <a:rPr lang="en-US" b="1" dirty="0" err="1"/>
              <a:t>innerHTML</a:t>
            </a:r>
            <a:r>
              <a:rPr lang="en-US" b="1" dirty="0"/>
              <a:t> Property</a:t>
            </a:r>
          </a:p>
          <a:p>
            <a:pPr lvl="1" algn="just"/>
            <a:r>
              <a:rPr lang="en-US" dirty="0"/>
              <a:t>The easiest way to get the content of an element is by using the </a:t>
            </a:r>
            <a:r>
              <a:rPr lang="en-US" b="1" dirty="0" err="1"/>
              <a:t>innerHTML</a:t>
            </a:r>
            <a:r>
              <a:rPr lang="en-US" dirty="0"/>
              <a:t> property.</a:t>
            </a:r>
          </a:p>
          <a:p>
            <a:pPr lvl="1" algn="just"/>
            <a:r>
              <a:rPr lang="en-US" dirty="0"/>
              <a:t>The </a:t>
            </a:r>
            <a:r>
              <a:rPr lang="en-US" dirty="0" err="1"/>
              <a:t>innerHTML</a:t>
            </a:r>
            <a:r>
              <a:rPr lang="en-US" dirty="0"/>
              <a:t> property is useful for getting or replacing the content of HTML elements.</a:t>
            </a:r>
          </a:p>
          <a:p>
            <a:pPr algn="just"/>
            <a:endParaRPr lang="en-US" sz="28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147</a:t>
            </a:fld>
            <a:endParaRPr lang="en-IN"/>
          </a:p>
        </p:txBody>
      </p:sp>
    </p:spTree>
    <p:extLst>
      <p:ext uri="{BB962C8B-B14F-4D97-AF65-F5344CB8AC3E}">
        <p14:creationId xmlns:p14="http://schemas.microsoft.com/office/powerpoint/2010/main" val="90587455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nl-NL" b="1" dirty="0"/>
              <a:t>The HTML DOM Document </a:t>
            </a:r>
            <a:r>
              <a:rPr lang="nl-NL" b="1" dirty="0" smtClean="0"/>
              <a:t>Object</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10000"/>
          </a:bodyPr>
          <a:lstStyle/>
          <a:p>
            <a:r>
              <a:rPr lang="en-US" b="1" dirty="0"/>
              <a:t>Finding HTML </a:t>
            </a:r>
            <a:r>
              <a:rPr lang="en-US" b="1" dirty="0" smtClean="0"/>
              <a:t>Elements</a:t>
            </a:r>
          </a:p>
          <a:p>
            <a:endParaRPr lang="en-US" b="1" dirty="0"/>
          </a:p>
          <a:p>
            <a:endParaRPr lang="en-US" b="1" dirty="0" smtClean="0"/>
          </a:p>
          <a:p>
            <a:endParaRPr lang="en-US" b="1" dirty="0"/>
          </a:p>
          <a:p>
            <a:endParaRPr lang="en-US" b="1" dirty="0" smtClean="0"/>
          </a:p>
          <a:p>
            <a:endParaRPr lang="en-US" b="1" dirty="0" smtClean="0">
              <a:hlinkClick r:id="rId2" action="ppaction://hlinkfile"/>
            </a:endParaRPr>
          </a:p>
          <a:p>
            <a:endParaRPr lang="en-US" b="1" dirty="0" smtClean="0">
              <a:hlinkClick r:id="rId2" action="ppaction://hlinkfile"/>
            </a:endParaRPr>
          </a:p>
          <a:p>
            <a:r>
              <a:rPr lang="en-US" b="1" dirty="0" smtClean="0">
                <a:hlinkClick r:id="rId2" action="ppaction://hlinkfile"/>
              </a:rPr>
              <a:t>Example</a:t>
            </a:r>
            <a:r>
              <a:rPr lang="en-US" b="1" dirty="0" smtClean="0"/>
              <a:t>1</a:t>
            </a:r>
          </a:p>
          <a:p>
            <a:r>
              <a:rPr lang="en-US" b="1" dirty="0" smtClean="0">
                <a:hlinkClick r:id="rId3" action="ppaction://hlinkfile"/>
              </a:rPr>
              <a:t>Example2</a:t>
            </a:r>
            <a:r>
              <a:rPr lang="en-US" b="1" dirty="0" smtClean="0"/>
              <a:t> </a:t>
            </a:r>
          </a:p>
          <a:p>
            <a:r>
              <a:rPr lang="en-US" b="1" dirty="0" smtClean="0">
                <a:hlinkClick r:id="rId4" action="ppaction://hlinkfile"/>
              </a:rPr>
              <a:t>Example3</a:t>
            </a:r>
            <a:endParaRPr lang="en-US" b="1" dirty="0"/>
          </a:p>
          <a:p>
            <a:r>
              <a:rPr lang="en-IN" dirty="0" smtClean="0">
                <a:hlinkClick r:id="rId5" action="ppaction://hlinkfile"/>
              </a:rPr>
              <a:t>Example4</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148</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539877198"/>
              </p:ext>
            </p:extLst>
          </p:nvPr>
        </p:nvGraphicFramePr>
        <p:xfrm>
          <a:off x="1066801" y="1777151"/>
          <a:ext cx="10860740" cy="2651760"/>
        </p:xfrm>
        <a:graphic>
          <a:graphicData uri="http://schemas.openxmlformats.org/drawingml/2006/table">
            <a:tbl>
              <a:tblPr>
                <a:tableStyleId>{5C22544A-7EE6-4342-B048-85BDC9FD1C3A}</a:tableStyleId>
              </a:tblPr>
              <a:tblGrid>
                <a:gridCol w="3578268"/>
                <a:gridCol w="7282472"/>
              </a:tblGrid>
              <a:tr h="249569">
                <a:tc>
                  <a:txBody>
                    <a:bodyPr/>
                    <a:lstStyle/>
                    <a:p>
                      <a:r>
                        <a:rPr lang="en-US" b="1" dirty="0">
                          <a:effectLst/>
                        </a:rPr>
                        <a:t>Method</a:t>
                      </a:r>
                    </a:p>
                  </a:txBody>
                  <a:tcPr anchor="ctr"/>
                </a:tc>
                <a:tc>
                  <a:txBody>
                    <a:bodyPr/>
                    <a:lstStyle/>
                    <a:p>
                      <a:r>
                        <a:rPr lang="en-US" b="1" dirty="0"/>
                        <a:t>Description</a:t>
                      </a:r>
                    </a:p>
                  </a:txBody>
                  <a:tcPr anchor="ctr"/>
                </a:tc>
              </a:tr>
              <a:tr h="249569">
                <a:tc>
                  <a:txBody>
                    <a:bodyPr/>
                    <a:lstStyle/>
                    <a:p>
                      <a:r>
                        <a:rPr lang="en-US" dirty="0" err="1"/>
                        <a:t>document.getElementById</a:t>
                      </a:r>
                      <a:r>
                        <a:rPr lang="en-US" dirty="0"/>
                        <a:t>()</a:t>
                      </a:r>
                    </a:p>
                  </a:txBody>
                  <a:tcPr anchor="ctr"/>
                </a:tc>
                <a:tc>
                  <a:txBody>
                    <a:bodyPr/>
                    <a:lstStyle/>
                    <a:p>
                      <a:r>
                        <a:rPr lang="en-US" dirty="0" smtClean="0"/>
                        <a:t>The </a:t>
                      </a:r>
                      <a:r>
                        <a:rPr lang="en-US" dirty="0" err="1" smtClean="0"/>
                        <a:t>getElementById</a:t>
                      </a:r>
                      <a:r>
                        <a:rPr lang="en-US" dirty="0" smtClean="0"/>
                        <a:t>() method returns the element that has the ID attribute with the specified value.</a:t>
                      </a:r>
                      <a:endParaRPr lang="en-US" dirty="0"/>
                    </a:p>
                  </a:txBody>
                  <a:tcPr anchor="ctr"/>
                </a:tc>
              </a:tr>
              <a:tr h="249569">
                <a:tc>
                  <a:txBody>
                    <a:bodyPr/>
                    <a:lstStyle/>
                    <a:p>
                      <a:r>
                        <a:rPr lang="en-US" dirty="0" err="1"/>
                        <a:t>document.getElementsByTagName</a:t>
                      </a:r>
                      <a:r>
                        <a:rPr lang="en-US" dirty="0"/>
                        <a:t>()</a:t>
                      </a:r>
                    </a:p>
                  </a:txBody>
                  <a:tcPr anchor="ctr"/>
                </a:tc>
                <a:tc>
                  <a:txBody>
                    <a:bodyPr/>
                    <a:lstStyle/>
                    <a:p>
                      <a:r>
                        <a:rPr lang="en-US" dirty="0" smtClean="0"/>
                        <a:t>The </a:t>
                      </a:r>
                      <a:r>
                        <a:rPr lang="en-US" dirty="0" err="1" smtClean="0"/>
                        <a:t>getElementsByTagName</a:t>
                      </a:r>
                      <a:r>
                        <a:rPr lang="en-US" dirty="0" smtClean="0"/>
                        <a:t>() method returns a collection of all elements in the document with the specified tag name, as a </a:t>
                      </a:r>
                      <a:r>
                        <a:rPr lang="en-US" dirty="0" err="1" smtClean="0"/>
                        <a:t>NodeList</a:t>
                      </a:r>
                      <a:r>
                        <a:rPr lang="en-US" dirty="0" smtClean="0"/>
                        <a:t> object.</a:t>
                      </a:r>
                      <a:endParaRPr lang="en-US" dirty="0"/>
                    </a:p>
                  </a:txBody>
                  <a:tcPr anchor="ctr"/>
                </a:tc>
              </a:tr>
              <a:tr h="249569">
                <a:tc>
                  <a:txBody>
                    <a:bodyPr/>
                    <a:lstStyle/>
                    <a:p>
                      <a:r>
                        <a:rPr lang="en-US"/>
                        <a:t>document.getElementsByClassName()</a:t>
                      </a:r>
                    </a:p>
                  </a:txBody>
                  <a:tcPr anchor="ctr"/>
                </a:tc>
                <a:tc>
                  <a:txBody>
                    <a:bodyPr/>
                    <a:lstStyle/>
                    <a:p>
                      <a:r>
                        <a:rPr lang="en-US" dirty="0" smtClean="0"/>
                        <a:t>The </a:t>
                      </a:r>
                      <a:r>
                        <a:rPr lang="en-US" dirty="0" err="1" smtClean="0"/>
                        <a:t>getElementsByClassName</a:t>
                      </a:r>
                      <a:r>
                        <a:rPr lang="en-US" dirty="0" smtClean="0"/>
                        <a:t>() method returns a collection of all elements in the document with the specified class name, as a </a:t>
                      </a:r>
                      <a:r>
                        <a:rPr lang="en-US" dirty="0" err="1" smtClean="0"/>
                        <a:t>NodeList</a:t>
                      </a:r>
                      <a:r>
                        <a:rPr lang="en-US" dirty="0" smtClean="0"/>
                        <a:t> object.</a:t>
                      </a:r>
                      <a:endParaRPr lang="en-US" dirty="0"/>
                    </a:p>
                  </a:txBody>
                  <a:tcPr anchor="ctr"/>
                </a:tc>
              </a:tr>
              <a:tr h="249569">
                <a:tc>
                  <a:txBody>
                    <a:bodyPr/>
                    <a:lstStyle/>
                    <a:p>
                      <a:r>
                        <a:rPr lang="en-US" dirty="0" err="1" smtClean="0"/>
                        <a:t>getElementsByName</a:t>
                      </a:r>
                      <a:r>
                        <a:rPr lang="en-US" dirty="0" smtClean="0"/>
                        <a:t>()</a:t>
                      </a:r>
                      <a:endParaRPr lang="en-US" dirty="0"/>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257140085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Changing HTML 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793389"/>
              </p:ext>
            </p:extLst>
          </p:nvPr>
        </p:nvGraphicFramePr>
        <p:xfrm>
          <a:off x="945776" y="1371601"/>
          <a:ext cx="10515600" cy="2377440"/>
        </p:xfrm>
        <a:graphic>
          <a:graphicData uri="http://schemas.openxmlformats.org/drawingml/2006/table">
            <a:tbl>
              <a:tblPr>
                <a:tableStyleId>{125E5076-3810-47DD-B79F-674D7AD40C01}</a:tableStyleId>
              </a:tblPr>
              <a:tblGrid>
                <a:gridCol w="5257800"/>
                <a:gridCol w="5257800"/>
              </a:tblGrid>
              <a:tr h="0">
                <a:tc>
                  <a:txBody>
                    <a:bodyPr/>
                    <a:lstStyle/>
                    <a:p>
                      <a:r>
                        <a:rPr lang="en-US" b="1" dirty="0">
                          <a:effectLst/>
                        </a:rPr>
                        <a:t>Method</a:t>
                      </a:r>
                    </a:p>
                  </a:txBody>
                  <a:tcPr anchor="ctr"/>
                </a:tc>
                <a:tc>
                  <a:txBody>
                    <a:bodyPr/>
                    <a:lstStyle/>
                    <a:p>
                      <a:r>
                        <a:rPr lang="en-US" b="1" dirty="0"/>
                        <a:t>Description</a:t>
                      </a:r>
                    </a:p>
                  </a:txBody>
                  <a:tcPr anchor="ctr"/>
                </a:tc>
              </a:tr>
              <a:tr h="0">
                <a:tc>
                  <a:txBody>
                    <a:bodyPr/>
                    <a:lstStyle/>
                    <a:p>
                      <a:r>
                        <a:rPr lang="en-US"/>
                        <a:t>element.innerHTML=</a:t>
                      </a:r>
                    </a:p>
                  </a:txBody>
                  <a:tcPr anchor="ctr"/>
                </a:tc>
                <a:tc>
                  <a:txBody>
                    <a:bodyPr/>
                    <a:lstStyle/>
                    <a:p>
                      <a:r>
                        <a:rPr lang="en-US"/>
                        <a:t>Change the inner HTML of an element</a:t>
                      </a:r>
                    </a:p>
                  </a:txBody>
                  <a:tcPr anchor="ctr"/>
                </a:tc>
              </a:tr>
              <a:tr h="0">
                <a:tc>
                  <a:txBody>
                    <a:bodyPr/>
                    <a:lstStyle/>
                    <a:p>
                      <a:r>
                        <a:rPr lang="en-US" dirty="0"/>
                        <a:t>element</a:t>
                      </a:r>
                      <a:r>
                        <a:rPr lang="en-US" dirty="0" smtClean="0"/>
                        <a:t>. </a:t>
                      </a:r>
                      <a:r>
                        <a:rPr lang="en-US" dirty="0" err="1" smtClean="0"/>
                        <a:t>getAttribute</a:t>
                      </a:r>
                      <a:r>
                        <a:rPr lang="en-US" dirty="0" smtClean="0"/>
                        <a:t>(</a:t>
                      </a:r>
                      <a:r>
                        <a:rPr lang="en-US" i="1" dirty="0" err="1" smtClean="0"/>
                        <a:t>attributename</a:t>
                      </a:r>
                      <a:r>
                        <a:rPr lang="en-US" dirty="0" smtClean="0"/>
                        <a:t>)</a:t>
                      </a:r>
                      <a:endParaRPr lang="en-US" dirty="0"/>
                    </a:p>
                  </a:txBody>
                  <a:tcPr anchor="ctr"/>
                </a:tc>
                <a:tc>
                  <a:txBody>
                    <a:bodyPr/>
                    <a:lstStyle/>
                    <a:p>
                      <a:r>
                        <a:rPr lang="en-US" dirty="0" smtClean="0"/>
                        <a:t>The name of the attribute you want to get the value from</a:t>
                      </a:r>
                      <a:endParaRPr lang="en-US" dirty="0"/>
                    </a:p>
                  </a:txBody>
                  <a:tcPr anchor="ctr"/>
                </a:tc>
              </a:tr>
              <a:tr h="0">
                <a:tc>
                  <a:txBody>
                    <a:bodyPr/>
                    <a:lstStyle/>
                    <a:p>
                      <a:r>
                        <a:rPr lang="en-US"/>
                        <a:t>element.setAttribute(attribute,value)</a:t>
                      </a:r>
                    </a:p>
                  </a:txBody>
                  <a:tcPr anchor="ctr"/>
                </a:tc>
                <a:tc>
                  <a:txBody>
                    <a:bodyPr/>
                    <a:lstStyle/>
                    <a:p>
                      <a:r>
                        <a:rPr lang="en-US" dirty="0" smtClean="0"/>
                        <a:t>The </a:t>
                      </a:r>
                      <a:r>
                        <a:rPr lang="en-US" dirty="0" err="1" smtClean="0"/>
                        <a:t>setAttribute</a:t>
                      </a:r>
                      <a:r>
                        <a:rPr lang="en-US" dirty="0" smtClean="0"/>
                        <a:t>() method adds the specified attribute to an element, and gives it the specified value.</a:t>
                      </a:r>
                      <a:endParaRPr lang="en-US" dirty="0"/>
                    </a:p>
                  </a:txBody>
                  <a:tcPr anchor="ctr"/>
                </a:tc>
              </a:tr>
              <a:tr h="0">
                <a:tc>
                  <a:txBody>
                    <a:bodyPr/>
                    <a:lstStyle/>
                    <a:p>
                      <a:r>
                        <a:rPr lang="en-US" dirty="0" err="1"/>
                        <a:t>element.style.property</a:t>
                      </a:r>
                      <a:r>
                        <a:rPr lang="en-US" dirty="0"/>
                        <a:t>=</a:t>
                      </a:r>
                    </a:p>
                  </a:txBody>
                  <a:tcPr anchor="ctr"/>
                </a:tc>
                <a:tc>
                  <a:txBody>
                    <a:bodyPr/>
                    <a:lstStyle/>
                    <a:p>
                      <a:r>
                        <a:rPr lang="en-US" dirty="0"/>
                        <a:t>Change the style of an HTML element</a:t>
                      </a:r>
                    </a:p>
                  </a:txBody>
                  <a:tcPr anchor="ct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149</a:t>
            </a:fld>
            <a:endParaRPr lang="en-IN"/>
          </a:p>
        </p:txBody>
      </p:sp>
      <p:sp>
        <p:nvSpPr>
          <p:cNvPr id="6" name="TextBox 5"/>
          <p:cNvSpPr txBox="1"/>
          <p:nvPr/>
        </p:nvSpPr>
        <p:spPr>
          <a:xfrm>
            <a:off x="838200" y="3818965"/>
            <a:ext cx="1061869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hlinkClick r:id="rId2" action="ppaction://hlinkfile"/>
              </a:rPr>
              <a:t>Example1</a:t>
            </a:r>
            <a:endParaRPr lang="en-US" dirty="0" smtClean="0"/>
          </a:p>
          <a:p>
            <a:pPr marL="285750" indent="-285750">
              <a:buFont typeface="Arial" panose="020B0604020202020204" pitchFamily="34" charset="0"/>
              <a:buChar char="•"/>
            </a:pPr>
            <a:r>
              <a:rPr lang="en-US" dirty="0" smtClean="0">
                <a:hlinkClick r:id="rId3" action="ppaction://hlinkfile"/>
              </a:rPr>
              <a:t>Example2</a:t>
            </a:r>
            <a:endParaRPr lang="en-US" dirty="0" smtClean="0"/>
          </a:p>
          <a:p>
            <a:pPr marL="285750" indent="-285750">
              <a:buFont typeface="Arial" panose="020B0604020202020204" pitchFamily="34" charset="0"/>
              <a:buChar char="•"/>
            </a:pPr>
            <a:r>
              <a:rPr lang="en-US" dirty="0" smtClean="0">
                <a:hlinkClick r:id="rId4" action="ppaction://hlinkfile"/>
              </a:rPr>
              <a:t>Example3</a:t>
            </a:r>
            <a:endParaRPr lang="en-US" dirty="0" smtClean="0"/>
          </a:p>
          <a:p>
            <a:pPr marL="285750" indent="-285750">
              <a:buFont typeface="Arial" panose="020B0604020202020204" pitchFamily="34" charset="0"/>
              <a:buChar char="•"/>
            </a:pPr>
            <a:r>
              <a:rPr lang="en-US" dirty="0" smtClean="0">
                <a:hlinkClick r:id="rId5" action="ppaction://hlinkfile"/>
              </a:rPr>
              <a:t>Example4</a:t>
            </a:r>
            <a:endParaRPr lang="en-US" dirty="0" smtClean="0"/>
          </a:p>
          <a:p>
            <a:pPr marL="285750" indent="-285750">
              <a:buFont typeface="Arial" panose="020B0604020202020204" pitchFamily="34" charset="0"/>
              <a:buChar char="•"/>
            </a:pPr>
            <a:r>
              <a:rPr lang="en-US" dirty="0" smtClean="0">
                <a:hlinkClick r:id="rId6" action="ppaction://hlinkfile"/>
              </a:rPr>
              <a:t>Example5</a:t>
            </a:r>
            <a:endParaRPr lang="en-US" dirty="0" smtClean="0"/>
          </a:p>
          <a:p>
            <a:pPr marL="285750" indent="-285750">
              <a:buFont typeface="Arial" panose="020B0604020202020204" pitchFamily="34" charset="0"/>
              <a:buChar char="•"/>
            </a:pPr>
            <a:r>
              <a:rPr lang="en-US" dirty="0" smtClean="0">
                <a:hlinkClick r:id="rId7" action="ppaction://hlinkfile"/>
              </a:rPr>
              <a:t>Example6</a:t>
            </a:r>
            <a:endParaRPr lang="en-US" dirty="0" smtClean="0"/>
          </a:p>
          <a:p>
            <a:pPr marL="285750" indent="-285750">
              <a:buFont typeface="Arial" panose="020B0604020202020204" pitchFamily="34" charset="0"/>
              <a:buChar char="•"/>
            </a:pPr>
            <a:r>
              <a:rPr lang="en-US" dirty="0" smtClean="0">
                <a:hlinkClick r:id="rId8" action="ppaction://hlinkfile"/>
              </a:rPr>
              <a:t>Example7</a:t>
            </a:r>
            <a:endParaRPr lang="en-US" dirty="0" smtClean="0"/>
          </a:p>
          <a:p>
            <a:pPr marL="285750" indent="-285750">
              <a:buFont typeface="Arial" panose="020B0604020202020204" pitchFamily="34" charset="0"/>
              <a:buChar char="•"/>
            </a:pPr>
            <a:r>
              <a:rPr lang="en-US" dirty="0" smtClean="0">
                <a:hlinkClick r:id="rId9" action="ppaction://hlinkfile"/>
              </a:rPr>
              <a:t>Example8</a:t>
            </a:r>
            <a:endParaRPr lang="en-US" dirty="0"/>
          </a:p>
        </p:txBody>
      </p:sp>
    </p:spTree>
    <p:extLst>
      <p:ext uri="{BB962C8B-B14F-4D97-AF65-F5344CB8AC3E}">
        <p14:creationId xmlns:p14="http://schemas.microsoft.com/office/powerpoint/2010/main" val="606703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JS-Inner HTML</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endParaRPr lang="en-IN" dirty="0"/>
          </a:p>
          <a:p>
            <a:r>
              <a:rPr lang="en-IN" dirty="0"/>
              <a:t>&lt;h2&gt;What Can JavaScript Do?&lt;/h2&gt;</a:t>
            </a:r>
          </a:p>
          <a:p>
            <a:endParaRPr lang="en-IN" dirty="0"/>
          </a:p>
          <a:p>
            <a:r>
              <a:rPr lang="en-IN" dirty="0"/>
              <a:t>&lt;p id="demo"&gt;JavaScript can change HTML content.&lt;/p&gt;</a:t>
            </a:r>
          </a:p>
          <a:p>
            <a:endParaRPr lang="en-IN" dirty="0"/>
          </a:p>
          <a:p>
            <a:r>
              <a:rPr lang="en-IN" dirty="0"/>
              <a:t>&lt;button type="button" </a:t>
            </a:r>
            <a:r>
              <a:rPr lang="en-IN" dirty="0" err="1"/>
              <a:t>onclick</a:t>
            </a:r>
            <a:r>
              <a:rPr lang="en-IN" dirty="0"/>
              <a:t>='</a:t>
            </a:r>
            <a:r>
              <a:rPr lang="en-IN" dirty="0" err="1"/>
              <a:t>document.getElementById</a:t>
            </a:r>
            <a:r>
              <a:rPr lang="en-IN" dirty="0"/>
              <a:t>("demo").</a:t>
            </a:r>
            <a:r>
              <a:rPr lang="en-IN" dirty="0" err="1"/>
              <a:t>innerHTML</a:t>
            </a:r>
            <a:r>
              <a:rPr lang="en-IN" dirty="0"/>
              <a:t> = "Hello JavaScript!"'&gt;Click Me!&lt;/button&gt;</a:t>
            </a:r>
          </a:p>
          <a:p>
            <a:endParaRPr lang="en-IN" dirty="0"/>
          </a:p>
          <a:p>
            <a:r>
              <a:rPr lang="en-IN" dirty="0"/>
              <a:t>&lt;/body&gt;</a:t>
            </a:r>
          </a:p>
          <a:p>
            <a:r>
              <a:rPr lang="en-IN" dirty="0"/>
              <a:t>&lt;/html&gt;</a:t>
            </a:r>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15</a:t>
            </a:fld>
            <a:endParaRPr lang="en-IN"/>
          </a:p>
        </p:txBody>
      </p:sp>
    </p:spTree>
    <p:extLst>
      <p:ext uri="{BB962C8B-B14F-4D97-AF65-F5344CB8AC3E}">
        <p14:creationId xmlns:p14="http://schemas.microsoft.com/office/powerpoint/2010/main" val="318866139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Changing the Value of an Attribute</a:t>
            </a:r>
          </a:p>
        </p:txBody>
      </p:sp>
      <p:sp>
        <p:nvSpPr>
          <p:cNvPr id="3" name="Content Placeholder 2"/>
          <p:cNvSpPr>
            <a:spLocks noGrp="1"/>
          </p:cNvSpPr>
          <p:nvPr>
            <p:ph idx="1"/>
          </p:nvPr>
        </p:nvSpPr>
        <p:spPr>
          <a:xfrm>
            <a:off x="838200" y="1371600"/>
            <a:ext cx="10515600" cy="4984749"/>
          </a:xfrm>
        </p:spPr>
        <p:txBody>
          <a:bodyPr/>
          <a:lstStyle/>
          <a:p>
            <a:r>
              <a:rPr lang="en-US" dirty="0" err="1"/>
              <a:t>document.getElementById</a:t>
            </a:r>
            <a:r>
              <a:rPr lang="en-US" dirty="0"/>
              <a:t>(</a:t>
            </a:r>
            <a:r>
              <a:rPr lang="en-US" i="1" dirty="0"/>
              <a:t>id</a:t>
            </a:r>
            <a:r>
              <a:rPr lang="en-US" dirty="0"/>
              <a:t>).</a:t>
            </a:r>
            <a:r>
              <a:rPr lang="en-US" i="1" dirty="0"/>
              <a:t>attribute=new </a:t>
            </a:r>
            <a:r>
              <a:rPr lang="en-US" i="1" dirty="0" smtClean="0"/>
              <a:t>value</a:t>
            </a:r>
          </a:p>
          <a:p>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150</a:t>
            </a:fld>
            <a:endParaRPr lang="en-IN"/>
          </a:p>
        </p:txBody>
      </p:sp>
    </p:spTree>
    <p:extLst>
      <p:ext uri="{BB962C8B-B14F-4D97-AF65-F5344CB8AC3E}">
        <p14:creationId xmlns:p14="http://schemas.microsoft.com/office/powerpoint/2010/main" val="415492925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Using Events</a:t>
            </a:r>
          </a:p>
        </p:txBody>
      </p:sp>
      <p:sp>
        <p:nvSpPr>
          <p:cNvPr id="3" name="Content Placeholder 2"/>
          <p:cNvSpPr>
            <a:spLocks noGrp="1"/>
          </p:cNvSpPr>
          <p:nvPr>
            <p:ph idx="1"/>
          </p:nvPr>
        </p:nvSpPr>
        <p:spPr>
          <a:xfrm>
            <a:off x="838200" y="1371600"/>
            <a:ext cx="10515600" cy="4984749"/>
          </a:xfrm>
        </p:spPr>
        <p:txBody>
          <a:bodyPr/>
          <a:lstStyle/>
          <a:p>
            <a:pPr algn="just"/>
            <a:r>
              <a:rPr lang="en-US" dirty="0"/>
              <a:t>The HTML DOM allows you to execute code when an event occurs.</a:t>
            </a:r>
          </a:p>
          <a:p>
            <a:pPr algn="just"/>
            <a:r>
              <a:rPr lang="en-US" dirty="0"/>
              <a:t>Events are generated by the browser when "things happen" to HTML elements:</a:t>
            </a:r>
          </a:p>
          <a:p>
            <a:pPr lvl="1" algn="just"/>
            <a:r>
              <a:rPr lang="en-US" sz="2800" dirty="0"/>
              <a:t>An element is clicked on</a:t>
            </a:r>
          </a:p>
          <a:p>
            <a:pPr lvl="1" algn="just"/>
            <a:r>
              <a:rPr lang="en-US" sz="2800" dirty="0"/>
              <a:t>The page has loaded</a:t>
            </a:r>
          </a:p>
          <a:p>
            <a:pPr lvl="1" algn="just"/>
            <a:r>
              <a:rPr lang="en-US" sz="2800" dirty="0"/>
              <a:t>Input fields are changed</a:t>
            </a:r>
          </a:p>
          <a:p>
            <a:pPr algn="just"/>
            <a:r>
              <a:rPr lang="en-US" dirty="0" smtClean="0"/>
              <a:t>This </a:t>
            </a:r>
            <a:r>
              <a:rPr lang="en-US" dirty="0"/>
              <a:t>example changes the style of the HTML element with id="id1", when the user clicks a button</a:t>
            </a:r>
            <a:r>
              <a:rPr lang="en-US" dirty="0" smtClean="0"/>
              <a:t>:</a:t>
            </a:r>
          </a:p>
          <a:p>
            <a:pPr algn="just"/>
            <a:r>
              <a:rPr lang="en-US" dirty="0" smtClean="0">
                <a:hlinkClick r:id="rId2" action="ppaction://hlinkfile"/>
              </a:rPr>
              <a:t>Example</a:t>
            </a:r>
            <a:endParaRPr lang="en-US"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151</a:t>
            </a:fld>
            <a:endParaRPr lang="en-IN"/>
          </a:p>
        </p:txBody>
      </p:sp>
    </p:spTree>
    <p:extLst>
      <p:ext uri="{BB962C8B-B14F-4D97-AF65-F5344CB8AC3E}">
        <p14:creationId xmlns:p14="http://schemas.microsoft.com/office/powerpoint/2010/main" val="321968637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77500" lnSpcReduction="20000"/>
          </a:bodyPr>
          <a:lstStyle/>
          <a:p>
            <a:pPr algn="just"/>
            <a:r>
              <a:rPr lang="en-US" b="1" dirty="0"/>
              <a:t>Reacting to Events</a:t>
            </a:r>
          </a:p>
          <a:p>
            <a:pPr algn="just"/>
            <a:r>
              <a:rPr lang="en-US" dirty="0"/>
              <a:t>A JavaScript can be executed when an event occurs, like when a user clicks on an HTML element.</a:t>
            </a:r>
          </a:p>
          <a:p>
            <a:pPr algn="just"/>
            <a:r>
              <a:rPr lang="en-US" dirty="0"/>
              <a:t>To execute code when a user clicks on an element, add JavaScript code to an HTML event attribute:</a:t>
            </a:r>
          </a:p>
          <a:p>
            <a:pPr marL="0" indent="0" algn="just">
              <a:buNone/>
            </a:pPr>
            <a:r>
              <a:rPr lang="en-US" dirty="0" smtClean="0"/>
              <a:t>		</a:t>
            </a:r>
            <a:r>
              <a:rPr lang="en-US" dirty="0" err="1" smtClean="0"/>
              <a:t>onclick</a:t>
            </a:r>
            <a:r>
              <a:rPr lang="en-US" dirty="0" smtClean="0"/>
              <a:t>=</a:t>
            </a:r>
            <a:r>
              <a:rPr lang="en-US" i="1" dirty="0" smtClean="0"/>
              <a:t>JavaScript</a:t>
            </a:r>
            <a:r>
              <a:rPr lang="en-US" dirty="0" smtClean="0"/>
              <a:t> </a:t>
            </a:r>
            <a:endParaRPr lang="en-US" dirty="0"/>
          </a:p>
          <a:p>
            <a:pPr algn="just"/>
            <a:r>
              <a:rPr lang="en-US" dirty="0"/>
              <a:t>Examples of HTML events:</a:t>
            </a:r>
          </a:p>
          <a:p>
            <a:pPr lvl="1" algn="just"/>
            <a:r>
              <a:rPr lang="en-US" sz="2800" dirty="0"/>
              <a:t>When a user clicks the mouse</a:t>
            </a:r>
          </a:p>
          <a:p>
            <a:pPr lvl="1" algn="just"/>
            <a:r>
              <a:rPr lang="en-US" sz="2800" dirty="0"/>
              <a:t>When a web page has loaded</a:t>
            </a:r>
          </a:p>
          <a:p>
            <a:pPr lvl="1" algn="just"/>
            <a:r>
              <a:rPr lang="en-US" sz="2800" dirty="0"/>
              <a:t>When an image has been loaded</a:t>
            </a:r>
          </a:p>
          <a:p>
            <a:pPr lvl="1" algn="just"/>
            <a:r>
              <a:rPr lang="en-US" sz="2800" dirty="0"/>
              <a:t>When the mouse moves over an element</a:t>
            </a:r>
          </a:p>
          <a:p>
            <a:pPr lvl="1" algn="just"/>
            <a:r>
              <a:rPr lang="en-US" sz="2800" dirty="0"/>
              <a:t>When an input field is changed</a:t>
            </a:r>
          </a:p>
          <a:p>
            <a:pPr lvl="1" algn="just"/>
            <a:r>
              <a:rPr lang="en-US" sz="2800" dirty="0"/>
              <a:t>When an HTML form is submitted</a:t>
            </a:r>
          </a:p>
          <a:p>
            <a:pPr lvl="1" algn="just"/>
            <a:r>
              <a:rPr lang="en-US" sz="2800" dirty="0"/>
              <a:t>When a user strokes a key </a:t>
            </a:r>
          </a:p>
          <a:p>
            <a:pPr algn="just"/>
            <a:r>
              <a:rPr lang="en-IN" dirty="0" smtClean="0"/>
              <a:t>Example </a:t>
            </a:r>
            <a:r>
              <a:rPr lang="en-IN" dirty="0" smtClean="0">
                <a:hlinkClick r:id="rId2" action="ppaction://hlinkfile"/>
              </a:rPr>
              <a:t>1</a:t>
            </a:r>
            <a:r>
              <a:rPr lang="en-IN" dirty="0" smtClean="0"/>
              <a:t> </a:t>
            </a:r>
            <a:r>
              <a:rPr lang="en-IN" dirty="0" smtClean="0">
                <a:hlinkClick r:id="rId3" action="ppaction://hlinkfile"/>
              </a:rPr>
              <a:t>2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152</a:t>
            </a:fld>
            <a:endParaRPr lang="en-IN"/>
          </a:p>
        </p:txBody>
      </p:sp>
    </p:spTree>
    <p:extLst>
      <p:ext uri="{BB962C8B-B14F-4D97-AF65-F5344CB8AC3E}">
        <p14:creationId xmlns:p14="http://schemas.microsoft.com/office/powerpoint/2010/main" val="36039863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92500"/>
          </a:bodyPr>
          <a:lstStyle/>
          <a:p>
            <a:pPr algn="just"/>
            <a:r>
              <a:rPr lang="en-US" b="1" dirty="0"/>
              <a:t>HTML Event Attributes</a:t>
            </a:r>
          </a:p>
          <a:p>
            <a:pPr lvl="1" algn="just"/>
            <a:r>
              <a:rPr lang="en-US" dirty="0"/>
              <a:t>To assign events to HTML elements you can use event attributes</a:t>
            </a:r>
            <a:r>
              <a:rPr lang="en-US" dirty="0" smtClean="0"/>
              <a:t>.</a:t>
            </a:r>
          </a:p>
          <a:p>
            <a:pPr lvl="1" algn="just"/>
            <a:r>
              <a:rPr lang="en-IN" dirty="0" smtClean="0">
                <a:hlinkClick r:id="rId2" action="ppaction://hlinkfile"/>
              </a:rPr>
              <a:t>Example</a:t>
            </a:r>
            <a:endParaRPr lang="en-IN" dirty="0" smtClean="0"/>
          </a:p>
          <a:p>
            <a:pPr algn="just"/>
            <a:r>
              <a:rPr lang="en-US" b="1" dirty="0"/>
              <a:t>Assign Events Using the HTML DOM</a:t>
            </a:r>
          </a:p>
          <a:p>
            <a:pPr lvl="1" algn="just"/>
            <a:r>
              <a:rPr lang="en-US" dirty="0"/>
              <a:t>The HTML DOM allows you to assign events to HTML elements using JavaScript: </a:t>
            </a:r>
            <a:endParaRPr lang="en-US" dirty="0" smtClean="0"/>
          </a:p>
          <a:p>
            <a:pPr lvl="1" algn="just"/>
            <a:r>
              <a:rPr lang="en-US" dirty="0" smtClean="0">
                <a:hlinkClick r:id="rId3" action="ppaction://hlinkfile"/>
              </a:rPr>
              <a:t>Example</a:t>
            </a:r>
            <a:endParaRPr lang="en-US" dirty="0" smtClean="0"/>
          </a:p>
          <a:p>
            <a:pPr algn="just"/>
            <a:r>
              <a:rPr lang="en-US" b="1" dirty="0"/>
              <a:t>The </a:t>
            </a:r>
            <a:r>
              <a:rPr lang="en-US" b="1" dirty="0" err="1"/>
              <a:t>onload</a:t>
            </a:r>
            <a:r>
              <a:rPr lang="en-US" b="1" dirty="0"/>
              <a:t> and </a:t>
            </a:r>
            <a:r>
              <a:rPr lang="en-US" b="1" dirty="0" err="1"/>
              <a:t>onunload</a:t>
            </a:r>
            <a:r>
              <a:rPr lang="en-US" b="1" dirty="0"/>
              <a:t> Events</a:t>
            </a:r>
          </a:p>
          <a:p>
            <a:pPr lvl="1" algn="just"/>
            <a:r>
              <a:rPr lang="en-US" dirty="0"/>
              <a:t>The </a:t>
            </a:r>
            <a:r>
              <a:rPr lang="en-US" dirty="0" err="1"/>
              <a:t>onload</a:t>
            </a:r>
            <a:r>
              <a:rPr lang="en-US" dirty="0"/>
              <a:t> and </a:t>
            </a:r>
            <a:r>
              <a:rPr lang="en-US" dirty="0" err="1"/>
              <a:t>onunload</a:t>
            </a:r>
            <a:r>
              <a:rPr lang="en-US" dirty="0"/>
              <a:t> events are triggered when the user enters or leaves the page.</a:t>
            </a:r>
          </a:p>
          <a:p>
            <a:pPr lvl="1" algn="just"/>
            <a:r>
              <a:rPr lang="en-US" dirty="0"/>
              <a:t>The </a:t>
            </a:r>
            <a:r>
              <a:rPr lang="en-US" dirty="0" err="1"/>
              <a:t>onload</a:t>
            </a:r>
            <a:r>
              <a:rPr lang="en-US" dirty="0"/>
              <a:t> event can be used to check the visitor's browser type and browser version, and load the proper version of the web page based on the information.</a:t>
            </a:r>
          </a:p>
          <a:p>
            <a:pPr lvl="1" algn="just"/>
            <a:r>
              <a:rPr lang="en-US" dirty="0"/>
              <a:t>The </a:t>
            </a:r>
            <a:r>
              <a:rPr lang="en-US" dirty="0" err="1"/>
              <a:t>onload</a:t>
            </a:r>
            <a:r>
              <a:rPr lang="en-US" dirty="0"/>
              <a:t> and </a:t>
            </a:r>
            <a:r>
              <a:rPr lang="en-US" dirty="0" err="1"/>
              <a:t>onunload</a:t>
            </a:r>
            <a:r>
              <a:rPr lang="en-US" dirty="0"/>
              <a:t> events can be used to deal with cookies.</a:t>
            </a:r>
          </a:p>
          <a:p>
            <a:pPr lvl="1" algn="just"/>
            <a:r>
              <a:rPr lang="en-IN" dirty="0" smtClean="0">
                <a:hlinkClick r:id="rId4"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153</a:t>
            </a:fld>
            <a:endParaRPr lang="en-IN"/>
          </a:p>
        </p:txBody>
      </p:sp>
    </p:spTree>
    <p:extLst>
      <p:ext uri="{BB962C8B-B14F-4D97-AF65-F5344CB8AC3E}">
        <p14:creationId xmlns:p14="http://schemas.microsoft.com/office/powerpoint/2010/main" val="38130720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Events</a:t>
            </a:r>
          </a:p>
        </p:txBody>
      </p:sp>
      <p:sp>
        <p:nvSpPr>
          <p:cNvPr id="3" name="Content Placeholder 2"/>
          <p:cNvSpPr>
            <a:spLocks noGrp="1"/>
          </p:cNvSpPr>
          <p:nvPr>
            <p:ph idx="1"/>
          </p:nvPr>
        </p:nvSpPr>
        <p:spPr>
          <a:xfrm>
            <a:off x="838200" y="1371600"/>
            <a:ext cx="10515600" cy="4984749"/>
          </a:xfrm>
        </p:spPr>
        <p:txBody>
          <a:bodyPr>
            <a:normAutofit fontScale="92500"/>
          </a:bodyPr>
          <a:lstStyle/>
          <a:p>
            <a:pPr algn="just"/>
            <a:r>
              <a:rPr lang="en-US" b="1" dirty="0"/>
              <a:t>The </a:t>
            </a:r>
            <a:r>
              <a:rPr lang="en-US" b="1" dirty="0" err="1"/>
              <a:t>onchange</a:t>
            </a:r>
            <a:r>
              <a:rPr lang="en-US" b="1" dirty="0"/>
              <a:t> Event</a:t>
            </a:r>
          </a:p>
          <a:p>
            <a:pPr lvl="1" algn="just"/>
            <a:r>
              <a:rPr lang="en-US" dirty="0"/>
              <a:t>The </a:t>
            </a:r>
            <a:r>
              <a:rPr lang="en-US" dirty="0" err="1"/>
              <a:t>onchange</a:t>
            </a:r>
            <a:r>
              <a:rPr lang="en-US" dirty="0"/>
              <a:t> event are often used in combination with validation of input fields</a:t>
            </a:r>
            <a:r>
              <a:rPr lang="en-US" dirty="0" smtClean="0"/>
              <a:t>.</a:t>
            </a:r>
            <a:endParaRPr lang="en-US" dirty="0"/>
          </a:p>
          <a:p>
            <a:pPr lvl="1" algn="just"/>
            <a:r>
              <a:rPr lang="en-US" dirty="0"/>
              <a:t>Below is an example of how to use the </a:t>
            </a:r>
            <a:r>
              <a:rPr lang="en-US" dirty="0" err="1"/>
              <a:t>onchange</a:t>
            </a:r>
            <a:r>
              <a:rPr lang="en-US" dirty="0"/>
              <a:t>. The </a:t>
            </a:r>
            <a:r>
              <a:rPr lang="en-US" dirty="0" err="1"/>
              <a:t>upperCase</a:t>
            </a:r>
            <a:r>
              <a:rPr lang="en-US" dirty="0"/>
              <a:t>() function will be called when a user changes the content of an input field</a:t>
            </a:r>
            <a:r>
              <a:rPr lang="en-US" dirty="0" smtClean="0"/>
              <a:t>.</a:t>
            </a:r>
          </a:p>
          <a:p>
            <a:pPr lvl="1" algn="just"/>
            <a:r>
              <a:rPr lang="en-US" dirty="0" smtClean="0">
                <a:hlinkClick r:id="rId2" action="ppaction://hlinkfile"/>
              </a:rPr>
              <a:t>Example</a:t>
            </a:r>
            <a:endParaRPr lang="en-IN" dirty="0" smtClean="0"/>
          </a:p>
          <a:p>
            <a:pPr algn="just"/>
            <a:r>
              <a:rPr lang="en-US" b="1" dirty="0"/>
              <a:t>The </a:t>
            </a:r>
            <a:r>
              <a:rPr lang="en-US" b="1" dirty="0" err="1"/>
              <a:t>onmouseover</a:t>
            </a:r>
            <a:r>
              <a:rPr lang="en-US" b="1" dirty="0"/>
              <a:t> and </a:t>
            </a:r>
            <a:r>
              <a:rPr lang="en-US" b="1" dirty="0" err="1"/>
              <a:t>onmouseout</a:t>
            </a:r>
            <a:r>
              <a:rPr lang="en-US" b="1" dirty="0"/>
              <a:t> Events</a:t>
            </a:r>
          </a:p>
          <a:p>
            <a:pPr lvl="1" algn="just"/>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a:t>
            </a:r>
            <a:r>
              <a:rPr lang="en-US" dirty="0" smtClean="0"/>
              <a:t>element. </a:t>
            </a:r>
            <a:r>
              <a:rPr lang="en-US" dirty="0" smtClean="0">
                <a:hlinkClick r:id="rId3" action="ppaction://hlinkfile"/>
              </a:rPr>
              <a:t>Example</a:t>
            </a:r>
            <a:endParaRPr lang="en-IN" dirty="0" smtClean="0"/>
          </a:p>
          <a:p>
            <a:pPr algn="just"/>
            <a:r>
              <a:rPr lang="en-US" b="1" dirty="0"/>
              <a:t>The </a:t>
            </a:r>
            <a:r>
              <a:rPr lang="en-US" b="1" dirty="0" err="1"/>
              <a:t>onmousedown</a:t>
            </a:r>
            <a:r>
              <a:rPr lang="en-US" b="1" dirty="0"/>
              <a:t>, </a:t>
            </a:r>
            <a:r>
              <a:rPr lang="en-US" b="1" dirty="0" err="1"/>
              <a:t>onmouseup</a:t>
            </a:r>
            <a:r>
              <a:rPr lang="en-US" b="1" dirty="0"/>
              <a:t> and </a:t>
            </a:r>
            <a:r>
              <a:rPr lang="en-US" b="1" dirty="0" err="1"/>
              <a:t>onclick</a:t>
            </a:r>
            <a:r>
              <a:rPr lang="en-US" b="1" dirty="0"/>
              <a:t> Events</a:t>
            </a:r>
          </a:p>
          <a:p>
            <a:pPr lvl="1" algn="just"/>
            <a:r>
              <a:rPr lang="en-US" dirty="0"/>
              <a:t>The </a:t>
            </a:r>
            <a:r>
              <a:rPr lang="en-US" dirty="0" err="1"/>
              <a:t>onmousedown</a:t>
            </a:r>
            <a:r>
              <a:rPr lang="en-US" dirty="0"/>
              <a:t>, </a:t>
            </a:r>
            <a:r>
              <a:rPr lang="en-US" dirty="0" err="1"/>
              <a:t>onmouseup</a:t>
            </a:r>
            <a:r>
              <a:rPr lang="en-US" dirty="0"/>
              <a:t>, and </a:t>
            </a:r>
            <a:r>
              <a:rPr lang="en-US" dirty="0" err="1"/>
              <a:t>onclick</a:t>
            </a:r>
            <a:r>
              <a:rPr lang="en-US" dirty="0"/>
              <a:t> events are all parts of a mouse-click. First when a mouse-button is clicked, the </a:t>
            </a:r>
            <a:r>
              <a:rPr lang="en-US" dirty="0" err="1"/>
              <a:t>onmousedown</a:t>
            </a:r>
            <a:r>
              <a:rPr lang="en-US" dirty="0"/>
              <a:t> event is triggered, then, when the mouse-button is released, the </a:t>
            </a:r>
            <a:r>
              <a:rPr lang="en-US" dirty="0" err="1"/>
              <a:t>onmouseup</a:t>
            </a:r>
            <a:r>
              <a:rPr lang="en-US" dirty="0"/>
              <a:t> event is triggered, finally, when the mouse-click is completed, the </a:t>
            </a:r>
            <a:r>
              <a:rPr lang="en-US" dirty="0" err="1"/>
              <a:t>onclick</a:t>
            </a:r>
            <a:r>
              <a:rPr lang="en-US" dirty="0"/>
              <a:t> event is triggered</a:t>
            </a:r>
            <a:r>
              <a:rPr lang="en-US" dirty="0" smtClean="0"/>
              <a:t>. </a:t>
            </a:r>
            <a:r>
              <a:rPr lang="en-US" dirty="0" smtClean="0">
                <a:hlinkClick r:id="rId4" action="ppaction://hlinkfile"/>
              </a:rPr>
              <a:t>Example</a:t>
            </a:r>
            <a:endParaRPr lang="en-IN" dirty="0"/>
          </a:p>
          <a:p>
            <a:pPr algn="just"/>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154</a:t>
            </a:fld>
            <a:endParaRPr lang="en-IN"/>
          </a:p>
        </p:txBody>
      </p:sp>
    </p:spTree>
    <p:extLst>
      <p:ext uri="{BB962C8B-B14F-4D97-AF65-F5344CB8AC3E}">
        <p14:creationId xmlns:p14="http://schemas.microsoft.com/office/powerpoint/2010/main" val="416307709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fontScale="92500" lnSpcReduction="10000"/>
          </a:bodyPr>
          <a:lstStyle/>
          <a:p>
            <a:r>
              <a:rPr lang="en-US" b="1" dirty="0"/>
              <a:t>The </a:t>
            </a:r>
            <a:r>
              <a:rPr lang="en-US" b="1" dirty="0" err="1"/>
              <a:t>addEventListener</a:t>
            </a:r>
            <a:r>
              <a:rPr lang="en-US" b="1" dirty="0"/>
              <a:t>() method</a:t>
            </a:r>
          </a:p>
          <a:p>
            <a:pPr lvl="1" algn="just"/>
            <a:r>
              <a:rPr lang="en-US" dirty="0" smtClean="0"/>
              <a:t>The </a:t>
            </a:r>
            <a:r>
              <a:rPr lang="en-US" dirty="0" err="1"/>
              <a:t>addEventListener</a:t>
            </a:r>
            <a:r>
              <a:rPr lang="en-US" dirty="0"/>
              <a:t>() method attaches an event handler to the specified element.</a:t>
            </a:r>
          </a:p>
          <a:p>
            <a:pPr lvl="1" algn="just"/>
            <a:r>
              <a:rPr lang="en-US" dirty="0"/>
              <a:t>The </a:t>
            </a:r>
            <a:r>
              <a:rPr lang="en-US" dirty="0" err="1"/>
              <a:t>addEventListener</a:t>
            </a:r>
            <a:r>
              <a:rPr lang="en-US" dirty="0"/>
              <a:t>() method attaches an event handler to an element without overwriting existing event handlers.</a:t>
            </a:r>
          </a:p>
          <a:p>
            <a:pPr lvl="1" algn="just"/>
            <a:r>
              <a:rPr lang="en-US" dirty="0"/>
              <a:t>You can add many event handlers to one element.</a:t>
            </a:r>
          </a:p>
          <a:p>
            <a:pPr lvl="1" algn="just"/>
            <a:r>
              <a:rPr lang="en-US" dirty="0"/>
              <a:t>You can add many event handlers of the same type to one element, </a:t>
            </a:r>
            <a:r>
              <a:rPr lang="en-US" dirty="0" err="1"/>
              <a:t>i.e</a:t>
            </a:r>
            <a:r>
              <a:rPr lang="en-US" dirty="0"/>
              <a:t> two "click" events.</a:t>
            </a:r>
          </a:p>
          <a:p>
            <a:pPr lvl="1" algn="just"/>
            <a:r>
              <a:rPr lang="en-US" dirty="0"/>
              <a:t>You can add event listeners to any DOM object not only HTML elements. </a:t>
            </a:r>
            <a:r>
              <a:rPr lang="en-US" dirty="0" err="1"/>
              <a:t>i.e</a:t>
            </a:r>
            <a:r>
              <a:rPr lang="en-US" dirty="0"/>
              <a:t> the window object.</a:t>
            </a:r>
          </a:p>
          <a:p>
            <a:pPr lvl="1" algn="just"/>
            <a:r>
              <a:rPr lang="en-US" dirty="0"/>
              <a:t>The </a:t>
            </a:r>
            <a:r>
              <a:rPr lang="en-US" dirty="0" err="1"/>
              <a:t>addEventListener</a:t>
            </a:r>
            <a:r>
              <a:rPr lang="en-US" dirty="0"/>
              <a:t>() method makes it easier to control how the event reacts to bubbling.</a:t>
            </a:r>
          </a:p>
          <a:p>
            <a:pPr lvl="1" algn="just"/>
            <a:r>
              <a:rPr lang="en-US" dirty="0"/>
              <a:t>When using the </a:t>
            </a:r>
            <a:r>
              <a:rPr lang="en-US" dirty="0" err="1"/>
              <a:t>addEventListener</a:t>
            </a:r>
            <a:r>
              <a:rPr lang="en-US" dirty="0"/>
              <a:t>() method, the JavaScript is separated from the HTML markup, for better readability and allows you to add event listeners even when you do not control the HTML markup.</a:t>
            </a:r>
          </a:p>
          <a:p>
            <a:pPr lvl="1" algn="just"/>
            <a:r>
              <a:rPr lang="en-US" dirty="0"/>
              <a:t>You can easily remove an event listener by using the </a:t>
            </a:r>
            <a:r>
              <a:rPr lang="en-US" dirty="0" err="1"/>
              <a:t>removeEventListener</a:t>
            </a:r>
            <a:r>
              <a:rPr lang="en-US" dirty="0"/>
              <a:t>() method.</a:t>
            </a:r>
          </a:p>
          <a:p>
            <a:pPr lvl="1"/>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155</a:t>
            </a:fld>
            <a:endParaRPr lang="en-IN"/>
          </a:p>
        </p:txBody>
      </p:sp>
    </p:spTree>
    <p:extLst>
      <p:ext uri="{BB962C8B-B14F-4D97-AF65-F5344CB8AC3E}">
        <p14:creationId xmlns:p14="http://schemas.microsoft.com/office/powerpoint/2010/main" val="126759791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The </a:t>
            </a:r>
            <a:r>
              <a:rPr lang="en-US" b="1" dirty="0" err="1"/>
              <a:t>addEventListener</a:t>
            </a:r>
            <a:r>
              <a:rPr lang="en-US" b="1" dirty="0"/>
              <a:t>() method</a:t>
            </a:r>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endParaRPr lang="en-IN" dirty="0"/>
          </a:p>
          <a:p>
            <a:pPr lvl="1"/>
            <a:endParaRPr lang="en-IN" dirty="0" smtClean="0"/>
          </a:p>
          <a:p>
            <a:pPr lvl="1"/>
            <a:r>
              <a:rPr lang="en-IN" dirty="0" smtClean="0">
                <a:hlinkClick r:id="rId2" action="ppaction://hlinkfile"/>
              </a:rPr>
              <a:t>Example</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156</a:t>
            </a:fld>
            <a:endParaRPr lang="en-IN"/>
          </a:p>
        </p:txBody>
      </p:sp>
      <p:pic>
        <p:nvPicPr>
          <p:cNvPr id="4" name="Picture 3"/>
          <p:cNvPicPr>
            <a:picLocks noChangeAspect="1"/>
          </p:cNvPicPr>
          <p:nvPr/>
        </p:nvPicPr>
        <p:blipFill rotWithShape="1">
          <a:blip r:embed="rId3" cstate="print"/>
          <a:srcRect l="16894" t="37684" r="19752" b="26287"/>
          <a:stretch/>
        </p:blipFill>
        <p:spPr>
          <a:xfrm>
            <a:off x="981636" y="2003611"/>
            <a:ext cx="10345861" cy="3307977"/>
          </a:xfrm>
          <a:prstGeom prst="rect">
            <a:avLst/>
          </a:prstGeom>
        </p:spPr>
      </p:pic>
    </p:spTree>
    <p:extLst>
      <p:ext uri="{BB962C8B-B14F-4D97-AF65-F5344CB8AC3E}">
        <p14:creationId xmlns:p14="http://schemas.microsoft.com/office/powerpoint/2010/main" val="35878865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r>
              <a:rPr lang="en-US" b="1" dirty="0"/>
              <a:t>Add an Event Handler to an Element</a:t>
            </a:r>
          </a:p>
          <a:p>
            <a:pPr lvl="1"/>
            <a:r>
              <a:rPr lang="en-IN" dirty="0" smtClean="0">
                <a:hlinkClick r:id="rId2" action="ppaction://hlinkfile"/>
              </a:rPr>
              <a:t>Example</a:t>
            </a:r>
            <a:r>
              <a:rPr lang="en-IN" dirty="0" smtClean="0"/>
              <a:t> </a:t>
            </a:r>
            <a:r>
              <a:rPr lang="en-IN" dirty="0" smtClean="0">
                <a:hlinkClick r:id="rId3" action="ppaction://hlinkfile"/>
              </a:rPr>
              <a:t>Example2</a:t>
            </a:r>
            <a:endParaRPr lang="en-IN" dirty="0" smtClean="0"/>
          </a:p>
          <a:p>
            <a:r>
              <a:rPr lang="en-US" b="1" dirty="0"/>
              <a:t>Add Many Event Handlers to the Same Element</a:t>
            </a:r>
          </a:p>
          <a:p>
            <a:pPr lvl="1"/>
            <a:r>
              <a:rPr lang="en-US" dirty="0" smtClean="0">
                <a:hlinkClick r:id="rId4" action="ppaction://hlinkfile"/>
              </a:rPr>
              <a:t>Example</a:t>
            </a:r>
            <a:r>
              <a:rPr lang="en-US" dirty="0" smtClean="0"/>
              <a:t> </a:t>
            </a:r>
            <a:r>
              <a:rPr lang="en-US" dirty="0" smtClean="0">
                <a:hlinkClick r:id="rId5" action="ppaction://hlinkfile"/>
              </a:rPr>
              <a:t>Example2</a:t>
            </a:r>
            <a:endParaRPr lang="en-US" dirty="0" smtClean="0"/>
          </a:p>
          <a:p>
            <a:r>
              <a:rPr lang="en-US" b="1" dirty="0" smtClean="0"/>
              <a:t>Add </a:t>
            </a:r>
            <a:r>
              <a:rPr lang="en-US" b="1" dirty="0"/>
              <a:t>an Event Handler to the Window Object</a:t>
            </a:r>
          </a:p>
          <a:p>
            <a:pPr lvl="1"/>
            <a:r>
              <a:rPr lang="en-US" dirty="0"/>
              <a:t>The </a:t>
            </a:r>
            <a:r>
              <a:rPr lang="en-US" dirty="0" err="1"/>
              <a:t>addEventListener</a:t>
            </a:r>
            <a:r>
              <a:rPr lang="en-US" dirty="0"/>
              <a:t>() method allows you to add event listeners on any HTML DOM object such as HTML elements, the HTML document, the window object, or other objects that supports events, like the </a:t>
            </a:r>
            <a:r>
              <a:rPr lang="en-US" dirty="0" err="1"/>
              <a:t>xmlHttpRequest</a:t>
            </a:r>
            <a:r>
              <a:rPr lang="en-US" dirty="0"/>
              <a:t> object</a:t>
            </a:r>
            <a:r>
              <a:rPr lang="en-US" dirty="0" smtClean="0"/>
              <a:t>.</a:t>
            </a:r>
          </a:p>
          <a:p>
            <a:pPr lvl="1"/>
            <a:r>
              <a:rPr lang="en-US" dirty="0" smtClean="0">
                <a:hlinkClick r:id="rId6" action="ppaction://hlinkfile"/>
              </a:rPr>
              <a:t>Example</a:t>
            </a:r>
            <a:endParaRPr lang="en-US" dirty="0" smtClean="0"/>
          </a:p>
          <a:p>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157</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1371600"/>
            <a:ext cx="10515600" cy="4984749"/>
          </a:xfrm>
        </p:spPr>
        <p:txBody>
          <a:bodyPr>
            <a:normAutofit/>
          </a:bodyPr>
          <a:lstStyle/>
          <a:p>
            <a:pPr algn="just"/>
            <a:r>
              <a:rPr lang="en-IN" b="1" dirty="0" smtClean="0"/>
              <a:t>Passing Parameters</a:t>
            </a:r>
          </a:p>
          <a:p>
            <a:pPr lvl="1" algn="just"/>
            <a:r>
              <a:rPr lang="en-IN" dirty="0" smtClean="0"/>
              <a:t>When passing parameter values, use an "anonymous function" that calls the specified function with the parameters:</a:t>
            </a:r>
          </a:p>
          <a:p>
            <a:pPr lvl="1" algn="just"/>
            <a:r>
              <a:rPr lang="en-US" dirty="0" smtClean="0">
                <a:hlinkClick r:id="rId2" action="ppaction://hlinkfile"/>
              </a:rPr>
              <a:t>Example</a:t>
            </a:r>
            <a:endParaRPr lang="en-US" dirty="0" smtClean="0"/>
          </a:p>
          <a:p>
            <a:pPr algn="just"/>
            <a:endParaRPr lang="en-US" b="1" dirty="0"/>
          </a:p>
          <a:p>
            <a:pPr algn="just"/>
            <a:endParaRPr lang="en-IN" dirty="0" smtClean="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158</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983673"/>
            <a:ext cx="10515600" cy="5680363"/>
          </a:xfrm>
        </p:spPr>
        <p:txBody>
          <a:bodyPr>
            <a:normAutofit fontScale="70000" lnSpcReduction="20000"/>
          </a:bodyPr>
          <a:lstStyle/>
          <a:p>
            <a:pPr algn="just"/>
            <a:r>
              <a:rPr lang="en-IN" sz="3600" b="1" dirty="0" smtClean="0"/>
              <a:t>Event Bubbling or Event Capturing?</a:t>
            </a:r>
          </a:p>
          <a:p>
            <a:pPr lvl="1" algn="just"/>
            <a:r>
              <a:rPr lang="en-IN" sz="3600" dirty="0" smtClean="0">
                <a:latin typeface="Palatino Linotype" pitchFamily="18" charset="0"/>
              </a:rPr>
              <a:t>There are two ways of event propagation in the HTML DOM, bubbling and capturing.</a:t>
            </a:r>
          </a:p>
          <a:p>
            <a:pPr lvl="1" algn="just"/>
            <a:r>
              <a:rPr lang="en-IN" sz="3600" dirty="0" smtClean="0">
                <a:latin typeface="Palatino Linotype" pitchFamily="18" charset="0"/>
              </a:rPr>
              <a:t>Event propagation is a way of defining the element order when an event occurs. If you have a &lt;p&gt; element inside a &lt;div&gt; element, and the user clicks on the &lt;p&gt; element, which element's "click" event should be handled first?</a:t>
            </a:r>
          </a:p>
          <a:p>
            <a:pPr lvl="1" algn="just"/>
            <a:r>
              <a:rPr lang="en-IN" sz="3600" dirty="0" smtClean="0">
                <a:latin typeface="Palatino Linotype" pitchFamily="18" charset="0"/>
              </a:rPr>
              <a:t>In </a:t>
            </a:r>
            <a:r>
              <a:rPr lang="en-IN" sz="3600" i="1" dirty="0" smtClean="0">
                <a:latin typeface="Palatino Linotype" pitchFamily="18" charset="0"/>
              </a:rPr>
              <a:t>bubbling </a:t>
            </a:r>
            <a:r>
              <a:rPr lang="en-IN" sz="3600" dirty="0" smtClean="0">
                <a:latin typeface="Palatino Linotype" pitchFamily="18" charset="0"/>
              </a:rPr>
              <a:t>the inner most element's event is handled first and then the outer: the &lt;p&gt; element's click event is handled first, then the &lt;div&gt; element's click event.</a:t>
            </a:r>
          </a:p>
          <a:p>
            <a:pPr lvl="1" algn="just"/>
            <a:r>
              <a:rPr lang="en-IN" sz="3600" dirty="0" smtClean="0">
                <a:latin typeface="Palatino Linotype" pitchFamily="18" charset="0"/>
              </a:rPr>
              <a:t>In </a:t>
            </a:r>
            <a:r>
              <a:rPr lang="en-IN" sz="3600" i="1" dirty="0" smtClean="0">
                <a:latin typeface="Palatino Linotype" pitchFamily="18" charset="0"/>
              </a:rPr>
              <a:t>capturing </a:t>
            </a:r>
            <a:r>
              <a:rPr lang="en-IN" sz="3600" dirty="0" smtClean="0">
                <a:latin typeface="Palatino Linotype" pitchFamily="18" charset="0"/>
              </a:rPr>
              <a:t>the outer most element's event is handled first and then the inner: the &lt;div&gt; element's click event will be handled first, then the &lt;p&gt; element's click event.</a:t>
            </a:r>
          </a:p>
          <a:p>
            <a:pPr lvl="1" algn="just"/>
            <a:r>
              <a:rPr lang="en-IN" sz="3600" dirty="0" smtClean="0">
                <a:latin typeface="Palatino Linotype" pitchFamily="18" charset="0"/>
              </a:rPr>
              <a:t>With the </a:t>
            </a:r>
            <a:r>
              <a:rPr lang="en-IN" sz="3600" dirty="0" err="1" smtClean="0">
                <a:latin typeface="Palatino Linotype" pitchFamily="18" charset="0"/>
              </a:rPr>
              <a:t>addEventListener</a:t>
            </a:r>
            <a:r>
              <a:rPr lang="en-IN" sz="3600" dirty="0" smtClean="0">
                <a:latin typeface="Palatino Linotype" pitchFamily="18" charset="0"/>
              </a:rPr>
              <a:t>() method you can specify the propagation type by using the "</a:t>
            </a:r>
            <a:r>
              <a:rPr lang="en-IN" sz="3600" dirty="0" err="1" smtClean="0">
                <a:latin typeface="Palatino Linotype" pitchFamily="18" charset="0"/>
              </a:rPr>
              <a:t>useCapture</a:t>
            </a:r>
            <a:r>
              <a:rPr lang="en-IN" sz="3600" dirty="0" smtClean="0">
                <a:latin typeface="Palatino Linotype" pitchFamily="18" charset="0"/>
              </a:rPr>
              <a:t>" parameter:</a:t>
            </a:r>
          </a:p>
          <a:p>
            <a:pPr lvl="1" algn="just"/>
            <a:r>
              <a:rPr lang="en-IN" sz="3600" dirty="0" err="1" smtClean="0">
                <a:latin typeface="Palatino Linotype" pitchFamily="18" charset="0"/>
              </a:rPr>
              <a:t>addEventListener</a:t>
            </a:r>
            <a:r>
              <a:rPr lang="en-IN" sz="3600" dirty="0" smtClean="0">
                <a:latin typeface="Palatino Linotype" pitchFamily="18" charset="0"/>
              </a:rPr>
              <a:t>(</a:t>
            </a:r>
            <a:r>
              <a:rPr lang="en-IN" sz="3600" i="1" dirty="0" smtClean="0">
                <a:latin typeface="Palatino Linotype" pitchFamily="18" charset="0"/>
              </a:rPr>
              <a:t>event</a:t>
            </a:r>
            <a:r>
              <a:rPr lang="en-IN" sz="3600" dirty="0" smtClean="0">
                <a:latin typeface="Palatino Linotype" pitchFamily="18" charset="0"/>
              </a:rPr>
              <a:t>, </a:t>
            </a:r>
            <a:r>
              <a:rPr lang="en-IN" sz="3600" i="1" dirty="0" smtClean="0">
                <a:latin typeface="Palatino Linotype" pitchFamily="18" charset="0"/>
              </a:rPr>
              <a:t>function</a:t>
            </a:r>
            <a:r>
              <a:rPr lang="en-IN" sz="3600" dirty="0" smtClean="0">
                <a:latin typeface="Palatino Linotype" pitchFamily="18" charset="0"/>
              </a:rPr>
              <a:t>, </a:t>
            </a:r>
            <a:r>
              <a:rPr lang="en-IN" sz="3600" b="1" i="1" dirty="0" err="1" smtClean="0">
                <a:solidFill>
                  <a:srgbClr val="FF0000"/>
                </a:solidFill>
                <a:latin typeface="Palatino Linotype" pitchFamily="18" charset="0"/>
              </a:rPr>
              <a:t>useCapture</a:t>
            </a:r>
            <a:r>
              <a:rPr lang="en-IN" sz="3600" dirty="0" smtClean="0">
                <a:latin typeface="Palatino Linotype" pitchFamily="18" charset="0"/>
              </a:rPr>
              <a:t>);</a:t>
            </a:r>
          </a:p>
          <a:p>
            <a:pPr lvl="1" algn="just"/>
            <a:r>
              <a:rPr lang="en-IN" sz="3600" dirty="0" smtClean="0">
                <a:latin typeface="Palatino Linotype" pitchFamily="18" charset="0"/>
              </a:rPr>
              <a:t>The default value is </a:t>
            </a:r>
            <a:r>
              <a:rPr lang="en-IN" sz="3600" b="1" dirty="0" smtClean="0">
                <a:solidFill>
                  <a:schemeClr val="accent6"/>
                </a:solidFill>
                <a:latin typeface="Palatino Linotype" pitchFamily="18" charset="0"/>
              </a:rPr>
              <a:t>false</a:t>
            </a:r>
            <a:r>
              <a:rPr lang="en-IN" sz="3600" dirty="0" smtClean="0">
                <a:latin typeface="Palatino Linotype" pitchFamily="18" charset="0"/>
              </a:rPr>
              <a:t>, which will use the </a:t>
            </a:r>
            <a:r>
              <a:rPr lang="en-IN" sz="3600" b="1" dirty="0" smtClean="0">
                <a:solidFill>
                  <a:schemeClr val="accent6"/>
                </a:solidFill>
                <a:latin typeface="Palatino Linotype" pitchFamily="18" charset="0"/>
              </a:rPr>
              <a:t>bubbling</a:t>
            </a:r>
            <a:r>
              <a:rPr lang="en-IN" sz="3600" dirty="0" smtClean="0">
                <a:latin typeface="Palatino Linotype" pitchFamily="18" charset="0"/>
              </a:rPr>
              <a:t> propagation, when the value is set to </a:t>
            </a:r>
            <a:r>
              <a:rPr lang="en-IN" sz="3600" b="1" dirty="0" smtClean="0">
                <a:solidFill>
                  <a:srgbClr val="7030A0"/>
                </a:solidFill>
                <a:latin typeface="Palatino Linotype" pitchFamily="18" charset="0"/>
              </a:rPr>
              <a:t>true</a:t>
            </a:r>
            <a:r>
              <a:rPr lang="en-IN" sz="3600" dirty="0" smtClean="0">
                <a:latin typeface="Palatino Linotype" pitchFamily="18" charset="0"/>
              </a:rPr>
              <a:t>, the event uses the </a:t>
            </a:r>
            <a:r>
              <a:rPr lang="en-IN" sz="3600" b="1" dirty="0" smtClean="0">
                <a:solidFill>
                  <a:srgbClr val="7030A0"/>
                </a:solidFill>
                <a:latin typeface="Palatino Linotype" pitchFamily="18" charset="0"/>
              </a:rPr>
              <a:t>capturing</a:t>
            </a:r>
            <a:r>
              <a:rPr lang="en-IN" sz="3600" dirty="0" smtClean="0">
                <a:latin typeface="Palatino Linotype" pitchFamily="18" charset="0"/>
              </a:rPr>
              <a:t> propagation</a:t>
            </a:r>
            <a:r>
              <a:rPr lang="en-IN" sz="3000" dirty="0" smtClean="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159</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Syntax</a:t>
            </a:r>
            <a:endParaRPr lang="en-IN" dirty="0"/>
          </a:p>
        </p:txBody>
      </p:sp>
      <p:sp>
        <p:nvSpPr>
          <p:cNvPr id="3" name="Content Placeholder 2"/>
          <p:cNvSpPr>
            <a:spLocks noGrp="1"/>
          </p:cNvSpPr>
          <p:nvPr>
            <p:ph idx="1"/>
          </p:nvPr>
        </p:nvSpPr>
        <p:spPr>
          <a:xfrm>
            <a:off x="646112" y="2070847"/>
            <a:ext cx="9403742" cy="4177552"/>
          </a:xfrm>
        </p:spPr>
        <p:txBody>
          <a:bodyPr/>
          <a:lstStyle/>
          <a:p>
            <a:r>
              <a:rPr lang="en-IN" dirty="0"/>
              <a:t>JavaScript statements are separated by </a:t>
            </a:r>
            <a:r>
              <a:rPr lang="en-IN" b="1" dirty="0"/>
              <a:t>semicolons</a:t>
            </a:r>
            <a:r>
              <a:rPr lang="en-IN" dirty="0" smtClean="0"/>
              <a:t>.</a:t>
            </a:r>
          </a:p>
          <a:p>
            <a:r>
              <a:rPr lang="en-IN" dirty="0" smtClean="0"/>
              <a:t>JavaScript statements are composed of</a:t>
            </a:r>
          </a:p>
          <a:p>
            <a:pPr lvl="1"/>
            <a:r>
              <a:rPr lang="en-IN" dirty="0" smtClean="0"/>
              <a:t>Values</a:t>
            </a:r>
          </a:p>
          <a:p>
            <a:pPr lvl="1"/>
            <a:r>
              <a:rPr lang="en-IN" dirty="0" smtClean="0"/>
              <a:t>Operators</a:t>
            </a:r>
          </a:p>
          <a:p>
            <a:pPr lvl="1"/>
            <a:r>
              <a:rPr lang="en-IN" dirty="0" smtClean="0"/>
              <a:t>Expressions</a:t>
            </a:r>
          </a:p>
          <a:p>
            <a:pPr lvl="1"/>
            <a:r>
              <a:rPr lang="en-IN" dirty="0" smtClean="0"/>
              <a:t>Keywords</a:t>
            </a:r>
          </a:p>
          <a:p>
            <a:pPr lvl="1"/>
            <a:r>
              <a:rPr lang="en-IN" dirty="0" smtClean="0"/>
              <a:t>Comments</a:t>
            </a:r>
          </a:p>
          <a:p>
            <a:pPr marL="457200" lvl="1" indent="0">
              <a:buNone/>
            </a:pP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a:t>
            </a:fld>
            <a:endParaRPr lang="en-IN"/>
          </a:p>
        </p:txBody>
      </p:sp>
    </p:spTree>
    <p:extLst>
      <p:ext uri="{BB962C8B-B14F-4D97-AF65-F5344CB8AC3E}">
        <p14:creationId xmlns:p14="http://schemas.microsoft.com/office/powerpoint/2010/main" val="17073772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US" b="1" dirty="0"/>
              <a:t>JavaScript HTML DOM </a:t>
            </a:r>
            <a:r>
              <a:rPr lang="en-US" b="1" dirty="0" err="1"/>
              <a:t>EventListener</a:t>
            </a:r>
            <a:endParaRPr lang="en-IN" dirty="0"/>
          </a:p>
        </p:txBody>
      </p:sp>
      <p:sp>
        <p:nvSpPr>
          <p:cNvPr id="3" name="Content Placeholder 2"/>
          <p:cNvSpPr>
            <a:spLocks noGrp="1"/>
          </p:cNvSpPr>
          <p:nvPr>
            <p:ph idx="1"/>
          </p:nvPr>
        </p:nvSpPr>
        <p:spPr>
          <a:xfrm>
            <a:off x="838200" y="983673"/>
            <a:ext cx="10515600" cy="5680363"/>
          </a:xfrm>
        </p:spPr>
        <p:txBody>
          <a:bodyPr>
            <a:normAutofit/>
          </a:bodyPr>
          <a:lstStyle/>
          <a:p>
            <a:pPr algn="just"/>
            <a:r>
              <a:rPr lang="en-IN" sz="3200" b="1" dirty="0" smtClean="0"/>
              <a:t>The </a:t>
            </a:r>
            <a:r>
              <a:rPr lang="en-IN" sz="3200" b="1" dirty="0" err="1" smtClean="0"/>
              <a:t>removeEventListener</a:t>
            </a:r>
            <a:r>
              <a:rPr lang="en-IN" sz="3200" b="1" dirty="0" smtClean="0"/>
              <a:t>() method</a:t>
            </a:r>
          </a:p>
          <a:p>
            <a:pPr lvl="1" algn="just"/>
            <a:r>
              <a:rPr lang="en-IN" sz="2800" dirty="0" smtClean="0"/>
              <a:t>The </a:t>
            </a:r>
            <a:r>
              <a:rPr lang="en-IN" sz="2800" dirty="0" err="1" smtClean="0"/>
              <a:t>removeEventListener</a:t>
            </a:r>
            <a:r>
              <a:rPr lang="en-IN" sz="2800" dirty="0" smtClean="0"/>
              <a:t>() method removes event handlers that have been attached with the </a:t>
            </a:r>
            <a:r>
              <a:rPr lang="en-IN" sz="2800" dirty="0" err="1" smtClean="0"/>
              <a:t>addEventListener</a:t>
            </a:r>
            <a:r>
              <a:rPr lang="en-IN" sz="2800" dirty="0" smtClean="0"/>
              <a:t>() method:</a:t>
            </a:r>
          </a:p>
          <a:p>
            <a:pPr lvl="1" algn="just"/>
            <a:r>
              <a:rPr lang="en-US" sz="2800" dirty="0" smtClean="0">
                <a:hlinkClick r:id="rId2" action="ppaction://hlinkfile"/>
              </a:rPr>
              <a:t>Example</a:t>
            </a:r>
            <a:endParaRPr lang="en-US" sz="2800" dirty="0" smtClean="0"/>
          </a:p>
          <a:p>
            <a:pPr lvl="1" algn="just"/>
            <a:endParaRPr lang="en-IN" sz="2600"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160</a:t>
            </a:fld>
            <a:endParaRPr lang="en-IN"/>
          </a:p>
        </p:txBody>
      </p:sp>
    </p:spTree>
    <p:extLst>
      <p:ext uri="{BB962C8B-B14F-4D97-AF65-F5344CB8AC3E}">
        <p14:creationId xmlns:p14="http://schemas.microsoft.com/office/powerpoint/2010/main" val="364928317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14176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161</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pPr algn="just"/>
            <a:r>
              <a:rPr lang="en-IN" b="1" dirty="0" smtClean="0"/>
              <a:t>Creating New HTML Elements (Nodes)</a:t>
            </a:r>
          </a:p>
          <a:p>
            <a:pPr lvl="1" algn="just"/>
            <a:r>
              <a:rPr lang="en-IN" dirty="0" smtClean="0"/>
              <a:t>To add a new element to the HTML DOM, you must create the element (element node) first, and then append it to an existing element. </a:t>
            </a:r>
          </a:p>
          <a:p>
            <a:pPr lvl="1" algn="just"/>
            <a:r>
              <a:rPr lang="en-US" dirty="0" smtClean="0">
                <a:hlinkClick r:id="rId2" action="ppaction://hlinkfile"/>
              </a:rPr>
              <a:t>Example</a:t>
            </a:r>
            <a:endParaRPr lang="en-US" dirty="0" smtClean="0"/>
          </a:p>
          <a:p>
            <a:pPr algn="just"/>
            <a:r>
              <a:rPr lang="en-IN" b="1" dirty="0" smtClean="0"/>
              <a:t>Creating new HTML Elements - </a:t>
            </a:r>
            <a:r>
              <a:rPr lang="en-IN" b="1" dirty="0" err="1" smtClean="0"/>
              <a:t>insertBefore</a:t>
            </a:r>
            <a:r>
              <a:rPr lang="en-IN" b="1" dirty="0" smtClean="0"/>
              <a:t>()</a:t>
            </a:r>
          </a:p>
          <a:p>
            <a:pPr lvl="1" algn="just"/>
            <a:r>
              <a:rPr lang="en-IN" dirty="0" smtClean="0"/>
              <a:t>The </a:t>
            </a:r>
            <a:r>
              <a:rPr lang="en-IN" dirty="0" err="1" smtClean="0"/>
              <a:t>appendChild</a:t>
            </a:r>
            <a:r>
              <a:rPr lang="en-IN" dirty="0" smtClean="0"/>
              <a:t>() method in the previous example, appended the new element as the last child of the parent.</a:t>
            </a:r>
          </a:p>
          <a:p>
            <a:pPr lvl="1" algn="just"/>
            <a:r>
              <a:rPr lang="en-IN" dirty="0" smtClean="0"/>
              <a:t>If you don't want that you can use the </a:t>
            </a:r>
            <a:r>
              <a:rPr lang="en-IN" dirty="0" err="1" smtClean="0"/>
              <a:t>insertBefore</a:t>
            </a:r>
            <a:r>
              <a:rPr lang="en-IN" dirty="0" smtClean="0"/>
              <a:t>() method: </a:t>
            </a:r>
          </a:p>
          <a:p>
            <a:pPr lvl="1" algn="just"/>
            <a:r>
              <a:rPr lang="en-US" dirty="0" smtClean="0">
                <a:hlinkClick r:id="rId3" action="ppaction://hlinkfile"/>
              </a:rPr>
              <a:t>Example</a:t>
            </a:r>
            <a:endParaRPr lang="en-US" dirty="0" smtClean="0"/>
          </a:p>
          <a:p>
            <a:pPr algn="just"/>
            <a:r>
              <a:rPr lang="en-IN" b="1" dirty="0" smtClean="0"/>
              <a:t>Removing Existing HTML Elements</a:t>
            </a:r>
          </a:p>
          <a:p>
            <a:pPr lvl="1" algn="just"/>
            <a:r>
              <a:rPr lang="en-IN" dirty="0" smtClean="0"/>
              <a:t>To remove an HTML element, you must know the parent of the element:</a:t>
            </a:r>
          </a:p>
          <a:p>
            <a:pPr lvl="1" algn="just"/>
            <a:r>
              <a:rPr lang="en-US" dirty="0" smtClean="0">
                <a:hlinkClick r:id="rId4"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162</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8"/>
            <a:ext cx="10515600" cy="1325563"/>
          </a:xfrm>
        </p:spPr>
        <p:txBody>
          <a:bodyPr/>
          <a:lstStyle/>
          <a:p>
            <a:r>
              <a:rPr lang="en-IN" b="1" dirty="0" smtClean="0"/>
              <a:t>JavaScript HTML DOM Elements (Nodes)</a:t>
            </a:r>
            <a:endParaRPr lang="en-IN" b="1" dirty="0"/>
          </a:p>
        </p:txBody>
      </p:sp>
      <p:sp>
        <p:nvSpPr>
          <p:cNvPr id="3" name="Content Placeholder 2"/>
          <p:cNvSpPr>
            <a:spLocks noGrp="1"/>
          </p:cNvSpPr>
          <p:nvPr>
            <p:ph idx="1"/>
          </p:nvPr>
        </p:nvSpPr>
        <p:spPr>
          <a:xfrm>
            <a:off x="838200" y="1371600"/>
            <a:ext cx="10515600" cy="4984749"/>
          </a:xfrm>
        </p:spPr>
        <p:txBody>
          <a:bodyPr/>
          <a:lstStyle/>
          <a:p>
            <a:pPr algn="just"/>
            <a:r>
              <a:rPr lang="en-IN" b="1" dirty="0" smtClean="0"/>
              <a:t>Replacing HTML Elements </a:t>
            </a:r>
          </a:p>
          <a:p>
            <a:pPr lvl="1" algn="just"/>
            <a:r>
              <a:rPr lang="en-IN" dirty="0" smtClean="0"/>
              <a:t>To replace an element to the HTML DOM, use the </a:t>
            </a:r>
            <a:r>
              <a:rPr lang="en-IN" dirty="0" err="1" smtClean="0"/>
              <a:t>replaceChild</a:t>
            </a:r>
            <a:r>
              <a:rPr lang="en-IN" dirty="0" smtClean="0"/>
              <a:t>() method:</a:t>
            </a:r>
          </a:p>
          <a:p>
            <a:pPr lvl="1" algn="just"/>
            <a:r>
              <a:rPr lang="en-US" dirty="0" smtClean="0">
                <a:hlinkClick r:id="rId2" action="ppaction://hlinkfile"/>
              </a:rPr>
              <a:t>Example </a:t>
            </a:r>
            <a:endParaRPr lang="en-IN" dirty="0" smtClean="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163</a:t>
            </a:fld>
            <a:endParaRPr lang="en-IN"/>
          </a:p>
        </p:txBody>
      </p:sp>
    </p:spTree>
    <p:extLst>
      <p:ext uri="{BB962C8B-B14F-4D97-AF65-F5344CB8AC3E}">
        <p14:creationId xmlns:p14="http://schemas.microsoft.com/office/powerpoint/2010/main" val="426708180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hlinkClick r:id="rId2"/>
              </a:rPr>
              <a:t>http://www.w3schools.com/js</a:t>
            </a:r>
            <a:r>
              <a:rPr lang="en-IN" dirty="0" smtClean="0">
                <a:hlinkClick r:id="rId2"/>
              </a:rPr>
              <a:t>/</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164</a:t>
            </a:fld>
            <a:endParaRPr lang="en-IN"/>
          </a:p>
        </p:txBody>
      </p:sp>
    </p:spTree>
    <p:extLst>
      <p:ext uri="{BB962C8B-B14F-4D97-AF65-F5344CB8AC3E}">
        <p14:creationId xmlns:p14="http://schemas.microsoft.com/office/powerpoint/2010/main" val="3382106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1853248"/>
            <a:ext cx="10837676" cy="4466870"/>
          </a:xfrm>
        </p:spPr>
        <p:txBody>
          <a:bodyPr>
            <a:normAutofit/>
          </a:bodyPr>
          <a:lstStyle/>
          <a:p>
            <a:r>
              <a:rPr lang="en-IN" sz="2400" dirty="0" smtClean="0"/>
              <a:t>Value </a:t>
            </a:r>
          </a:p>
          <a:p>
            <a:pPr lvl="1"/>
            <a:r>
              <a:rPr lang="en-IN" sz="2400" dirty="0" smtClean="0"/>
              <a:t>Fixed value = literals</a:t>
            </a:r>
          </a:p>
          <a:p>
            <a:pPr lvl="1"/>
            <a:r>
              <a:rPr lang="en-IN" sz="2400" dirty="0" smtClean="0"/>
              <a:t>Variable value = variable   for declaration of variable we have </a:t>
            </a:r>
            <a:r>
              <a:rPr lang="en-IN" sz="2400" b="1" dirty="0" err="1" smtClean="0">
                <a:solidFill>
                  <a:srgbClr val="00B0F0"/>
                </a:solidFill>
              </a:rPr>
              <a:t>var</a:t>
            </a:r>
            <a:r>
              <a:rPr lang="en-IN" sz="2400" dirty="0" smtClean="0">
                <a:solidFill>
                  <a:srgbClr val="00B0F0"/>
                </a:solidFill>
              </a:rPr>
              <a:t> </a:t>
            </a:r>
            <a:r>
              <a:rPr lang="en-IN" sz="2400" dirty="0" smtClean="0"/>
              <a:t>keyword</a:t>
            </a:r>
          </a:p>
          <a:p>
            <a:r>
              <a:rPr lang="en-IN" sz="2400" dirty="0" smtClean="0"/>
              <a:t>Operators</a:t>
            </a:r>
          </a:p>
          <a:p>
            <a:pPr lvl="1"/>
            <a:r>
              <a:rPr lang="en-IN" sz="2400" dirty="0" smtClean="0"/>
              <a:t>Assignment operators, mathematical operators, logical operators</a:t>
            </a:r>
          </a:p>
          <a:p>
            <a:r>
              <a:rPr lang="en-IN" sz="2400" dirty="0" smtClean="0"/>
              <a:t>Expression</a:t>
            </a:r>
          </a:p>
          <a:p>
            <a:pPr lvl="1"/>
            <a:r>
              <a:rPr lang="en-IN" sz="2400" dirty="0"/>
              <a:t>An expression is a combination of values, variables, and operators, which computes to a value</a:t>
            </a:r>
            <a:r>
              <a:rPr lang="en-IN" sz="2400" dirty="0" smtClean="0"/>
              <a: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17</a:t>
            </a:fld>
            <a:endParaRPr lang="en-IN"/>
          </a:p>
        </p:txBody>
      </p:sp>
    </p:spTree>
    <p:extLst>
      <p:ext uri="{BB962C8B-B14F-4D97-AF65-F5344CB8AC3E}">
        <p14:creationId xmlns:p14="http://schemas.microsoft.com/office/powerpoint/2010/main" val="26136395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1" y="2084294"/>
            <a:ext cx="10232559" cy="4164105"/>
          </a:xfrm>
        </p:spPr>
        <p:txBody>
          <a:bodyPr>
            <a:noAutofit/>
          </a:bodyPr>
          <a:lstStyle/>
          <a:p>
            <a:r>
              <a:rPr lang="en-IN" sz="2400" dirty="0" smtClean="0"/>
              <a:t>Comments</a:t>
            </a:r>
          </a:p>
          <a:p>
            <a:pPr lvl="1"/>
            <a:r>
              <a:rPr lang="en-IN" sz="2400" dirty="0"/>
              <a:t>Code after double slashes </a:t>
            </a:r>
            <a:r>
              <a:rPr lang="en-IN" sz="2400" b="1" dirty="0"/>
              <a:t>//</a:t>
            </a:r>
            <a:r>
              <a:rPr lang="en-IN" sz="2400" dirty="0"/>
              <a:t> or between </a:t>
            </a:r>
            <a:r>
              <a:rPr lang="en-IN" sz="2400" b="1" dirty="0"/>
              <a:t>/*</a:t>
            </a:r>
            <a:r>
              <a:rPr lang="en-IN" sz="2400" dirty="0"/>
              <a:t> and </a:t>
            </a:r>
            <a:r>
              <a:rPr lang="en-IN" sz="2400" b="1" dirty="0"/>
              <a:t>*/</a:t>
            </a:r>
            <a:r>
              <a:rPr lang="en-IN" sz="2400" dirty="0"/>
              <a:t> is treated as a </a:t>
            </a:r>
            <a:r>
              <a:rPr lang="en-IN" sz="2400" b="1" dirty="0"/>
              <a:t>comment</a:t>
            </a:r>
            <a:r>
              <a:rPr lang="en-IN" sz="2400" dirty="0" smtClean="0"/>
              <a:t>.</a:t>
            </a:r>
          </a:p>
          <a:p>
            <a:r>
              <a:rPr lang="en-IN" sz="2400" dirty="0" smtClean="0"/>
              <a:t>Keywords</a:t>
            </a:r>
          </a:p>
          <a:p>
            <a:pPr lvl="1"/>
            <a:r>
              <a:rPr lang="en-IN" sz="2400" dirty="0"/>
              <a:t>JavaScript </a:t>
            </a:r>
            <a:r>
              <a:rPr lang="en-IN" sz="2400" b="1" dirty="0"/>
              <a:t>keywords</a:t>
            </a:r>
            <a:r>
              <a:rPr lang="en-IN" sz="2400" dirty="0"/>
              <a:t> are used to identify actions to be performed</a:t>
            </a:r>
            <a:r>
              <a:rPr lang="en-IN" sz="2400" dirty="0" smtClean="0"/>
              <a:t>.</a:t>
            </a:r>
          </a:p>
          <a:p>
            <a:pPr lvl="1"/>
            <a:r>
              <a:rPr lang="en-IN" sz="2400" dirty="0" smtClean="0"/>
              <a:t>i.e. </a:t>
            </a:r>
            <a:r>
              <a:rPr lang="en-IN" sz="2400" dirty="0" err="1" smtClean="0"/>
              <a:t>var</a:t>
            </a:r>
            <a:r>
              <a:rPr lang="en-IN" sz="2400" dirty="0" smtClean="0"/>
              <a:t> keyword </a:t>
            </a:r>
            <a:r>
              <a:rPr lang="en-IN" sz="2400" dirty="0"/>
              <a:t>tells the browser to create a new </a:t>
            </a:r>
            <a:r>
              <a:rPr lang="en-IN" sz="2400" dirty="0" smtClean="0"/>
              <a:t>variable.</a:t>
            </a:r>
          </a:p>
          <a:p>
            <a:r>
              <a:rPr lang="en-IN" sz="2400" dirty="0" smtClean="0"/>
              <a:t>Identifiers</a:t>
            </a:r>
          </a:p>
          <a:p>
            <a:pPr lvl="1"/>
            <a:r>
              <a:rPr lang="en-IN" sz="2400" dirty="0"/>
              <a:t>In JavaScript, identifiers are used to name variables (and keywords, and functions, and labels).</a:t>
            </a:r>
          </a:p>
        </p:txBody>
      </p:sp>
      <p:sp>
        <p:nvSpPr>
          <p:cNvPr id="5" name="Slide Number Placeholder 4"/>
          <p:cNvSpPr>
            <a:spLocks noGrp="1"/>
          </p:cNvSpPr>
          <p:nvPr>
            <p:ph type="sldNum" sz="quarter" idx="12"/>
          </p:nvPr>
        </p:nvSpPr>
        <p:spPr/>
        <p:txBody>
          <a:bodyPr/>
          <a:lstStyle/>
          <a:p>
            <a:fld id="{9E764887-F25D-462C-B866-F40911D1E90D}" type="slidenum">
              <a:rPr lang="en-IN" smtClean="0"/>
              <a:pPr/>
              <a:t>18</a:t>
            </a:fld>
            <a:endParaRPr lang="en-IN"/>
          </a:p>
        </p:txBody>
      </p:sp>
    </p:spTree>
    <p:extLst>
      <p:ext uri="{BB962C8B-B14F-4D97-AF65-F5344CB8AC3E}">
        <p14:creationId xmlns:p14="http://schemas.microsoft.com/office/powerpoint/2010/main" val="3979884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 Statements</a:t>
            </a:r>
            <a:endParaRPr lang="en-IN" dirty="0"/>
          </a:p>
        </p:txBody>
      </p:sp>
      <p:sp>
        <p:nvSpPr>
          <p:cNvPr id="3" name="Content Placeholder 2"/>
          <p:cNvSpPr>
            <a:spLocks noGrp="1"/>
          </p:cNvSpPr>
          <p:nvPr>
            <p:ph idx="1"/>
          </p:nvPr>
        </p:nvSpPr>
        <p:spPr>
          <a:xfrm>
            <a:off x="646112" y="2070847"/>
            <a:ext cx="9403742" cy="4177552"/>
          </a:xfrm>
        </p:spPr>
        <p:txBody>
          <a:bodyPr>
            <a:noAutofit/>
          </a:bodyPr>
          <a:lstStyle/>
          <a:p>
            <a:r>
              <a:rPr lang="en-IN" sz="2400" dirty="0"/>
              <a:t>The statements are executed, one by one, in the same order as they are written</a:t>
            </a:r>
            <a:r>
              <a:rPr lang="en-IN" sz="2400" dirty="0" smtClean="0"/>
              <a:t>.</a:t>
            </a:r>
          </a:p>
          <a:p>
            <a:r>
              <a:rPr lang="en-IN" sz="2400" dirty="0"/>
              <a:t>Semicolons separate JavaScript statements</a:t>
            </a:r>
            <a:r>
              <a:rPr lang="en-IN" sz="2400" dirty="0" smtClean="0"/>
              <a:t>. </a:t>
            </a:r>
            <a:r>
              <a:rPr lang="en-IN" sz="2400" dirty="0"/>
              <a:t>Add a semicolon at the end of each executable </a:t>
            </a:r>
            <a:r>
              <a:rPr lang="en-IN" sz="2400" dirty="0" smtClean="0"/>
              <a:t>statement.</a:t>
            </a:r>
          </a:p>
          <a:p>
            <a:r>
              <a:rPr lang="en-IN" sz="2400" dirty="0" err="1" smtClean="0"/>
              <a:t>i.g</a:t>
            </a:r>
            <a:r>
              <a:rPr lang="en-IN" sz="2400" dirty="0" smtClean="0"/>
              <a:t>        a = 5;</a:t>
            </a:r>
          </a:p>
          <a:p>
            <a:pPr marL="0" indent="0">
              <a:buNone/>
            </a:pPr>
            <a:r>
              <a:rPr lang="en-IN" sz="2400" dirty="0" smtClean="0"/>
              <a:t>                 b = 5;</a:t>
            </a:r>
          </a:p>
          <a:p>
            <a:pPr marL="0" indent="0">
              <a:buNone/>
            </a:pPr>
            <a:r>
              <a:rPr lang="en-IN" sz="2400" dirty="0"/>
              <a:t> </a:t>
            </a:r>
            <a:r>
              <a:rPr lang="en-IN" sz="2400" dirty="0" smtClean="0"/>
              <a:t>                c = </a:t>
            </a:r>
            <a:r>
              <a:rPr lang="en-IN" sz="2400" dirty="0" err="1" smtClean="0"/>
              <a:t>a+b</a:t>
            </a:r>
            <a:r>
              <a:rPr lang="en-IN" sz="2400" dirty="0" smtClean="0"/>
              <a:t>;</a:t>
            </a:r>
          </a:p>
          <a:p>
            <a:r>
              <a:rPr lang="en-IN" sz="2400" dirty="0"/>
              <a:t>When separated by semicolons, multiple statements on one line are allowed</a:t>
            </a:r>
            <a:r>
              <a:rPr lang="en-IN" sz="2400" dirty="0" smtClean="0"/>
              <a:t>:</a:t>
            </a:r>
          </a:p>
          <a:p>
            <a:r>
              <a:rPr lang="en-IN" sz="2400" dirty="0" err="1" smtClean="0"/>
              <a:t>i.e</a:t>
            </a:r>
            <a:r>
              <a:rPr lang="en-IN" sz="2400" dirty="0" smtClean="0"/>
              <a:t>        a=5 ; b=5 ; c=</a:t>
            </a:r>
            <a:r>
              <a:rPr lang="en-IN" sz="2400" dirty="0" err="1" smtClean="0"/>
              <a:t>a+b</a:t>
            </a:r>
            <a:r>
              <a:rPr lang="en-IN" sz="2400" dirty="0" smtClean="0"/>
              <a:t>;             </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19</a:t>
            </a:fld>
            <a:endParaRPr lang="en-IN"/>
          </a:p>
        </p:txBody>
      </p:sp>
    </p:spTree>
    <p:extLst>
      <p:ext uri="{BB962C8B-B14F-4D97-AF65-F5344CB8AC3E}">
        <p14:creationId xmlns:p14="http://schemas.microsoft.com/office/powerpoint/2010/main" val="225026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Page</a:t>
            </a:r>
            <a:endParaRPr lang="en-IN" dirty="0"/>
          </a:p>
        </p:txBody>
      </p:sp>
      <p:sp>
        <p:nvSpPr>
          <p:cNvPr id="3" name="Content Placeholder 2"/>
          <p:cNvSpPr>
            <a:spLocks noGrp="1"/>
          </p:cNvSpPr>
          <p:nvPr>
            <p:ph idx="1"/>
          </p:nvPr>
        </p:nvSpPr>
        <p:spPr>
          <a:xfrm>
            <a:off x="1103312" y="1653988"/>
            <a:ext cx="9748464" cy="4594411"/>
          </a:xfrm>
        </p:spPr>
        <p:txBody>
          <a:bodyPr>
            <a:normAutofit/>
          </a:bodyPr>
          <a:lstStyle/>
          <a:p>
            <a:r>
              <a:rPr lang="en-US" sz="2400" dirty="0" smtClean="0">
                <a:effectLst/>
              </a:rPr>
              <a:t>HTML defines Web sites content through semantic tags (headings, paragraphs, lists, …).</a:t>
            </a:r>
          </a:p>
          <a:p>
            <a:pPr>
              <a:lnSpc>
                <a:spcPct val="100000"/>
              </a:lnSpc>
            </a:pPr>
            <a:r>
              <a:rPr lang="en-US" sz="2400" dirty="0" smtClean="0">
                <a:effectLst/>
              </a:rPr>
              <a:t>CSS defines 'rules' or 'styles' for presenting every aspect of an HTML document</a:t>
            </a:r>
          </a:p>
          <a:p>
            <a:pPr lvl="1">
              <a:lnSpc>
                <a:spcPct val="100000"/>
              </a:lnSpc>
            </a:pPr>
            <a:r>
              <a:rPr lang="en-US" sz="2400" dirty="0" smtClean="0">
                <a:effectLst/>
              </a:rPr>
              <a:t>Font (family, size, color, weight, etc.)</a:t>
            </a:r>
          </a:p>
          <a:p>
            <a:pPr lvl="1">
              <a:lnSpc>
                <a:spcPct val="100000"/>
              </a:lnSpc>
            </a:pPr>
            <a:r>
              <a:rPr lang="en-US" sz="2400" dirty="0" smtClean="0">
                <a:effectLst/>
              </a:rPr>
              <a:t>Background (color, image, position, repeat)</a:t>
            </a:r>
          </a:p>
          <a:p>
            <a:pPr lvl="1">
              <a:lnSpc>
                <a:spcPct val="100000"/>
              </a:lnSpc>
            </a:pPr>
            <a:r>
              <a:rPr lang="en-US" sz="2400" dirty="0" smtClean="0">
                <a:effectLst/>
              </a:rPr>
              <a:t>Position and layout (of any object on the page)</a:t>
            </a:r>
          </a:p>
          <a:p>
            <a:pPr>
              <a:lnSpc>
                <a:spcPct val="100000"/>
              </a:lnSpc>
            </a:pPr>
            <a:r>
              <a:rPr lang="en-US" sz="2400" dirty="0" smtClean="0">
                <a:effectLst/>
              </a:rPr>
              <a:t>JavaScript defines dynamic behavior</a:t>
            </a:r>
          </a:p>
          <a:p>
            <a:pPr lvl="1">
              <a:lnSpc>
                <a:spcPct val="100000"/>
              </a:lnSpc>
            </a:pPr>
            <a:r>
              <a:rPr lang="en-US" sz="2400" dirty="0" smtClean="0">
                <a:effectLst/>
              </a:rPr>
              <a:t>Programming logic for interaction with the user, to handle events, etc.</a:t>
            </a:r>
          </a:p>
          <a:p>
            <a:endParaRPr lang="en-US" sz="2400" dirty="0" smtClean="0">
              <a:effectLst/>
            </a:endParaRPr>
          </a:p>
          <a:p>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a:t>
            </a:fld>
            <a:endParaRPr lang="en-IN"/>
          </a:p>
        </p:txBody>
      </p:sp>
    </p:spTree>
    <p:extLst>
      <p:ext uri="{BB962C8B-B14F-4D97-AF65-F5344CB8AC3E}">
        <p14:creationId xmlns:p14="http://schemas.microsoft.com/office/powerpoint/2010/main" val="1286468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2070846"/>
            <a:ext cx="9403742" cy="4329953"/>
          </a:xfrm>
        </p:spPr>
        <p:txBody>
          <a:bodyPr>
            <a:normAutofit/>
          </a:bodyPr>
          <a:lstStyle/>
          <a:p>
            <a:pPr algn="just"/>
            <a:r>
              <a:rPr lang="en-IN" sz="2400" dirty="0"/>
              <a:t>JavaScript ignores multiple spaces. You can add white space to your script to make it more readable</a:t>
            </a:r>
            <a:r>
              <a:rPr lang="en-IN" sz="2400" dirty="0" smtClean="0"/>
              <a:t>.</a:t>
            </a:r>
          </a:p>
          <a:p>
            <a:pPr algn="just"/>
            <a:r>
              <a:rPr lang="en-IN" sz="2400" dirty="0"/>
              <a:t>For best readability, programmers often like to avoid code lines longer than 80 characters.</a:t>
            </a:r>
          </a:p>
          <a:p>
            <a:pPr algn="just"/>
            <a:r>
              <a:rPr lang="en-IN" sz="2400" dirty="0"/>
              <a:t>If a JavaScript statement does not fit on one line, the best place to break it, is after an operator</a:t>
            </a:r>
          </a:p>
          <a:p>
            <a:r>
              <a:rPr lang="en-IN" sz="2400" dirty="0" smtClean="0"/>
              <a:t>Example  :        </a:t>
            </a:r>
            <a:r>
              <a:rPr lang="en-IN" sz="2400" dirty="0" err="1"/>
              <a:t>document.getElementById</a:t>
            </a:r>
            <a:r>
              <a:rPr lang="en-IN" sz="2400" dirty="0"/>
              <a:t>("demo").</a:t>
            </a:r>
            <a:r>
              <a:rPr lang="en-IN" sz="2400" dirty="0" err="1"/>
              <a:t>innerHTML</a:t>
            </a:r>
            <a:r>
              <a:rPr lang="en-IN" sz="2400" dirty="0"/>
              <a:t> </a:t>
            </a:r>
            <a:r>
              <a:rPr lang="en-IN" sz="2400" b="1" dirty="0"/>
              <a:t>=</a:t>
            </a:r>
            <a:r>
              <a:rPr lang="en-IN" sz="2400" dirty="0"/>
              <a:t/>
            </a:r>
            <a:br>
              <a:rPr lang="en-IN" sz="2400" dirty="0"/>
            </a:br>
            <a:r>
              <a:rPr lang="en-IN" sz="2400" dirty="0"/>
              <a:t>"</a:t>
            </a:r>
            <a:r>
              <a:rPr lang="en-IN" sz="2400" dirty="0" smtClean="0"/>
              <a:t>Hello </a:t>
            </a:r>
            <a:r>
              <a:rPr lang="en-IN" sz="2400" dirty="0" err="1" smtClean="0"/>
              <a:t>Nirma</a:t>
            </a:r>
            <a:r>
              <a:rPr lang="en-IN" sz="2400" dirty="0" smtClean="0"/>
              <a:t>.";</a:t>
            </a:r>
          </a:p>
          <a:p>
            <a:r>
              <a:rPr lang="en-IN" sz="2400" dirty="0" smtClean="0"/>
              <a:t>Above statement is break after assignment operator.</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20</a:t>
            </a:fld>
            <a:endParaRPr lang="en-IN"/>
          </a:p>
        </p:txBody>
      </p:sp>
    </p:spTree>
    <p:extLst>
      <p:ext uri="{BB962C8B-B14F-4D97-AF65-F5344CB8AC3E}">
        <p14:creationId xmlns:p14="http://schemas.microsoft.com/office/powerpoint/2010/main" val="3946044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2" y="2070847"/>
            <a:ext cx="9403742" cy="4177552"/>
          </a:xfrm>
        </p:spPr>
        <p:txBody>
          <a:bodyPr>
            <a:normAutofit fontScale="92500" lnSpcReduction="10000"/>
          </a:bodyPr>
          <a:lstStyle/>
          <a:p>
            <a:pPr algn="just"/>
            <a:r>
              <a:rPr lang="en-IN" dirty="0"/>
              <a:t>JavaScript statements can be grouped together in code blocks, inside curly brackets {...}.</a:t>
            </a:r>
          </a:p>
          <a:p>
            <a:pPr algn="just"/>
            <a:r>
              <a:rPr lang="en-IN" dirty="0"/>
              <a:t>The purpose of code blocks is to define statements to be executed together.</a:t>
            </a:r>
          </a:p>
          <a:p>
            <a:pPr algn="just"/>
            <a:r>
              <a:rPr lang="en-IN" dirty="0"/>
              <a:t>One place you will find statements grouped together in blocks, are in JavaScript </a:t>
            </a:r>
            <a:r>
              <a:rPr lang="en-IN" dirty="0" smtClean="0"/>
              <a:t>functions.</a:t>
            </a:r>
            <a:endParaRPr lang="en-IN" dirty="0"/>
          </a:p>
          <a:p>
            <a:r>
              <a:rPr lang="en-IN" dirty="0" smtClean="0"/>
              <a:t>Example:</a:t>
            </a:r>
          </a:p>
          <a:p>
            <a:pPr lvl="1"/>
            <a:r>
              <a:rPr lang="en-IN" dirty="0"/>
              <a:t>function </a:t>
            </a:r>
            <a:r>
              <a:rPr lang="en-IN" dirty="0" err="1"/>
              <a:t>myFunction</a:t>
            </a:r>
            <a:r>
              <a:rPr lang="en-IN" dirty="0"/>
              <a:t>() {</a:t>
            </a:r>
            <a:br>
              <a:rPr lang="en-IN" dirty="0"/>
            </a:br>
            <a:r>
              <a:rPr lang="en-IN" dirty="0"/>
              <a:t>    </a:t>
            </a:r>
            <a:r>
              <a:rPr lang="en-IN" dirty="0" err="1"/>
              <a:t>document.getElementById</a:t>
            </a:r>
            <a:r>
              <a:rPr lang="en-IN" dirty="0"/>
              <a:t>("demo").</a:t>
            </a:r>
            <a:r>
              <a:rPr lang="en-IN" dirty="0" err="1"/>
              <a:t>innerHTML</a:t>
            </a:r>
            <a:r>
              <a:rPr lang="en-IN" dirty="0"/>
              <a:t> = "Hello Dolly.";</a:t>
            </a:r>
            <a:br>
              <a:rPr lang="en-IN" dirty="0"/>
            </a:br>
            <a:r>
              <a:rPr lang="en-IN" dirty="0"/>
              <a:t>    </a:t>
            </a:r>
            <a:r>
              <a:rPr lang="en-IN" dirty="0" err="1"/>
              <a:t>document.getElementById</a:t>
            </a:r>
            <a:r>
              <a:rPr lang="en-IN" dirty="0"/>
              <a:t>("</a:t>
            </a:r>
            <a:r>
              <a:rPr lang="en-IN" dirty="0" err="1"/>
              <a:t>myDIV</a:t>
            </a:r>
            <a:r>
              <a:rPr lang="en-IN" dirty="0"/>
              <a:t>").</a:t>
            </a:r>
            <a:r>
              <a:rPr lang="en-IN" dirty="0" err="1"/>
              <a:t>innerHTML</a:t>
            </a:r>
            <a:r>
              <a:rPr lang="en-IN" dirty="0"/>
              <a:t> = "How are you?";</a:t>
            </a:r>
            <a:br>
              <a:rPr lang="en-IN" dirty="0"/>
            </a:br>
            <a:r>
              <a:rPr lang="en-IN" dirty="0"/>
              <a: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21</a:t>
            </a:fld>
            <a:endParaRPr lang="en-IN"/>
          </a:p>
        </p:txBody>
      </p:sp>
    </p:spTree>
    <p:extLst>
      <p:ext uri="{BB962C8B-B14F-4D97-AF65-F5344CB8AC3E}">
        <p14:creationId xmlns:p14="http://schemas.microsoft.com/office/powerpoint/2010/main" val="950493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092" y="-48093"/>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647092" y="954740"/>
            <a:ext cx="9403742" cy="4177552"/>
          </a:xfrm>
        </p:spPr>
        <p:txBody>
          <a:bodyPr/>
          <a:lstStyle/>
          <a:p>
            <a:r>
              <a:rPr lang="en-IN" dirty="0"/>
              <a:t>JavaScript statements often start with a </a:t>
            </a:r>
            <a:r>
              <a:rPr lang="en-IN" b="1" u="sng" dirty="0"/>
              <a:t>keyword</a:t>
            </a:r>
            <a:r>
              <a:rPr lang="en-IN" dirty="0"/>
              <a:t> to identify the JavaScript action to be performed.</a:t>
            </a:r>
          </a:p>
        </p:txBody>
      </p:sp>
      <p:graphicFrame>
        <p:nvGraphicFramePr>
          <p:cNvPr id="4" name="Table 3"/>
          <p:cNvGraphicFramePr>
            <a:graphicFrameLocks noGrp="1"/>
          </p:cNvGraphicFramePr>
          <p:nvPr>
            <p:extLst>
              <p:ext uri="{D42A27DB-BD31-4B8C-83A1-F6EECF244321}">
                <p14:modId xmlns:p14="http://schemas.microsoft.com/office/powerpoint/2010/main" val="3750694185"/>
              </p:ext>
            </p:extLst>
          </p:nvPr>
        </p:nvGraphicFramePr>
        <p:xfrm>
          <a:off x="372035" y="1827828"/>
          <a:ext cx="11819965" cy="5030172"/>
        </p:xfrm>
        <a:graphic>
          <a:graphicData uri="http://schemas.openxmlformats.org/drawingml/2006/table">
            <a:tbl>
              <a:tblPr>
                <a:tableStyleId>{69C7853C-536D-4A76-A0AE-DD22124D55A5}</a:tableStyleId>
              </a:tblPr>
              <a:tblGrid>
                <a:gridCol w="1768459"/>
                <a:gridCol w="10051506"/>
              </a:tblGrid>
              <a:tr h="311459">
                <a:tc>
                  <a:txBody>
                    <a:bodyPr/>
                    <a:lstStyle/>
                    <a:p>
                      <a:pPr algn="l" fontAlgn="t"/>
                      <a:r>
                        <a:rPr lang="en-IN" sz="1900" b="1" dirty="0">
                          <a:solidFill>
                            <a:schemeClr val="accent1"/>
                          </a:solidFill>
                          <a:effectLst/>
                        </a:rPr>
                        <a:t>Keyword</a:t>
                      </a:r>
                    </a:p>
                  </a:txBody>
                  <a:tcPr marL="39286" marR="39286" marT="39286" marB="39286"/>
                </a:tc>
                <a:tc>
                  <a:txBody>
                    <a:bodyPr/>
                    <a:lstStyle/>
                    <a:p>
                      <a:pPr algn="l" fontAlgn="t"/>
                      <a:r>
                        <a:rPr lang="en-IN" sz="1900" b="1" dirty="0">
                          <a:solidFill>
                            <a:schemeClr val="accent1"/>
                          </a:solidFill>
                          <a:effectLst/>
                        </a:rPr>
                        <a:t>Description</a:t>
                      </a:r>
                    </a:p>
                  </a:txBody>
                  <a:tcPr marL="39286" marR="39286" marT="39286" marB="39286"/>
                </a:tc>
              </a:tr>
              <a:tr h="311459">
                <a:tc>
                  <a:txBody>
                    <a:bodyPr/>
                    <a:lstStyle/>
                    <a:p>
                      <a:pPr algn="ctr" fontAlgn="t"/>
                      <a:r>
                        <a:rPr lang="en-IN" sz="1900" dirty="0">
                          <a:effectLst/>
                        </a:rPr>
                        <a:t>break</a:t>
                      </a:r>
                      <a:endParaRPr lang="en-IN" sz="1900" dirty="0">
                        <a:solidFill>
                          <a:schemeClr val="accent1"/>
                        </a:solidFill>
                        <a:effectLst/>
                      </a:endParaRPr>
                    </a:p>
                  </a:txBody>
                  <a:tcPr marL="39286" marR="39286" marT="39286" marB="39286"/>
                </a:tc>
                <a:tc>
                  <a:txBody>
                    <a:bodyPr/>
                    <a:lstStyle/>
                    <a:p>
                      <a:pPr algn="l" fontAlgn="t"/>
                      <a:r>
                        <a:rPr lang="en-IN" sz="1900" dirty="0">
                          <a:effectLst/>
                        </a:rPr>
                        <a:t>Terminates a switch or a loop</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continue</a:t>
                      </a:r>
                      <a:endParaRPr lang="en-IN" sz="1900" dirty="0">
                        <a:solidFill>
                          <a:schemeClr val="accent1"/>
                        </a:solidFill>
                        <a:effectLst/>
                      </a:endParaRPr>
                    </a:p>
                  </a:txBody>
                  <a:tcPr marL="39286" marR="39286" marT="39286" marB="39286"/>
                </a:tc>
                <a:tc>
                  <a:txBody>
                    <a:bodyPr/>
                    <a:lstStyle/>
                    <a:p>
                      <a:pPr algn="l" fontAlgn="t"/>
                      <a:r>
                        <a:rPr lang="en-IN" sz="1900" dirty="0">
                          <a:effectLst/>
                        </a:rPr>
                        <a:t>Jumps out of a loop and starts at the top</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debugger</a:t>
                      </a:r>
                      <a:endParaRPr lang="en-IN" sz="1900" dirty="0">
                        <a:solidFill>
                          <a:schemeClr val="accent1"/>
                        </a:solidFill>
                        <a:effectLst/>
                      </a:endParaRPr>
                    </a:p>
                  </a:txBody>
                  <a:tcPr marL="39286" marR="39286" marT="39286" marB="39286"/>
                </a:tc>
                <a:tc>
                  <a:txBody>
                    <a:bodyPr/>
                    <a:lstStyle/>
                    <a:p>
                      <a:pPr algn="l" fontAlgn="t"/>
                      <a:r>
                        <a:rPr lang="en-IN" sz="1900" dirty="0">
                          <a:effectLst/>
                        </a:rPr>
                        <a:t>Stops the execution of JavaScript, and calls (if available) the debugging function</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do ... while</a:t>
                      </a:r>
                      <a:endParaRPr lang="en-IN" sz="1900" dirty="0">
                        <a:solidFill>
                          <a:schemeClr val="accent1"/>
                        </a:solidFill>
                        <a:effectLst/>
                      </a:endParaRPr>
                    </a:p>
                  </a:txBody>
                  <a:tcPr marL="39286" marR="39286" marT="39286" marB="39286"/>
                </a:tc>
                <a:tc>
                  <a:txBody>
                    <a:bodyPr/>
                    <a:lstStyle/>
                    <a:p>
                      <a:pPr algn="l" fontAlgn="t"/>
                      <a:r>
                        <a:rPr lang="en-IN" sz="1900" dirty="0">
                          <a:effectLst/>
                        </a:rPr>
                        <a:t>Executes a block of statements, and repeats the block, while a condition is true</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for</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as long as a condition is true</a:t>
                      </a:r>
                      <a:endParaRPr lang="en-IN" sz="1900" dirty="0">
                        <a:solidFill>
                          <a:schemeClr val="accent1"/>
                        </a:solidFill>
                        <a:effectLst/>
                      </a:endParaRPr>
                    </a:p>
                  </a:txBody>
                  <a:tcPr marL="39286" marR="39286" marT="39286" marB="39286"/>
                </a:tc>
              </a:tr>
              <a:tr h="311459">
                <a:tc>
                  <a:txBody>
                    <a:bodyPr/>
                    <a:lstStyle/>
                    <a:p>
                      <a:pPr algn="ctr" fontAlgn="t"/>
                      <a:r>
                        <a:rPr lang="en-IN" sz="1900" dirty="0">
                          <a:effectLst/>
                        </a:rPr>
                        <a:t>function</a:t>
                      </a:r>
                      <a:endParaRPr lang="en-IN" sz="1900" dirty="0">
                        <a:solidFill>
                          <a:schemeClr val="accent1"/>
                        </a:solidFill>
                        <a:effectLst/>
                      </a:endParaRPr>
                    </a:p>
                  </a:txBody>
                  <a:tcPr marL="39286" marR="39286" marT="39286" marB="39286"/>
                </a:tc>
                <a:tc>
                  <a:txBody>
                    <a:bodyPr/>
                    <a:lstStyle/>
                    <a:p>
                      <a:pPr algn="l" fontAlgn="t"/>
                      <a:r>
                        <a:rPr lang="en-IN" sz="1900" dirty="0">
                          <a:effectLst/>
                        </a:rPr>
                        <a:t>Declares a function</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if ... else</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depending on a condition</a:t>
                      </a:r>
                      <a:endParaRPr lang="en-IN" sz="1900" dirty="0">
                        <a:solidFill>
                          <a:schemeClr val="accent1"/>
                        </a:solidFill>
                        <a:effectLst/>
                      </a:endParaRPr>
                    </a:p>
                  </a:txBody>
                  <a:tcPr marL="39286" marR="39286" marT="39286" marB="39286"/>
                </a:tc>
              </a:tr>
              <a:tr h="311459">
                <a:tc>
                  <a:txBody>
                    <a:bodyPr/>
                    <a:lstStyle/>
                    <a:p>
                      <a:pPr algn="ctr" fontAlgn="t"/>
                      <a:r>
                        <a:rPr lang="en-IN" sz="1900" dirty="0">
                          <a:effectLst/>
                        </a:rPr>
                        <a:t>return</a:t>
                      </a:r>
                      <a:endParaRPr lang="en-IN" sz="1900" dirty="0">
                        <a:solidFill>
                          <a:schemeClr val="accent1"/>
                        </a:solidFill>
                        <a:effectLst/>
                      </a:endParaRPr>
                    </a:p>
                  </a:txBody>
                  <a:tcPr marL="39286" marR="39286" marT="39286" marB="39286"/>
                </a:tc>
                <a:tc>
                  <a:txBody>
                    <a:bodyPr/>
                    <a:lstStyle/>
                    <a:p>
                      <a:pPr algn="l" fontAlgn="t"/>
                      <a:r>
                        <a:rPr lang="en-IN" sz="1900" dirty="0">
                          <a:effectLst/>
                        </a:rPr>
                        <a:t>Exits a function</a:t>
                      </a:r>
                      <a:endParaRPr lang="en-IN" sz="1900" dirty="0">
                        <a:solidFill>
                          <a:schemeClr val="accent1"/>
                        </a:solidFill>
                        <a:effectLst/>
                      </a:endParaRPr>
                    </a:p>
                  </a:txBody>
                  <a:tcPr marL="39286" marR="39286" marT="39286" marB="39286"/>
                </a:tc>
              </a:tr>
              <a:tr h="518093">
                <a:tc>
                  <a:txBody>
                    <a:bodyPr/>
                    <a:lstStyle/>
                    <a:p>
                      <a:pPr algn="ctr" fontAlgn="t"/>
                      <a:r>
                        <a:rPr lang="en-IN" sz="1900" dirty="0">
                          <a:effectLst/>
                        </a:rPr>
                        <a:t>switch</a:t>
                      </a:r>
                      <a:endParaRPr lang="en-IN" sz="1900" dirty="0">
                        <a:solidFill>
                          <a:schemeClr val="accent1"/>
                        </a:solidFill>
                        <a:effectLst/>
                      </a:endParaRPr>
                    </a:p>
                  </a:txBody>
                  <a:tcPr marL="39286" marR="39286" marT="39286" marB="39286"/>
                </a:tc>
                <a:tc>
                  <a:txBody>
                    <a:bodyPr/>
                    <a:lstStyle/>
                    <a:p>
                      <a:pPr algn="l" fontAlgn="t"/>
                      <a:r>
                        <a:rPr lang="en-IN" sz="1900" dirty="0">
                          <a:effectLst/>
                        </a:rPr>
                        <a:t>Marks a block of statements to be executed, depending on different cases</a:t>
                      </a:r>
                      <a:endParaRPr lang="en-IN" sz="1900" dirty="0">
                        <a:solidFill>
                          <a:schemeClr val="accent1"/>
                        </a:solidFill>
                        <a:effectLst/>
                      </a:endParaRPr>
                    </a:p>
                  </a:txBody>
                  <a:tcPr marL="39286" marR="39286" marT="39286" marB="39286"/>
                </a:tc>
              </a:tr>
              <a:tr h="372380">
                <a:tc>
                  <a:txBody>
                    <a:bodyPr/>
                    <a:lstStyle/>
                    <a:p>
                      <a:pPr algn="ctr" fontAlgn="t"/>
                      <a:r>
                        <a:rPr lang="en-IN" sz="1900" dirty="0">
                          <a:effectLst/>
                        </a:rPr>
                        <a:t>try ... catch</a:t>
                      </a:r>
                      <a:endParaRPr lang="en-IN" sz="1900" dirty="0">
                        <a:solidFill>
                          <a:schemeClr val="accent1"/>
                        </a:solidFill>
                        <a:effectLst/>
                      </a:endParaRPr>
                    </a:p>
                  </a:txBody>
                  <a:tcPr marL="39286" marR="39286" marT="39286" marB="39286"/>
                </a:tc>
                <a:tc>
                  <a:txBody>
                    <a:bodyPr/>
                    <a:lstStyle/>
                    <a:p>
                      <a:pPr algn="l" fontAlgn="t"/>
                      <a:r>
                        <a:rPr lang="en-IN" sz="1900">
                          <a:effectLst/>
                        </a:rPr>
                        <a:t>Implements error handling to a block of statements</a:t>
                      </a:r>
                      <a:endParaRPr lang="en-IN" sz="1900">
                        <a:solidFill>
                          <a:schemeClr val="accent1"/>
                        </a:solidFill>
                        <a:effectLst/>
                      </a:endParaRPr>
                    </a:p>
                  </a:txBody>
                  <a:tcPr marL="39286" marR="39286" marT="39286" marB="39286"/>
                </a:tc>
              </a:tr>
              <a:tr h="311459">
                <a:tc>
                  <a:txBody>
                    <a:bodyPr/>
                    <a:lstStyle/>
                    <a:p>
                      <a:pPr algn="ctr" fontAlgn="t"/>
                      <a:r>
                        <a:rPr lang="en-IN" sz="1900" dirty="0" err="1">
                          <a:effectLst/>
                        </a:rPr>
                        <a:t>var</a:t>
                      </a:r>
                      <a:endParaRPr lang="en-IN" sz="1900" dirty="0">
                        <a:solidFill>
                          <a:schemeClr val="accent1"/>
                        </a:solidFill>
                        <a:effectLst/>
                      </a:endParaRPr>
                    </a:p>
                  </a:txBody>
                  <a:tcPr marL="39286" marR="39286" marT="39286" marB="39286"/>
                </a:tc>
                <a:tc>
                  <a:txBody>
                    <a:bodyPr/>
                    <a:lstStyle/>
                    <a:p>
                      <a:pPr algn="l" fontAlgn="t"/>
                      <a:r>
                        <a:rPr lang="en-IN" sz="1900" dirty="0">
                          <a:effectLst/>
                        </a:rPr>
                        <a:t>Declares a variable</a:t>
                      </a:r>
                      <a:endParaRPr lang="en-IN" sz="1900" dirty="0">
                        <a:solidFill>
                          <a:schemeClr val="accent1"/>
                        </a:solidFill>
                        <a:effectLst/>
                      </a:endParaRPr>
                    </a:p>
                  </a:txBody>
                  <a:tcPr marL="39286" marR="39286" marT="39286" marB="39286"/>
                </a:tc>
              </a:tr>
            </a:tbl>
          </a:graphicData>
        </a:graphic>
      </p:graphicFrame>
      <p:sp>
        <p:nvSpPr>
          <p:cNvPr id="6" name="Slide Number Placeholder 5"/>
          <p:cNvSpPr>
            <a:spLocks noGrp="1"/>
          </p:cNvSpPr>
          <p:nvPr>
            <p:ph type="sldNum" sz="quarter" idx="12"/>
          </p:nvPr>
        </p:nvSpPr>
        <p:spPr/>
        <p:txBody>
          <a:bodyPr/>
          <a:lstStyle/>
          <a:p>
            <a:fld id="{9E764887-F25D-462C-B866-F40911D1E90D}" type="slidenum">
              <a:rPr lang="en-IN" smtClean="0"/>
              <a:pPr/>
              <a:t>22</a:t>
            </a:fld>
            <a:endParaRPr lang="en-IN"/>
          </a:p>
        </p:txBody>
      </p:sp>
    </p:spTree>
    <p:extLst>
      <p:ext uri="{BB962C8B-B14F-4D97-AF65-F5344CB8AC3E}">
        <p14:creationId xmlns:p14="http://schemas.microsoft.com/office/powerpoint/2010/main" val="2032853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Content Placeholder 2"/>
          <p:cNvSpPr>
            <a:spLocks noGrp="1"/>
          </p:cNvSpPr>
          <p:nvPr>
            <p:ph idx="1"/>
          </p:nvPr>
        </p:nvSpPr>
        <p:spPr>
          <a:xfrm>
            <a:off x="646112" y="2052918"/>
            <a:ext cx="9403742" cy="4195481"/>
          </a:xfrm>
        </p:spPr>
        <p:txBody>
          <a:bodyPr>
            <a:normAutofit/>
          </a:bodyPr>
          <a:lstStyle/>
          <a:p>
            <a:r>
              <a:rPr lang="en-IN" sz="2400" dirty="0"/>
              <a:t>JavaScript variables are containers for storing data values</a:t>
            </a:r>
            <a:r>
              <a:rPr lang="en-IN" sz="2400" dirty="0" smtClean="0"/>
              <a:t>.</a:t>
            </a:r>
          </a:p>
          <a:p>
            <a:r>
              <a:rPr lang="en-IN" sz="2400" dirty="0" smtClean="0"/>
              <a:t>Variable is declared with </a:t>
            </a:r>
            <a:r>
              <a:rPr lang="en-IN" sz="2400" b="1" u="sng" dirty="0" err="1" smtClean="0"/>
              <a:t>var</a:t>
            </a:r>
            <a:r>
              <a:rPr lang="en-IN" sz="2400" dirty="0" smtClean="0"/>
              <a:t> keyword.</a:t>
            </a:r>
          </a:p>
          <a:p>
            <a:r>
              <a:rPr lang="en-IN" sz="2400" dirty="0" smtClean="0"/>
              <a:t>Don’t worry for the Data type of the variable. That will be handle by browser.</a:t>
            </a:r>
          </a:p>
          <a:p>
            <a:r>
              <a:rPr lang="en-IN" sz="2400" dirty="0" smtClean="0">
                <a:hlinkClick r:id="rId2" action="ppaction://hlinkfile"/>
              </a:rPr>
              <a:t>example</a:t>
            </a:r>
            <a:r>
              <a:rPr lang="en-IN" sz="2400" dirty="0" smtClean="0"/>
              <a:t> </a:t>
            </a:r>
          </a:p>
          <a:p>
            <a:r>
              <a:rPr lang="en-IN" sz="2400" dirty="0"/>
              <a:t>All JavaScript </a:t>
            </a:r>
            <a:r>
              <a:rPr lang="en-IN" sz="2400" b="1" dirty="0"/>
              <a:t>variables</a:t>
            </a:r>
            <a:r>
              <a:rPr lang="en-IN" sz="2400" dirty="0"/>
              <a:t> must be </a:t>
            </a:r>
            <a:r>
              <a:rPr lang="en-IN" sz="2400" b="1" dirty="0"/>
              <a:t>identified</a:t>
            </a:r>
            <a:r>
              <a:rPr lang="en-IN" sz="2400" dirty="0"/>
              <a:t> with </a:t>
            </a:r>
            <a:r>
              <a:rPr lang="en-IN" sz="2400" b="1" dirty="0"/>
              <a:t>unique names</a:t>
            </a:r>
            <a:r>
              <a:rPr lang="en-IN" sz="2400" dirty="0"/>
              <a:t>.</a:t>
            </a:r>
          </a:p>
          <a:p>
            <a:r>
              <a:rPr lang="en-IN" sz="2400" dirty="0"/>
              <a:t>These unique names are called </a:t>
            </a:r>
            <a:r>
              <a:rPr lang="en-IN" sz="2400" b="1" dirty="0"/>
              <a:t>identifiers</a:t>
            </a:r>
            <a:r>
              <a:rPr lang="en-IN" sz="2400" dirty="0" smtClean="0"/>
              <a:t>.</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23</a:t>
            </a:fld>
            <a:endParaRPr lang="en-IN"/>
          </a:p>
        </p:txBody>
      </p:sp>
    </p:spTree>
    <p:extLst>
      <p:ext uri="{BB962C8B-B14F-4D97-AF65-F5344CB8AC3E}">
        <p14:creationId xmlns:p14="http://schemas.microsoft.com/office/powerpoint/2010/main" val="3046896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 for the naming of variable</a:t>
            </a:r>
            <a:endParaRPr lang="en-IN" dirty="0"/>
          </a:p>
        </p:txBody>
      </p:sp>
      <p:sp>
        <p:nvSpPr>
          <p:cNvPr id="3" name="Content Placeholder 2"/>
          <p:cNvSpPr>
            <a:spLocks noGrp="1"/>
          </p:cNvSpPr>
          <p:nvPr>
            <p:ph idx="1"/>
          </p:nvPr>
        </p:nvSpPr>
        <p:spPr>
          <a:xfrm>
            <a:off x="646112" y="2052918"/>
            <a:ext cx="10407370" cy="4195481"/>
          </a:xfrm>
        </p:spPr>
        <p:txBody>
          <a:bodyPr>
            <a:noAutofit/>
          </a:bodyPr>
          <a:lstStyle/>
          <a:p>
            <a:r>
              <a:rPr lang="en-IN" sz="2400" b="1" dirty="0"/>
              <a:t>The general rules for constructing names for variables (unique identifiers) are:</a:t>
            </a:r>
          </a:p>
          <a:p>
            <a:pPr lvl="1"/>
            <a:r>
              <a:rPr lang="en-IN" sz="2300" dirty="0"/>
              <a:t>Names can contain letters, digits, underscores, and dollar signs.</a:t>
            </a:r>
          </a:p>
          <a:p>
            <a:pPr lvl="1"/>
            <a:r>
              <a:rPr lang="en-IN" sz="2300" dirty="0"/>
              <a:t>Names must begin with a letter</a:t>
            </a:r>
          </a:p>
          <a:p>
            <a:pPr lvl="1"/>
            <a:r>
              <a:rPr lang="en-IN" sz="2300" dirty="0"/>
              <a:t>Names can also begin with $ and _ (but we will not use it in this tutorial)</a:t>
            </a:r>
          </a:p>
          <a:p>
            <a:pPr lvl="1"/>
            <a:r>
              <a:rPr lang="en-IN" sz="2300" dirty="0"/>
              <a:t>Names are case sensitive (y and Y are different variables)</a:t>
            </a:r>
          </a:p>
          <a:p>
            <a:pPr lvl="1"/>
            <a:r>
              <a:rPr lang="en-IN" sz="2300" dirty="0"/>
              <a:t>Reserved words (like JavaScript keywords) cannot be used as names</a:t>
            </a:r>
          </a:p>
          <a:p>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24</a:t>
            </a:fld>
            <a:endParaRPr lang="en-IN"/>
          </a:p>
        </p:txBody>
      </p:sp>
    </p:spTree>
    <p:extLst>
      <p:ext uri="{BB962C8B-B14F-4D97-AF65-F5344CB8AC3E}">
        <p14:creationId xmlns:p14="http://schemas.microsoft.com/office/powerpoint/2010/main" val="999265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Declaration of variable</a:t>
            </a:r>
            <a:endParaRPr lang="en-IN" dirty="0"/>
          </a:p>
        </p:txBody>
      </p:sp>
      <p:sp>
        <p:nvSpPr>
          <p:cNvPr id="3" name="Content Placeholder 2"/>
          <p:cNvSpPr>
            <a:spLocks noGrp="1"/>
          </p:cNvSpPr>
          <p:nvPr>
            <p:ph idx="1"/>
          </p:nvPr>
        </p:nvSpPr>
        <p:spPr>
          <a:xfrm>
            <a:off x="646111" y="1853248"/>
            <a:ext cx="10299794" cy="4829940"/>
          </a:xfrm>
        </p:spPr>
        <p:txBody>
          <a:bodyPr>
            <a:normAutofit/>
          </a:bodyPr>
          <a:lstStyle/>
          <a:p>
            <a:r>
              <a:rPr lang="en-IN" sz="2400" dirty="0"/>
              <a:t>Creating a variable in JavaScript is called "declaring" a variable.</a:t>
            </a:r>
          </a:p>
          <a:p>
            <a:r>
              <a:rPr lang="en-IN" sz="2400" dirty="0"/>
              <a:t>You declare a JavaScript variable with the </a:t>
            </a:r>
            <a:r>
              <a:rPr lang="en-IN" sz="2400" b="1" dirty="0" err="1"/>
              <a:t>var</a:t>
            </a:r>
            <a:r>
              <a:rPr lang="en-IN" sz="2400" dirty="0"/>
              <a:t> keyword:</a:t>
            </a:r>
          </a:p>
          <a:p>
            <a:r>
              <a:rPr lang="en-IN" sz="2400" dirty="0" smtClean="0"/>
              <a:t> </a:t>
            </a:r>
            <a:r>
              <a:rPr lang="en-IN" sz="2400" dirty="0" err="1" smtClean="0"/>
              <a:t>i.e</a:t>
            </a:r>
            <a:r>
              <a:rPr lang="en-IN" sz="2400" dirty="0" smtClean="0"/>
              <a:t>        </a:t>
            </a:r>
            <a:r>
              <a:rPr lang="en-IN" sz="2400" dirty="0" err="1" smtClean="0">
                <a:solidFill>
                  <a:srgbClr val="FF0000"/>
                </a:solidFill>
              </a:rPr>
              <a:t>var</a:t>
            </a:r>
            <a:r>
              <a:rPr lang="en-IN" sz="2400" dirty="0">
                <a:solidFill>
                  <a:srgbClr val="FF0000"/>
                </a:solidFill>
              </a:rPr>
              <a:t> </a:t>
            </a:r>
            <a:r>
              <a:rPr lang="en-IN" sz="2400" dirty="0" err="1">
                <a:solidFill>
                  <a:srgbClr val="FF0000"/>
                </a:solidFill>
              </a:rPr>
              <a:t>carName</a:t>
            </a:r>
            <a:r>
              <a:rPr lang="en-IN" sz="2400" dirty="0" smtClean="0">
                <a:solidFill>
                  <a:srgbClr val="FF0000"/>
                </a:solidFill>
              </a:rPr>
              <a:t>;</a:t>
            </a:r>
          </a:p>
          <a:p>
            <a:r>
              <a:rPr lang="en-IN" sz="2400" dirty="0"/>
              <a:t>After the declaration, the variable has no value. (Technically it has the value of </a:t>
            </a:r>
            <a:r>
              <a:rPr lang="en-IN" sz="2400" b="1" dirty="0"/>
              <a:t>undefined</a:t>
            </a:r>
            <a:r>
              <a:rPr lang="en-IN" sz="2400" dirty="0"/>
              <a:t>)</a:t>
            </a:r>
          </a:p>
          <a:p>
            <a:r>
              <a:rPr lang="en-IN" sz="2400" dirty="0"/>
              <a:t>To </a:t>
            </a:r>
            <a:r>
              <a:rPr lang="en-IN" sz="2400" b="1" dirty="0"/>
              <a:t>assign</a:t>
            </a:r>
            <a:r>
              <a:rPr lang="en-IN" sz="2400" dirty="0"/>
              <a:t> a value to the variable, use the equal sign</a:t>
            </a:r>
          </a:p>
          <a:p>
            <a:r>
              <a:rPr lang="en-IN" sz="2400" dirty="0" err="1" smtClean="0">
                <a:solidFill>
                  <a:srgbClr val="FF0000"/>
                </a:solidFill>
              </a:rPr>
              <a:t>i.e</a:t>
            </a:r>
            <a:r>
              <a:rPr lang="en-IN" sz="2400" dirty="0" smtClean="0">
                <a:solidFill>
                  <a:srgbClr val="FF0000"/>
                </a:solidFill>
              </a:rPr>
              <a:t>     </a:t>
            </a:r>
            <a:r>
              <a:rPr lang="en-IN" sz="2400" dirty="0" err="1" smtClean="0">
                <a:solidFill>
                  <a:srgbClr val="FF0000"/>
                </a:solidFill>
              </a:rPr>
              <a:t>carName</a:t>
            </a:r>
            <a:r>
              <a:rPr lang="en-IN" sz="2400" dirty="0" smtClean="0">
                <a:solidFill>
                  <a:srgbClr val="FF0000"/>
                </a:solidFill>
              </a:rPr>
              <a:t>=“Alto”;</a:t>
            </a:r>
          </a:p>
          <a:p>
            <a:r>
              <a:rPr lang="en-IN" sz="2400" dirty="0"/>
              <a:t>You can also assign a value to the variable when you declare it</a:t>
            </a:r>
            <a:r>
              <a:rPr lang="en-IN" sz="2400" dirty="0" smtClean="0"/>
              <a:t>:</a:t>
            </a:r>
          </a:p>
          <a:p>
            <a:r>
              <a:rPr lang="en-IN" sz="2400" dirty="0" err="1" smtClean="0">
                <a:solidFill>
                  <a:srgbClr val="FF0000"/>
                </a:solidFill>
              </a:rPr>
              <a:t>i.e</a:t>
            </a:r>
            <a:r>
              <a:rPr lang="en-IN" sz="2400" dirty="0" smtClean="0">
                <a:solidFill>
                  <a:srgbClr val="FF0000"/>
                </a:solidFill>
              </a:rPr>
              <a:t>      </a:t>
            </a:r>
            <a:r>
              <a:rPr lang="en-IN" sz="2400" dirty="0" err="1">
                <a:solidFill>
                  <a:srgbClr val="FF0000"/>
                </a:solidFill>
              </a:rPr>
              <a:t>var</a:t>
            </a:r>
            <a:r>
              <a:rPr lang="en-IN" sz="2400" dirty="0">
                <a:solidFill>
                  <a:srgbClr val="FF0000"/>
                </a:solidFill>
              </a:rPr>
              <a:t> </a:t>
            </a:r>
            <a:r>
              <a:rPr lang="en-IN" sz="2400" dirty="0" err="1">
                <a:solidFill>
                  <a:srgbClr val="FF0000"/>
                </a:solidFill>
              </a:rPr>
              <a:t>carName</a:t>
            </a:r>
            <a:r>
              <a:rPr lang="en-IN" sz="2400" dirty="0">
                <a:solidFill>
                  <a:srgbClr val="FF0000"/>
                </a:solidFill>
              </a:rPr>
              <a:t> = "Volvo";</a:t>
            </a:r>
          </a:p>
        </p:txBody>
      </p:sp>
      <p:sp>
        <p:nvSpPr>
          <p:cNvPr id="5" name="Slide Number Placeholder 4"/>
          <p:cNvSpPr>
            <a:spLocks noGrp="1"/>
          </p:cNvSpPr>
          <p:nvPr>
            <p:ph type="sldNum" sz="quarter" idx="12"/>
          </p:nvPr>
        </p:nvSpPr>
        <p:spPr/>
        <p:txBody>
          <a:bodyPr/>
          <a:lstStyle/>
          <a:p>
            <a:fld id="{9E764887-F25D-462C-B866-F40911D1E90D}" type="slidenum">
              <a:rPr lang="en-IN" smtClean="0"/>
              <a:pPr/>
              <a:t>25</a:t>
            </a:fld>
            <a:endParaRPr lang="en-IN"/>
          </a:p>
        </p:txBody>
      </p:sp>
    </p:spTree>
    <p:extLst>
      <p:ext uri="{BB962C8B-B14F-4D97-AF65-F5344CB8AC3E}">
        <p14:creationId xmlns:p14="http://schemas.microsoft.com/office/powerpoint/2010/main" val="965751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646111" y="2052918"/>
            <a:ext cx="10259453" cy="4195481"/>
          </a:xfrm>
        </p:spPr>
        <p:txBody>
          <a:bodyPr>
            <a:noAutofit/>
          </a:bodyPr>
          <a:lstStyle/>
          <a:p>
            <a:r>
              <a:rPr lang="en-IN" sz="2400" dirty="0"/>
              <a:t>You can declare many variables in one statement</a:t>
            </a:r>
            <a:r>
              <a:rPr lang="en-IN" sz="2400" dirty="0" smtClean="0"/>
              <a:t>.</a:t>
            </a:r>
          </a:p>
          <a:p>
            <a:r>
              <a:rPr lang="en-IN" sz="2400" dirty="0" smtClean="0"/>
              <a:t>i</a:t>
            </a:r>
            <a:r>
              <a:rPr lang="en-IN" sz="2400" dirty="0"/>
              <a:t>.</a:t>
            </a:r>
            <a:r>
              <a:rPr lang="en-IN" sz="2400" dirty="0" smtClean="0"/>
              <a:t>e. </a:t>
            </a:r>
            <a:r>
              <a:rPr lang="en-IN" sz="2400" dirty="0" err="1"/>
              <a:t>var</a:t>
            </a:r>
            <a:r>
              <a:rPr lang="en-IN" sz="2400" dirty="0"/>
              <a:t> person = "John Doe", </a:t>
            </a:r>
            <a:r>
              <a:rPr lang="en-IN" sz="2400" dirty="0" err="1"/>
              <a:t>carName</a:t>
            </a:r>
            <a:r>
              <a:rPr lang="en-IN" sz="2400" dirty="0"/>
              <a:t> = "Volvo", price = 200</a:t>
            </a:r>
            <a:r>
              <a:rPr lang="en-IN" sz="2400" dirty="0" smtClean="0"/>
              <a:t>;</a:t>
            </a:r>
          </a:p>
          <a:p>
            <a:r>
              <a:rPr lang="en-IN" sz="2400" dirty="0"/>
              <a:t>In computer programs, variables are often declared without a value. The value can be something that has to be calculated, or something that will be provided later, like user input.</a:t>
            </a:r>
          </a:p>
          <a:p>
            <a:r>
              <a:rPr lang="en-IN" sz="2400" dirty="0"/>
              <a:t>A variable declared without a value will have the value </a:t>
            </a:r>
            <a:r>
              <a:rPr lang="en-IN" sz="2400" b="1" dirty="0"/>
              <a:t>undefined</a:t>
            </a:r>
            <a:r>
              <a:rPr lang="en-IN" sz="2400" dirty="0"/>
              <a:t>.</a:t>
            </a:r>
          </a:p>
          <a:p>
            <a:r>
              <a:rPr lang="en-IN" sz="2400" dirty="0" smtClean="0">
                <a:hlinkClick r:id="rId2" action="ppaction://hlinkfile"/>
              </a:rPr>
              <a:t>Example</a:t>
            </a:r>
            <a:endParaRPr lang="en-IN" sz="2400" dirty="0" smtClean="0"/>
          </a:p>
          <a:p>
            <a:r>
              <a:rPr lang="en-IN" sz="2400" dirty="0"/>
              <a:t>If you re-declare a JavaScript variable, it will not lose its value</a:t>
            </a:r>
            <a:r>
              <a:rPr lang="en-IN" sz="2400" dirty="0" smtClean="0"/>
              <a:t>.</a:t>
            </a:r>
          </a:p>
          <a:p>
            <a:r>
              <a:rPr lang="en-IN" sz="2400" dirty="0" smtClean="0">
                <a:hlinkClick r:id="rId3" action="ppaction://hlinkfile"/>
              </a:rPr>
              <a:t>Example</a:t>
            </a: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26</a:t>
            </a:fld>
            <a:endParaRPr lang="en-IN"/>
          </a:p>
        </p:txBody>
      </p:sp>
    </p:spTree>
    <p:extLst>
      <p:ext uri="{BB962C8B-B14F-4D97-AF65-F5344CB8AC3E}">
        <p14:creationId xmlns:p14="http://schemas.microsoft.com/office/powerpoint/2010/main" val="4005022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8" name="Content Placeholder 7"/>
          <p:cNvSpPr>
            <a:spLocks noGrp="1"/>
          </p:cNvSpPr>
          <p:nvPr>
            <p:ph idx="1"/>
          </p:nvPr>
        </p:nvSpPr>
        <p:spPr>
          <a:xfrm>
            <a:off x="647092" y="1515036"/>
            <a:ext cx="9403742" cy="4195481"/>
          </a:xfrm>
        </p:spPr>
        <p:txBody>
          <a:bodyPr>
            <a:normAutofit/>
          </a:bodyPr>
          <a:lstStyle/>
          <a:p>
            <a:r>
              <a:rPr lang="en-IN" sz="2400" dirty="0"/>
              <a:t>Arithmetic operators are used to perform arithmetic on numbers (literals or variables</a:t>
            </a:r>
            <a:r>
              <a:rPr lang="en-IN" sz="2400" dirty="0" smtClean="0"/>
              <a:t>). </a:t>
            </a:r>
            <a:r>
              <a:rPr lang="en-IN" sz="2400" dirty="0" smtClean="0">
                <a:hlinkClick r:id="rId2" action="ppaction://hlinkfile"/>
              </a:rPr>
              <a:t>Example</a:t>
            </a:r>
            <a:endParaRPr lang="en-IN" sz="2400" dirty="0" smtClean="0"/>
          </a:p>
          <a:p>
            <a:endParaRPr lang="en-IN" sz="2400" dirty="0"/>
          </a:p>
        </p:txBody>
      </p:sp>
      <p:graphicFrame>
        <p:nvGraphicFramePr>
          <p:cNvPr id="9" name="Table 8"/>
          <p:cNvGraphicFramePr>
            <a:graphicFrameLocks noGrp="1"/>
          </p:cNvGraphicFramePr>
          <p:nvPr>
            <p:extLst>
              <p:ext uri="{D42A27DB-BD31-4B8C-83A1-F6EECF244321}">
                <p14:modId xmlns:p14="http://schemas.microsoft.com/office/powerpoint/2010/main" val="1816461572"/>
              </p:ext>
            </p:extLst>
          </p:nvPr>
        </p:nvGraphicFramePr>
        <p:xfrm>
          <a:off x="1043172" y="2431228"/>
          <a:ext cx="8610600" cy="4145280"/>
        </p:xfrm>
        <a:graphic>
          <a:graphicData uri="http://schemas.openxmlformats.org/drawingml/2006/table">
            <a:tbl>
              <a:tblPr/>
              <a:tblGrid>
                <a:gridCol w="2143125"/>
                <a:gridCol w="6467475"/>
              </a:tblGrid>
              <a:tr h="0">
                <a:tc>
                  <a:txBody>
                    <a:bodyPr/>
                    <a:lstStyle/>
                    <a:p>
                      <a:pPr algn="l" fontAlgn="t"/>
                      <a:r>
                        <a:rPr lang="en-IN" sz="2400" b="1"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b="1" dirty="0">
                          <a:solidFill>
                            <a:schemeClr val="tx1"/>
                          </a:solidFill>
                          <a:effectLst/>
                        </a:rPr>
                        <a:t>Description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Addition</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Subtraction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chemeClr val="tx1"/>
                          </a:solidFill>
                          <a:effectLst/>
                        </a:rPr>
                        <a:t>Multiplication</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Division</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Modulus</a:t>
                      </a:r>
                    </a:p>
                  </a:txBody>
                  <a:tcPr marL="76200" marR="76200" marT="76200" marB="76200">
                    <a:lnL>
                      <a:noFill/>
                    </a:lnL>
                    <a:lnR>
                      <a:noFill/>
                    </a:lnR>
                    <a:lnT>
                      <a:noFill/>
                    </a:lnT>
                    <a:lnB>
                      <a:noFill/>
                    </a:lnB>
                    <a:solidFill>
                      <a:srgbClr val="F2F2F2"/>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Increment</a:t>
                      </a:r>
                    </a:p>
                  </a:txBody>
                  <a:tcPr marL="76200" marR="76200" marT="76200" marB="76200">
                    <a:lnL>
                      <a:noFill/>
                    </a:lnL>
                    <a:lnR>
                      <a:noFill/>
                    </a:lnR>
                    <a:lnT>
                      <a:noFill/>
                    </a:lnT>
                    <a:lnB>
                      <a:noFill/>
                    </a:lnB>
                    <a:solidFill>
                      <a:srgbClr val="FFFFFF"/>
                    </a:solidFill>
                  </a:tcPr>
                </a:tc>
              </a:tr>
              <a:tr h="0">
                <a:tc>
                  <a:txBody>
                    <a:bodyPr/>
                    <a:lstStyle/>
                    <a:p>
                      <a:pPr algn="ctr" fontAlgn="t"/>
                      <a:r>
                        <a:rPr lang="en-IN" sz="2400" dirty="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dirty="0">
                          <a:solidFill>
                            <a:schemeClr val="tx1"/>
                          </a:solidFill>
                          <a:effectLst/>
                        </a:rPr>
                        <a:t>Decrement</a:t>
                      </a:r>
                    </a:p>
                  </a:txBody>
                  <a:tcPr marL="76200" marR="76200" marT="76200" marB="76200">
                    <a:lnL>
                      <a:noFill/>
                    </a:lnL>
                    <a:lnR>
                      <a:noFill/>
                    </a:lnR>
                    <a:lnT>
                      <a:noFill/>
                    </a:lnT>
                    <a:lnB>
                      <a:noFill/>
                    </a:lnB>
                    <a:solidFill>
                      <a:srgbClr val="F2F2F2"/>
                    </a:solidFill>
                  </a:tcPr>
                </a:tc>
              </a:tr>
            </a:tbl>
          </a:graphicData>
        </a:graphic>
      </p:graphicFrame>
      <p:sp>
        <p:nvSpPr>
          <p:cNvPr id="4" name="Slide Number Placeholder 3"/>
          <p:cNvSpPr>
            <a:spLocks noGrp="1"/>
          </p:cNvSpPr>
          <p:nvPr>
            <p:ph type="sldNum" sz="quarter" idx="12"/>
          </p:nvPr>
        </p:nvSpPr>
        <p:spPr/>
        <p:txBody>
          <a:bodyPr/>
          <a:lstStyle/>
          <a:p>
            <a:fld id="{9E764887-F25D-462C-B866-F40911D1E90D}" type="slidenum">
              <a:rPr lang="en-IN" smtClean="0"/>
              <a:pPr/>
              <a:t>27</a:t>
            </a:fld>
            <a:endParaRPr lang="en-IN"/>
          </a:p>
        </p:txBody>
      </p:sp>
    </p:spTree>
    <p:extLst>
      <p:ext uri="{BB962C8B-B14F-4D97-AF65-F5344CB8AC3E}">
        <p14:creationId xmlns:p14="http://schemas.microsoft.com/office/powerpoint/2010/main" val="3091930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 Operators</a:t>
            </a:r>
            <a:endParaRPr lang="en-IN" dirty="0"/>
          </a:p>
        </p:txBody>
      </p:sp>
      <p:sp>
        <p:nvSpPr>
          <p:cNvPr id="3" name="Content Placeholder 2"/>
          <p:cNvSpPr>
            <a:spLocks noGrp="1"/>
          </p:cNvSpPr>
          <p:nvPr>
            <p:ph idx="1"/>
          </p:nvPr>
        </p:nvSpPr>
        <p:spPr>
          <a:xfrm>
            <a:off x="646111" y="1676400"/>
            <a:ext cx="9403742" cy="4195481"/>
          </a:xfrm>
        </p:spPr>
        <p:txBody>
          <a:bodyPr>
            <a:normAutofit/>
          </a:bodyPr>
          <a:lstStyle/>
          <a:p>
            <a:r>
              <a:rPr lang="en-IN" sz="2400" dirty="0"/>
              <a:t>Assignment operators assign values to JavaScript variables</a:t>
            </a:r>
            <a:r>
              <a:rPr lang="en-IN" sz="2400" dirty="0" smtClean="0"/>
              <a:t>.</a:t>
            </a:r>
          </a:p>
          <a:p>
            <a:r>
              <a:rPr lang="en-IN" sz="2400" dirty="0" smtClean="0">
                <a:hlinkClick r:id="rId2" action="ppaction://hlinkfile"/>
              </a:rPr>
              <a:t>Example</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904518381"/>
              </p:ext>
            </p:extLst>
          </p:nvPr>
        </p:nvGraphicFramePr>
        <p:xfrm>
          <a:off x="646112" y="2656996"/>
          <a:ext cx="9573653" cy="3851379"/>
        </p:xfrm>
        <a:graphic>
          <a:graphicData uri="http://schemas.openxmlformats.org/drawingml/2006/table">
            <a:tbl>
              <a:tblPr/>
              <a:tblGrid>
                <a:gridCol w="2382823"/>
                <a:gridCol w="3595415"/>
                <a:gridCol w="3595415"/>
              </a:tblGrid>
              <a:tr h="550197">
                <a:tc>
                  <a:txBody>
                    <a:bodyPr/>
                    <a:lstStyle/>
                    <a:p>
                      <a:pPr algn="l" fontAlgn="t"/>
                      <a:r>
                        <a:rPr lang="en-IN" sz="2400"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Example</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Same As</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dirty="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FFFFF"/>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x = x / y</a:t>
                      </a:r>
                    </a:p>
                  </a:txBody>
                  <a:tcPr marL="76200" marR="76200" marT="76200" marB="76200">
                    <a:lnL>
                      <a:noFill/>
                    </a:lnL>
                    <a:lnR>
                      <a:noFill/>
                    </a:lnR>
                    <a:lnT>
                      <a:noFill/>
                    </a:lnT>
                    <a:lnB>
                      <a:noFill/>
                    </a:lnB>
                    <a:solidFill>
                      <a:srgbClr val="F2F2F2"/>
                    </a:solidFill>
                  </a:tcPr>
                </a:tc>
              </a:tr>
              <a:tr h="550197">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x %= y</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chemeClr val="tx1"/>
                          </a:solidFill>
                          <a:effectLst/>
                        </a:rPr>
                        <a:t>x = x % y</a:t>
                      </a:r>
                    </a:p>
                  </a:txBody>
                  <a:tcPr marL="76200" marR="76200" marT="76200" marB="76200">
                    <a:lnL>
                      <a:noFill/>
                    </a:lnL>
                    <a:lnR>
                      <a:noFill/>
                    </a:lnR>
                    <a:lnT>
                      <a:noFill/>
                    </a:lnT>
                    <a:lnB>
                      <a:noFill/>
                    </a:lnB>
                    <a:solidFill>
                      <a:srgbClr val="FFFFFF"/>
                    </a:solidFill>
                  </a:tcPr>
                </a:tc>
              </a:tr>
            </a:tbl>
          </a:graphicData>
        </a:graphic>
      </p:graphicFrame>
      <p:sp>
        <p:nvSpPr>
          <p:cNvPr id="6" name="Slide Number Placeholder 5"/>
          <p:cNvSpPr>
            <a:spLocks noGrp="1"/>
          </p:cNvSpPr>
          <p:nvPr>
            <p:ph type="sldNum" sz="quarter" idx="12"/>
          </p:nvPr>
        </p:nvSpPr>
        <p:spPr/>
        <p:txBody>
          <a:bodyPr/>
          <a:lstStyle/>
          <a:p>
            <a:fld id="{9E764887-F25D-462C-B866-F40911D1E90D}" type="slidenum">
              <a:rPr lang="en-IN" smtClean="0"/>
              <a:pPr/>
              <a:t>28</a:t>
            </a:fld>
            <a:endParaRPr lang="en-IN"/>
          </a:p>
        </p:txBody>
      </p:sp>
    </p:spTree>
    <p:extLst>
      <p:ext uri="{BB962C8B-B14F-4D97-AF65-F5344CB8AC3E}">
        <p14:creationId xmlns:p14="http://schemas.microsoft.com/office/powerpoint/2010/main" val="3500333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Operators</a:t>
            </a:r>
            <a:endParaRPr lang="en-IN" dirty="0"/>
          </a:p>
        </p:txBody>
      </p:sp>
      <p:sp>
        <p:nvSpPr>
          <p:cNvPr id="3" name="Content Placeholder 2"/>
          <p:cNvSpPr>
            <a:spLocks noGrp="1"/>
          </p:cNvSpPr>
          <p:nvPr>
            <p:ph idx="1"/>
          </p:nvPr>
        </p:nvSpPr>
        <p:spPr>
          <a:xfrm>
            <a:off x="646112" y="2052918"/>
            <a:ext cx="9403742" cy="4195481"/>
          </a:xfrm>
        </p:spPr>
        <p:txBody>
          <a:bodyPr>
            <a:normAutofit/>
          </a:bodyPr>
          <a:lstStyle/>
          <a:p>
            <a:r>
              <a:rPr lang="en-IN" sz="2400" dirty="0"/>
              <a:t>The </a:t>
            </a:r>
            <a:r>
              <a:rPr lang="en-IN" sz="2400" dirty="0" smtClean="0"/>
              <a:t>+ </a:t>
            </a:r>
            <a:r>
              <a:rPr lang="en-IN" sz="2400" dirty="0"/>
              <a:t>operator can also be used to add (concatenate) </a:t>
            </a:r>
            <a:r>
              <a:rPr lang="en-IN" sz="2400" dirty="0" smtClean="0"/>
              <a:t>strings. </a:t>
            </a:r>
            <a:r>
              <a:rPr lang="en-IN" sz="2400" dirty="0" smtClean="0">
                <a:hlinkClick r:id="rId2" action="ppaction://hlinkfile"/>
              </a:rPr>
              <a:t>Example</a:t>
            </a:r>
            <a:endParaRPr lang="en-IN" sz="2400" dirty="0" smtClean="0"/>
          </a:p>
          <a:p>
            <a:r>
              <a:rPr lang="en-IN" sz="2400" dirty="0"/>
              <a:t>The += assignment operator can also be used to add (concatenate) strings</a:t>
            </a:r>
            <a:r>
              <a:rPr lang="en-IN" sz="2400" dirty="0" smtClean="0"/>
              <a:t>: </a:t>
            </a:r>
            <a:r>
              <a:rPr lang="en-IN" sz="2400" dirty="0" smtClean="0">
                <a:hlinkClick r:id="rId2" action="ppaction://hlinkfile"/>
              </a:rPr>
              <a:t>Example</a:t>
            </a:r>
            <a:endParaRPr lang="en-IN" sz="2400" dirty="0" smtClean="0"/>
          </a:p>
          <a:p>
            <a:r>
              <a:rPr lang="en-IN" sz="2400" dirty="0" smtClean="0"/>
              <a:t>What happened if we use addition operator along with one string and one number?</a:t>
            </a:r>
          </a:p>
          <a:p>
            <a:r>
              <a:rPr lang="en-IN" sz="2400" dirty="0" smtClean="0"/>
              <a:t>i.e. </a:t>
            </a:r>
            <a:r>
              <a:rPr lang="en-IN" sz="2400" dirty="0" err="1" smtClean="0"/>
              <a:t>var</a:t>
            </a:r>
            <a:r>
              <a:rPr lang="en-IN" sz="2400" dirty="0" smtClean="0"/>
              <a:t> result = 5 + “member”     </a:t>
            </a:r>
            <a:r>
              <a:rPr lang="en-IN" sz="2400" b="1" dirty="0" smtClean="0">
                <a:solidFill>
                  <a:srgbClr val="FF0000"/>
                </a:solidFill>
              </a:rPr>
              <a:t>Result= ?</a:t>
            </a:r>
          </a:p>
          <a:p>
            <a:r>
              <a:rPr lang="en-IN" sz="2400" dirty="0" smtClean="0">
                <a:solidFill>
                  <a:schemeClr val="bg2">
                    <a:lumMod val="20000"/>
                    <a:lumOff val="80000"/>
                  </a:schemeClr>
                </a:solidFill>
              </a:rPr>
              <a:t>Example</a:t>
            </a:r>
            <a:endParaRPr lang="en-IN" sz="2400" dirty="0">
              <a:solidFill>
                <a:schemeClr val="bg2">
                  <a:lumMod val="20000"/>
                  <a:lumOff val="80000"/>
                </a:schemeClr>
              </a:solidFill>
            </a:endParaRPr>
          </a:p>
        </p:txBody>
      </p:sp>
      <p:sp>
        <p:nvSpPr>
          <p:cNvPr id="5" name="Slide Number Placeholder 4"/>
          <p:cNvSpPr>
            <a:spLocks noGrp="1"/>
          </p:cNvSpPr>
          <p:nvPr>
            <p:ph type="sldNum" sz="quarter" idx="12"/>
          </p:nvPr>
        </p:nvSpPr>
        <p:spPr/>
        <p:txBody>
          <a:bodyPr/>
          <a:lstStyle/>
          <a:p>
            <a:fld id="{9E764887-F25D-462C-B866-F40911D1E90D}" type="slidenum">
              <a:rPr lang="en-IN" smtClean="0"/>
              <a:pPr/>
              <a:t>29</a:t>
            </a:fld>
            <a:endParaRPr lang="en-IN"/>
          </a:p>
        </p:txBody>
      </p:sp>
    </p:spTree>
    <p:extLst>
      <p:ext uri="{BB962C8B-B14F-4D97-AF65-F5344CB8AC3E}">
        <p14:creationId xmlns:p14="http://schemas.microsoft.com/office/powerpoint/2010/main" val="4969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 Model-HTML</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3</a:t>
            </a:fld>
            <a:endParaRPr lang="en-IN"/>
          </a:p>
        </p:txBody>
      </p:sp>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395" y="3255889"/>
            <a:ext cx="4629150" cy="25336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01821" y="6033184"/>
            <a:ext cx="6096000" cy="646331"/>
          </a:xfrm>
          <a:prstGeom prst="rect">
            <a:avLst/>
          </a:prstGeom>
        </p:spPr>
        <p:txBody>
          <a:bodyPr>
            <a:spAutoFit/>
          </a:bodyPr>
          <a:lstStyle/>
          <a:p>
            <a:r>
              <a:rPr lang="en-IN" dirty="0"/>
              <a:t>The HTML DOM (Document Object Model)</a:t>
            </a:r>
          </a:p>
          <a:p>
            <a:endParaRPr lang="en-IN" dirty="0"/>
          </a:p>
        </p:txBody>
      </p:sp>
      <p:sp>
        <p:nvSpPr>
          <p:cNvPr id="6" name="Rectangle 5"/>
          <p:cNvSpPr/>
          <p:nvPr/>
        </p:nvSpPr>
        <p:spPr>
          <a:xfrm>
            <a:off x="838200" y="1341016"/>
            <a:ext cx="11023242" cy="2308324"/>
          </a:xfrm>
          <a:prstGeom prst="rect">
            <a:avLst/>
          </a:prstGeom>
        </p:spPr>
        <p:txBody>
          <a:bodyPr wrap="square">
            <a:spAutoFit/>
          </a:bodyPr>
          <a:lstStyle/>
          <a:p>
            <a:r>
              <a:rPr lang="en-US" dirty="0">
                <a:solidFill>
                  <a:srgbClr val="000000"/>
                </a:solidFill>
                <a:latin typeface="Verdana" panose="020B0604030504040204" pitchFamily="34" charset="0"/>
              </a:rPr>
              <a:t>The HTML DOM is a standard </a:t>
            </a:r>
            <a:r>
              <a:rPr lang="en-US" b="1" dirty="0">
                <a:solidFill>
                  <a:srgbClr val="000000"/>
                </a:solidFill>
                <a:latin typeface="Verdana" panose="020B0604030504040204" pitchFamily="34" charset="0"/>
              </a:rPr>
              <a:t>object</a:t>
            </a:r>
            <a:r>
              <a:rPr lang="en-US" dirty="0">
                <a:solidFill>
                  <a:srgbClr val="000000"/>
                </a:solidFill>
                <a:latin typeface="Verdana" panose="020B0604030504040204" pitchFamily="34" charset="0"/>
              </a:rPr>
              <a:t> model and </a:t>
            </a:r>
            <a:r>
              <a:rPr lang="en-US" b="1" dirty="0">
                <a:solidFill>
                  <a:srgbClr val="000000"/>
                </a:solidFill>
                <a:latin typeface="Verdana" panose="020B0604030504040204" pitchFamily="34" charset="0"/>
              </a:rPr>
              <a:t>programming interface</a:t>
            </a:r>
            <a:r>
              <a:rPr lang="en-US" dirty="0">
                <a:solidFill>
                  <a:srgbClr val="000000"/>
                </a:solidFill>
                <a:latin typeface="Verdana" panose="020B0604030504040204" pitchFamily="34" charset="0"/>
              </a:rPr>
              <a:t> for HTML. It defines:</a:t>
            </a:r>
          </a:p>
          <a:p>
            <a:pPr>
              <a:buFont typeface="Arial" panose="020B0604020202020204" pitchFamily="34" charset="0"/>
              <a:buChar char="•"/>
            </a:pPr>
            <a:r>
              <a:rPr lang="en-US" dirty="0">
                <a:solidFill>
                  <a:srgbClr val="000000"/>
                </a:solidFill>
                <a:latin typeface="Verdana" panose="020B0604030504040204" pitchFamily="34" charset="0"/>
              </a:rPr>
              <a:t>The HTML elements as </a:t>
            </a:r>
            <a:r>
              <a:rPr lang="en-US" b="1" dirty="0">
                <a:solidFill>
                  <a:srgbClr val="000000"/>
                </a:solidFill>
                <a:latin typeface="Verdana" panose="020B0604030504040204" pitchFamily="34" charset="0"/>
              </a:rPr>
              <a:t>objects</a:t>
            </a:r>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properties</a:t>
            </a:r>
            <a:r>
              <a:rPr lang="en-US" dirty="0">
                <a:solidFill>
                  <a:srgbClr val="000000"/>
                </a:solidFill>
                <a:latin typeface="Verdana" panose="020B0604030504040204" pitchFamily="34" charset="0"/>
              </a:rPr>
              <a:t> of all HTML elements</a:t>
            </a:r>
          </a:p>
          <a:p>
            <a:pPr>
              <a:buFont typeface="Arial" panose="020B0604020202020204" pitchFamily="34" charset="0"/>
              <a:buChar char="•"/>
            </a:pPr>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methods</a:t>
            </a:r>
            <a:r>
              <a:rPr lang="en-US" dirty="0">
                <a:solidFill>
                  <a:srgbClr val="000000"/>
                </a:solidFill>
                <a:latin typeface="Verdana" panose="020B0604030504040204" pitchFamily="34" charset="0"/>
              </a:rPr>
              <a:t> to access all HTML elements</a:t>
            </a:r>
          </a:p>
          <a:p>
            <a:pPr>
              <a:buFont typeface="Arial" panose="020B0604020202020204" pitchFamily="34" charset="0"/>
              <a:buChar char="•"/>
            </a:pPr>
            <a:r>
              <a:rPr lang="en-US" dirty="0">
                <a:solidFill>
                  <a:srgbClr val="000000"/>
                </a:solidFill>
                <a:latin typeface="Verdana" panose="020B0604030504040204" pitchFamily="34" charset="0"/>
              </a:rPr>
              <a:t>The </a:t>
            </a:r>
            <a:r>
              <a:rPr lang="en-US" b="1" dirty="0">
                <a:solidFill>
                  <a:srgbClr val="000000"/>
                </a:solidFill>
                <a:latin typeface="Verdana" panose="020B0604030504040204" pitchFamily="34" charset="0"/>
              </a:rPr>
              <a:t>events</a:t>
            </a:r>
            <a:r>
              <a:rPr lang="en-US" dirty="0">
                <a:solidFill>
                  <a:srgbClr val="000000"/>
                </a:solidFill>
                <a:latin typeface="Verdana" panose="020B0604030504040204" pitchFamily="34" charset="0"/>
              </a:rPr>
              <a:t> for all HTML elements</a:t>
            </a:r>
          </a:p>
          <a:p>
            <a:r>
              <a:rPr lang="en-US" dirty="0">
                <a:solidFill>
                  <a:srgbClr val="000000"/>
                </a:solidFill>
                <a:latin typeface="Verdana" panose="020B0604030504040204" pitchFamily="34" charset="0"/>
              </a:rPr>
              <a:t>In other words:</a:t>
            </a:r>
            <a:r>
              <a:rPr lang="en-US" b="1" dirty="0">
                <a:solidFill>
                  <a:srgbClr val="000000"/>
                </a:solidFill>
                <a:latin typeface="Verdana" panose="020B0604030504040204" pitchFamily="34" charset="0"/>
              </a:rPr>
              <a:t> The HTML DOM is a standard for how to get, change, add, or delete HTML elements.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87631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and Logical Operators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7702097"/>
              </p:ext>
            </p:extLst>
          </p:nvPr>
        </p:nvGraphicFramePr>
        <p:xfrm>
          <a:off x="962305" y="1853248"/>
          <a:ext cx="9741553" cy="4663440"/>
        </p:xfrm>
        <a:graphic>
          <a:graphicData uri="http://schemas.openxmlformats.org/drawingml/2006/table">
            <a:tbl>
              <a:tblPr/>
              <a:tblGrid>
                <a:gridCol w="2143966"/>
                <a:gridCol w="7597587"/>
              </a:tblGrid>
              <a:tr h="0">
                <a:tc>
                  <a:txBody>
                    <a:bodyPr/>
                    <a:lstStyle/>
                    <a:p>
                      <a:pPr algn="l" fontAlgn="t"/>
                      <a:r>
                        <a:rPr lang="en-IN" sz="2400" b="1"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sz="2400" b="1" dirty="0">
                          <a:solidFill>
                            <a:schemeClr val="tx1"/>
                          </a:solidFill>
                          <a:effectLst/>
                        </a:rPr>
                        <a:t>Description</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equal to</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chemeClr val="tx1"/>
                          </a:solidFill>
                          <a:effectLst/>
                        </a:rPr>
                        <a:t>equal value and equal type</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not equal</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not equal value or not equal type</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&gt;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greater than</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&lt;</a:t>
                      </a:r>
                    </a:p>
                  </a:txBody>
                  <a:tcPr marL="76200" marR="76200" marT="76200" marB="76200">
                    <a:lnL>
                      <a:noFill/>
                    </a:lnL>
                    <a:lnR>
                      <a:noFill/>
                    </a:lnR>
                    <a:lnT>
                      <a:noFill/>
                    </a:lnT>
                    <a:lnB>
                      <a:noFill/>
                    </a:lnB>
                    <a:solidFill>
                      <a:srgbClr val="FFFFFF"/>
                    </a:solidFill>
                  </a:tcPr>
                </a:tc>
                <a:tc>
                  <a:txBody>
                    <a:bodyPr/>
                    <a:lstStyle/>
                    <a:p>
                      <a:pPr algn="l" fontAlgn="t"/>
                      <a:r>
                        <a:rPr lang="en-IN" sz="2400">
                          <a:solidFill>
                            <a:schemeClr val="tx1"/>
                          </a:solidFill>
                          <a:effectLst/>
                        </a:rPr>
                        <a:t>less than</a:t>
                      </a:r>
                    </a:p>
                  </a:txBody>
                  <a:tcPr marL="76200" marR="76200" marT="76200" marB="76200">
                    <a:lnL>
                      <a:noFill/>
                    </a:lnL>
                    <a:lnR>
                      <a:noFill/>
                    </a:lnR>
                    <a:lnT>
                      <a:noFill/>
                    </a:lnT>
                    <a:lnB>
                      <a:noFill/>
                    </a:lnB>
                    <a:solidFill>
                      <a:srgbClr val="FFFFFF"/>
                    </a:solidFill>
                  </a:tcPr>
                </a:tc>
              </a:tr>
              <a:tr h="0">
                <a:tc>
                  <a:txBody>
                    <a:bodyPr/>
                    <a:lstStyle/>
                    <a:p>
                      <a:pPr algn="l" fontAlgn="t"/>
                      <a:r>
                        <a:rPr lang="en-IN" sz="2400">
                          <a:solidFill>
                            <a:schemeClr val="tx1"/>
                          </a:solidFill>
                          <a:effectLst/>
                        </a:rPr>
                        <a:t>&gt;=</a:t>
                      </a:r>
                    </a:p>
                  </a:txBody>
                  <a:tcPr marL="76200" marR="76200" marT="76200" marB="76200">
                    <a:lnL>
                      <a:noFill/>
                    </a:lnL>
                    <a:lnR>
                      <a:noFill/>
                    </a:lnR>
                    <a:lnT>
                      <a:noFill/>
                    </a:lnT>
                    <a:lnB>
                      <a:noFill/>
                    </a:lnB>
                    <a:solidFill>
                      <a:srgbClr val="F2F2F2"/>
                    </a:solidFill>
                  </a:tcPr>
                </a:tc>
                <a:tc>
                  <a:txBody>
                    <a:bodyPr/>
                    <a:lstStyle/>
                    <a:p>
                      <a:pPr algn="l" fontAlgn="t"/>
                      <a:r>
                        <a:rPr lang="en-IN" sz="2400">
                          <a:solidFill>
                            <a:schemeClr val="tx1"/>
                          </a:solidFill>
                          <a:effectLst/>
                        </a:rPr>
                        <a:t>greater than or equal to</a:t>
                      </a:r>
                    </a:p>
                  </a:txBody>
                  <a:tcPr marL="76200" marR="76200" marT="76200" marB="76200">
                    <a:lnL>
                      <a:noFill/>
                    </a:lnL>
                    <a:lnR>
                      <a:noFill/>
                    </a:lnR>
                    <a:lnT>
                      <a:noFill/>
                    </a:lnT>
                    <a:lnB>
                      <a:noFill/>
                    </a:lnB>
                    <a:solidFill>
                      <a:srgbClr val="F2F2F2"/>
                    </a:solidFill>
                  </a:tcPr>
                </a:tc>
              </a:tr>
              <a:tr h="0">
                <a:tc>
                  <a:txBody>
                    <a:bodyPr/>
                    <a:lstStyle/>
                    <a:p>
                      <a:pPr algn="l" fontAlgn="t"/>
                      <a:r>
                        <a:rPr lang="en-IN" sz="2400">
                          <a:solidFill>
                            <a:schemeClr val="tx1"/>
                          </a:solidFill>
                          <a:effectLst/>
                        </a:rPr>
                        <a:t>&lt;=</a:t>
                      </a:r>
                    </a:p>
                  </a:txBody>
                  <a:tcPr marL="76200" marR="76200" marT="76200" marB="76200">
                    <a:lnL>
                      <a:noFill/>
                    </a:lnL>
                    <a:lnR>
                      <a:noFill/>
                    </a:lnR>
                    <a:lnT>
                      <a:noFill/>
                    </a:lnT>
                    <a:lnB>
                      <a:noFill/>
                    </a:lnB>
                    <a:solidFill>
                      <a:srgbClr val="FFFFFF"/>
                    </a:solidFill>
                  </a:tcPr>
                </a:tc>
                <a:tc>
                  <a:txBody>
                    <a:bodyPr/>
                    <a:lstStyle/>
                    <a:p>
                      <a:pPr algn="l" fontAlgn="t"/>
                      <a:r>
                        <a:rPr lang="en-IN" sz="2400" dirty="0">
                          <a:solidFill>
                            <a:schemeClr val="tx1"/>
                          </a:solidFill>
                          <a:effectLst/>
                        </a:rPr>
                        <a:t>less than or equal to</a:t>
                      </a:r>
                    </a:p>
                  </a:txBody>
                  <a:tcPr marL="76200" marR="76200" marT="76200" marB="76200">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30</a:t>
            </a:fld>
            <a:endParaRPr lang="en-IN"/>
          </a:p>
        </p:txBody>
      </p:sp>
    </p:spTree>
    <p:extLst>
      <p:ext uri="{BB962C8B-B14F-4D97-AF65-F5344CB8AC3E}">
        <p14:creationId xmlns:p14="http://schemas.microsoft.com/office/powerpoint/2010/main" val="307114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IN" dirty="0"/>
          </a:p>
        </p:txBody>
      </p:sp>
      <p:sp>
        <p:nvSpPr>
          <p:cNvPr id="3" name="Content Placeholder 2"/>
          <p:cNvSpPr>
            <a:spLocks noGrp="1"/>
          </p:cNvSpPr>
          <p:nvPr>
            <p:ph idx="1"/>
          </p:nvPr>
        </p:nvSpPr>
        <p:spPr>
          <a:xfrm>
            <a:off x="646111" y="2052918"/>
            <a:ext cx="9600547" cy="4576482"/>
          </a:xfrm>
        </p:spPr>
        <p:txBody>
          <a:bodyPr>
            <a:normAutofit/>
          </a:bodyPr>
          <a:lstStyle/>
          <a:p>
            <a:pPr algn="just"/>
            <a:r>
              <a:rPr lang="en-IN" sz="2400" dirty="0"/>
              <a:t>Operator precedence describes the order in which operations are performed in an arithmetic expression</a:t>
            </a:r>
            <a:r>
              <a:rPr lang="en-IN" sz="2400" dirty="0" smtClean="0"/>
              <a:t>.</a:t>
            </a:r>
          </a:p>
          <a:p>
            <a:pPr algn="just"/>
            <a:r>
              <a:rPr lang="en-IN" sz="2400" dirty="0"/>
              <a:t>Is the result of example above the same as 150 * 3, or is it the </a:t>
            </a:r>
            <a:r>
              <a:rPr lang="en-IN" sz="2400" dirty="0" smtClean="0"/>
              <a:t>same </a:t>
            </a:r>
            <a:r>
              <a:rPr lang="en-IN" sz="2400" dirty="0"/>
              <a:t>as 100 + 150</a:t>
            </a:r>
            <a:r>
              <a:rPr lang="en-IN" sz="2400" dirty="0" smtClean="0"/>
              <a:t>?</a:t>
            </a:r>
          </a:p>
          <a:p>
            <a:pPr algn="just"/>
            <a:r>
              <a:rPr lang="en-IN" sz="2400" dirty="0" smtClean="0"/>
              <a:t>Arithmetic Operator precedence: </a:t>
            </a:r>
            <a:r>
              <a:rPr lang="en-IN" sz="2400" dirty="0" smtClean="0">
                <a:hlinkClick r:id="rId2" action="ppaction://hlinkfile"/>
              </a:rPr>
              <a:t>Example</a:t>
            </a:r>
            <a:r>
              <a:rPr lang="en-IN" sz="2400" dirty="0" smtClean="0"/>
              <a:t>      </a:t>
            </a:r>
            <a:r>
              <a:rPr lang="en-IN" sz="2400" dirty="0" smtClean="0">
                <a:hlinkClick r:id="rId3" action="ppaction://hlinkfile"/>
              </a:rPr>
              <a:t>List of Operator Precedence</a:t>
            </a:r>
            <a:endParaRPr lang="en-IN" sz="2400" dirty="0" smtClean="0"/>
          </a:p>
          <a:p>
            <a:pPr marL="0" indent="0" algn="just">
              <a:buNone/>
            </a:pPr>
            <a:r>
              <a:rPr lang="en-IN" sz="2400" dirty="0" smtClean="0"/>
              <a:t> </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899067785"/>
              </p:ext>
            </p:extLst>
          </p:nvPr>
        </p:nvGraphicFramePr>
        <p:xfrm>
          <a:off x="1103078" y="4318159"/>
          <a:ext cx="8610600" cy="2133600"/>
        </p:xfrm>
        <a:graphic>
          <a:graphicData uri="http://schemas.openxmlformats.org/drawingml/2006/table">
            <a:tbl>
              <a:tblPr/>
              <a:tblGrid>
                <a:gridCol w="2090176"/>
                <a:gridCol w="6520424"/>
              </a:tblGrid>
              <a:tr h="0">
                <a:tc>
                  <a:txBody>
                    <a:bodyPr/>
                    <a:lstStyle/>
                    <a:p>
                      <a:pPr algn="l" fontAlgn="t"/>
                      <a:r>
                        <a:rPr lang="en-IN" b="1" dirty="0">
                          <a:solidFill>
                            <a:schemeClr val="tx1"/>
                          </a:solidFill>
                          <a:effectLst/>
                        </a:rPr>
                        <a:t>Operator</a:t>
                      </a:r>
                    </a:p>
                  </a:txBody>
                  <a:tcPr marL="76200" marR="76200" marT="76200" marB="76200">
                    <a:lnL>
                      <a:noFill/>
                    </a:lnL>
                    <a:lnR>
                      <a:noFill/>
                    </a:lnR>
                    <a:lnT>
                      <a:noFill/>
                    </a:lnT>
                    <a:lnB>
                      <a:noFill/>
                    </a:lnB>
                    <a:solidFill>
                      <a:srgbClr val="FFFFFF"/>
                    </a:solidFill>
                  </a:tcPr>
                </a:tc>
                <a:tc>
                  <a:txBody>
                    <a:bodyPr/>
                    <a:lstStyle/>
                    <a:p>
                      <a:pPr algn="l" fontAlgn="t"/>
                      <a:r>
                        <a:rPr lang="en-IN" b="1" dirty="0">
                          <a:solidFill>
                            <a:schemeClr val="tx1"/>
                          </a:solidFill>
                          <a:effectLst/>
                        </a:rPr>
                        <a:t>Precedence</a:t>
                      </a:r>
                    </a:p>
                  </a:txBody>
                  <a:tcPr marL="76200" marR="76200" marT="76200" marB="76200">
                    <a:lnL>
                      <a:noFill/>
                    </a:lnL>
                    <a:lnR>
                      <a:noFill/>
                    </a:lnR>
                    <a:lnT>
                      <a:noFill/>
                    </a:lnT>
                    <a:lnB>
                      <a:noFill/>
                    </a:lnB>
                    <a:solidFill>
                      <a:srgbClr val="FFFFFF"/>
                    </a:solidFill>
                  </a:tcPr>
                </a:tc>
              </a:tr>
              <a:tr h="0">
                <a:tc>
                  <a:txBody>
                    <a:bodyPr/>
                    <a:lstStyle/>
                    <a:p>
                      <a:pPr algn="l" fontAlgn="t"/>
                      <a:r>
                        <a:rPr lang="en-IN">
                          <a:solidFill>
                            <a:schemeClr val="tx1"/>
                          </a:solidFill>
                          <a:effectLst/>
                        </a:rPr>
                        <a:t>( )</a:t>
                      </a:r>
                    </a:p>
                  </a:txBody>
                  <a:tcPr marL="76200" marR="76200" marT="76200" marB="76200">
                    <a:lnL>
                      <a:noFill/>
                    </a:lnL>
                    <a:lnR>
                      <a:noFill/>
                    </a:lnR>
                    <a:lnT>
                      <a:noFill/>
                    </a:lnT>
                    <a:lnB>
                      <a:noFill/>
                    </a:lnB>
                    <a:solidFill>
                      <a:srgbClr val="F2F2F2"/>
                    </a:solidFill>
                  </a:tcPr>
                </a:tc>
                <a:tc>
                  <a:txBody>
                    <a:bodyPr/>
                    <a:lstStyle/>
                    <a:p>
                      <a:pPr algn="l" fontAlgn="t"/>
                      <a:r>
                        <a:rPr lang="en-IN">
                          <a:solidFill>
                            <a:schemeClr val="tx1"/>
                          </a:solidFill>
                          <a:effectLst/>
                        </a:rPr>
                        <a:t>Expression grouping</a:t>
                      </a:r>
                    </a:p>
                  </a:txBody>
                  <a:tcPr marL="76200" marR="76200" marT="76200" marB="76200">
                    <a:lnL>
                      <a:noFill/>
                    </a:lnL>
                    <a:lnR>
                      <a:noFill/>
                    </a:lnR>
                    <a:lnT>
                      <a:noFill/>
                    </a:lnT>
                    <a:lnB>
                      <a:noFill/>
                    </a:lnB>
                    <a:solidFill>
                      <a:srgbClr val="F2F2F2"/>
                    </a:solidFill>
                  </a:tcPr>
                </a:tc>
              </a:tr>
              <a:tr h="0">
                <a:tc>
                  <a:txBody>
                    <a:bodyPr/>
                    <a:lstStyle/>
                    <a:p>
                      <a:pPr algn="l" fontAlgn="t"/>
                      <a:r>
                        <a:rPr lang="en-IN">
                          <a:solidFill>
                            <a:schemeClr val="tx1"/>
                          </a:solidFill>
                          <a:effectLst/>
                        </a:rPr>
                        <a:t>++ --</a:t>
                      </a:r>
                    </a:p>
                  </a:txBody>
                  <a:tcPr marL="76200" marR="76200" marT="76200" marB="76200">
                    <a:lnL>
                      <a:noFill/>
                    </a:lnL>
                    <a:lnR>
                      <a:noFill/>
                    </a:lnR>
                    <a:lnT>
                      <a:noFill/>
                    </a:lnT>
                    <a:lnB>
                      <a:noFill/>
                    </a:lnB>
                    <a:solidFill>
                      <a:srgbClr val="FFFFFF"/>
                    </a:solidFill>
                  </a:tcPr>
                </a:tc>
                <a:tc>
                  <a:txBody>
                    <a:bodyPr/>
                    <a:lstStyle/>
                    <a:p>
                      <a:pPr algn="l" fontAlgn="t"/>
                      <a:r>
                        <a:rPr lang="en-IN">
                          <a:solidFill>
                            <a:schemeClr val="tx1"/>
                          </a:solidFill>
                          <a:effectLst/>
                        </a:rPr>
                        <a:t>Increment and decrement</a:t>
                      </a:r>
                    </a:p>
                  </a:txBody>
                  <a:tcPr marL="76200" marR="76200" marT="76200" marB="76200">
                    <a:lnL>
                      <a:noFill/>
                    </a:lnL>
                    <a:lnR>
                      <a:noFill/>
                    </a:lnR>
                    <a:lnT>
                      <a:noFill/>
                    </a:lnT>
                    <a:lnB>
                      <a:noFill/>
                    </a:lnB>
                    <a:solidFill>
                      <a:srgbClr val="FFFFFF"/>
                    </a:solidFill>
                  </a:tcPr>
                </a:tc>
              </a:tr>
              <a:tr h="0">
                <a:tc>
                  <a:txBody>
                    <a:bodyPr/>
                    <a:lstStyle/>
                    <a:p>
                      <a:pPr algn="l" fontAlgn="t"/>
                      <a:r>
                        <a:rPr lang="en-IN">
                          <a:solidFill>
                            <a:schemeClr val="tx1"/>
                          </a:solidFill>
                          <a:effectLst/>
                        </a:rPr>
                        <a:t>* / %</a:t>
                      </a:r>
                    </a:p>
                  </a:txBody>
                  <a:tcPr marL="76200" marR="76200" marT="76200" marB="76200">
                    <a:lnL>
                      <a:noFill/>
                    </a:lnL>
                    <a:lnR>
                      <a:noFill/>
                    </a:lnR>
                    <a:lnT>
                      <a:noFill/>
                    </a:lnT>
                    <a:lnB>
                      <a:noFill/>
                    </a:lnB>
                    <a:solidFill>
                      <a:srgbClr val="F2F2F2"/>
                    </a:solidFill>
                  </a:tcPr>
                </a:tc>
                <a:tc>
                  <a:txBody>
                    <a:bodyPr/>
                    <a:lstStyle/>
                    <a:p>
                      <a:pPr algn="l" fontAlgn="t"/>
                      <a:r>
                        <a:rPr lang="en-IN">
                          <a:solidFill>
                            <a:schemeClr val="tx1"/>
                          </a:solidFill>
                          <a:effectLst/>
                        </a:rPr>
                        <a:t>Multiplication, division, and modulo division</a:t>
                      </a:r>
                    </a:p>
                  </a:txBody>
                  <a:tcPr marL="76200" marR="76200" marT="76200" marB="76200">
                    <a:lnL>
                      <a:noFill/>
                    </a:lnL>
                    <a:lnR>
                      <a:noFill/>
                    </a:lnR>
                    <a:lnT>
                      <a:noFill/>
                    </a:lnT>
                    <a:lnB>
                      <a:noFill/>
                    </a:lnB>
                    <a:solidFill>
                      <a:srgbClr val="F2F2F2"/>
                    </a:solidFill>
                  </a:tcPr>
                </a:tc>
              </a:tr>
              <a:tr h="0">
                <a:tc>
                  <a:txBody>
                    <a:bodyPr/>
                    <a:lstStyle/>
                    <a:p>
                      <a:pPr algn="l" fontAlgn="t"/>
                      <a:r>
                        <a:rPr lang="en-IN">
                          <a:solidFill>
                            <a:schemeClr val="tx1"/>
                          </a:solidFill>
                          <a:effectLst/>
                        </a:rPr>
                        <a:t>+ -</a:t>
                      </a:r>
                    </a:p>
                  </a:txBody>
                  <a:tcPr marL="76200" marR="76200" marT="76200" marB="76200">
                    <a:lnL>
                      <a:noFill/>
                    </a:lnL>
                    <a:lnR>
                      <a:noFill/>
                    </a:lnR>
                    <a:lnT>
                      <a:noFill/>
                    </a:lnT>
                    <a:lnB>
                      <a:noFill/>
                    </a:lnB>
                    <a:solidFill>
                      <a:srgbClr val="FFFFFF"/>
                    </a:solidFill>
                  </a:tcPr>
                </a:tc>
                <a:tc>
                  <a:txBody>
                    <a:bodyPr/>
                    <a:lstStyle/>
                    <a:p>
                      <a:pPr algn="l" fontAlgn="t"/>
                      <a:r>
                        <a:rPr lang="en-IN" dirty="0">
                          <a:solidFill>
                            <a:schemeClr val="tx1"/>
                          </a:solidFill>
                          <a:effectLst/>
                        </a:rPr>
                        <a:t>Addition and subtraction</a:t>
                      </a:r>
                    </a:p>
                  </a:txBody>
                  <a:tcPr marL="76200" marR="76200" marT="76200" marB="76200">
                    <a:lnL>
                      <a:noFill/>
                    </a:lnL>
                    <a:lnR>
                      <a:noFill/>
                    </a:lnR>
                    <a:lnT>
                      <a:noFill/>
                    </a:lnT>
                    <a:lnB>
                      <a:noFill/>
                    </a:lnB>
                    <a:solidFill>
                      <a:srgbClr val="FFFFFF"/>
                    </a:solidFill>
                  </a:tcPr>
                </a:tc>
              </a:tr>
            </a:tbl>
          </a:graphicData>
        </a:graphic>
      </p:graphicFrame>
      <p:sp>
        <p:nvSpPr>
          <p:cNvPr id="6" name="Slide Number Placeholder 5"/>
          <p:cNvSpPr>
            <a:spLocks noGrp="1"/>
          </p:cNvSpPr>
          <p:nvPr>
            <p:ph type="sldNum" sz="quarter" idx="12"/>
          </p:nvPr>
        </p:nvSpPr>
        <p:spPr/>
        <p:txBody>
          <a:bodyPr/>
          <a:lstStyle/>
          <a:p>
            <a:fld id="{9E764887-F25D-462C-B866-F40911D1E90D}" type="slidenum">
              <a:rPr lang="en-IN" smtClean="0"/>
              <a:pPr/>
              <a:t>31</a:t>
            </a:fld>
            <a:endParaRPr lang="en-IN"/>
          </a:p>
        </p:txBody>
      </p:sp>
    </p:spTree>
    <p:extLst>
      <p:ext uri="{BB962C8B-B14F-4D97-AF65-F5344CB8AC3E}">
        <p14:creationId xmlns:p14="http://schemas.microsoft.com/office/powerpoint/2010/main" val="2189857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Data type</a:t>
            </a:r>
            <a:endParaRPr lang="en-IN" dirty="0"/>
          </a:p>
        </p:txBody>
      </p:sp>
      <p:sp>
        <p:nvSpPr>
          <p:cNvPr id="3" name="Content Placeholder 2"/>
          <p:cNvSpPr>
            <a:spLocks noGrp="1"/>
          </p:cNvSpPr>
          <p:nvPr>
            <p:ph idx="1"/>
          </p:nvPr>
        </p:nvSpPr>
        <p:spPr>
          <a:xfrm>
            <a:off x="838200" y="1156447"/>
            <a:ext cx="10515600" cy="5499847"/>
          </a:xfrm>
        </p:spPr>
        <p:txBody>
          <a:bodyPr>
            <a:normAutofit/>
          </a:bodyPr>
          <a:lstStyle/>
          <a:p>
            <a:r>
              <a:rPr lang="en-IN" dirty="0"/>
              <a:t>JavaScript variables can hold many </a:t>
            </a:r>
            <a:r>
              <a:rPr lang="en-IN" b="1" dirty="0"/>
              <a:t>data types</a:t>
            </a:r>
            <a:r>
              <a:rPr lang="en-IN" dirty="0"/>
              <a:t>: numbers, strings, arrays, objects and more</a:t>
            </a:r>
            <a:r>
              <a:rPr lang="en-IN" dirty="0" smtClean="0"/>
              <a:t>:</a:t>
            </a:r>
          </a:p>
          <a:p>
            <a:pPr lvl="1"/>
            <a:r>
              <a:rPr lang="en-IN" dirty="0" err="1" smtClean="0"/>
              <a:t>i.e</a:t>
            </a:r>
            <a:r>
              <a:rPr lang="en-IN" dirty="0" smtClean="0"/>
              <a:t> 	</a:t>
            </a:r>
            <a:r>
              <a:rPr lang="en-IN" dirty="0" err="1" smtClean="0"/>
              <a:t>var</a:t>
            </a:r>
            <a:r>
              <a:rPr lang="en-IN" dirty="0"/>
              <a:t> </a:t>
            </a:r>
            <a:r>
              <a:rPr lang="en-IN" dirty="0" smtClean="0"/>
              <a:t>length </a:t>
            </a:r>
            <a:r>
              <a:rPr lang="en-IN" dirty="0"/>
              <a:t>= 16;                               // Number</a:t>
            </a:r>
            <a:br>
              <a:rPr lang="en-IN" dirty="0"/>
            </a:br>
            <a:r>
              <a:rPr lang="en-IN" dirty="0" smtClean="0"/>
              <a:t>		</a:t>
            </a:r>
            <a:r>
              <a:rPr lang="en-IN" dirty="0" err="1" smtClean="0"/>
              <a:t>var</a:t>
            </a:r>
            <a:r>
              <a:rPr lang="en-IN" dirty="0"/>
              <a:t> </a:t>
            </a:r>
            <a:r>
              <a:rPr lang="en-IN" dirty="0" err="1"/>
              <a:t>lastName</a:t>
            </a:r>
            <a:r>
              <a:rPr lang="en-IN" dirty="0"/>
              <a:t> = "Johnson";                      // String</a:t>
            </a:r>
            <a:br>
              <a:rPr lang="en-IN" dirty="0"/>
            </a:br>
            <a:r>
              <a:rPr lang="en-IN" dirty="0" smtClean="0"/>
              <a:t>		</a:t>
            </a:r>
            <a:r>
              <a:rPr lang="en-IN" dirty="0" err="1" smtClean="0"/>
              <a:t>var</a:t>
            </a:r>
            <a:r>
              <a:rPr lang="en-IN" dirty="0"/>
              <a:t> cars = ["Saab", "Volvo", "BMW"];           // Array</a:t>
            </a:r>
            <a:br>
              <a:rPr lang="en-IN" dirty="0"/>
            </a:br>
            <a:r>
              <a:rPr lang="en-IN" dirty="0" smtClean="0"/>
              <a:t>		</a:t>
            </a:r>
            <a:r>
              <a:rPr lang="en-IN" dirty="0" err="1" smtClean="0"/>
              <a:t>var</a:t>
            </a:r>
            <a:r>
              <a:rPr lang="en-IN" dirty="0"/>
              <a:t> x = {</a:t>
            </a:r>
            <a:r>
              <a:rPr lang="en-IN" dirty="0" err="1"/>
              <a:t>firstName</a:t>
            </a:r>
            <a:r>
              <a:rPr lang="en-IN" dirty="0"/>
              <a:t>:"John", </a:t>
            </a:r>
            <a:r>
              <a:rPr lang="en-IN" dirty="0" err="1"/>
              <a:t>lastName</a:t>
            </a:r>
            <a:r>
              <a:rPr lang="en-IN" dirty="0"/>
              <a:t>:"Doe"};    // </a:t>
            </a:r>
            <a:r>
              <a:rPr lang="en-IN" dirty="0" smtClean="0"/>
              <a:t>Object</a:t>
            </a:r>
          </a:p>
          <a:p>
            <a:r>
              <a:rPr lang="en-IN" dirty="0" smtClean="0"/>
              <a:t>In </a:t>
            </a:r>
            <a:r>
              <a:rPr lang="en-IN" dirty="0" err="1" smtClean="0"/>
              <a:t>var</a:t>
            </a:r>
            <a:r>
              <a:rPr lang="en-IN" dirty="0" smtClean="0"/>
              <a:t> x = 5 + “name”, Over here before the name is going to add in 5 X will be worked as number data type and letter on it will be worked as String.</a:t>
            </a:r>
          </a:p>
          <a:p>
            <a:r>
              <a:rPr lang="en-IN" dirty="0" smtClean="0"/>
              <a:t>What about this 2 example : </a:t>
            </a:r>
            <a:r>
              <a:rPr lang="en-IN" dirty="0" err="1" smtClean="0"/>
              <a:t>var</a:t>
            </a:r>
            <a:r>
              <a:rPr lang="en-IN" dirty="0" smtClean="0"/>
              <a:t> x = 5+6+”name”  </a:t>
            </a:r>
            <a:r>
              <a:rPr lang="en-IN" dirty="0" smtClean="0">
                <a:solidFill>
                  <a:srgbClr val="FF0000"/>
                </a:solidFill>
              </a:rPr>
              <a:t>Output?</a:t>
            </a:r>
          </a:p>
          <a:p>
            <a:r>
              <a:rPr lang="en-IN" dirty="0" smtClean="0"/>
              <a:t>What about this </a:t>
            </a:r>
            <a:r>
              <a:rPr lang="en-IN" dirty="0" err="1" smtClean="0"/>
              <a:t>var</a:t>
            </a:r>
            <a:r>
              <a:rPr lang="en-IN" dirty="0" smtClean="0"/>
              <a:t> x = “name” + 5+6? Output?</a:t>
            </a:r>
          </a:p>
          <a:p>
            <a:r>
              <a:rPr lang="en-IN" dirty="0"/>
              <a:t>JavaScript has dynamic types. This means that the same variable can be used as different </a:t>
            </a:r>
            <a:r>
              <a:rPr lang="en-IN" dirty="0" smtClean="0"/>
              <a:t>types.</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32</a:t>
            </a:fld>
            <a:endParaRPr lang="en-IN"/>
          </a:p>
        </p:txBody>
      </p:sp>
    </p:spTree>
    <p:extLst>
      <p:ext uri="{BB962C8B-B14F-4D97-AF65-F5344CB8AC3E}">
        <p14:creationId xmlns:p14="http://schemas.microsoft.com/office/powerpoint/2010/main" val="75712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example of JavaScript variable</a:t>
            </a:r>
            <a:endParaRPr lang="en-IN" dirty="0"/>
          </a:p>
        </p:txBody>
      </p:sp>
      <p:sp>
        <p:nvSpPr>
          <p:cNvPr id="3" name="Content Placeholder 2"/>
          <p:cNvSpPr>
            <a:spLocks noGrp="1"/>
          </p:cNvSpPr>
          <p:nvPr>
            <p:ph idx="1"/>
          </p:nvPr>
        </p:nvSpPr>
        <p:spPr>
          <a:xfrm>
            <a:off x="838200" y="2052918"/>
            <a:ext cx="10515600" cy="4195481"/>
          </a:xfrm>
        </p:spPr>
        <p:txBody>
          <a:bodyPr/>
          <a:lstStyle/>
          <a:p>
            <a:r>
              <a:rPr lang="en-IN" dirty="0" err="1" smtClean="0"/>
              <a:t>var</a:t>
            </a:r>
            <a:r>
              <a:rPr lang="en-IN" dirty="0" smtClean="0"/>
              <a:t> x1=34.00;      //Written with decimals</a:t>
            </a:r>
            <a:br>
              <a:rPr lang="en-IN" dirty="0" smtClean="0"/>
            </a:br>
            <a:r>
              <a:rPr lang="en-IN" dirty="0" err="1" smtClean="0"/>
              <a:t>var</a:t>
            </a:r>
            <a:r>
              <a:rPr lang="en-IN" dirty="0" smtClean="0"/>
              <a:t> x2=34;         //Written without decimals</a:t>
            </a:r>
          </a:p>
          <a:p>
            <a:r>
              <a:rPr lang="en-IN" dirty="0" err="1"/>
              <a:t>var</a:t>
            </a:r>
            <a:r>
              <a:rPr lang="en-IN" dirty="0"/>
              <a:t> y = 123e5;      // 12300000</a:t>
            </a:r>
            <a:br>
              <a:rPr lang="en-IN" dirty="0"/>
            </a:br>
            <a:r>
              <a:rPr lang="en-IN" dirty="0" err="1"/>
              <a:t>var</a:t>
            </a:r>
            <a:r>
              <a:rPr lang="en-IN" dirty="0"/>
              <a:t> z = 123e-5;     // </a:t>
            </a:r>
            <a:r>
              <a:rPr lang="en-IN" dirty="0" smtClean="0"/>
              <a:t>0.00123</a:t>
            </a:r>
          </a:p>
          <a:p>
            <a:r>
              <a:rPr lang="da-DK" dirty="0"/>
              <a:t>var x = true;</a:t>
            </a:r>
            <a:r>
              <a:rPr lang="da-DK" dirty="0" smtClean="0"/>
              <a:t/>
            </a:r>
            <a:br>
              <a:rPr lang="da-DK" dirty="0" smtClean="0"/>
            </a:br>
            <a:r>
              <a:rPr lang="da-DK" dirty="0"/>
              <a:t>var y = false</a:t>
            </a:r>
            <a:r>
              <a:rPr lang="da-DK" dirty="0" smtClean="0"/>
              <a:t>;</a:t>
            </a:r>
          </a:p>
          <a:p>
            <a:r>
              <a:rPr lang="da-DK" dirty="0" smtClean="0"/>
              <a:t>Other data type are Array and Object.</a:t>
            </a:r>
          </a:p>
          <a:p>
            <a:r>
              <a:rPr lang="da-DK" dirty="0" smtClean="0"/>
              <a:t>By dafault variable have ”Undefined” value. </a:t>
            </a:r>
            <a:r>
              <a:rPr lang="da-DK"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33</a:t>
            </a:fld>
            <a:endParaRPr lang="en-IN"/>
          </a:p>
        </p:txBody>
      </p:sp>
    </p:spTree>
    <p:extLst>
      <p:ext uri="{BB962C8B-B14F-4D97-AF65-F5344CB8AC3E}">
        <p14:creationId xmlns:p14="http://schemas.microsoft.com/office/powerpoint/2010/main" val="2781510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a:t>
            </a:r>
            <a:endParaRPr lang="en-IN" dirty="0"/>
          </a:p>
        </p:txBody>
      </p:sp>
      <p:sp>
        <p:nvSpPr>
          <p:cNvPr id="3" name="Content Placeholder 2"/>
          <p:cNvSpPr>
            <a:spLocks noGrp="1"/>
          </p:cNvSpPr>
          <p:nvPr>
            <p:ph idx="1"/>
          </p:nvPr>
        </p:nvSpPr>
        <p:spPr>
          <a:xfrm>
            <a:off x="838200" y="2026024"/>
            <a:ext cx="10515600" cy="4603376"/>
          </a:xfrm>
        </p:spPr>
        <p:txBody>
          <a:bodyPr/>
          <a:lstStyle/>
          <a:p>
            <a:r>
              <a:rPr lang="en-IN" dirty="0"/>
              <a:t>JavaScript arrays are used to store multiple values in a single variable</a:t>
            </a:r>
            <a:r>
              <a:rPr lang="en-IN" dirty="0" smtClean="0"/>
              <a:t>.</a:t>
            </a:r>
          </a:p>
          <a:p>
            <a:r>
              <a:rPr lang="en-IN" dirty="0" smtClean="0"/>
              <a:t>i.e. </a:t>
            </a:r>
            <a:r>
              <a:rPr lang="en-IN" dirty="0" err="1"/>
              <a:t>var</a:t>
            </a:r>
            <a:r>
              <a:rPr lang="en-IN" dirty="0"/>
              <a:t> cars = ["Saab", "Volvo", "BMW</a:t>
            </a:r>
            <a:r>
              <a:rPr lang="en-IN" dirty="0" smtClean="0"/>
              <a:t>"]; or </a:t>
            </a:r>
            <a:r>
              <a:rPr lang="en-IN" dirty="0" err="1" smtClean="0"/>
              <a:t>var</a:t>
            </a:r>
            <a:r>
              <a:rPr lang="en-IN" dirty="0" smtClean="0"/>
              <a:t> x = [1,2,3,4];</a:t>
            </a:r>
          </a:p>
          <a:p>
            <a:r>
              <a:rPr lang="en-IN" dirty="0"/>
              <a:t>JavaScript arrays are written with square brackets.</a:t>
            </a:r>
          </a:p>
          <a:p>
            <a:r>
              <a:rPr lang="en-IN" dirty="0"/>
              <a:t>Array items are separated by commas.</a:t>
            </a:r>
          </a:p>
          <a:p>
            <a:r>
              <a:rPr lang="en-IN" dirty="0"/>
              <a:t>The following code declares (creates) an array called cars, containing three items (car names)</a:t>
            </a:r>
          </a:p>
          <a:p>
            <a:r>
              <a:rPr lang="en-IN" dirty="0"/>
              <a:t>Array indexes are zero-based, which means the first item is [0], second is [1], and so on</a:t>
            </a:r>
            <a:r>
              <a:rPr lang="en-IN" dirty="0" smtClean="0"/>
              <a:t>. </a:t>
            </a:r>
            <a:r>
              <a:rPr lang="en-IN" dirty="0" smtClean="0">
                <a:hlinkClick r:id="rId2" action="ppaction://hlinkfile"/>
              </a:rPr>
              <a:t>Example</a:t>
            </a:r>
            <a:endParaRPr lang="en-IN" dirty="0" smtClean="0"/>
          </a:p>
          <a:p>
            <a:r>
              <a:rPr lang="en-IN" dirty="0" smtClean="0"/>
              <a:t>Array is also consider as Object. We will see this later.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34</a:t>
            </a:fld>
            <a:endParaRPr lang="en-IN"/>
          </a:p>
        </p:txBody>
      </p:sp>
    </p:spTree>
    <p:extLst>
      <p:ext uri="{BB962C8B-B14F-4D97-AF65-F5344CB8AC3E}">
        <p14:creationId xmlns:p14="http://schemas.microsoft.com/office/powerpoint/2010/main" val="19339868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Continue</a:t>
            </a:r>
            <a:endParaRPr lang="en-IN" dirty="0"/>
          </a:p>
        </p:txBody>
      </p:sp>
      <p:sp>
        <p:nvSpPr>
          <p:cNvPr id="3" name="Content Placeholder 2"/>
          <p:cNvSpPr>
            <a:spLocks noGrp="1"/>
          </p:cNvSpPr>
          <p:nvPr>
            <p:ph idx="1"/>
          </p:nvPr>
        </p:nvSpPr>
        <p:spPr>
          <a:xfrm>
            <a:off x="838200" y="2039471"/>
            <a:ext cx="10515600" cy="4589929"/>
          </a:xfrm>
        </p:spPr>
        <p:txBody>
          <a:bodyPr>
            <a:normAutofit lnSpcReduction="10000"/>
          </a:bodyPr>
          <a:lstStyle/>
          <a:p>
            <a:r>
              <a:rPr lang="en-IN" dirty="0"/>
              <a:t>Spaces and line breaks are not important. A declaration can span multiple </a:t>
            </a:r>
            <a:r>
              <a:rPr lang="en-IN" dirty="0" smtClean="0"/>
              <a:t>lines</a:t>
            </a:r>
          </a:p>
          <a:p>
            <a:r>
              <a:rPr lang="en-IN" dirty="0" smtClean="0"/>
              <a:t>i.e. </a:t>
            </a:r>
            <a:r>
              <a:rPr lang="en-IN" dirty="0" err="1"/>
              <a:t>var</a:t>
            </a:r>
            <a:r>
              <a:rPr lang="en-IN" dirty="0"/>
              <a:t> cars = [</a:t>
            </a:r>
            <a:r>
              <a:rPr lang="en-IN" dirty="0" smtClean="0"/>
              <a:t/>
            </a:r>
            <a:br>
              <a:rPr lang="en-IN" dirty="0" smtClean="0"/>
            </a:br>
            <a:r>
              <a:rPr lang="en-IN" dirty="0"/>
              <a:t>   </a:t>
            </a:r>
            <a:r>
              <a:rPr lang="en-IN" dirty="0" smtClean="0"/>
              <a:t>			</a:t>
            </a:r>
            <a:r>
              <a:rPr lang="en-IN" dirty="0"/>
              <a:t> "Saab",</a:t>
            </a:r>
            <a:r>
              <a:rPr lang="en-IN" dirty="0" smtClean="0"/>
              <a:t/>
            </a:r>
            <a:br>
              <a:rPr lang="en-IN" dirty="0" smtClean="0"/>
            </a:br>
            <a:r>
              <a:rPr lang="en-IN" dirty="0"/>
              <a:t>    </a:t>
            </a:r>
            <a:r>
              <a:rPr lang="en-IN" dirty="0" smtClean="0"/>
              <a:t>			 "</a:t>
            </a:r>
            <a:r>
              <a:rPr lang="en-IN" dirty="0"/>
              <a:t>Volvo",</a:t>
            </a:r>
            <a:r>
              <a:rPr lang="en-IN" dirty="0" smtClean="0"/>
              <a:t/>
            </a:r>
            <a:br>
              <a:rPr lang="en-IN" dirty="0" smtClean="0"/>
            </a:br>
            <a:r>
              <a:rPr lang="en-IN" dirty="0"/>
              <a:t>    </a:t>
            </a:r>
            <a:r>
              <a:rPr lang="en-IN" dirty="0" smtClean="0"/>
              <a:t>			"</a:t>
            </a:r>
            <a:r>
              <a:rPr lang="en-IN" dirty="0"/>
              <a:t>BMW"</a:t>
            </a:r>
            <a:r>
              <a:rPr lang="en-IN" dirty="0" smtClean="0"/>
              <a:t/>
            </a:r>
            <a:br>
              <a:rPr lang="en-IN" dirty="0" smtClean="0"/>
            </a:br>
            <a:r>
              <a:rPr lang="en-IN" dirty="0" smtClean="0"/>
              <a:t>		    ];</a:t>
            </a:r>
          </a:p>
          <a:p>
            <a:r>
              <a:rPr lang="en-IN" dirty="0" smtClean="0"/>
              <a:t>Note : </a:t>
            </a:r>
            <a:r>
              <a:rPr lang="en-IN" dirty="0"/>
              <a:t>Never put a comma after the last element (like "BMW</a:t>
            </a:r>
            <a:r>
              <a:rPr lang="en-IN" dirty="0" smtClean="0"/>
              <a:t>"). </a:t>
            </a:r>
            <a:r>
              <a:rPr lang="en-IN" dirty="0"/>
              <a:t>The effect is inconsistent across browsers</a:t>
            </a:r>
            <a:r>
              <a:rPr lang="en-IN" dirty="0" smtClean="0"/>
              <a:t>.</a:t>
            </a:r>
          </a:p>
          <a:p>
            <a:r>
              <a:rPr lang="en-IN" dirty="0"/>
              <a:t>An array can hold many values under a single name, and you can access the values by referring to an index number.</a:t>
            </a:r>
          </a:p>
        </p:txBody>
      </p:sp>
      <p:sp>
        <p:nvSpPr>
          <p:cNvPr id="5" name="Slide Number Placeholder 4"/>
          <p:cNvSpPr>
            <a:spLocks noGrp="1"/>
          </p:cNvSpPr>
          <p:nvPr>
            <p:ph type="sldNum" sz="quarter" idx="12"/>
          </p:nvPr>
        </p:nvSpPr>
        <p:spPr/>
        <p:txBody>
          <a:bodyPr/>
          <a:lstStyle/>
          <a:p>
            <a:fld id="{9E764887-F25D-462C-B866-F40911D1E90D}" type="slidenum">
              <a:rPr lang="en-IN" smtClean="0"/>
              <a:pPr/>
              <a:t>35</a:t>
            </a:fld>
            <a:endParaRPr lang="en-IN"/>
          </a:p>
        </p:txBody>
      </p:sp>
    </p:spTree>
    <p:extLst>
      <p:ext uri="{BB962C8B-B14F-4D97-AF65-F5344CB8AC3E}">
        <p14:creationId xmlns:p14="http://schemas.microsoft.com/office/powerpoint/2010/main" val="3288622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Continue</a:t>
            </a:r>
            <a:endParaRPr lang="en-IN" dirty="0"/>
          </a:p>
        </p:txBody>
      </p:sp>
      <p:sp>
        <p:nvSpPr>
          <p:cNvPr id="3" name="Content Placeholder 2"/>
          <p:cNvSpPr>
            <a:spLocks noGrp="1"/>
          </p:cNvSpPr>
          <p:nvPr>
            <p:ph idx="1"/>
          </p:nvPr>
        </p:nvSpPr>
        <p:spPr>
          <a:xfrm>
            <a:off x="838200" y="2039471"/>
            <a:ext cx="10515600" cy="4630270"/>
          </a:xfrm>
        </p:spPr>
        <p:txBody>
          <a:bodyPr>
            <a:normAutofit/>
          </a:bodyPr>
          <a:lstStyle/>
          <a:p>
            <a:r>
              <a:rPr lang="en-IN" dirty="0" smtClean="0"/>
              <a:t>Second way to create the array using </a:t>
            </a:r>
            <a:r>
              <a:rPr lang="en-IN" b="1" u="sng" dirty="0" smtClean="0"/>
              <a:t>new</a:t>
            </a:r>
            <a:r>
              <a:rPr lang="en-IN" dirty="0" smtClean="0"/>
              <a:t> keyword.</a:t>
            </a:r>
          </a:p>
          <a:p>
            <a:r>
              <a:rPr lang="en-IN" dirty="0" smtClean="0"/>
              <a:t>i.e. </a:t>
            </a:r>
            <a:r>
              <a:rPr lang="en-IN" dirty="0" err="1"/>
              <a:t>var</a:t>
            </a:r>
            <a:r>
              <a:rPr lang="en-IN" dirty="0"/>
              <a:t> cars = new Array("Saab", "Volvo", "BMW</a:t>
            </a:r>
            <a:r>
              <a:rPr lang="en-IN" dirty="0" smtClean="0"/>
              <a:t>"); </a:t>
            </a:r>
            <a:r>
              <a:rPr lang="en-IN" dirty="0" smtClean="0">
                <a:hlinkClick r:id="rId2" action="ppaction://hlinkfile"/>
              </a:rPr>
              <a:t>Example</a:t>
            </a:r>
            <a:endParaRPr lang="en-IN" dirty="0" smtClean="0"/>
          </a:p>
          <a:p>
            <a:r>
              <a:rPr lang="en-IN" dirty="0" smtClean="0"/>
              <a:t>Note : </a:t>
            </a:r>
            <a:r>
              <a:rPr lang="en-IN" dirty="0">
                <a:solidFill>
                  <a:srgbClr val="FF0000"/>
                </a:solidFill>
              </a:rPr>
              <a:t>The two examples above do exactly the same. There is no need to use new Array</a:t>
            </a:r>
            <a:r>
              <a:rPr lang="en-IN" dirty="0" smtClean="0">
                <a:solidFill>
                  <a:srgbClr val="FF0000"/>
                </a:solidFill>
              </a:rPr>
              <a:t>().</a:t>
            </a:r>
            <a:r>
              <a:rPr lang="en-IN" dirty="0">
                <a:solidFill>
                  <a:srgbClr val="FF0000"/>
                </a:solidFill>
              </a:rPr>
              <a:t> </a:t>
            </a:r>
            <a:r>
              <a:rPr lang="en-IN" dirty="0" smtClean="0">
                <a:solidFill>
                  <a:srgbClr val="FF0000"/>
                </a:solidFill>
              </a:rPr>
              <a:t>For </a:t>
            </a:r>
            <a:r>
              <a:rPr lang="en-IN" dirty="0">
                <a:solidFill>
                  <a:srgbClr val="FF0000"/>
                </a:solidFill>
              </a:rPr>
              <a:t>simplicity, readability and execution speed, use the first one (the array literal method</a:t>
            </a:r>
            <a:r>
              <a:rPr lang="en-IN" dirty="0" smtClean="0">
                <a:solidFill>
                  <a:srgbClr val="FF0000"/>
                </a:solidFill>
              </a:rPr>
              <a:t>).</a:t>
            </a:r>
          </a:p>
          <a:p>
            <a:r>
              <a:rPr lang="en-IN" dirty="0" smtClean="0"/>
              <a:t>Some of the in-build methods/property for the array in JavaScript</a:t>
            </a:r>
          </a:p>
          <a:p>
            <a:pPr lvl="1"/>
            <a:r>
              <a:rPr lang="en-IN" b="1" dirty="0" smtClean="0"/>
              <a:t>length</a:t>
            </a:r>
            <a:r>
              <a:rPr lang="en-IN" dirty="0" smtClean="0"/>
              <a:t> : </a:t>
            </a:r>
            <a:r>
              <a:rPr lang="en-IN" dirty="0"/>
              <a:t>The </a:t>
            </a:r>
            <a:r>
              <a:rPr lang="en-IN" b="1" dirty="0"/>
              <a:t>length</a:t>
            </a:r>
            <a:r>
              <a:rPr lang="en-IN" dirty="0"/>
              <a:t> property of an array returns the length of an array (the number of array elements</a:t>
            </a:r>
            <a:r>
              <a:rPr lang="en-IN" dirty="0" smtClean="0"/>
              <a:t>). </a:t>
            </a:r>
            <a:r>
              <a:rPr lang="en-IN" dirty="0" smtClean="0">
                <a:hlinkClick r:id="rId3" action="ppaction://hlinkfile"/>
              </a:rPr>
              <a:t>Example</a:t>
            </a:r>
            <a:r>
              <a:rPr lang="en-IN" dirty="0" smtClean="0"/>
              <a:t> </a:t>
            </a:r>
          </a:p>
          <a:p>
            <a:pPr lvl="1"/>
            <a:r>
              <a:rPr lang="en-IN" b="1" dirty="0" err="1"/>
              <a:t>v</a:t>
            </a:r>
            <a:r>
              <a:rPr lang="en-IN" b="1" dirty="0" err="1" smtClean="0"/>
              <a:t>alueof</a:t>
            </a:r>
            <a:r>
              <a:rPr lang="en-IN" b="1" dirty="0" smtClean="0"/>
              <a:t>() </a:t>
            </a:r>
            <a:r>
              <a:rPr lang="en-IN" dirty="0" smtClean="0"/>
              <a:t>: </a:t>
            </a:r>
            <a:r>
              <a:rPr lang="en-IN" dirty="0"/>
              <a:t>The </a:t>
            </a:r>
            <a:r>
              <a:rPr lang="en-IN" b="1" dirty="0" err="1"/>
              <a:t>valueOf</a:t>
            </a:r>
            <a:r>
              <a:rPr lang="en-IN" b="1" dirty="0"/>
              <a:t>()</a:t>
            </a:r>
            <a:r>
              <a:rPr lang="en-IN" dirty="0"/>
              <a:t> method is the default </a:t>
            </a:r>
            <a:r>
              <a:rPr lang="en-IN" dirty="0" err="1"/>
              <a:t>behavior</a:t>
            </a:r>
            <a:r>
              <a:rPr lang="en-IN" dirty="0"/>
              <a:t> for an array. It returns an array as a </a:t>
            </a:r>
            <a:r>
              <a:rPr lang="en-IN" dirty="0" smtClean="0"/>
              <a:t>string. </a:t>
            </a:r>
            <a:r>
              <a:rPr lang="en-IN" dirty="0" smtClean="0">
                <a:hlinkClick r:id="rId4"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36</a:t>
            </a:fld>
            <a:endParaRPr lang="en-IN"/>
          </a:p>
        </p:txBody>
      </p:sp>
    </p:spTree>
    <p:extLst>
      <p:ext uri="{BB962C8B-B14F-4D97-AF65-F5344CB8AC3E}">
        <p14:creationId xmlns:p14="http://schemas.microsoft.com/office/powerpoint/2010/main" val="4208060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methods/property</a:t>
            </a:r>
            <a:endParaRPr lang="en-IN" dirty="0"/>
          </a:p>
        </p:txBody>
      </p:sp>
      <p:sp>
        <p:nvSpPr>
          <p:cNvPr id="3" name="Content Placeholder 2"/>
          <p:cNvSpPr>
            <a:spLocks noGrp="1"/>
          </p:cNvSpPr>
          <p:nvPr>
            <p:ph idx="1"/>
          </p:nvPr>
        </p:nvSpPr>
        <p:spPr>
          <a:xfrm>
            <a:off x="838200" y="2039471"/>
            <a:ext cx="10515600" cy="4576482"/>
          </a:xfrm>
        </p:spPr>
        <p:txBody>
          <a:bodyPr/>
          <a:lstStyle/>
          <a:p>
            <a:r>
              <a:rPr lang="en-IN" dirty="0"/>
              <a:t>For JavaScript arrays, </a:t>
            </a:r>
            <a:r>
              <a:rPr lang="en-IN" dirty="0" err="1"/>
              <a:t>valueOf</a:t>
            </a:r>
            <a:r>
              <a:rPr lang="en-IN" dirty="0"/>
              <a:t>() and </a:t>
            </a:r>
            <a:r>
              <a:rPr lang="en-IN" b="1" dirty="0" err="1"/>
              <a:t>toString</a:t>
            </a:r>
            <a:r>
              <a:rPr lang="en-IN" b="1" dirty="0"/>
              <a:t>()</a:t>
            </a:r>
            <a:r>
              <a:rPr lang="en-IN" dirty="0"/>
              <a:t> are equal</a:t>
            </a:r>
            <a:r>
              <a:rPr lang="en-IN" dirty="0" smtClean="0"/>
              <a:t>. </a:t>
            </a:r>
            <a:r>
              <a:rPr lang="en-IN" dirty="0" smtClean="0">
                <a:hlinkClick r:id="rId2" action="ppaction://hlinkfile"/>
              </a:rPr>
              <a:t>Example</a:t>
            </a:r>
            <a:endParaRPr lang="en-IN" dirty="0" smtClean="0"/>
          </a:p>
          <a:p>
            <a:r>
              <a:rPr lang="en-IN" dirty="0"/>
              <a:t>p</a:t>
            </a:r>
            <a:r>
              <a:rPr lang="en-IN" dirty="0" smtClean="0"/>
              <a:t>ush() :</a:t>
            </a:r>
            <a:r>
              <a:rPr lang="en-IN" dirty="0"/>
              <a:t>The easiest way to add a new element to an array is using the push </a:t>
            </a:r>
            <a:r>
              <a:rPr lang="en-IN" dirty="0" smtClean="0"/>
              <a:t>method. </a:t>
            </a:r>
            <a:r>
              <a:rPr lang="en-IN" dirty="0" smtClean="0">
                <a:hlinkClick r:id="rId3" action="ppaction://hlinkfile"/>
              </a:rPr>
              <a:t>Example</a:t>
            </a:r>
            <a:endParaRPr lang="en-IN" dirty="0" smtClean="0"/>
          </a:p>
          <a:p>
            <a:pPr lvl="1"/>
            <a:r>
              <a:rPr lang="en-IN" dirty="0"/>
              <a:t>New element can also be added to an array using the length </a:t>
            </a:r>
            <a:r>
              <a:rPr lang="en-IN" dirty="0" smtClean="0"/>
              <a:t>property.  </a:t>
            </a:r>
            <a:r>
              <a:rPr lang="en-IN" dirty="0" smtClean="0">
                <a:hlinkClick r:id="rId4" action="ppaction://hlinkfile"/>
              </a:rPr>
              <a:t>Example</a:t>
            </a:r>
            <a:endParaRPr lang="en-IN" dirty="0" smtClean="0"/>
          </a:p>
          <a:p>
            <a:pPr lvl="1"/>
            <a:r>
              <a:rPr lang="en-IN" dirty="0" smtClean="0"/>
              <a:t>What will happened if I have array like </a:t>
            </a:r>
            <a:r>
              <a:rPr lang="en-IN" dirty="0" err="1" smtClean="0"/>
              <a:t>var</a:t>
            </a:r>
            <a:r>
              <a:rPr lang="en-IN" dirty="0" smtClean="0"/>
              <a:t> x = [1,2,3,4] and than perform operation like :  x[10] = 9; ?? </a:t>
            </a:r>
            <a:r>
              <a:rPr lang="en-IN" dirty="0" smtClean="0">
                <a:hlinkClick r:id="rId5" action="ppaction://hlinkfile"/>
              </a:rPr>
              <a:t>Example</a:t>
            </a:r>
            <a:endParaRPr lang="en-IN" dirty="0" smtClean="0"/>
          </a:p>
          <a:p>
            <a:pPr lvl="1"/>
            <a:r>
              <a:rPr lang="en-IN" dirty="0"/>
              <a:t>The push() method returns the new array </a:t>
            </a:r>
            <a:r>
              <a:rPr lang="en-IN" dirty="0" smtClean="0"/>
              <a:t>length. </a:t>
            </a:r>
            <a:r>
              <a:rPr lang="en-IN" dirty="0" smtClean="0">
                <a:hlinkClick r:id="rId6" action="ppaction://hlinkfile"/>
              </a:rPr>
              <a:t>Example</a:t>
            </a:r>
            <a:endParaRPr lang="en-IN" dirty="0" smtClean="0"/>
          </a:p>
          <a:p>
            <a:r>
              <a:rPr lang="en-IN" dirty="0"/>
              <a:t>p</a:t>
            </a:r>
            <a:r>
              <a:rPr lang="en-IN" dirty="0" smtClean="0"/>
              <a:t>op() : </a:t>
            </a:r>
            <a:r>
              <a:rPr lang="en-IN" dirty="0"/>
              <a:t>The </a:t>
            </a:r>
            <a:r>
              <a:rPr lang="en-IN" b="1" dirty="0"/>
              <a:t>pop()</a:t>
            </a:r>
            <a:r>
              <a:rPr lang="en-IN" dirty="0"/>
              <a:t> method removes the last element from an </a:t>
            </a:r>
            <a:r>
              <a:rPr lang="en-IN" dirty="0" smtClean="0"/>
              <a:t>array. </a:t>
            </a:r>
            <a:r>
              <a:rPr lang="en-IN" dirty="0" smtClean="0">
                <a:hlinkClick r:id="rId7"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37</a:t>
            </a:fld>
            <a:endParaRPr lang="en-IN"/>
          </a:p>
        </p:txBody>
      </p:sp>
    </p:spTree>
    <p:extLst>
      <p:ext uri="{BB962C8B-B14F-4D97-AF65-F5344CB8AC3E}">
        <p14:creationId xmlns:p14="http://schemas.microsoft.com/office/powerpoint/2010/main" val="119760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methods/property</a:t>
            </a:r>
            <a:endParaRPr lang="en-IN" dirty="0"/>
          </a:p>
        </p:txBody>
      </p:sp>
      <p:sp>
        <p:nvSpPr>
          <p:cNvPr id="3" name="Content Placeholder 2"/>
          <p:cNvSpPr>
            <a:spLocks noGrp="1"/>
          </p:cNvSpPr>
          <p:nvPr>
            <p:ph idx="1"/>
          </p:nvPr>
        </p:nvSpPr>
        <p:spPr>
          <a:xfrm>
            <a:off x="838200" y="2039471"/>
            <a:ext cx="10515600" cy="4536141"/>
          </a:xfrm>
        </p:spPr>
        <p:txBody>
          <a:bodyPr/>
          <a:lstStyle/>
          <a:p>
            <a:r>
              <a:rPr lang="en-IN" dirty="0"/>
              <a:t>Shifting is equivalent to popping, working on the first element instead of the last.</a:t>
            </a:r>
          </a:p>
          <a:p>
            <a:r>
              <a:rPr lang="en-IN" dirty="0"/>
              <a:t>s</a:t>
            </a:r>
            <a:r>
              <a:rPr lang="en-IN" dirty="0" smtClean="0"/>
              <a:t>hift() : The</a:t>
            </a:r>
            <a:r>
              <a:rPr lang="en-IN" dirty="0"/>
              <a:t> </a:t>
            </a:r>
            <a:r>
              <a:rPr lang="en-IN" b="1" dirty="0"/>
              <a:t>shift()</a:t>
            </a:r>
            <a:r>
              <a:rPr lang="en-IN" dirty="0"/>
              <a:t> method removes the first element of an array, and "shifts" all other elements one place up</a:t>
            </a:r>
            <a:r>
              <a:rPr lang="en-IN" dirty="0" smtClean="0"/>
              <a:t>. </a:t>
            </a:r>
            <a:r>
              <a:rPr lang="en-IN" dirty="0" smtClean="0">
                <a:hlinkClick r:id="rId2" action="ppaction://hlinkfile"/>
              </a:rPr>
              <a:t>Example</a:t>
            </a:r>
            <a:endParaRPr lang="en-IN" dirty="0"/>
          </a:p>
          <a:p>
            <a:r>
              <a:rPr lang="en-IN" dirty="0" err="1"/>
              <a:t>u</a:t>
            </a:r>
            <a:r>
              <a:rPr lang="en-IN" dirty="0" err="1" smtClean="0"/>
              <a:t>nshift</a:t>
            </a:r>
            <a:r>
              <a:rPr lang="en-IN" dirty="0" smtClean="0"/>
              <a:t>() : </a:t>
            </a:r>
            <a:r>
              <a:rPr lang="en-IN" dirty="0"/>
              <a:t>The </a:t>
            </a:r>
            <a:r>
              <a:rPr lang="en-IN" b="1" dirty="0" err="1"/>
              <a:t>unshift</a:t>
            </a:r>
            <a:r>
              <a:rPr lang="en-IN" b="1" dirty="0"/>
              <a:t>()</a:t>
            </a:r>
            <a:r>
              <a:rPr lang="en-IN" dirty="0"/>
              <a:t> method adds a new element to an array (at the beginning), and "</a:t>
            </a:r>
            <a:r>
              <a:rPr lang="en-IN" dirty="0" err="1"/>
              <a:t>unshifts</a:t>
            </a:r>
            <a:r>
              <a:rPr lang="en-IN" dirty="0"/>
              <a:t>" older </a:t>
            </a:r>
            <a:r>
              <a:rPr lang="en-IN" dirty="0" smtClean="0"/>
              <a:t>elements. </a:t>
            </a:r>
            <a:r>
              <a:rPr lang="en-IN" dirty="0" smtClean="0">
                <a:hlinkClick r:id="rId3" action="ppaction://hlinkfile"/>
              </a:rPr>
              <a:t>Example</a:t>
            </a:r>
            <a:endParaRPr lang="en-IN" dirty="0" smtClean="0"/>
          </a:p>
          <a:p>
            <a:r>
              <a:rPr lang="en-IN" dirty="0" smtClean="0"/>
              <a:t>What about below</a:t>
            </a:r>
          </a:p>
          <a:p>
            <a:pPr lvl="1"/>
            <a:r>
              <a:rPr lang="en-IN" dirty="0" err="1"/>
              <a:t>var</a:t>
            </a:r>
            <a:r>
              <a:rPr lang="en-IN" dirty="0"/>
              <a:t> fruits = ["Banana", "Orange", "Apple", "Mango</a:t>
            </a:r>
            <a:r>
              <a:rPr lang="en-IN" dirty="0" smtClean="0"/>
              <a:t>"];</a:t>
            </a:r>
          </a:p>
          <a:p>
            <a:pPr lvl="1"/>
            <a:r>
              <a:rPr lang="en-IN" dirty="0" err="1"/>
              <a:t>v</a:t>
            </a:r>
            <a:r>
              <a:rPr lang="en-IN" dirty="0" err="1" smtClean="0"/>
              <a:t>ar</a:t>
            </a:r>
            <a:r>
              <a:rPr lang="en-IN" dirty="0" smtClean="0"/>
              <a:t> x = </a:t>
            </a:r>
            <a:r>
              <a:rPr lang="en-IN" dirty="0" err="1" smtClean="0"/>
              <a:t>fruits.shift</a:t>
            </a:r>
            <a:r>
              <a:rPr lang="en-IN" dirty="0" smtClean="0"/>
              <a:t>(); value of x = ?</a:t>
            </a:r>
          </a:p>
          <a:p>
            <a:pPr lvl="1"/>
            <a:r>
              <a:rPr lang="en-IN" dirty="0" err="1"/>
              <a:t>var</a:t>
            </a:r>
            <a:r>
              <a:rPr lang="en-IN" dirty="0"/>
              <a:t> x = </a:t>
            </a:r>
            <a:r>
              <a:rPr lang="en-IN" dirty="0" err="1" smtClean="0"/>
              <a:t>fruits.unshift</a:t>
            </a:r>
            <a:r>
              <a:rPr lang="en-IN" dirty="0" smtClean="0"/>
              <a:t>(“Lemon”); </a:t>
            </a:r>
            <a:r>
              <a:rPr lang="en-IN" dirty="0"/>
              <a:t>value of x = ?</a:t>
            </a:r>
          </a:p>
          <a:p>
            <a:pPr lvl="1"/>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38</a:t>
            </a:fld>
            <a:endParaRPr lang="en-IN"/>
          </a:p>
        </p:txBody>
      </p:sp>
    </p:spTree>
    <p:extLst>
      <p:ext uri="{BB962C8B-B14F-4D97-AF65-F5344CB8AC3E}">
        <p14:creationId xmlns:p14="http://schemas.microsoft.com/office/powerpoint/2010/main" val="19006323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509247"/>
          </a:xfrm>
        </p:spPr>
        <p:txBody>
          <a:bodyPr>
            <a:normAutofit fontScale="92500" lnSpcReduction="10000"/>
          </a:bodyPr>
          <a:lstStyle/>
          <a:p>
            <a:r>
              <a:rPr lang="en-IN" dirty="0" smtClean="0"/>
              <a:t>Using new keyword we can create Array as we show earlier.</a:t>
            </a:r>
          </a:p>
          <a:p>
            <a:r>
              <a:rPr lang="en-IN" dirty="0" smtClean="0"/>
              <a:t>delete : Since </a:t>
            </a:r>
            <a:r>
              <a:rPr lang="en-IN" dirty="0"/>
              <a:t>JavaScript arrays are objects, elements can be deleted by using the JavaScript operator </a:t>
            </a:r>
            <a:r>
              <a:rPr lang="en-IN" b="1" dirty="0" smtClean="0"/>
              <a:t>delete. </a:t>
            </a:r>
            <a:r>
              <a:rPr lang="en-IN" b="1" dirty="0" smtClean="0">
                <a:hlinkClick r:id="rId2" action="ppaction://hlinkfile"/>
              </a:rPr>
              <a:t>Example</a:t>
            </a:r>
            <a:endParaRPr lang="en-IN" b="1" dirty="0" smtClean="0"/>
          </a:p>
          <a:p>
            <a:r>
              <a:rPr lang="en-IN" dirty="0" smtClean="0"/>
              <a:t>Splice : </a:t>
            </a:r>
            <a:r>
              <a:rPr lang="en-IN" dirty="0"/>
              <a:t>The </a:t>
            </a:r>
            <a:r>
              <a:rPr lang="en-IN" b="1" dirty="0"/>
              <a:t>splice()</a:t>
            </a:r>
            <a:r>
              <a:rPr lang="en-IN" dirty="0"/>
              <a:t> method can be used to add new items to an </a:t>
            </a:r>
            <a:r>
              <a:rPr lang="en-IN" dirty="0" smtClean="0"/>
              <a:t>array.</a:t>
            </a:r>
          </a:p>
          <a:p>
            <a:r>
              <a:rPr lang="en-IN" dirty="0" smtClean="0"/>
              <a:t>i.e. 	</a:t>
            </a:r>
            <a:r>
              <a:rPr lang="en-IN" dirty="0" err="1" smtClean="0"/>
              <a:t>var</a:t>
            </a:r>
            <a:r>
              <a:rPr lang="en-IN" dirty="0"/>
              <a:t> fruits = ["Banana", "Orange", "Apple", "Mango"];</a:t>
            </a:r>
            <a:br>
              <a:rPr lang="en-IN" dirty="0"/>
            </a:br>
            <a:r>
              <a:rPr lang="en-IN" dirty="0" smtClean="0"/>
              <a:t>	</a:t>
            </a:r>
            <a:r>
              <a:rPr lang="en-IN" dirty="0" err="1" smtClean="0"/>
              <a:t>fruits.splice</a:t>
            </a:r>
            <a:r>
              <a:rPr lang="en-IN" dirty="0" smtClean="0"/>
              <a:t>(2</a:t>
            </a:r>
            <a:r>
              <a:rPr lang="en-IN" dirty="0"/>
              <a:t>, 0, "Lemon", "Kiwi</a:t>
            </a:r>
            <a:r>
              <a:rPr lang="en-IN" dirty="0" smtClean="0"/>
              <a:t>");</a:t>
            </a:r>
          </a:p>
          <a:p>
            <a:r>
              <a:rPr lang="en-IN" dirty="0"/>
              <a:t>The first parameter (2) defines the position </a:t>
            </a:r>
            <a:r>
              <a:rPr lang="en-IN" b="1" dirty="0"/>
              <a:t>where</a:t>
            </a:r>
            <a:r>
              <a:rPr lang="en-IN" dirty="0"/>
              <a:t> new elements should be </a:t>
            </a:r>
            <a:r>
              <a:rPr lang="en-IN" b="1" dirty="0"/>
              <a:t>added</a:t>
            </a:r>
            <a:r>
              <a:rPr lang="en-IN" dirty="0"/>
              <a:t> (spliced in).</a:t>
            </a:r>
          </a:p>
          <a:p>
            <a:r>
              <a:rPr lang="en-IN" dirty="0"/>
              <a:t>The second parameter (0) defines </a:t>
            </a:r>
            <a:r>
              <a:rPr lang="en-IN" b="1" dirty="0"/>
              <a:t>how many</a:t>
            </a:r>
            <a:r>
              <a:rPr lang="en-IN" dirty="0"/>
              <a:t> elements should be </a:t>
            </a:r>
            <a:r>
              <a:rPr lang="en-IN" b="1" dirty="0"/>
              <a:t>removed</a:t>
            </a:r>
            <a:r>
              <a:rPr lang="en-IN" dirty="0"/>
              <a:t>.</a:t>
            </a:r>
          </a:p>
          <a:p>
            <a:r>
              <a:rPr lang="en-IN" dirty="0"/>
              <a:t>The rest of the parameters ("Lemon" , "Kiwi") define the new elements to be </a:t>
            </a:r>
            <a:r>
              <a:rPr lang="en-IN" b="1" dirty="0"/>
              <a:t>added</a:t>
            </a:r>
            <a:r>
              <a:rPr lang="en-IN" dirty="0" smtClean="0"/>
              <a:t>. </a:t>
            </a:r>
            <a:r>
              <a:rPr lang="en-IN" dirty="0" smtClean="0">
                <a:hlinkClick r:id="rId3" action="ppaction://hlinkfile"/>
              </a:rPr>
              <a:t>Example of Splice</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39</a:t>
            </a:fld>
            <a:endParaRPr lang="en-IN"/>
          </a:p>
        </p:txBody>
      </p:sp>
    </p:spTree>
    <p:extLst>
      <p:ext uri="{BB962C8B-B14F-4D97-AF65-F5344CB8AC3E}">
        <p14:creationId xmlns:p14="http://schemas.microsoft.com/office/powerpoint/2010/main" val="2540820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with JS</a:t>
            </a:r>
            <a:endParaRPr lang="en-IN" dirty="0"/>
          </a:p>
        </p:txBody>
      </p:sp>
      <p:sp>
        <p:nvSpPr>
          <p:cNvPr id="3" name="Content Placeholder 2"/>
          <p:cNvSpPr>
            <a:spLocks noGrp="1"/>
          </p:cNvSpPr>
          <p:nvPr>
            <p:ph idx="1"/>
          </p:nvPr>
        </p:nvSpPr>
        <p:spPr/>
        <p:txBody>
          <a:bodyPr>
            <a:normAutofit lnSpcReduction="10000"/>
          </a:bodyPr>
          <a:lstStyle/>
          <a:p>
            <a:r>
              <a:rPr lang="en-US" dirty="0"/>
              <a:t>With the object model, JavaScript gets all the power it needs to create dynamic HTML:</a:t>
            </a:r>
          </a:p>
          <a:p>
            <a:r>
              <a:rPr lang="en-US" dirty="0"/>
              <a:t>JavaScript can change all the HTML elements in the page</a:t>
            </a:r>
          </a:p>
          <a:p>
            <a:r>
              <a:rPr lang="en-US" dirty="0"/>
              <a:t>JavaScript can change all the HTML attributes in the page</a:t>
            </a:r>
          </a:p>
          <a:p>
            <a:r>
              <a:rPr lang="en-US" dirty="0"/>
              <a:t>JavaScript can change all the CSS styles in the page</a:t>
            </a:r>
          </a:p>
          <a:p>
            <a:r>
              <a:rPr lang="en-US" dirty="0"/>
              <a:t>JavaScript can remove existing HTML elements and attributes</a:t>
            </a:r>
          </a:p>
          <a:p>
            <a:r>
              <a:rPr lang="en-US" dirty="0"/>
              <a:t>JavaScript can add new HTML elements and attributes</a:t>
            </a:r>
          </a:p>
          <a:p>
            <a:r>
              <a:rPr lang="en-US" dirty="0"/>
              <a:t>JavaScript can react to all existing HTML events in the page</a:t>
            </a:r>
          </a:p>
          <a:p>
            <a:r>
              <a:rPr lang="en-US" dirty="0"/>
              <a:t>JavaScript can create new HTML events in the page</a:t>
            </a:r>
          </a:p>
          <a:p>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4</a:t>
            </a:fld>
            <a:endParaRPr lang="en-IN"/>
          </a:p>
        </p:txBody>
      </p:sp>
    </p:spTree>
    <p:extLst>
      <p:ext uri="{BB962C8B-B14F-4D97-AF65-F5344CB8AC3E}">
        <p14:creationId xmlns:p14="http://schemas.microsoft.com/office/powerpoint/2010/main" val="1224409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normAutofit lnSpcReduction="10000"/>
          </a:bodyPr>
          <a:lstStyle/>
          <a:p>
            <a:r>
              <a:rPr lang="en-IN" dirty="0" smtClean="0"/>
              <a:t>Splice() is also used to remove the element of the array by using is smart. Example </a:t>
            </a:r>
          </a:p>
          <a:p>
            <a:r>
              <a:rPr lang="en-IN" dirty="0" smtClean="0"/>
              <a:t>i.e. 	</a:t>
            </a:r>
            <a:r>
              <a:rPr lang="en-IN" dirty="0" err="1" smtClean="0"/>
              <a:t>var</a:t>
            </a:r>
            <a:r>
              <a:rPr lang="en-IN" dirty="0"/>
              <a:t> fruits = ["Banana", "Orange", "Apple", "Mango"];</a:t>
            </a:r>
            <a:br>
              <a:rPr lang="en-IN" dirty="0"/>
            </a:br>
            <a:r>
              <a:rPr lang="en-IN" dirty="0" smtClean="0"/>
              <a:t>	</a:t>
            </a:r>
            <a:r>
              <a:rPr lang="en-IN" dirty="0" err="1" smtClean="0"/>
              <a:t>fruits.splice</a:t>
            </a:r>
            <a:r>
              <a:rPr lang="en-IN" dirty="0" smtClean="0"/>
              <a:t>(0</a:t>
            </a:r>
            <a:r>
              <a:rPr lang="en-IN" dirty="0"/>
              <a:t>, 1);  </a:t>
            </a:r>
          </a:p>
          <a:p>
            <a:r>
              <a:rPr lang="en-IN" dirty="0"/>
              <a:t>The first parameter (0) defines the position where new elements should be </a:t>
            </a:r>
            <a:r>
              <a:rPr lang="en-IN" b="1" dirty="0"/>
              <a:t>added</a:t>
            </a:r>
            <a:r>
              <a:rPr lang="en-IN" dirty="0"/>
              <a:t> (spliced in).</a:t>
            </a:r>
          </a:p>
          <a:p>
            <a:r>
              <a:rPr lang="en-IN" dirty="0"/>
              <a:t>The second parameter (1) defines </a:t>
            </a:r>
            <a:r>
              <a:rPr lang="en-IN" b="1" dirty="0"/>
              <a:t>how many</a:t>
            </a:r>
            <a:r>
              <a:rPr lang="en-IN" dirty="0"/>
              <a:t> elements should be </a:t>
            </a:r>
            <a:r>
              <a:rPr lang="en-IN" b="1" dirty="0"/>
              <a:t>removed</a:t>
            </a:r>
            <a:r>
              <a:rPr lang="en-IN" dirty="0"/>
              <a:t>.</a:t>
            </a:r>
          </a:p>
          <a:p>
            <a:r>
              <a:rPr lang="en-IN" dirty="0"/>
              <a:t>The rest of the parameters are omitted. No new elements will be added.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40</a:t>
            </a:fld>
            <a:endParaRPr lang="en-IN"/>
          </a:p>
        </p:txBody>
      </p:sp>
    </p:spTree>
    <p:extLst>
      <p:ext uri="{BB962C8B-B14F-4D97-AF65-F5344CB8AC3E}">
        <p14:creationId xmlns:p14="http://schemas.microsoft.com/office/powerpoint/2010/main" val="511507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a:t>s</a:t>
            </a:r>
            <a:r>
              <a:rPr lang="en-IN" dirty="0" smtClean="0"/>
              <a:t>ort() : </a:t>
            </a:r>
            <a:r>
              <a:rPr lang="en-IN" dirty="0"/>
              <a:t>The </a:t>
            </a:r>
            <a:r>
              <a:rPr lang="en-IN" b="1" dirty="0"/>
              <a:t>sort()</a:t>
            </a:r>
            <a:r>
              <a:rPr lang="en-IN" dirty="0"/>
              <a:t> method sorts an array </a:t>
            </a:r>
            <a:r>
              <a:rPr lang="en-IN" dirty="0" smtClean="0"/>
              <a:t>alphabetically. </a:t>
            </a:r>
            <a:r>
              <a:rPr lang="en-IN" dirty="0" smtClean="0">
                <a:hlinkClick r:id="rId2" action="ppaction://hlinkfile"/>
              </a:rPr>
              <a:t>Example</a:t>
            </a:r>
            <a:endParaRPr lang="en-IN" dirty="0" smtClean="0"/>
          </a:p>
          <a:p>
            <a:r>
              <a:rPr lang="en-IN" dirty="0" smtClean="0"/>
              <a:t>This example well with string data set. What about if data is numeric like below?</a:t>
            </a:r>
          </a:p>
          <a:p>
            <a:pPr lvl="1"/>
            <a:r>
              <a:rPr lang="en-IN" dirty="0" err="1"/>
              <a:t>var</a:t>
            </a:r>
            <a:r>
              <a:rPr lang="en-IN" dirty="0"/>
              <a:t> points = [40, 100, 1, 5, 25, 10</a:t>
            </a:r>
            <a:r>
              <a:rPr lang="en-IN" dirty="0" smtClean="0"/>
              <a:t>]; </a:t>
            </a:r>
            <a:r>
              <a:rPr lang="en-IN" dirty="0" smtClean="0">
                <a:hlinkClick r:id="rId3" action="ppaction://hlinkfile"/>
              </a:rPr>
              <a:t>Example</a:t>
            </a:r>
            <a:endParaRPr lang="en-IN" dirty="0" smtClean="0"/>
          </a:p>
          <a:p>
            <a:pPr lvl="1"/>
            <a:r>
              <a:rPr lang="en-IN" dirty="0" smtClean="0"/>
              <a:t>Wrong output? How to get correct output? </a:t>
            </a:r>
          </a:p>
          <a:p>
            <a:pPr lvl="1"/>
            <a:r>
              <a:rPr lang="en-IN" dirty="0" smtClean="0"/>
              <a:t>This can be done by user define function. We will see later more about this. Right now this is the way. Just for your information. </a:t>
            </a:r>
            <a:r>
              <a:rPr lang="en-IN" dirty="0" smtClean="0">
                <a:hlinkClick r:id="rId4" action="ppaction://hlinkfile"/>
              </a:rPr>
              <a:t>Example</a:t>
            </a:r>
            <a:endParaRPr lang="en-IN" dirty="0" smtClean="0"/>
          </a:p>
          <a:p>
            <a:pPr lvl="1"/>
            <a:r>
              <a:rPr lang="en-IN" dirty="0" smtClean="0"/>
              <a:t>What about if we want descending? </a:t>
            </a:r>
            <a:r>
              <a:rPr lang="en-IN" dirty="0" smtClean="0">
                <a:hlinkClick r:id="rId5"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41</a:t>
            </a:fld>
            <a:endParaRPr lang="en-IN"/>
          </a:p>
        </p:txBody>
      </p:sp>
    </p:spTree>
    <p:extLst>
      <p:ext uri="{BB962C8B-B14F-4D97-AF65-F5344CB8AC3E}">
        <p14:creationId xmlns:p14="http://schemas.microsoft.com/office/powerpoint/2010/main" val="59096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563035"/>
          </a:xfrm>
        </p:spPr>
        <p:txBody>
          <a:bodyPr>
            <a:normAutofit lnSpcReduction="10000"/>
          </a:bodyPr>
          <a:lstStyle/>
          <a:p>
            <a:r>
              <a:rPr lang="en-IN" dirty="0" smtClean="0"/>
              <a:t>Compare Function: The </a:t>
            </a:r>
            <a:r>
              <a:rPr lang="en-IN" dirty="0"/>
              <a:t>purpose of the compare function is to define an alternative sort </a:t>
            </a:r>
            <a:r>
              <a:rPr lang="en-IN" dirty="0" smtClean="0"/>
              <a:t>order. The </a:t>
            </a:r>
            <a:r>
              <a:rPr lang="en-IN" dirty="0"/>
              <a:t>compare function should return a negative, zero, or positive value, depending on the arguments:</a:t>
            </a:r>
          </a:p>
          <a:p>
            <a:pPr marL="457200" lvl="1" indent="0">
              <a:buNone/>
            </a:pPr>
            <a:r>
              <a:rPr lang="en-IN" dirty="0" smtClean="0"/>
              <a:t>           </a:t>
            </a:r>
            <a:r>
              <a:rPr lang="en-IN" b="1" dirty="0" smtClean="0"/>
              <a:t>function(a</a:t>
            </a:r>
            <a:r>
              <a:rPr lang="en-IN" b="1" dirty="0"/>
              <a:t>, b){return a-b}</a:t>
            </a:r>
          </a:p>
          <a:p>
            <a:r>
              <a:rPr lang="en-IN" dirty="0"/>
              <a:t>When the sort() function compares two values, it sends the values to the compare function, and sorts the values according to the returned (negative, zero, positive) value.</a:t>
            </a:r>
          </a:p>
          <a:p>
            <a:pPr algn="just"/>
            <a:r>
              <a:rPr lang="en-IN" dirty="0" smtClean="0"/>
              <a:t>When </a:t>
            </a:r>
            <a:r>
              <a:rPr lang="en-IN" dirty="0"/>
              <a:t>comparing 40 and 100, the sort() method calls the compare function(40,100).</a:t>
            </a:r>
          </a:p>
          <a:p>
            <a:r>
              <a:rPr lang="en-IN" dirty="0"/>
              <a:t>The function calculates 40-100, and returns -60 (a negative value).</a:t>
            </a:r>
          </a:p>
          <a:p>
            <a:r>
              <a:rPr lang="en-IN" dirty="0"/>
              <a:t>The sort function will sort 40 as a value lower than 100</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42</a:t>
            </a:fld>
            <a:endParaRPr lang="en-IN"/>
          </a:p>
        </p:txBody>
      </p:sp>
    </p:spTree>
    <p:extLst>
      <p:ext uri="{BB962C8B-B14F-4D97-AF65-F5344CB8AC3E}">
        <p14:creationId xmlns:p14="http://schemas.microsoft.com/office/powerpoint/2010/main" val="2826910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smtClean="0"/>
              <a:t>Join operations of array</a:t>
            </a:r>
          </a:p>
          <a:p>
            <a:pPr algn="just"/>
            <a:r>
              <a:rPr lang="en-IN" dirty="0" smtClean="0"/>
              <a:t>Join() : </a:t>
            </a:r>
            <a:r>
              <a:rPr lang="en-IN" dirty="0"/>
              <a:t>The </a:t>
            </a:r>
            <a:r>
              <a:rPr lang="en-IN" b="1" dirty="0"/>
              <a:t>join()</a:t>
            </a:r>
            <a:r>
              <a:rPr lang="en-IN" dirty="0"/>
              <a:t> method also joins all array elements into </a:t>
            </a:r>
            <a:r>
              <a:rPr lang="en-IN" b="1" u="sng" dirty="0"/>
              <a:t>a</a:t>
            </a:r>
            <a:r>
              <a:rPr lang="en-IN" dirty="0"/>
              <a:t> string</a:t>
            </a:r>
            <a:r>
              <a:rPr lang="en-IN" dirty="0" smtClean="0"/>
              <a:t>. </a:t>
            </a:r>
            <a:r>
              <a:rPr lang="en-IN" dirty="0" smtClean="0">
                <a:hlinkClick r:id="rId2" action="ppaction://hlinkfile"/>
              </a:rPr>
              <a:t>Example</a:t>
            </a:r>
            <a:endParaRPr lang="en-IN" dirty="0" smtClean="0"/>
          </a:p>
          <a:p>
            <a:pPr algn="just"/>
            <a:r>
              <a:rPr lang="en-IN" dirty="0"/>
              <a:t>The </a:t>
            </a:r>
            <a:r>
              <a:rPr lang="en-IN" b="1" dirty="0" err="1"/>
              <a:t>concat</a:t>
            </a:r>
            <a:r>
              <a:rPr lang="en-IN" b="1" dirty="0"/>
              <a:t>()</a:t>
            </a:r>
            <a:r>
              <a:rPr lang="en-IN" dirty="0"/>
              <a:t> method creates a new array by concatenating </a:t>
            </a:r>
            <a:r>
              <a:rPr lang="en-IN" b="1" u="sng" dirty="0"/>
              <a:t>two</a:t>
            </a:r>
            <a:r>
              <a:rPr lang="en-IN" dirty="0"/>
              <a:t> </a:t>
            </a:r>
            <a:r>
              <a:rPr lang="en-IN" dirty="0" smtClean="0"/>
              <a:t>arrays. </a:t>
            </a:r>
            <a:r>
              <a:rPr lang="en-IN" dirty="0" smtClean="0">
                <a:hlinkClick r:id="rId3" action="ppaction://hlinkfile"/>
              </a:rPr>
              <a:t>Example</a:t>
            </a:r>
            <a:endParaRPr lang="en-IN" dirty="0" smtClean="0"/>
          </a:p>
          <a:p>
            <a:r>
              <a:rPr lang="en-IN" dirty="0"/>
              <a:t>The </a:t>
            </a:r>
            <a:r>
              <a:rPr lang="en-IN" dirty="0" err="1"/>
              <a:t>concat</a:t>
            </a:r>
            <a:r>
              <a:rPr lang="en-IN" dirty="0"/>
              <a:t>() method can take any number of array </a:t>
            </a:r>
            <a:r>
              <a:rPr lang="en-IN" dirty="0" smtClean="0"/>
              <a:t>arguments.</a:t>
            </a:r>
          </a:p>
          <a:p>
            <a:r>
              <a:rPr lang="en-IN" dirty="0" smtClean="0"/>
              <a:t>i.e. </a:t>
            </a:r>
            <a:r>
              <a:rPr lang="en-IN" dirty="0" err="1"/>
              <a:t>var</a:t>
            </a:r>
            <a:r>
              <a:rPr lang="en-IN" dirty="0"/>
              <a:t> </a:t>
            </a:r>
            <a:r>
              <a:rPr lang="en-IN" dirty="0" err="1" smtClean="0"/>
              <a:t>finalarray</a:t>
            </a:r>
            <a:r>
              <a:rPr lang="en-IN" dirty="0" smtClean="0"/>
              <a:t> </a:t>
            </a:r>
            <a:r>
              <a:rPr lang="en-IN" dirty="0"/>
              <a:t>= arr1.concat(arr2, arr3);</a:t>
            </a:r>
          </a:p>
        </p:txBody>
      </p:sp>
      <p:sp>
        <p:nvSpPr>
          <p:cNvPr id="5" name="Slide Number Placeholder 4"/>
          <p:cNvSpPr>
            <a:spLocks noGrp="1"/>
          </p:cNvSpPr>
          <p:nvPr>
            <p:ph type="sldNum" sz="quarter" idx="12"/>
          </p:nvPr>
        </p:nvSpPr>
        <p:spPr/>
        <p:txBody>
          <a:bodyPr/>
          <a:lstStyle/>
          <a:p>
            <a:fld id="{9E764887-F25D-462C-B866-F40911D1E90D}" type="slidenum">
              <a:rPr lang="en-IN" smtClean="0"/>
              <a:pPr/>
              <a:t>43</a:t>
            </a:fld>
            <a:endParaRPr lang="en-IN"/>
          </a:p>
        </p:txBody>
      </p:sp>
    </p:spTree>
    <p:extLst>
      <p:ext uri="{BB962C8B-B14F-4D97-AF65-F5344CB8AC3E}">
        <p14:creationId xmlns:p14="http://schemas.microsoft.com/office/powerpoint/2010/main" val="3367529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2039471"/>
            <a:ext cx="10515600" cy="4195481"/>
          </a:xfrm>
        </p:spPr>
        <p:txBody>
          <a:bodyPr/>
          <a:lstStyle/>
          <a:p>
            <a:r>
              <a:rPr lang="en-IN" dirty="0" smtClean="0"/>
              <a:t>Slice(): The</a:t>
            </a:r>
            <a:r>
              <a:rPr lang="en-IN" dirty="0"/>
              <a:t> </a:t>
            </a:r>
            <a:r>
              <a:rPr lang="en-IN" b="1" dirty="0"/>
              <a:t>slice()</a:t>
            </a:r>
            <a:r>
              <a:rPr lang="en-IN" dirty="0"/>
              <a:t> method slices out a piece of an array into a new </a:t>
            </a:r>
            <a:r>
              <a:rPr lang="en-IN" dirty="0" smtClean="0"/>
              <a:t>array.</a:t>
            </a:r>
          </a:p>
          <a:p>
            <a:r>
              <a:rPr lang="en-IN" dirty="0"/>
              <a:t>The slice() method selects elements starting at the start argument, and ends at, but does not include, the end argument</a:t>
            </a:r>
            <a:r>
              <a:rPr lang="en-IN" dirty="0" smtClean="0"/>
              <a:t>. </a:t>
            </a:r>
            <a:r>
              <a:rPr lang="en-IN" dirty="0" smtClean="0">
                <a:hlinkClick r:id="rId2" action="ppaction://hlinkfile"/>
              </a:rPr>
              <a:t>Example</a:t>
            </a:r>
            <a:endParaRPr lang="en-IN" dirty="0" smtClean="0"/>
          </a:p>
          <a:p>
            <a:r>
              <a:rPr lang="en-IN" dirty="0" smtClean="0"/>
              <a:t>It will be work as maths rule like this  :  [Starting point, ending point).</a:t>
            </a:r>
            <a:endParaRPr lang="en-IN" dirty="0"/>
          </a:p>
          <a:p>
            <a:r>
              <a:rPr lang="en-IN" dirty="0"/>
              <a:t>If the end argument is omitted, the slice() method slices out the rest of the </a:t>
            </a:r>
            <a:r>
              <a:rPr lang="en-IN" dirty="0" smtClean="0"/>
              <a:t>array. </a:t>
            </a:r>
            <a:r>
              <a:rPr lang="en-IN" dirty="0" smtClean="0">
                <a:hlinkClick r:id="rId3" action="ppaction://hlinkfile"/>
              </a:rPr>
              <a:t>Example</a:t>
            </a:r>
            <a:endParaRPr lang="en-IN" dirty="0" smtClean="0"/>
          </a:p>
          <a:p>
            <a:r>
              <a:rPr lang="en-IN" dirty="0"/>
              <a:t>r</a:t>
            </a:r>
            <a:r>
              <a:rPr lang="en-IN" dirty="0" smtClean="0"/>
              <a:t>everse(): </a:t>
            </a:r>
            <a:r>
              <a:rPr lang="en-IN" dirty="0"/>
              <a:t>The reverse() method reverses the order of the elements in an array</a:t>
            </a:r>
            <a:r>
              <a:rPr lang="en-IN" dirty="0" smtClean="0"/>
              <a:t>. </a:t>
            </a:r>
            <a:r>
              <a:rPr lang="en-IN" dirty="0" smtClean="0">
                <a:hlinkClick r:id="rId4" action="ppaction://hlinkfile"/>
              </a:rPr>
              <a:t>Example</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44</a:t>
            </a:fld>
            <a:endParaRPr lang="en-IN"/>
          </a:p>
        </p:txBody>
      </p:sp>
    </p:spTree>
    <p:extLst>
      <p:ext uri="{BB962C8B-B14F-4D97-AF65-F5344CB8AC3E}">
        <p14:creationId xmlns:p14="http://schemas.microsoft.com/office/powerpoint/2010/main" val="24409222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methods/property</a:t>
            </a:r>
          </a:p>
        </p:txBody>
      </p:sp>
      <p:sp>
        <p:nvSpPr>
          <p:cNvPr id="3" name="Content Placeholder 2"/>
          <p:cNvSpPr>
            <a:spLocks noGrp="1"/>
          </p:cNvSpPr>
          <p:nvPr>
            <p:ph idx="1"/>
          </p:nvPr>
        </p:nvSpPr>
        <p:spPr>
          <a:xfrm>
            <a:off x="838200" y="1690688"/>
            <a:ext cx="10515600" cy="4938711"/>
          </a:xfrm>
        </p:spPr>
        <p:txBody>
          <a:bodyPr>
            <a:normAutofit lnSpcReduction="10000"/>
          </a:bodyPr>
          <a:lstStyle/>
          <a:p>
            <a:pPr algn="just"/>
            <a:r>
              <a:rPr lang="en-IN" dirty="0"/>
              <a:t>The </a:t>
            </a:r>
            <a:r>
              <a:rPr lang="en-IN" dirty="0" err="1"/>
              <a:t>indexOf</a:t>
            </a:r>
            <a:r>
              <a:rPr lang="en-IN" dirty="0"/>
              <a:t>() method searches the array for the specified item, and returns its position</a:t>
            </a:r>
            <a:r>
              <a:rPr lang="en-IN" dirty="0" smtClean="0"/>
              <a:t>. </a:t>
            </a:r>
            <a:r>
              <a:rPr lang="en-IN" dirty="0" smtClean="0">
                <a:hlinkClick r:id="rId2" action="ppaction://hlinkfile"/>
              </a:rPr>
              <a:t>Example</a:t>
            </a:r>
            <a:endParaRPr lang="en-IN" dirty="0"/>
          </a:p>
          <a:p>
            <a:pPr algn="just"/>
            <a:r>
              <a:rPr lang="en-IN" dirty="0"/>
              <a:t>The search will start at the specified position, or at the beginning if no start position is specified, and end the search at the end of the array</a:t>
            </a:r>
            <a:r>
              <a:rPr lang="en-IN" dirty="0" smtClean="0"/>
              <a:t>. </a:t>
            </a:r>
            <a:r>
              <a:rPr lang="en-IN" dirty="0" smtClean="0">
                <a:hlinkClick r:id="rId3" action="ppaction://hlinkfile"/>
              </a:rPr>
              <a:t>Example</a:t>
            </a:r>
            <a:endParaRPr lang="en-IN" dirty="0"/>
          </a:p>
          <a:p>
            <a:pPr algn="just"/>
            <a:r>
              <a:rPr lang="en-IN" dirty="0"/>
              <a:t>Returns -1 if the item is not found</a:t>
            </a:r>
            <a:r>
              <a:rPr lang="en-IN" dirty="0" smtClean="0"/>
              <a:t>. </a:t>
            </a:r>
            <a:r>
              <a:rPr lang="en-IN" dirty="0" smtClean="0">
                <a:hlinkClick r:id="rId4" action="ppaction://hlinkfile"/>
              </a:rPr>
              <a:t>Example</a:t>
            </a:r>
            <a:endParaRPr lang="en-IN" dirty="0"/>
          </a:p>
          <a:p>
            <a:pPr algn="just"/>
            <a:r>
              <a:rPr lang="en-IN" dirty="0"/>
              <a:t>If the item is present more than once, the </a:t>
            </a:r>
            <a:r>
              <a:rPr lang="en-IN" dirty="0" err="1"/>
              <a:t>indexOf</a:t>
            </a:r>
            <a:r>
              <a:rPr lang="en-IN" dirty="0"/>
              <a:t> method returns the position of the first </a:t>
            </a:r>
            <a:r>
              <a:rPr lang="en-IN" dirty="0" smtClean="0"/>
              <a:t>occurrence. </a:t>
            </a:r>
            <a:r>
              <a:rPr lang="en-IN" dirty="0" smtClean="0">
                <a:hlinkClick r:id="rId5" action="ppaction://hlinkfile"/>
              </a:rPr>
              <a:t>Example</a:t>
            </a:r>
            <a:endParaRPr lang="en-IN" dirty="0"/>
          </a:p>
          <a:p>
            <a:pPr algn="just"/>
            <a:r>
              <a:rPr lang="en-IN" b="1" dirty="0"/>
              <a:t>Note:</a:t>
            </a:r>
            <a:r>
              <a:rPr lang="en-IN" dirty="0"/>
              <a:t> The first item has position 0, the second item has position 1, and so on.</a:t>
            </a:r>
          </a:p>
          <a:p>
            <a:pPr algn="just"/>
            <a:r>
              <a:rPr lang="en-IN" b="1" dirty="0"/>
              <a:t>Tip:</a:t>
            </a:r>
            <a:r>
              <a:rPr lang="en-IN" dirty="0"/>
              <a:t> If you want to search from end to start, use the </a:t>
            </a:r>
            <a:r>
              <a:rPr lang="en-IN" dirty="0" err="1"/>
              <a:t>lastIndexOf</a:t>
            </a:r>
            <a:r>
              <a:rPr lang="en-IN" dirty="0" smtClean="0"/>
              <a:t>() method. </a:t>
            </a:r>
            <a:r>
              <a:rPr lang="en-IN" dirty="0" smtClean="0">
                <a:hlinkClick r:id="rId6"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45</a:t>
            </a:fld>
            <a:endParaRPr lang="en-IN"/>
          </a:p>
        </p:txBody>
      </p:sp>
    </p:spTree>
    <p:extLst>
      <p:ext uri="{BB962C8B-B14F-4D97-AF65-F5344CB8AC3E}">
        <p14:creationId xmlns:p14="http://schemas.microsoft.com/office/powerpoint/2010/main" val="32154709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a:xfrm>
            <a:off x="838200" y="1371601"/>
            <a:ext cx="10515600" cy="5163670"/>
          </a:xfrm>
        </p:spPr>
        <p:txBody>
          <a:bodyPr>
            <a:normAutofit lnSpcReduction="10000"/>
          </a:bodyPr>
          <a:lstStyle/>
          <a:p>
            <a:r>
              <a:rPr lang="en-IN" dirty="0"/>
              <a:t>JavaScript objects are written with curly braces.</a:t>
            </a:r>
          </a:p>
          <a:p>
            <a:r>
              <a:rPr lang="en-IN" dirty="0"/>
              <a:t>Object properties are written as </a:t>
            </a:r>
            <a:r>
              <a:rPr lang="en-IN" dirty="0" err="1"/>
              <a:t>name:value</a:t>
            </a:r>
            <a:r>
              <a:rPr lang="en-IN" dirty="0"/>
              <a:t> pairs, separated by commas.</a:t>
            </a:r>
          </a:p>
          <a:p>
            <a:r>
              <a:rPr lang="en-IN" dirty="0" err="1"/>
              <a:t>var</a:t>
            </a:r>
            <a:r>
              <a:rPr lang="en-IN" dirty="0"/>
              <a:t> person = {</a:t>
            </a:r>
            <a:r>
              <a:rPr lang="en-IN" dirty="0" err="1"/>
              <a:t>firstName</a:t>
            </a:r>
            <a:r>
              <a:rPr lang="en-IN" dirty="0"/>
              <a:t>:"John", </a:t>
            </a:r>
            <a:r>
              <a:rPr lang="en-IN" dirty="0" err="1"/>
              <a:t>lastName</a:t>
            </a:r>
            <a:r>
              <a:rPr lang="en-IN" dirty="0"/>
              <a:t>:"Doe", age:50, </a:t>
            </a:r>
            <a:r>
              <a:rPr lang="en-IN" dirty="0" err="1"/>
              <a:t>eyeColor</a:t>
            </a:r>
            <a:r>
              <a:rPr lang="en-IN" dirty="0"/>
              <a:t>:"blue</a:t>
            </a:r>
            <a:r>
              <a:rPr lang="en-IN" dirty="0" smtClean="0"/>
              <a:t>"};</a:t>
            </a:r>
          </a:p>
          <a:p>
            <a:r>
              <a:rPr lang="en-IN" dirty="0"/>
              <a:t>The object (person) in the example above has 4 properties: </a:t>
            </a:r>
            <a:r>
              <a:rPr lang="en-IN" dirty="0" err="1"/>
              <a:t>firstName</a:t>
            </a:r>
            <a:r>
              <a:rPr lang="en-IN" dirty="0"/>
              <a:t>, </a:t>
            </a:r>
            <a:r>
              <a:rPr lang="en-IN" dirty="0" err="1"/>
              <a:t>lastName</a:t>
            </a:r>
            <a:r>
              <a:rPr lang="en-IN" dirty="0"/>
              <a:t>, age, and </a:t>
            </a:r>
            <a:r>
              <a:rPr lang="en-IN" dirty="0" err="1"/>
              <a:t>eyeColor</a:t>
            </a:r>
            <a:r>
              <a:rPr lang="en-IN" dirty="0" smtClean="0"/>
              <a:t>.</a:t>
            </a:r>
          </a:p>
          <a:p>
            <a:r>
              <a:rPr lang="en-IN" dirty="0" smtClean="0"/>
              <a:t>Property value is access by </a:t>
            </a:r>
            <a:r>
              <a:rPr lang="en-IN" dirty="0" err="1" smtClean="0"/>
              <a:t>person.firstName</a:t>
            </a:r>
            <a:r>
              <a:rPr lang="en-IN" dirty="0" smtClean="0"/>
              <a:t> and person[“</a:t>
            </a:r>
            <a:r>
              <a:rPr lang="en-IN" dirty="0" err="1" smtClean="0"/>
              <a:t>firstName</a:t>
            </a:r>
            <a:r>
              <a:rPr lang="en-IN" dirty="0" smtClean="0"/>
              <a:t>”]. </a:t>
            </a:r>
            <a:r>
              <a:rPr lang="en-IN" dirty="0" smtClean="0">
                <a:hlinkClick r:id="rId2" action="ppaction://hlinkfile"/>
              </a:rPr>
              <a:t>Example</a:t>
            </a:r>
            <a:endParaRPr lang="en-IN" dirty="0" smtClean="0"/>
          </a:p>
          <a:p>
            <a:r>
              <a:rPr lang="en-IN" dirty="0" smtClean="0"/>
              <a:t>Object can have function as member just like variables. </a:t>
            </a:r>
            <a:r>
              <a:rPr lang="en-IN" dirty="0" smtClean="0">
                <a:hlinkClick r:id="rId3" action="ppaction://hlinkfile"/>
              </a:rPr>
              <a:t>Example</a:t>
            </a:r>
            <a:endParaRPr lang="en-IN" dirty="0" smtClean="0"/>
          </a:p>
          <a:p>
            <a:r>
              <a:rPr lang="en-IN" dirty="0"/>
              <a:t>If you access the </a:t>
            </a:r>
            <a:r>
              <a:rPr lang="en-IN" dirty="0" err="1"/>
              <a:t>fullName</a:t>
            </a:r>
            <a:r>
              <a:rPr lang="en-IN" b="1" dirty="0"/>
              <a:t> property</a:t>
            </a:r>
            <a:r>
              <a:rPr lang="en-IN" dirty="0"/>
              <a:t>, without (), it will return </a:t>
            </a:r>
            <a:r>
              <a:rPr lang="en-IN" dirty="0" smtClean="0"/>
              <a:t>the value</a:t>
            </a:r>
            <a:r>
              <a:rPr lang="en-IN" dirty="0"/>
              <a:t> </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46</a:t>
            </a:fld>
            <a:endParaRPr lang="en-IN"/>
          </a:p>
        </p:txBody>
      </p:sp>
    </p:spTree>
    <p:extLst>
      <p:ext uri="{BB962C8B-B14F-4D97-AF65-F5344CB8AC3E}">
        <p14:creationId xmlns:p14="http://schemas.microsoft.com/office/powerpoint/2010/main" val="35592748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 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Do Not Declare Strings, Numbers</a:t>
            </a:r>
            <a:r>
              <a:rPr lang="en-IN" dirty="0" smtClean="0"/>
              <a:t>, Array </a:t>
            </a:r>
            <a:r>
              <a:rPr lang="en-IN" dirty="0"/>
              <a:t>and Booleans as Objects!</a:t>
            </a:r>
          </a:p>
          <a:p>
            <a:r>
              <a:rPr lang="en-IN" dirty="0"/>
              <a:t>When a JavaScript variable is declared with the keyword "new", the variable is created as an </a:t>
            </a:r>
            <a:r>
              <a:rPr lang="en-IN" dirty="0" smtClean="0"/>
              <a:t>object.</a:t>
            </a:r>
          </a:p>
          <a:p>
            <a:r>
              <a:rPr lang="en-IN" dirty="0" err="1"/>
              <a:t>var</a:t>
            </a:r>
            <a:r>
              <a:rPr lang="en-IN" dirty="0"/>
              <a:t> x = new String();        // Declares x as a String object</a:t>
            </a:r>
            <a:br>
              <a:rPr lang="en-IN" dirty="0"/>
            </a:br>
            <a:r>
              <a:rPr lang="en-IN" dirty="0" err="1"/>
              <a:t>var</a:t>
            </a:r>
            <a:r>
              <a:rPr lang="en-IN" dirty="0"/>
              <a:t> y = new Number();        // Declares y as a Number </a:t>
            </a:r>
            <a:r>
              <a:rPr lang="en-IN" dirty="0" smtClean="0"/>
              <a:t>object</a:t>
            </a:r>
            <a:r>
              <a:rPr lang="en-IN" dirty="0"/>
              <a:t/>
            </a:r>
            <a:br>
              <a:rPr lang="en-IN" dirty="0"/>
            </a:br>
            <a:r>
              <a:rPr lang="en-IN" dirty="0" err="1"/>
              <a:t>var</a:t>
            </a:r>
            <a:r>
              <a:rPr lang="en-IN" dirty="0"/>
              <a:t> z = new Boolean();       // Declares z as a Boolean </a:t>
            </a:r>
            <a:r>
              <a:rPr lang="en-IN" dirty="0" smtClean="0"/>
              <a:t>object</a:t>
            </a:r>
          </a:p>
          <a:p>
            <a:pPr marL="0" indent="0">
              <a:buNone/>
            </a:pPr>
            <a:r>
              <a:rPr lang="en-IN" dirty="0"/>
              <a:t> </a:t>
            </a:r>
            <a:r>
              <a:rPr lang="en-IN" dirty="0" smtClean="0"/>
              <a:t>  </a:t>
            </a:r>
            <a:r>
              <a:rPr lang="en-IN" dirty="0" err="1" smtClean="0"/>
              <a:t>var</a:t>
            </a:r>
            <a:r>
              <a:rPr lang="en-IN" dirty="0" smtClean="0"/>
              <a:t> p = new Array(1,2,3,4); //Declares p as a object</a:t>
            </a:r>
          </a:p>
          <a:p>
            <a:r>
              <a:rPr lang="en-IN" dirty="0"/>
              <a:t>Avoid String, Number, and Boolean objects. They complicate your code and slow down execution speed.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47</a:t>
            </a:fld>
            <a:endParaRPr lang="en-IN"/>
          </a:p>
        </p:txBody>
      </p:sp>
    </p:spTree>
    <p:extLst>
      <p:ext uri="{BB962C8B-B14F-4D97-AF65-F5344CB8AC3E}">
        <p14:creationId xmlns:p14="http://schemas.microsoft.com/office/powerpoint/2010/main" val="7906809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Associative </a:t>
            </a:r>
            <a:r>
              <a:rPr lang="en-IN" dirty="0" smtClean="0"/>
              <a:t>Arrays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Many programming languages support arrays with named indexes.</a:t>
            </a:r>
          </a:p>
          <a:p>
            <a:r>
              <a:rPr lang="en-IN" dirty="0"/>
              <a:t>Arrays with named indexes are called associative arrays (or hashes).</a:t>
            </a:r>
          </a:p>
          <a:p>
            <a:r>
              <a:rPr lang="en-IN" dirty="0"/>
              <a:t>JavaScript does </a:t>
            </a:r>
            <a:r>
              <a:rPr lang="en-IN" b="1" dirty="0"/>
              <a:t>not</a:t>
            </a:r>
            <a:r>
              <a:rPr lang="en-IN" dirty="0"/>
              <a:t> support arrays with named indexes.</a:t>
            </a:r>
          </a:p>
          <a:p>
            <a:r>
              <a:rPr lang="en-IN" dirty="0"/>
              <a:t>In JavaScript, </a:t>
            </a:r>
            <a:r>
              <a:rPr lang="en-IN" b="1" dirty="0"/>
              <a:t>arrays</a:t>
            </a:r>
            <a:r>
              <a:rPr lang="en-IN" dirty="0"/>
              <a:t> always use </a:t>
            </a:r>
            <a:r>
              <a:rPr lang="en-IN" b="1" dirty="0"/>
              <a:t>numbered indexes</a:t>
            </a:r>
            <a:r>
              <a:rPr lang="en-IN" dirty="0"/>
              <a:t>.</a:t>
            </a:r>
          </a:p>
          <a:p>
            <a:r>
              <a:rPr lang="en-IN" dirty="0"/>
              <a:t>If you use a named index, JavaScript will redefine the array to a standard object</a:t>
            </a:r>
            <a:r>
              <a:rPr lang="en-IN" dirty="0" smtClean="0"/>
              <a:t>.</a:t>
            </a:r>
          </a:p>
          <a:p>
            <a:r>
              <a:rPr lang="en-IN" dirty="0"/>
              <a:t>After that, all array methods and properties will produce incorrect results</a:t>
            </a:r>
            <a:r>
              <a:rPr lang="en-IN" dirty="0" smtClean="0"/>
              <a:t>. </a:t>
            </a:r>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48</a:t>
            </a:fld>
            <a:endParaRPr lang="en-IN"/>
          </a:p>
        </p:txBody>
      </p:sp>
    </p:spTree>
    <p:extLst>
      <p:ext uri="{BB962C8B-B14F-4D97-AF65-F5344CB8AC3E}">
        <p14:creationId xmlns:p14="http://schemas.microsoft.com/office/powerpoint/2010/main" val="30906415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Arrays and Objects</a:t>
            </a:r>
            <a:endParaRPr lang="en-IN" dirty="0"/>
          </a:p>
        </p:txBody>
      </p:sp>
      <p:sp>
        <p:nvSpPr>
          <p:cNvPr id="3" name="Content Placeholder 2"/>
          <p:cNvSpPr>
            <a:spLocks noGrp="1"/>
          </p:cNvSpPr>
          <p:nvPr>
            <p:ph idx="1"/>
          </p:nvPr>
        </p:nvSpPr>
        <p:spPr>
          <a:xfrm>
            <a:off x="838199" y="1690688"/>
            <a:ext cx="10954871" cy="5019393"/>
          </a:xfrm>
        </p:spPr>
        <p:txBody>
          <a:bodyPr>
            <a:normAutofit fontScale="92500"/>
          </a:bodyPr>
          <a:lstStyle/>
          <a:p>
            <a:r>
              <a:rPr lang="en-IN" dirty="0"/>
              <a:t>In JavaScript, </a:t>
            </a:r>
            <a:r>
              <a:rPr lang="en-IN" b="1" dirty="0"/>
              <a:t>arrays</a:t>
            </a:r>
            <a:r>
              <a:rPr lang="en-IN" dirty="0"/>
              <a:t> use </a:t>
            </a:r>
            <a:r>
              <a:rPr lang="en-IN" b="1" dirty="0"/>
              <a:t>numbered indexes</a:t>
            </a:r>
            <a:r>
              <a:rPr lang="en-IN" dirty="0"/>
              <a:t>.  </a:t>
            </a:r>
          </a:p>
          <a:p>
            <a:r>
              <a:rPr lang="en-IN" dirty="0"/>
              <a:t>In JavaScript, </a:t>
            </a:r>
            <a:r>
              <a:rPr lang="en-IN" b="1" dirty="0"/>
              <a:t>objects</a:t>
            </a:r>
            <a:r>
              <a:rPr lang="en-IN" dirty="0"/>
              <a:t> use </a:t>
            </a:r>
            <a:r>
              <a:rPr lang="en-IN" b="1" dirty="0"/>
              <a:t>named indexes</a:t>
            </a:r>
            <a:r>
              <a:rPr lang="en-IN" dirty="0"/>
              <a:t>.</a:t>
            </a:r>
          </a:p>
          <a:p>
            <a:r>
              <a:rPr lang="en-IN" dirty="0"/>
              <a:t>Arrays are a special kind of objects, with numbered indexes</a:t>
            </a:r>
            <a:r>
              <a:rPr lang="en-IN" dirty="0" smtClean="0"/>
              <a:t>.</a:t>
            </a:r>
          </a:p>
          <a:p>
            <a:r>
              <a:rPr lang="en-IN" dirty="0"/>
              <a:t>JavaScript does not support associative arrays.</a:t>
            </a:r>
          </a:p>
          <a:p>
            <a:r>
              <a:rPr lang="en-IN" dirty="0"/>
              <a:t>You should use </a:t>
            </a:r>
            <a:r>
              <a:rPr lang="en-IN" b="1" dirty="0"/>
              <a:t>objects</a:t>
            </a:r>
            <a:r>
              <a:rPr lang="en-IN" dirty="0"/>
              <a:t> when you want the element names to be </a:t>
            </a:r>
            <a:r>
              <a:rPr lang="en-IN" b="1" dirty="0"/>
              <a:t>strings (text)</a:t>
            </a:r>
            <a:r>
              <a:rPr lang="en-IN" dirty="0"/>
              <a:t>.</a:t>
            </a:r>
          </a:p>
          <a:p>
            <a:r>
              <a:rPr lang="en-IN" dirty="0"/>
              <a:t>You should use </a:t>
            </a:r>
            <a:r>
              <a:rPr lang="en-IN" b="1" dirty="0"/>
              <a:t>arrays</a:t>
            </a:r>
            <a:r>
              <a:rPr lang="en-IN" dirty="0"/>
              <a:t> when you want the element names to be </a:t>
            </a:r>
            <a:r>
              <a:rPr lang="en-IN" b="1" dirty="0"/>
              <a:t>numbers</a:t>
            </a:r>
            <a:r>
              <a:rPr lang="en-IN" dirty="0" smtClean="0"/>
              <a:t>.</a:t>
            </a:r>
          </a:p>
          <a:p>
            <a:r>
              <a:rPr lang="en-IN" dirty="0"/>
              <a:t>There is no need to use the JavaScript's built-in array constructor </a:t>
            </a:r>
            <a:r>
              <a:rPr lang="en-IN" b="1" dirty="0"/>
              <a:t>new</a:t>
            </a:r>
            <a:r>
              <a:rPr lang="en-IN" dirty="0"/>
              <a:t> Array().</a:t>
            </a:r>
          </a:p>
          <a:p>
            <a:r>
              <a:rPr lang="en-IN" b="1" dirty="0"/>
              <a:t>Use [] instead.</a:t>
            </a:r>
            <a:endParaRPr lang="en-IN" dirty="0"/>
          </a:p>
          <a:p>
            <a:r>
              <a:rPr lang="en-IN" dirty="0"/>
              <a:t>These two different statements both create a new empty array named </a:t>
            </a:r>
            <a:r>
              <a:rPr lang="en-IN" dirty="0" smtClean="0"/>
              <a:t>points.</a:t>
            </a:r>
          </a:p>
          <a:p>
            <a:r>
              <a:rPr lang="en-IN" dirty="0" smtClean="0"/>
              <a:t>Complication when create Array with new keyword?</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49</a:t>
            </a:fld>
            <a:endParaRPr lang="en-IN"/>
          </a:p>
        </p:txBody>
      </p:sp>
    </p:spTree>
    <p:extLst>
      <p:ext uri="{BB962C8B-B14F-4D97-AF65-F5344CB8AC3E}">
        <p14:creationId xmlns:p14="http://schemas.microsoft.com/office/powerpoint/2010/main" val="1447198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Scripts</a:t>
            </a:r>
            <a:endParaRPr lang="en-IN" dirty="0"/>
          </a:p>
        </p:txBody>
      </p:sp>
      <p:sp>
        <p:nvSpPr>
          <p:cNvPr id="3" name="Content Placeholder 2"/>
          <p:cNvSpPr>
            <a:spLocks noGrp="1"/>
          </p:cNvSpPr>
          <p:nvPr>
            <p:ph idx="1"/>
          </p:nvPr>
        </p:nvSpPr>
        <p:spPr>
          <a:xfrm>
            <a:off x="838200" y="1825625"/>
            <a:ext cx="10515600" cy="4736540"/>
          </a:xfrm>
        </p:spPr>
        <p:txBody>
          <a:bodyPr>
            <a:normAutofit/>
          </a:bodyPr>
          <a:lstStyle/>
          <a:p>
            <a:pPr>
              <a:lnSpc>
                <a:spcPct val="100000"/>
              </a:lnSpc>
            </a:pPr>
            <a:r>
              <a:rPr lang="en-US" sz="2400" dirty="0" smtClean="0"/>
              <a:t>JavaScript is a front-end and back-end scripting language developed by Netscape  and other groups for dynamic content</a:t>
            </a:r>
          </a:p>
          <a:p>
            <a:pPr lvl="1">
              <a:lnSpc>
                <a:spcPct val="100000"/>
              </a:lnSpc>
            </a:pPr>
            <a:r>
              <a:rPr lang="en-US" sz="2400" dirty="0" smtClean="0"/>
              <a:t>Lightweight</a:t>
            </a:r>
          </a:p>
          <a:p>
            <a:pPr lvl="1">
              <a:lnSpc>
                <a:spcPct val="100000"/>
              </a:lnSpc>
            </a:pPr>
            <a:r>
              <a:rPr lang="en-US" sz="2400" dirty="0" smtClean="0"/>
              <a:t>Can be used as object-oriented language (MVC)</a:t>
            </a:r>
          </a:p>
          <a:p>
            <a:pPr>
              <a:lnSpc>
                <a:spcPct val="100000"/>
              </a:lnSpc>
            </a:pPr>
            <a:r>
              <a:rPr lang="en-US" sz="2400" dirty="0" smtClean="0"/>
              <a:t>Client-side technology</a:t>
            </a:r>
          </a:p>
          <a:p>
            <a:pPr lvl="1">
              <a:lnSpc>
                <a:spcPct val="100000"/>
              </a:lnSpc>
            </a:pPr>
            <a:r>
              <a:rPr lang="en-US" sz="2400" dirty="0" smtClean="0"/>
              <a:t>Embedded in your HTML page</a:t>
            </a:r>
          </a:p>
          <a:p>
            <a:pPr lvl="1">
              <a:lnSpc>
                <a:spcPct val="100000"/>
              </a:lnSpc>
            </a:pPr>
            <a:r>
              <a:rPr lang="en-US" sz="2400" dirty="0" smtClean="0"/>
              <a:t>Interpreted by the Web browser</a:t>
            </a:r>
          </a:p>
          <a:p>
            <a:pPr>
              <a:lnSpc>
                <a:spcPct val="100000"/>
              </a:lnSpc>
            </a:pPr>
            <a:r>
              <a:rPr lang="en-US" sz="2400" dirty="0" smtClean="0"/>
              <a:t>Simple and flexible</a:t>
            </a:r>
          </a:p>
          <a:p>
            <a:pPr>
              <a:lnSpc>
                <a:spcPct val="100000"/>
              </a:lnSpc>
            </a:pPr>
            <a:r>
              <a:rPr lang="en-US" sz="2400" dirty="0" smtClean="0"/>
              <a:t>Powerful to manipulate the DOM</a:t>
            </a:r>
            <a:endParaRPr lang="en-US"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a:t>
            </a:fld>
            <a:endParaRPr lang="en-IN"/>
          </a:p>
        </p:txBody>
      </p:sp>
    </p:spTree>
    <p:extLst>
      <p:ext uri="{BB962C8B-B14F-4D97-AF65-F5344CB8AC3E}">
        <p14:creationId xmlns:p14="http://schemas.microsoft.com/office/powerpoint/2010/main" val="4179457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err="1"/>
              <a:t>var</a:t>
            </a:r>
            <a:r>
              <a:rPr lang="en-IN" dirty="0"/>
              <a:t> points = new Array(40, 100);  // Creates an array with two elements (40 and 100</a:t>
            </a:r>
            <a:r>
              <a:rPr lang="en-IN" dirty="0" smtClean="0"/>
              <a:t>)</a:t>
            </a:r>
          </a:p>
          <a:p>
            <a:r>
              <a:rPr lang="en-IN" dirty="0" smtClean="0"/>
              <a:t>What if I remove 1 argument.</a:t>
            </a:r>
          </a:p>
          <a:p>
            <a:r>
              <a:rPr lang="en-IN" dirty="0" err="1"/>
              <a:t>var</a:t>
            </a:r>
            <a:r>
              <a:rPr lang="en-IN" dirty="0"/>
              <a:t> points = new Array(40);       // Creates an array with 40 undefined elements </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50</a:t>
            </a:fld>
            <a:endParaRPr lang="en-IN"/>
          </a:p>
        </p:txBody>
      </p:sp>
    </p:spTree>
    <p:extLst>
      <p:ext uri="{BB962C8B-B14F-4D97-AF65-F5344CB8AC3E}">
        <p14:creationId xmlns:p14="http://schemas.microsoft.com/office/powerpoint/2010/main" val="2332571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a:t>
            </a:r>
            <a:r>
              <a:rPr lang="en-IN" dirty="0" err="1" smtClean="0"/>
              <a:t>ypeof</a:t>
            </a:r>
            <a:r>
              <a:rPr lang="en-IN" dirty="0" smtClean="0"/>
              <a:t> operator</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You can use the JavaScript </a:t>
            </a:r>
            <a:r>
              <a:rPr lang="en-IN" b="1" dirty="0" err="1"/>
              <a:t>typeof</a:t>
            </a:r>
            <a:r>
              <a:rPr lang="en-IN" dirty="0"/>
              <a:t> operator to find the type of a JavaScript </a:t>
            </a:r>
            <a:r>
              <a:rPr lang="en-IN" dirty="0" smtClean="0"/>
              <a:t>variable. </a:t>
            </a:r>
            <a:r>
              <a:rPr lang="en-IN" dirty="0" smtClean="0">
                <a:hlinkClick r:id="rId2" action="ppaction://hlinkfile"/>
              </a:rPr>
              <a:t>Example</a:t>
            </a:r>
            <a:endParaRPr lang="en-IN" dirty="0" smtClean="0"/>
          </a:p>
          <a:p>
            <a:r>
              <a:rPr lang="en-IN" dirty="0" err="1"/>
              <a:t>typeof</a:t>
            </a:r>
            <a:r>
              <a:rPr lang="en-IN" dirty="0"/>
              <a:t> "John"                // Returns string </a:t>
            </a:r>
            <a:br>
              <a:rPr lang="en-IN" dirty="0"/>
            </a:br>
            <a:r>
              <a:rPr lang="en-IN" dirty="0" err="1"/>
              <a:t>typeof</a:t>
            </a:r>
            <a:r>
              <a:rPr lang="en-IN" dirty="0"/>
              <a:t> 3.14                  // Returns number</a:t>
            </a:r>
            <a:br>
              <a:rPr lang="en-IN" dirty="0"/>
            </a:br>
            <a:r>
              <a:rPr lang="en-IN" dirty="0" err="1"/>
              <a:t>typeof</a:t>
            </a:r>
            <a:r>
              <a:rPr lang="en-IN" dirty="0"/>
              <a:t> false                 // Returns </a:t>
            </a:r>
            <a:r>
              <a:rPr lang="en-IN" dirty="0" err="1"/>
              <a:t>boolean</a:t>
            </a:r>
            <a:r>
              <a:rPr lang="en-IN" dirty="0"/>
              <a:t/>
            </a:r>
            <a:br>
              <a:rPr lang="en-IN" dirty="0"/>
            </a:br>
            <a:r>
              <a:rPr lang="en-IN" dirty="0" err="1"/>
              <a:t>typeof</a:t>
            </a:r>
            <a:r>
              <a:rPr lang="en-IN" dirty="0"/>
              <a:t> [1,2,3,4]             // Returns object</a:t>
            </a:r>
            <a:br>
              <a:rPr lang="en-IN" dirty="0"/>
            </a:br>
            <a:r>
              <a:rPr lang="en-IN" dirty="0" err="1"/>
              <a:t>typeof</a:t>
            </a:r>
            <a:r>
              <a:rPr lang="en-IN" dirty="0"/>
              <a:t> {</a:t>
            </a:r>
            <a:r>
              <a:rPr lang="en-IN" dirty="0" err="1"/>
              <a:t>name:'John</a:t>
            </a:r>
            <a:r>
              <a:rPr lang="en-IN" dirty="0"/>
              <a:t>', age:34} // Returns object</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51</a:t>
            </a:fld>
            <a:endParaRPr lang="en-IN"/>
          </a:p>
        </p:txBody>
      </p:sp>
    </p:spTree>
    <p:extLst>
      <p:ext uri="{BB962C8B-B14F-4D97-AF65-F5344CB8AC3E}">
        <p14:creationId xmlns:p14="http://schemas.microsoft.com/office/powerpoint/2010/main" val="24444489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Undefined v/s Null</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In JavaScript, a variable without a value, has the value</a:t>
            </a:r>
            <a:r>
              <a:rPr lang="en-IN" b="1" dirty="0"/>
              <a:t> undefined</a:t>
            </a:r>
            <a:r>
              <a:rPr lang="en-IN" dirty="0"/>
              <a:t>. The </a:t>
            </a:r>
            <a:r>
              <a:rPr lang="en-IN" dirty="0" err="1"/>
              <a:t>typeof</a:t>
            </a:r>
            <a:r>
              <a:rPr lang="en-IN" dirty="0"/>
              <a:t> is also </a:t>
            </a:r>
            <a:r>
              <a:rPr lang="en-IN" b="1" dirty="0"/>
              <a:t>undefined</a:t>
            </a:r>
            <a:r>
              <a:rPr lang="en-IN" dirty="0" smtClean="0"/>
              <a:t>. </a:t>
            </a:r>
            <a:r>
              <a:rPr lang="en-IN" dirty="0" smtClean="0">
                <a:hlinkClick r:id="rId2" action="ppaction://hlinkfile"/>
              </a:rPr>
              <a:t>Example</a:t>
            </a:r>
            <a:endParaRPr lang="en-IN" dirty="0" smtClean="0"/>
          </a:p>
          <a:p>
            <a:r>
              <a:rPr lang="en-IN" dirty="0" smtClean="0"/>
              <a:t>What about </a:t>
            </a:r>
            <a:r>
              <a:rPr lang="en-IN" dirty="0" err="1"/>
              <a:t>var</a:t>
            </a:r>
            <a:r>
              <a:rPr lang="en-IN" dirty="0"/>
              <a:t> car = "";  </a:t>
            </a:r>
            <a:r>
              <a:rPr lang="en-IN" dirty="0" smtClean="0"/>
              <a:t>? Value of car = </a:t>
            </a:r>
            <a:r>
              <a:rPr lang="en-IN" dirty="0" smtClean="0">
                <a:solidFill>
                  <a:srgbClr val="FF0000"/>
                </a:solidFill>
              </a:rPr>
              <a:t>?</a:t>
            </a:r>
            <a:r>
              <a:rPr lang="en-IN" dirty="0" smtClean="0"/>
              <a:t> And </a:t>
            </a:r>
            <a:r>
              <a:rPr lang="en-IN" dirty="0" err="1" smtClean="0"/>
              <a:t>typeof</a:t>
            </a:r>
            <a:r>
              <a:rPr lang="en-IN" dirty="0" smtClean="0"/>
              <a:t>= </a:t>
            </a:r>
            <a:r>
              <a:rPr lang="en-IN" dirty="0" smtClean="0">
                <a:solidFill>
                  <a:srgbClr val="FF0000"/>
                </a:solidFill>
              </a:rPr>
              <a:t>?</a:t>
            </a:r>
            <a:r>
              <a:rPr lang="en-IN" dirty="0"/>
              <a:t> </a:t>
            </a:r>
            <a:r>
              <a:rPr lang="en-IN" dirty="0" smtClean="0">
                <a:hlinkClick r:id="rId3" action="ppaction://hlinkfile"/>
              </a:rPr>
              <a:t>Example</a:t>
            </a:r>
            <a:endParaRPr lang="en-IN" dirty="0" smtClean="0"/>
          </a:p>
          <a:p>
            <a:r>
              <a:rPr lang="en-IN" dirty="0"/>
              <a:t>In JavaScript null is "nothing". It is supposed to be something that doesn't exist</a:t>
            </a:r>
            <a:r>
              <a:rPr lang="en-IN" dirty="0" smtClean="0"/>
              <a:t>.</a:t>
            </a:r>
          </a:p>
          <a:p>
            <a:r>
              <a:rPr lang="en-IN" dirty="0"/>
              <a:t>Unfortunately, in JavaScript, the data type of null is an object</a:t>
            </a:r>
            <a:r>
              <a:rPr lang="en-IN" dirty="0" smtClean="0"/>
              <a:t>. </a:t>
            </a:r>
            <a:r>
              <a:rPr lang="en-IN" dirty="0" smtClean="0">
                <a:hlinkClick r:id="rId4" action="ppaction://hlinkfile"/>
              </a:rPr>
              <a:t>Example</a:t>
            </a:r>
            <a:endParaRPr lang="en-IN" dirty="0" smtClean="0"/>
          </a:p>
          <a:p>
            <a:r>
              <a:rPr lang="en-IN" dirty="0"/>
              <a:t>You can consider it a bug in JavaScript that </a:t>
            </a:r>
            <a:r>
              <a:rPr lang="en-IN" dirty="0" err="1"/>
              <a:t>typeof</a:t>
            </a:r>
            <a:r>
              <a:rPr lang="en-IN" dirty="0"/>
              <a:t> null is an object. It should be null.</a:t>
            </a:r>
          </a:p>
        </p:txBody>
      </p:sp>
      <p:sp>
        <p:nvSpPr>
          <p:cNvPr id="5" name="Slide Number Placeholder 4"/>
          <p:cNvSpPr>
            <a:spLocks noGrp="1"/>
          </p:cNvSpPr>
          <p:nvPr>
            <p:ph type="sldNum" sz="quarter" idx="12"/>
          </p:nvPr>
        </p:nvSpPr>
        <p:spPr/>
        <p:txBody>
          <a:bodyPr/>
          <a:lstStyle/>
          <a:p>
            <a:fld id="{9E764887-F25D-462C-B866-F40911D1E90D}" type="slidenum">
              <a:rPr lang="en-IN" smtClean="0"/>
              <a:pPr/>
              <a:t>52</a:t>
            </a:fld>
            <a:endParaRPr lang="en-IN"/>
          </a:p>
        </p:txBody>
      </p:sp>
    </p:spTree>
    <p:extLst>
      <p:ext uri="{BB962C8B-B14F-4D97-AF65-F5344CB8AC3E}">
        <p14:creationId xmlns:p14="http://schemas.microsoft.com/office/powerpoint/2010/main" val="25480477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idx="1"/>
          </p:nvPr>
        </p:nvSpPr>
        <p:spPr>
          <a:xfrm>
            <a:off x="838200" y="1690688"/>
            <a:ext cx="10515600" cy="4925266"/>
          </a:xfrm>
        </p:spPr>
        <p:txBody>
          <a:bodyPr>
            <a:normAutofit/>
          </a:bodyPr>
          <a:lstStyle/>
          <a:p>
            <a:r>
              <a:rPr lang="en-IN" dirty="0"/>
              <a:t>A JavaScript string simply stores a series of characters like "John Doe".</a:t>
            </a:r>
          </a:p>
          <a:p>
            <a:r>
              <a:rPr lang="en-IN" dirty="0"/>
              <a:t>A string can be any text inside quotes. You can use single or double </a:t>
            </a:r>
            <a:r>
              <a:rPr lang="en-IN" dirty="0" smtClean="0"/>
              <a:t>quotes.</a:t>
            </a:r>
          </a:p>
          <a:p>
            <a:r>
              <a:rPr lang="pt-BR" dirty="0"/>
              <a:t>var carname = "Volvo XC60";</a:t>
            </a:r>
            <a:br>
              <a:rPr lang="pt-BR" dirty="0"/>
            </a:br>
            <a:r>
              <a:rPr lang="pt-BR" dirty="0"/>
              <a:t>var carname = 'Volvo XC60</a:t>
            </a:r>
            <a:r>
              <a:rPr lang="pt-BR" dirty="0" smtClean="0"/>
              <a:t>';</a:t>
            </a:r>
          </a:p>
          <a:p>
            <a:r>
              <a:rPr lang="en-IN" dirty="0"/>
              <a:t>You can use quotes inside a string, as long as they don't match the quotes surrounding the </a:t>
            </a:r>
            <a:r>
              <a:rPr lang="en-IN" dirty="0" smtClean="0"/>
              <a:t>string.</a:t>
            </a:r>
          </a:p>
          <a:p>
            <a:r>
              <a:rPr lang="en-IN" dirty="0" err="1"/>
              <a:t>var</a:t>
            </a:r>
            <a:r>
              <a:rPr lang="en-IN" dirty="0"/>
              <a:t> answer = "It's alright";</a:t>
            </a:r>
            <a:br>
              <a:rPr lang="en-IN" dirty="0"/>
            </a:br>
            <a:r>
              <a:rPr lang="en-IN" dirty="0" err="1"/>
              <a:t>var</a:t>
            </a:r>
            <a:r>
              <a:rPr lang="en-IN" dirty="0"/>
              <a:t> answer = "He is called 'Johnny'";</a:t>
            </a:r>
            <a:br>
              <a:rPr lang="en-IN" dirty="0"/>
            </a:br>
            <a:r>
              <a:rPr lang="en-IN" dirty="0" err="1"/>
              <a:t>var</a:t>
            </a:r>
            <a:r>
              <a:rPr lang="en-IN" dirty="0"/>
              <a:t> answer = 'He is called "Johnny</a:t>
            </a: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53</a:t>
            </a:fld>
            <a:endParaRPr lang="en-IN"/>
          </a:p>
        </p:txBody>
      </p:sp>
    </p:spTree>
    <p:extLst>
      <p:ext uri="{BB962C8B-B14F-4D97-AF65-F5344CB8AC3E}">
        <p14:creationId xmlns:p14="http://schemas.microsoft.com/office/powerpoint/2010/main" val="3396726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Property and Function</a:t>
            </a:r>
            <a:endParaRPr lang="en-IN" dirty="0"/>
          </a:p>
        </p:txBody>
      </p:sp>
      <p:sp>
        <p:nvSpPr>
          <p:cNvPr id="3" name="Content Placeholder 2"/>
          <p:cNvSpPr>
            <a:spLocks noGrp="1"/>
          </p:cNvSpPr>
          <p:nvPr>
            <p:ph idx="1"/>
          </p:nvPr>
        </p:nvSpPr>
        <p:spPr>
          <a:xfrm>
            <a:off x="838200" y="1882589"/>
            <a:ext cx="10515600" cy="4639236"/>
          </a:xfrm>
        </p:spPr>
        <p:txBody>
          <a:bodyPr>
            <a:normAutofit/>
          </a:bodyPr>
          <a:lstStyle/>
          <a:p>
            <a:r>
              <a:rPr lang="en-IN" dirty="0"/>
              <a:t>The length of a string is found in the built in property </a:t>
            </a:r>
            <a:r>
              <a:rPr lang="en-IN" b="1" dirty="0" smtClean="0"/>
              <a:t>length.</a:t>
            </a:r>
            <a:r>
              <a:rPr lang="en-IN" dirty="0"/>
              <a:t> </a:t>
            </a:r>
            <a:r>
              <a:rPr lang="en-IN" dirty="0" smtClean="0">
                <a:hlinkClick r:id="rId2" action="ppaction://hlinkfile"/>
              </a:rPr>
              <a:t>Example</a:t>
            </a:r>
            <a:endParaRPr lang="en-IN" dirty="0" smtClean="0"/>
          </a:p>
          <a:p>
            <a:r>
              <a:rPr lang="en-IN" dirty="0"/>
              <a:t>Because strings must be written within quotes, JavaScript will misunderstand </a:t>
            </a:r>
            <a:r>
              <a:rPr lang="en-IN" dirty="0" smtClean="0"/>
              <a:t>following string</a:t>
            </a:r>
          </a:p>
          <a:p>
            <a:pPr lvl="1"/>
            <a:r>
              <a:rPr lang="en-IN" dirty="0" err="1"/>
              <a:t>var</a:t>
            </a:r>
            <a:r>
              <a:rPr lang="en-IN" dirty="0"/>
              <a:t> y = "We are the so-called "Vikings" from the north</a:t>
            </a:r>
            <a:r>
              <a:rPr lang="en-IN" dirty="0" smtClean="0"/>
              <a:t>.“</a:t>
            </a:r>
          </a:p>
          <a:p>
            <a:r>
              <a:rPr lang="en-IN" dirty="0"/>
              <a:t>The string will be chopped to "We are the so-called ".</a:t>
            </a:r>
          </a:p>
          <a:p>
            <a:r>
              <a:rPr lang="en-IN" dirty="0"/>
              <a:t>The solution to avoid this problem, is to use the </a:t>
            </a:r>
            <a:r>
              <a:rPr lang="en-IN" b="1" dirty="0"/>
              <a:t>\ escape character</a:t>
            </a:r>
            <a:r>
              <a:rPr lang="en-IN" dirty="0"/>
              <a:t>.</a:t>
            </a:r>
          </a:p>
          <a:p>
            <a:r>
              <a:rPr lang="en-IN" dirty="0"/>
              <a:t>The backslash escape character turns special characters into string characters</a:t>
            </a:r>
          </a:p>
          <a:p>
            <a:r>
              <a:rPr lang="en-IN" dirty="0" err="1"/>
              <a:t>var</a:t>
            </a:r>
            <a:r>
              <a:rPr lang="en-IN" dirty="0"/>
              <a:t> x = 'It\'s alright';</a:t>
            </a:r>
            <a:br>
              <a:rPr lang="en-IN" dirty="0"/>
            </a:br>
            <a:r>
              <a:rPr lang="en-IN" dirty="0" err="1"/>
              <a:t>var</a:t>
            </a:r>
            <a:r>
              <a:rPr lang="en-IN" dirty="0"/>
              <a:t> y = "We are the so-called \"Vikings\" from the north."</a:t>
            </a:r>
            <a:endParaRPr lang="en-IN" b="1"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54</a:t>
            </a:fld>
            <a:endParaRPr lang="en-IN"/>
          </a:p>
        </p:txBody>
      </p:sp>
    </p:spTree>
    <p:extLst>
      <p:ext uri="{BB962C8B-B14F-4D97-AF65-F5344CB8AC3E}">
        <p14:creationId xmlns:p14="http://schemas.microsoft.com/office/powerpoint/2010/main" val="31916118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Property and Function</a:t>
            </a:r>
          </a:p>
        </p:txBody>
      </p:sp>
      <p:graphicFrame>
        <p:nvGraphicFramePr>
          <p:cNvPr id="4" name="Table 3"/>
          <p:cNvGraphicFramePr>
            <a:graphicFrameLocks noGrp="1"/>
          </p:cNvGraphicFramePr>
          <p:nvPr>
            <p:extLst>
              <p:ext uri="{D42A27DB-BD31-4B8C-83A1-F6EECF244321}">
                <p14:modId xmlns:p14="http://schemas.microsoft.com/office/powerpoint/2010/main" val="430151706"/>
              </p:ext>
            </p:extLst>
          </p:nvPr>
        </p:nvGraphicFramePr>
        <p:xfrm>
          <a:off x="838200" y="1936379"/>
          <a:ext cx="10515600" cy="4531653"/>
        </p:xfrm>
        <a:graphic>
          <a:graphicData uri="http://schemas.openxmlformats.org/drawingml/2006/table">
            <a:tbl>
              <a:tblPr/>
              <a:tblGrid>
                <a:gridCol w="5257800"/>
                <a:gridCol w="5257800"/>
              </a:tblGrid>
              <a:tr h="503517">
                <a:tc>
                  <a:txBody>
                    <a:bodyPr/>
                    <a:lstStyle/>
                    <a:p>
                      <a:pPr algn="l" fontAlgn="t"/>
                      <a:r>
                        <a:rPr lang="en-IN" dirty="0">
                          <a:effectLst/>
                        </a:rPr>
                        <a:t>Code</a:t>
                      </a:r>
                    </a:p>
                  </a:txBody>
                  <a:tcPr marL="76200" marR="76200" marT="76200" marB="76200">
                    <a:lnL>
                      <a:noFill/>
                    </a:lnL>
                    <a:lnR>
                      <a:noFill/>
                    </a:lnR>
                    <a:lnT>
                      <a:noFill/>
                    </a:lnT>
                    <a:lnB>
                      <a:noFill/>
                    </a:lnB>
                    <a:solidFill>
                      <a:srgbClr val="FFFFFF"/>
                    </a:solidFill>
                  </a:tcPr>
                </a:tc>
                <a:tc>
                  <a:txBody>
                    <a:bodyPr/>
                    <a:lstStyle/>
                    <a:p>
                      <a:pPr algn="l" fontAlgn="t"/>
                      <a:r>
                        <a:rPr lang="en-IN">
                          <a:effectLst/>
                        </a:rPr>
                        <a:t>Outputs</a:t>
                      </a:r>
                    </a:p>
                  </a:txBody>
                  <a:tcPr marL="76200" marR="76200" marT="76200" marB="76200">
                    <a:lnL>
                      <a:noFill/>
                    </a:lnL>
                    <a:lnR>
                      <a:noFill/>
                    </a:lnR>
                    <a:lnT>
                      <a:noFill/>
                    </a:lnT>
                    <a:lnB>
                      <a:noFill/>
                    </a:lnB>
                    <a:solidFill>
                      <a:srgbClr val="FFFFFF"/>
                    </a:solidFill>
                  </a:tcPr>
                </a:tc>
              </a:tr>
              <a:tr h="503517">
                <a:tc>
                  <a:txBody>
                    <a:bodyPr/>
                    <a:lstStyle/>
                    <a:p>
                      <a:pPr algn="l" fontAlgn="t"/>
                      <a:r>
                        <a:rPr lang="en-IN">
                          <a:effectLst/>
                        </a:rPr>
                        <a:t>\'</a:t>
                      </a:r>
                    </a:p>
                  </a:txBody>
                  <a:tcPr marL="76200" marR="76200" marT="76200" marB="76200">
                    <a:lnL>
                      <a:noFill/>
                    </a:lnL>
                    <a:lnR>
                      <a:noFill/>
                    </a:lnR>
                    <a:lnT>
                      <a:noFill/>
                    </a:lnT>
                    <a:lnB>
                      <a:noFill/>
                    </a:lnB>
                    <a:solidFill>
                      <a:srgbClr val="F2F2F2"/>
                    </a:solidFill>
                  </a:tcPr>
                </a:tc>
                <a:tc>
                  <a:txBody>
                    <a:bodyPr/>
                    <a:lstStyle/>
                    <a:p>
                      <a:pPr algn="l" fontAlgn="t"/>
                      <a:r>
                        <a:rPr lang="en-IN">
                          <a:effectLst/>
                        </a:rPr>
                        <a:t>single quote</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a:t>
                      </a:r>
                    </a:p>
                  </a:txBody>
                  <a:tcPr marL="76200" marR="76200" marT="76200" marB="76200">
                    <a:lnL>
                      <a:noFill/>
                    </a:lnL>
                    <a:lnR>
                      <a:noFill/>
                    </a:lnR>
                    <a:lnT>
                      <a:noFill/>
                    </a:lnT>
                    <a:lnB>
                      <a:noFill/>
                    </a:lnB>
                    <a:solidFill>
                      <a:srgbClr val="FFFFFF"/>
                    </a:solidFill>
                  </a:tcPr>
                </a:tc>
                <a:tc>
                  <a:txBody>
                    <a:bodyPr/>
                    <a:lstStyle/>
                    <a:p>
                      <a:pPr algn="l" fontAlgn="t"/>
                      <a:r>
                        <a:rPr lang="en-IN">
                          <a:effectLst/>
                        </a:rPr>
                        <a:t>double quote</a:t>
                      </a:r>
                    </a:p>
                  </a:txBody>
                  <a:tcPr marL="76200" marR="76200" marT="76200" marB="76200">
                    <a:lnL>
                      <a:noFill/>
                    </a:lnL>
                    <a:lnR>
                      <a:noFill/>
                    </a:lnR>
                    <a:lnT>
                      <a:noFill/>
                    </a:lnT>
                    <a:lnB>
                      <a:noFill/>
                    </a:lnB>
                    <a:solidFill>
                      <a:srgbClr val="FFFFFF"/>
                    </a:solidFill>
                  </a:tcPr>
                </a:tc>
              </a:tr>
              <a:tr h="503517">
                <a:tc>
                  <a:txBody>
                    <a:bodyPr/>
                    <a:lstStyle/>
                    <a:p>
                      <a:pPr algn="l" fontAlgn="t"/>
                      <a:r>
                        <a:rPr lang="en-IN" dirty="0">
                          <a:effectLst/>
                        </a:rPr>
                        <a:t>\\</a:t>
                      </a:r>
                    </a:p>
                  </a:txBody>
                  <a:tcPr marL="76200" marR="76200" marT="76200" marB="76200">
                    <a:lnL>
                      <a:noFill/>
                    </a:lnL>
                    <a:lnR>
                      <a:noFill/>
                    </a:lnR>
                    <a:lnT>
                      <a:noFill/>
                    </a:lnT>
                    <a:lnB>
                      <a:noFill/>
                    </a:lnB>
                    <a:solidFill>
                      <a:srgbClr val="F2F2F2"/>
                    </a:solidFill>
                  </a:tcPr>
                </a:tc>
                <a:tc>
                  <a:txBody>
                    <a:bodyPr/>
                    <a:lstStyle/>
                    <a:p>
                      <a:pPr algn="l" fontAlgn="t"/>
                      <a:r>
                        <a:rPr lang="en-IN">
                          <a:effectLst/>
                        </a:rPr>
                        <a:t>backslash</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\n</a:t>
                      </a:r>
                    </a:p>
                  </a:txBody>
                  <a:tcPr marL="76200" marR="76200" marT="76200" marB="76200">
                    <a:lnL>
                      <a:noFill/>
                    </a:lnL>
                    <a:lnR>
                      <a:noFill/>
                    </a:lnR>
                    <a:lnT>
                      <a:noFill/>
                    </a:lnT>
                    <a:lnB>
                      <a:noFill/>
                    </a:lnB>
                    <a:solidFill>
                      <a:srgbClr val="FFFFFF"/>
                    </a:solidFill>
                  </a:tcPr>
                </a:tc>
                <a:tc>
                  <a:txBody>
                    <a:bodyPr/>
                    <a:lstStyle/>
                    <a:p>
                      <a:pPr algn="l" fontAlgn="t"/>
                      <a:r>
                        <a:rPr lang="en-IN">
                          <a:effectLst/>
                        </a:rPr>
                        <a:t>new line</a:t>
                      </a:r>
                    </a:p>
                  </a:txBody>
                  <a:tcPr marL="76200" marR="76200" marT="76200" marB="76200">
                    <a:lnL>
                      <a:noFill/>
                    </a:lnL>
                    <a:lnR>
                      <a:noFill/>
                    </a:lnR>
                    <a:lnT>
                      <a:noFill/>
                    </a:lnT>
                    <a:lnB>
                      <a:noFill/>
                    </a:lnB>
                    <a:solidFill>
                      <a:srgbClr val="FFFFFF"/>
                    </a:solidFill>
                  </a:tcPr>
                </a:tc>
              </a:tr>
              <a:tr h="503517">
                <a:tc>
                  <a:txBody>
                    <a:bodyPr/>
                    <a:lstStyle/>
                    <a:p>
                      <a:pPr algn="l" fontAlgn="t"/>
                      <a:r>
                        <a:rPr lang="en-IN">
                          <a:effectLst/>
                        </a:rPr>
                        <a:t>\r</a:t>
                      </a:r>
                    </a:p>
                  </a:txBody>
                  <a:tcPr marL="76200" marR="76200" marT="76200" marB="76200">
                    <a:lnL>
                      <a:noFill/>
                    </a:lnL>
                    <a:lnR>
                      <a:noFill/>
                    </a:lnR>
                    <a:lnT>
                      <a:noFill/>
                    </a:lnT>
                    <a:lnB>
                      <a:noFill/>
                    </a:lnB>
                    <a:solidFill>
                      <a:srgbClr val="F2F2F2"/>
                    </a:solidFill>
                  </a:tcPr>
                </a:tc>
                <a:tc>
                  <a:txBody>
                    <a:bodyPr/>
                    <a:lstStyle/>
                    <a:p>
                      <a:pPr algn="l" fontAlgn="t"/>
                      <a:r>
                        <a:rPr lang="en-IN">
                          <a:effectLst/>
                        </a:rPr>
                        <a:t>carriage return</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\t</a:t>
                      </a:r>
                    </a:p>
                  </a:txBody>
                  <a:tcPr marL="76200" marR="76200" marT="76200" marB="76200">
                    <a:lnL>
                      <a:noFill/>
                    </a:lnL>
                    <a:lnR>
                      <a:noFill/>
                    </a:lnR>
                    <a:lnT>
                      <a:noFill/>
                    </a:lnT>
                    <a:lnB>
                      <a:noFill/>
                    </a:lnB>
                    <a:solidFill>
                      <a:srgbClr val="FFFFFF"/>
                    </a:solidFill>
                  </a:tcPr>
                </a:tc>
                <a:tc>
                  <a:txBody>
                    <a:bodyPr/>
                    <a:lstStyle/>
                    <a:p>
                      <a:pPr algn="l" fontAlgn="t"/>
                      <a:r>
                        <a:rPr lang="en-IN">
                          <a:effectLst/>
                        </a:rPr>
                        <a:t>tab</a:t>
                      </a:r>
                    </a:p>
                  </a:txBody>
                  <a:tcPr marL="76200" marR="76200" marT="76200" marB="76200">
                    <a:lnL>
                      <a:noFill/>
                    </a:lnL>
                    <a:lnR>
                      <a:noFill/>
                    </a:lnR>
                    <a:lnT>
                      <a:noFill/>
                    </a:lnT>
                    <a:lnB>
                      <a:noFill/>
                    </a:lnB>
                    <a:solidFill>
                      <a:srgbClr val="FFFFFF"/>
                    </a:solidFill>
                  </a:tcPr>
                </a:tc>
              </a:tr>
              <a:tr h="503517">
                <a:tc>
                  <a:txBody>
                    <a:bodyPr/>
                    <a:lstStyle/>
                    <a:p>
                      <a:pPr algn="l" fontAlgn="t"/>
                      <a:r>
                        <a:rPr lang="en-IN">
                          <a:effectLst/>
                        </a:rPr>
                        <a:t>\b</a:t>
                      </a:r>
                    </a:p>
                  </a:txBody>
                  <a:tcPr marL="76200" marR="76200" marT="76200" marB="76200">
                    <a:lnL>
                      <a:noFill/>
                    </a:lnL>
                    <a:lnR>
                      <a:noFill/>
                    </a:lnR>
                    <a:lnT>
                      <a:noFill/>
                    </a:lnT>
                    <a:lnB>
                      <a:noFill/>
                    </a:lnB>
                    <a:solidFill>
                      <a:srgbClr val="F2F2F2"/>
                    </a:solidFill>
                  </a:tcPr>
                </a:tc>
                <a:tc>
                  <a:txBody>
                    <a:bodyPr/>
                    <a:lstStyle/>
                    <a:p>
                      <a:pPr algn="l" fontAlgn="t"/>
                      <a:r>
                        <a:rPr lang="en-IN">
                          <a:effectLst/>
                        </a:rPr>
                        <a:t>backspace</a:t>
                      </a:r>
                    </a:p>
                  </a:txBody>
                  <a:tcPr marL="76200" marR="76200" marT="76200" marB="76200">
                    <a:lnL>
                      <a:noFill/>
                    </a:lnL>
                    <a:lnR>
                      <a:noFill/>
                    </a:lnR>
                    <a:lnT>
                      <a:noFill/>
                    </a:lnT>
                    <a:lnB>
                      <a:noFill/>
                    </a:lnB>
                    <a:solidFill>
                      <a:srgbClr val="F2F2F2"/>
                    </a:solidFill>
                  </a:tcPr>
                </a:tc>
              </a:tr>
              <a:tr h="503517">
                <a:tc>
                  <a:txBody>
                    <a:bodyPr/>
                    <a:lstStyle/>
                    <a:p>
                      <a:pPr algn="l" fontAlgn="t"/>
                      <a:r>
                        <a:rPr lang="en-IN">
                          <a:effectLst/>
                        </a:rPr>
                        <a:t>\f</a:t>
                      </a:r>
                    </a:p>
                  </a:txBody>
                  <a:tcPr marL="76200" marR="76200" marT="76200" marB="76200">
                    <a:lnL>
                      <a:noFill/>
                    </a:lnL>
                    <a:lnR>
                      <a:noFill/>
                    </a:lnR>
                    <a:lnT>
                      <a:noFill/>
                    </a:lnT>
                    <a:lnB>
                      <a:noFill/>
                    </a:lnB>
                    <a:solidFill>
                      <a:srgbClr val="FFFFFF"/>
                    </a:solidFill>
                  </a:tcPr>
                </a:tc>
                <a:tc>
                  <a:txBody>
                    <a:bodyPr/>
                    <a:lstStyle/>
                    <a:p>
                      <a:pPr algn="l" fontAlgn="t"/>
                      <a:r>
                        <a:rPr lang="en-IN" dirty="0">
                          <a:effectLst/>
                        </a:rPr>
                        <a:t>form feed</a:t>
                      </a:r>
                    </a:p>
                  </a:txBody>
                  <a:tcPr marL="76200" marR="76200" marT="76200" marB="76200">
                    <a:lnL>
                      <a:noFill/>
                    </a:lnL>
                    <a:lnR>
                      <a:noFill/>
                    </a:lnR>
                    <a:lnT>
                      <a:noFill/>
                    </a:lnT>
                    <a:lnB>
                      <a:noFill/>
                    </a:lnB>
                    <a:solidFill>
                      <a:srgbClr val="FFFFFF"/>
                    </a:solidFill>
                  </a:tcPr>
                </a:tc>
              </a:tr>
            </a:tbl>
          </a:graphicData>
        </a:graphic>
      </p:graphicFrame>
      <p:sp>
        <p:nvSpPr>
          <p:cNvPr id="5" name="Slide Number Placeholder 4"/>
          <p:cNvSpPr>
            <a:spLocks noGrp="1"/>
          </p:cNvSpPr>
          <p:nvPr>
            <p:ph type="sldNum" sz="quarter" idx="12"/>
          </p:nvPr>
        </p:nvSpPr>
        <p:spPr/>
        <p:txBody>
          <a:bodyPr/>
          <a:lstStyle/>
          <a:p>
            <a:fld id="{9E764887-F25D-462C-B866-F40911D1E90D}" type="slidenum">
              <a:rPr lang="en-IN" smtClean="0"/>
              <a:pPr/>
              <a:t>55</a:t>
            </a:fld>
            <a:endParaRPr lang="en-IN"/>
          </a:p>
        </p:txBody>
      </p:sp>
    </p:spTree>
    <p:extLst>
      <p:ext uri="{BB962C8B-B14F-4D97-AF65-F5344CB8AC3E}">
        <p14:creationId xmlns:p14="http://schemas.microsoft.com/office/powerpoint/2010/main" val="1134723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Braking long code lines</a:t>
            </a:r>
            <a:endParaRPr lang="en-IN" dirty="0"/>
          </a:p>
        </p:txBody>
      </p:sp>
      <p:sp>
        <p:nvSpPr>
          <p:cNvPr id="3" name="Content Placeholder 2"/>
          <p:cNvSpPr>
            <a:spLocks noGrp="1"/>
          </p:cNvSpPr>
          <p:nvPr>
            <p:ph idx="1"/>
          </p:nvPr>
        </p:nvSpPr>
        <p:spPr>
          <a:xfrm>
            <a:off x="838200" y="1690689"/>
            <a:ext cx="10941424" cy="4938712"/>
          </a:xfrm>
        </p:spPr>
        <p:txBody>
          <a:bodyPr>
            <a:normAutofit/>
          </a:bodyPr>
          <a:lstStyle/>
          <a:p>
            <a:r>
              <a:rPr lang="en-IN" dirty="0"/>
              <a:t>For best readability, programmers often like to avoid code lines longer than 80 characters.</a:t>
            </a:r>
          </a:p>
          <a:p>
            <a:r>
              <a:rPr lang="en-IN" dirty="0"/>
              <a:t>If a JavaScript statement does not fit on one line, the best place to break it is after an </a:t>
            </a:r>
            <a:r>
              <a:rPr lang="en-IN" dirty="0" smtClean="0"/>
              <a:t>operator.</a:t>
            </a:r>
            <a:endParaRPr lang="en-IN" dirty="0"/>
          </a:p>
          <a:p>
            <a:pPr lvl="1"/>
            <a:r>
              <a:rPr lang="en-IN" dirty="0" err="1"/>
              <a:t>document.getElementById</a:t>
            </a:r>
            <a:r>
              <a:rPr lang="en-IN" dirty="0"/>
              <a:t>("demo").</a:t>
            </a:r>
            <a:r>
              <a:rPr lang="en-IN" dirty="0" err="1"/>
              <a:t>innerHTML</a:t>
            </a:r>
            <a:r>
              <a:rPr lang="en-IN" dirty="0"/>
              <a:t> =</a:t>
            </a:r>
            <a:br>
              <a:rPr lang="en-IN" dirty="0"/>
            </a:br>
            <a:r>
              <a:rPr lang="en-IN" dirty="0"/>
              <a:t>"Hello Dolly</a:t>
            </a:r>
            <a:r>
              <a:rPr lang="en-IN" dirty="0" smtClean="0"/>
              <a:t>.";</a:t>
            </a:r>
          </a:p>
          <a:p>
            <a:pPr marL="457200" lvl="1" indent="0">
              <a:buNone/>
            </a:pPr>
            <a:r>
              <a:rPr lang="en-IN" dirty="0"/>
              <a:t>	</a:t>
            </a:r>
            <a:r>
              <a:rPr lang="en-IN" dirty="0" smtClean="0"/>
              <a:t>			OR</a:t>
            </a:r>
          </a:p>
          <a:p>
            <a:pPr lvl="1"/>
            <a:r>
              <a:rPr lang="en-IN" dirty="0" err="1"/>
              <a:t>document.getElementById</a:t>
            </a:r>
            <a:r>
              <a:rPr lang="en-IN" dirty="0"/>
              <a:t>("demo").</a:t>
            </a:r>
            <a:r>
              <a:rPr lang="en-IN" dirty="0" err="1"/>
              <a:t>innerHTML</a:t>
            </a:r>
            <a:r>
              <a:rPr lang="en-IN" dirty="0"/>
              <a:t> = "Hello \</a:t>
            </a:r>
            <a:br>
              <a:rPr lang="en-IN" dirty="0"/>
            </a:br>
            <a:r>
              <a:rPr lang="en-IN" dirty="0"/>
              <a:t>Dolly</a:t>
            </a:r>
            <a:r>
              <a:rPr lang="en-IN" dirty="0" smtClean="0"/>
              <a:t>!";</a:t>
            </a:r>
          </a:p>
          <a:p>
            <a:pPr marL="457200" lvl="1" indent="0">
              <a:buNone/>
            </a:pPr>
            <a:r>
              <a:rPr lang="en-IN" dirty="0" smtClean="0"/>
              <a:t>				OR</a:t>
            </a:r>
            <a:endParaRPr lang="en-IN" dirty="0"/>
          </a:p>
          <a:p>
            <a:pPr lvl="1"/>
            <a:r>
              <a:rPr lang="en-IN" dirty="0" err="1"/>
              <a:t>document.getElementById</a:t>
            </a:r>
            <a:r>
              <a:rPr lang="en-IN" dirty="0"/>
              <a:t>("demo").</a:t>
            </a:r>
            <a:r>
              <a:rPr lang="en-IN" dirty="0" err="1"/>
              <a:t>innerHTML</a:t>
            </a:r>
            <a:r>
              <a:rPr lang="en-IN" dirty="0"/>
              <a:t> = "Hello" + </a:t>
            </a:r>
            <a:br>
              <a:rPr lang="en-IN" dirty="0"/>
            </a:br>
            <a:r>
              <a:rPr lang="en-IN" dirty="0"/>
              <a:t>"Dolly!";</a:t>
            </a:r>
            <a:endParaRPr lang="en-IN" dirty="0" smtClean="0"/>
          </a:p>
          <a:p>
            <a:pPr lvl="1"/>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56</a:t>
            </a:fld>
            <a:endParaRPr lang="en-IN"/>
          </a:p>
        </p:txBody>
      </p:sp>
    </p:spTree>
    <p:extLst>
      <p:ext uri="{BB962C8B-B14F-4D97-AF65-F5344CB8AC3E}">
        <p14:creationId xmlns:p14="http://schemas.microsoft.com/office/powerpoint/2010/main" val="33541103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as Object</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Normally, JavaScript strings are primitive values, created from literals: </a:t>
            </a:r>
            <a:r>
              <a:rPr lang="en-IN" b="1" dirty="0" err="1"/>
              <a:t>var</a:t>
            </a:r>
            <a:r>
              <a:rPr lang="en-IN" b="1" dirty="0"/>
              <a:t> </a:t>
            </a:r>
            <a:r>
              <a:rPr lang="en-IN" b="1" dirty="0" err="1"/>
              <a:t>firstName</a:t>
            </a:r>
            <a:r>
              <a:rPr lang="en-IN" b="1" dirty="0"/>
              <a:t> = "John"</a:t>
            </a:r>
            <a:endParaRPr lang="en-IN" dirty="0"/>
          </a:p>
          <a:p>
            <a:r>
              <a:rPr lang="en-IN" dirty="0"/>
              <a:t>But strings can also be defined as objects with the keyword new: </a:t>
            </a:r>
            <a:r>
              <a:rPr lang="en-IN" b="1" dirty="0" err="1"/>
              <a:t>var</a:t>
            </a:r>
            <a:r>
              <a:rPr lang="en-IN" b="1" dirty="0"/>
              <a:t> </a:t>
            </a:r>
            <a:r>
              <a:rPr lang="en-IN" b="1" dirty="0" err="1"/>
              <a:t>firstName</a:t>
            </a:r>
            <a:r>
              <a:rPr lang="en-IN" b="1" dirty="0"/>
              <a:t> = new String("John")</a:t>
            </a:r>
            <a:endParaRPr lang="en-IN" dirty="0"/>
          </a:p>
          <a:p>
            <a:r>
              <a:rPr lang="en-IN" dirty="0" smtClean="0"/>
              <a:t>It is always advisable not to declare String as Object. Because it slows down the execution speed and produces the nasty side effect. </a:t>
            </a:r>
          </a:p>
          <a:p>
            <a:r>
              <a:rPr lang="en-IN" dirty="0" smtClean="0"/>
              <a:t>Difference between two operators :         </a:t>
            </a:r>
            <a:r>
              <a:rPr lang="en-IN" b="1" dirty="0" smtClean="0"/>
              <a:t>==</a:t>
            </a:r>
            <a:r>
              <a:rPr lang="en-IN" dirty="0" smtClean="0"/>
              <a:t>     v/s     </a:t>
            </a:r>
            <a:r>
              <a:rPr lang="en-IN" b="1" dirty="0" smtClean="0"/>
              <a:t>===    </a:t>
            </a:r>
            <a:r>
              <a:rPr lang="en-IN" dirty="0" smtClean="0">
                <a:hlinkClick r:id="rId2" action="ppaction://hlinkfile"/>
              </a:rPr>
              <a:t>Example</a:t>
            </a:r>
            <a:endParaRPr lang="en-IN" dirty="0" smtClean="0"/>
          </a:p>
          <a:p>
            <a:r>
              <a:rPr lang="en-IN" dirty="0" smtClean="0"/>
              <a:t>== : Only check the value for both variable</a:t>
            </a:r>
          </a:p>
          <a:p>
            <a:r>
              <a:rPr lang="en-IN" dirty="0" smtClean="0"/>
              <a:t>=== : Its check the value and object both for both variable.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57</a:t>
            </a:fld>
            <a:endParaRPr lang="en-IN"/>
          </a:p>
        </p:txBody>
      </p:sp>
    </p:spTree>
    <p:extLst>
      <p:ext uri="{BB962C8B-B14F-4D97-AF65-F5344CB8AC3E}">
        <p14:creationId xmlns:p14="http://schemas.microsoft.com/office/powerpoint/2010/main" val="33183619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9"/>
            <a:ext cx="10515600" cy="4817688"/>
          </a:xfrm>
        </p:spPr>
        <p:txBody>
          <a:bodyPr>
            <a:normAutofit fontScale="92500" lnSpcReduction="10000"/>
          </a:bodyPr>
          <a:lstStyle/>
          <a:p>
            <a:r>
              <a:rPr lang="en-IN" dirty="0"/>
              <a:t>The </a:t>
            </a:r>
            <a:r>
              <a:rPr lang="en-IN" b="1" dirty="0" err="1"/>
              <a:t>indexOf</a:t>
            </a:r>
            <a:r>
              <a:rPr lang="en-IN" b="1" dirty="0"/>
              <a:t>()</a:t>
            </a:r>
            <a:r>
              <a:rPr lang="en-IN" dirty="0"/>
              <a:t> method returns the index of (the position of) the </a:t>
            </a:r>
            <a:r>
              <a:rPr lang="en-IN" b="1" dirty="0"/>
              <a:t>first</a:t>
            </a:r>
            <a:r>
              <a:rPr lang="en-IN" dirty="0"/>
              <a:t> occurrence of a specified text in a </a:t>
            </a:r>
            <a:r>
              <a:rPr lang="en-IN" dirty="0" smtClean="0"/>
              <a:t>string. </a:t>
            </a:r>
            <a:r>
              <a:rPr lang="en-IN" dirty="0" smtClean="0">
                <a:hlinkClick r:id="rId2" action="ppaction://hlinkfile"/>
              </a:rPr>
              <a:t>Example</a:t>
            </a:r>
            <a:endParaRPr lang="en-IN" dirty="0" smtClean="0"/>
          </a:p>
          <a:p>
            <a:r>
              <a:rPr lang="en-IN" dirty="0"/>
              <a:t>The </a:t>
            </a:r>
            <a:r>
              <a:rPr lang="en-IN" b="1" dirty="0" err="1"/>
              <a:t>lastIndexOf</a:t>
            </a:r>
            <a:r>
              <a:rPr lang="en-IN" b="1" dirty="0"/>
              <a:t>()</a:t>
            </a:r>
            <a:r>
              <a:rPr lang="en-IN" dirty="0"/>
              <a:t> method returns the index of the </a:t>
            </a:r>
            <a:r>
              <a:rPr lang="en-IN" b="1" dirty="0"/>
              <a:t>last</a:t>
            </a:r>
            <a:r>
              <a:rPr lang="en-IN" dirty="0"/>
              <a:t> occurrence of a specified text in a </a:t>
            </a:r>
            <a:r>
              <a:rPr lang="en-IN" dirty="0" smtClean="0"/>
              <a:t>string.  </a:t>
            </a:r>
            <a:r>
              <a:rPr lang="en-IN" dirty="0" smtClean="0">
                <a:hlinkClick r:id="rId3" action="ppaction://hlinkfile"/>
              </a:rPr>
              <a:t>Example</a:t>
            </a:r>
            <a:endParaRPr lang="en-IN" dirty="0" smtClean="0"/>
          </a:p>
          <a:p>
            <a:r>
              <a:rPr lang="en-IN" sz="4000" dirty="0" smtClean="0"/>
              <a:t>Please </a:t>
            </a:r>
            <a:r>
              <a:rPr lang="en-IN" sz="4000" dirty="0"/>
              <a:t>locate where 'locate' occurs</a:t>
            </a:r>
            <a:r>
              <a:rPr lang="en-IN" sz="4000" dirty="0" smtClean="0"/>
              <a:t>!</a:t>
            </a:r>
          </a:p>
          <a:p>
            <a:endParaRPr lang="en-IN" sz="4000" dirty="0"/>
          </a:p>
          <a:p>
            <a:endParaRPr lang="en-IN" dirty="0" smtClean="0"/>
          </a:p>
          <a:p>
            <a:r>
              <a:rPr lang="en-IN" dirty="0"/>
              <a:t>Both the </a:t>
            </a:r>
            <a:r>
              <a:rPr lang="en-IN" dirty="0" err="1"/>
              <a:t>indexOf</a:t>
            </a:r>
            <a:r>
              <a:rPr lang="en-IN" dirty="0"/>
              <a:t>(), and the </a:t>
            </a:r>
            <a:r>
              <a:rPr lang="en-IN" dirty="0" err="1"/>
              <a:t>lastIndexOf</a:t>
            </a:r>
            <a:r>
              <a:rPr lang="en-IN" dirty="0"/>
              <a:t>() methods return -1 if the text is not found</a:t>
            </a:r>
            <a:r>
              <a:rPr lang="en-IN" dirty="0" smtClean="0"/>
              <a:t>.</a:t>
            </a:r>
          </a:p>
          <a:p>
            <a:r>
              <a:rPr lang="en-IN" dirty="0"/>
              <a:t>Both methods accept a second parameter as the starting position for the search.</a:t>
            </a:r>
            <a:endParaRPr lang="en-IN" dirty="0" smtClean="0"/>
          </a:p>
        </p:txBody>
      </p:sp>
      <p:cxnSp>
        <p:nvCxnSpPr>
          <p:cNvPr id="5" name="Straight Arrow Connector 4"/>
          <p:cNvCxnSpPr/>
          <p:nvPr/>
        </p:nvCxnSpPr>
        <p:spPr>
          <a:xfrm>
            <a:off x="1223681" y="3635187"/>
            <a:ext cx="0" cy="591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1015251" y="4267282"/>
            <a:ext cx="416859" cy="369332"/>
          </a:xfrm>
          <a:prstGeom prst="rect">
            <a:avLst/>
          </a:prstGeom>
          <a:noFill/>
        </p:spPr>
        <p:txBody>
          <a:bodyPr wrap="square" rtlCol="0">
            <a:spAutoFit/>
          </a:bodyPr>
          <a:lstStyle/>
          <a:p>
            <a:r>
              <a:rPr lang="en-IN" dirty="0" smtClean="0"/>
              <a:t> 0</a:t>
            </a:r>
            <a:endParaRPr lang="en-IN" dirty="0"/>
          </a:p>
        </p:txBody>
      </p:sp>
      <p:cxnSp>
        <p:nvCxnSpPr>
          <p:cNvPr id="7" name="Straight Arrow Connector 6"/>
          <p:cNvCxnSpPr/>
          <p:nvPr/>
        </p:nvCxnSpPr>
        <p:spPr>
          <a:xfrm>
            <a:off x="2559423" y="3635187"/>
            <a:ext cx="0" cy="591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350993" y="4267282"/>
            <a:ext cx="416859" cy="369332"/>
          </a:xfrm>
          <a:prstGeom prst="rect">
            <a:avLst/>
          </a:prstGeom>
          <a:noFill/>
        </p:spPr>
        <p:txBody>
          <a:bodyPr wrap="square" rtlCol="0">
            <a:spAutoFit/>
          </a:bodyPr>
          <a:lstStyle/>
          <a:p>
            <a:r>
              <a:rPr lang="en-IN" dirty="0" smtClean="0"/>
              <a:t> 7</a:t>
            </a:r>
            <a:endParaRPr lang="en-IN" dirty="0"/>
          </a:p>
        </p:txBody>
      </p:sp>
      <p:sp>
        <p:nvSpPr>
          <p:cNvPr id="9" name="Slide Number Placeholder 8"/>
          <p:cNvSpPr>
            <a:spLocks noGrp="1"/>
          </p:cNvSpPr>
          <p:nvPr>
            <p:ph type="sldNum" sz="quarter" idx="12"/>
          </p:nvPr>
        </p:nvSpPr>
        <p:spPr/>
        <p:txBody>
          <a:bodyPr/>
          <a:lstStyle/>
          <a:p>
            <a:fld id="{9E764887-F25D-462C-B866-F40911D1E90D}" type="slidenum">
              <a:rPr lang="en-IN" smtClean="0"/>
              <a:pPr/>
              <a:t>58</a:t>
            </a:fld>
            <a:endParaRPr lang="en-IN"/>
          </a:p>
        </p:txBody>
      </p:sp>
    </p:spTree>
    <p:extLst>
      <p:ext uri="{BB962C8B-B14F-4D97-AF65-F5344CB8AC3E}">
        <p14:creationId xmlns:p14="http://schemas.microsoft.com/office/powerpoint/2010/main" val="1633380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670611"/>
          </a:xfrm>
        </p:spPr>
        <p:txBody>
          <a:bodyPr/>
          <a:lstStyle/>
          <a:p>
            <a:r>
              <a:rPr lang="en-IN" dirty="0"/>
              <a:t>The </a:t>
            </a:r>
            <a:r>
              <a:rPr lang="en-IN" b="1" dirty="0"/>
              <a:t>search()</a:t>
            </a:r>
            <a:r>
              <a:rPr lang="en-IN" dirty="0"/>
              <a:t> method searches a string for a specified value and returns the position of the </a:t>
            </a:r>
            <a:r>
              <a:rPr lang="en-IN" dirty="0" smtClean="0"/>
              <a:t>match. </a:t>
            </a:r>
            <a:r>
              <a:rPr lang="en-IN" dirty="0" smtClean="0">
                <a:hlinkClick r:id="rId2" action="ppaction://hlinkfile"/>
              </a:rPr>
              <a:t>Example</a:t>
            </a:r>
            <a:endParaRPr lang="en-IN" dirty="0" smtClean="0"/>
          </a:p>
          <a:p>
            <a:r>
              <a:rPr lang="en-IN" dirty="0"/>
              <a:t>The two methods, </a:t>
            </a:r>
            <a:r>
              <a:rPr lang="en-IN" dirty="0" err="1"/>
              <a:t>indexOf</a:t>
            </a:r>
            <a:r>
              <a:rPr lang="en-IN" dirty="0"/>
              <a:t>() and search(), are equal.</a:t>
            </a:r>
          </a:p>
          <a:p>
            <a:r>
              <a:rPr lang="en-IN" dirty="0"/>
              <a:t>They accept the same arguments (parameters), and they return the same value.</a:t>
            </a:r>
          </a:p>
          <a:p>
            <a:r>
              <a:rPr lang="en-IN" dirty="0"/>
              <a:t>The two methods are equal, but the search() method can take much more powerful search </a:t>
            </a:r>
            <a:r>
              <a:rPr lang="en-IN" dirty="0" smtClean="0"/>
              <a:t>values when we will learn regular </a:t>
            </a:r>
            <a:r>
              <a:rPr lang="en-IN" dirty="0"/>
              <a:t>expressions.</a:t>
            </a:r>
          </a:p>
          <a:p>
            <a:r>
              <a:rPr lang="en-IN" dirty="0"/>
              <a:t>The </a:t>
            </a:r>
            <a:r>
              <a:rPr lang="en-IN" b="1" dirty="0"/>
              <a:t>replace()</a:t>
            </a:r>
            <a:r>
              <a:rPr lang="en-IN" dirty="0"/>
              <a:t> method replaces a specified value with another value in a </a:t>
            </a:r>
            <a:r>
              <a:rPr lang="en-IN" dirty="0" smtClean="0"/>
              <a:t>string. </a:t>
            </a:r>
            <a:r>
              <a:rPr lang="en-IN" dirty="0" smtClean="0">
                <a:hlinkClick r:id="rId3" action="ppaction://hlinkfile"/>
              </a:rPr>
              <a:t>Example</a:t>
            </a:r>
            <a:endParaRPr lang="en-IN" dirty="0" smtClean="0"/>
          </a:p>
          <a:p>
            <a:r>
              <a:rPr lang="en-IN" dirty="0" smtClean="0"/>
              <a:t>Task : replace the second ‘locate’ with given value.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59</a:t>
            </a:fld>
            <a:endParaRPr lang="en-IN"/>
          </a:p>
        </p:txBody>
      </p:sp>
    </p:spTree>
    <p:extLst>
      <p:ext uri="{BB962C8B-B14F-4D97-AF65-F5344CB8AC3E}">
        <p14:creationId xmlns:p14="http://schemas.microsoft.com/office/powerpoint/2010/main" val="380352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 for JavaScript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a:t>
            </a:fld>
            <a:endParaRPr lang="en-IN"/>
          </a:p>
        </p:txBody>
      </p:sp>
      <p:sp>
        <p:nvSpPr>
          <p:cNvPr id="3" name="Content Placeholder 2"/>
          <p:cNvSpPr>
            <a:spLocks noGrp="1"/>
          </p:cNvSpPr>
          <p:nvPr>
            <p:ph idx="1"/>
          </p:nvPr>
        </p:nvSpPr>
        <p:spPr/>
        <p:txBody>
          <a:bodyPr>
            <a:normAutofit fontScale="77500" lnSpcReduction="20000"/>
          </a:bodyPr>
          <a:lstStyle/>
          <a:p>
            <a:r>
              <a:rPr lang="en-IN" dirty="0" smtClean="0"/>
              <a:t>TIOBE Index (</a:t>
            </a:r>
            <a:r>
              <a:rPr lang="en-IN" dirty="0" err="1" smtClean="0"/>
              <a:t>Feburary</a:t>
            </a:r>
            <a:r>
              <a:rPr lang="en-IN" dirty="0" smtClean="0"/>
              <a:t> 2020)</a:t>
            </a:r>
          </a:p>
          <a:p>
            <a:pPr fontAlgn="base"/>
            <a:r>
              <a:rPr lang="en-US" dirty="0"/>
              <a:t>And because JavaScript is standard and most important </a:t>
            </a:r>
            <a:r>
              <a:rPr lang="en-US" b="1" dirty="0"/>
              <a:t>client-side</a:t>
            </a:r>
            <a:r>
              <a:rPr lang="en-US" dirty="0"/>
              <a:t> programming language. It has no equal when it comes to manipulation of the document or the browser window.</a:t>
            </a:r>
          </a:p>
          <a:p>
            <a:pPr fontAlgn="base"/>
            <a:r>
              <a:rPr lang="en-US" dirty="0"/>
              <a:t>Furthermore it appears in isolation from typical web browsers, to be a part of Runtime Environments. The great example is </a:t>
            </a:r>
            <a:r>
              <a:rPr lang="en-US" dirty="0">
                <a:hlinkClick r:id="rId2" tooltip="Adobe AIR - wiki"/>
              </a:rPr>
              <a:t>Adobe AIR</a:t>
            </a:r>
            <a:r>
              <a:rPr lang="en-US" dirty="0"/>
              <a:t>, which allow us to create desktop applications using JavaScript (and HTML + CSS).</a:t>
            </a:r>
          </a:p>
          <a:p>
            <a:pPr fontAlgn="base"/>
            <a:r>
              <a:rPr lang="en-US" dirty="0"/>
              <a:t>Also the new star – operating system for mobile devices from Mozilla – called Firefox OS, has an environment for applications created in HTML5 (and JavaScript naturally).</a:t>
            </a:r>
          </a:p>
          <a:p>
            <a:pPr fontAlgn="base"/>
            <a:r>
              <a:rPr lang="en-US" dirty="0"/>
              <a:t>And this is a very promising direction. Today mobile application development using JavaScript, HTML5 and additional tools, is a big piece of the market. This is where we will meet with the modern idea: “write once, run everywhere”. Games? No problem!</a:t>
            </a:r>
          </a:p>
          <a:p>
            <a:pPr fontAlgn="base"/>
            <a:r>
              <a:rPr lang="en-US" dirty="0"/>
              <a:t>JavaScript is gaining a stronger position in the software market. There are many excellent libraries and frameworks, such as Prototype JS, script.aculo.us, jQuery, </a:t>
            </a:r>
            <a:r>
              <a:rPr lang="en-US" dirty="0" err="1"/>
              <a:t>Mootools</a:t>
            </a:r>
            <a:r>
              <a:rPr lang="en-US" dirty="0"/>
              <a:t>, and many others. And of course JavaScript professionals can be very well paid.</a:t>
            </a:r>
          </a:p>
          <a:p>
            <a:endParaRPr lang="en-IN" dirty="0"/>
          </a:p>
        </p:txBody>
      </p:sp>
    </p:spTree>
    <p:extLst>
      <p:ext uri="{BB962C8B-B14F-4D97-AF65-F5344CB8AC3E}">
        <p14:creationId xmlns:p14="http://schemas.microsoft.com/office/powerpoint/2010/main" val="17379546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8"/>
            <a:ext cx="10515600" cy="4898371"/>
          </a:xfrm>
        </p:spPr>
        <p:txBody>
          <a:bodyPr>
            <a:normAutofit lnSpcReduction="10000"/>
          </a:bodyPr>
          <a:lstStyle/>
          <a:p>
            <a:r>
              <a:rPr lang="en-IN" dirty="0"/>
              <a:t>A string is converted to upper case with </a:t>
            </a:r>
            <a:r>
              <a:rPr lang="en-IN" b="1" dirty="0" err="1"/>
              <a:t>toUpperCase</a:t>
            </a:r>
            <a:r>
              <a:rPr lang="en-IN" b="1" dirty="0" smtClean="0"/>
              <a:t>(). </a:t>
            </a:r>
            <a:r>
              <a:rPr lang="en-IN" dirty="0" smtClean="0">
                <a:hlinkClick r:id="rId2" action="ppaction://hlinkfile"/>
              </a:rPr>
              <a:t>Example</a:t>
            </a:r>
            <a:endParaRPr lang="en-IN" dirty="0" smtClean="0"/>
          </a:p>
          <a:p>
            <a:r>
              <a:rPr lang="en-IN" dirty="0"/>
              <a:t>A string is converted to lower case with </a:t>
            </a:r>
            <a:r>
              <a:rPr lang="en-IN" b="1" dirty="0" err="1"/>
              <a:t>toLowerCase</a:t>
            </a:r>
            <a:r>
              <a:rPr lang="en-IN" b="1" dirty="0" smtClean="0"/>
              <a:t>()</a:t>
            </a:r>
            <a:r>
              <a:rPr lang="en-IN" dirty="0" smtClean="0"/>
              <a:t>. </a:t>
            </a:r>
            <a:r>
              <a:rPr lang="en-IN" dirty="0" smtClean="0">
                <a:hlinkClick r:id="rId3" action="ppaction://hlinkfile"/>
              </a:rPr>
              <a:t>Example</a:t>
            </a:r>
            <a:endParaRPr lang="en-IN" dirty="0" smtClean="0"/>
          </a:p>
          <a:p>
            <a:r>
              <a:rPr lang="en-IN" b="1" dirty="0" err="1"/>
              <a:t>concat</a:t>
            </a:r>
            <a:r>
              <a:rPr lang="en-IN" b="1" dirty="0"/>
              <a:t>()</a:t>
            </a:r>
            <a:r>
              <a:rPr lang="en-IN" dirty="0"/>
              <a:t> joins two or more </a:t>
            </a:r>
            <a:r>
              <a:rPr lang="en-IN" dirty="0" smtClean="0"/>
              <a:t>strings. </a:t>
            </a:r>
            <a:r>
              <a:rPr lang="en-IN" dirty="0" smtClean="0">
                <a:hlinkClick r:id="rId4" action="ppaction://hlinkfile"/>
              </a:rPr>
              <a:t>Example</a:t>
            </a:r>
            <a:endParaRPr lang="en-IN" dirty="0" smtClean="0"/>
          </a:p>
          <a:p>
            <a:r>
              <a:rPr lang="en-IN" dirty="0"/>
              <a:t>The </a:t>
            </a:r>
            <a:r>
              <a:rPr lang="en-IN" b="1" dirty="0" err="1"/>
              <a:t>concat</a:t>
            </a:r>
            <a:r>
              <a:rPr lang="en-IN" b="1" dirty="0"/>
              <a:t>()</a:t>
            </a:r>
            <a:r>
              <a:rPr lang="en-IN" dirty="0"/>
              <a:t> method can be used instead of the plus operator. These two lines do the </a:t>
            </a:r>
            <a:r>
              <a:rPr lang="en-IN" dirty="0" smtClean="0"/>
              <a:t>same</a:t>
            </a:r>
          </a:p>
          <a:p>
            <a:r>
              <a:rPr lang="en-IN" dirty="0" err="1"/>
              <a:t>var</a:t>
            </a:r>
            <a:r>
              <a:rPr lang="en-IN" dirty="0"/>
              <a:t> text = "Hello" + " " + "World!";</a:t>
            </a:r>
            <a:br>
              <a:rPr lang="en-IN" dirty="0"/>
            </a:br>
            <a:r>
              <a:rPr lang="en-IN" dirty="0" err="1"/>
              <a:t>var</a:t>
            </a:r>
            <a:r>
              <a:rPr lang="en-IN" dirty="0"/>
              <a:t> text = "Hello".</a:t>
            </a:r>
            <a:r>
              <a:rPr lang="en-IN" dirty="0" err="1"/>
              <a:t>concat</a:t>
            </a:r>
            <a:r>
              <a:rPr lang="en-IN" dirty="0"/>
              <a:t>(" ","World</a:t>
            </a:r>
            <a:r>
              <a:rPr lang="en-IN" dirty="0" smtClean="0"/>
              <a:t>!");</a:t>
            </a:r>
          </a:p>
          <a:p>
            <a:r>
              <a:rPr lang="en-IN" dirty="0"/>
              <a:t>All string methods return a new string. They don't modify the original string.</a:t>
            </a:r>
            <a:br>
              <a:rPr lang="en-IN" dirty="0"/>
            </a:br>
            <a:r>
              <a:rPr lang="en-IN" dirty="0"/>
              <a:t>Formally said: Strings are immutable: Strings cannot be changed, only replaced.</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60</a:t>
            </a:fld>
            <a:endParaRPr lang="en-IN"/>
          </a:p>
        </p:txBody>
      </p:sp>
    </p:spTree>
    <p:extLst>
      <p:ext uri="{BB962C8B-B14F-4D97-AF65-F5344CB8AC3E}">
        <p14:creationId xmlns:p14="http://schemas.microsoft.com/office/powerpoint/2010/main" val="28478687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IN" dirty="0"/>
              <a:t>String Functions</a:t>
            </a:r>
          </a:p>
        </p:txBody>
      </p:sp>
      <p:sp>
        <p:nvSpPr>
          <p:cNvPr id="3" name="Content Placeholder 2"/>
          <p:cNvSpPr>
            <a:spLocks noGrp="1"/>
          </p:cNvSpPr>
          <p:nvPr>
            <p:ph idx="1"/>
          </p:nvPr>
        </p:nvSpPr>
        <p:spPr>
          <a:xfrm>
            <a:off x="838200" y="1277471"/>
            <a:ext cx="10699376" cy="5459505"/>
          </a:xfrm>
        </p:spPr>
        <p:txBody>
          <a:bodyPr>
            <a:normAutofit fontScale="92500"/>
          </a:bodyPr>
          <a:lstStyle/>
          <a:p>
            <a:r>
              <a:rPr lang="en-IN" dirty="0"/>
              <a:t>Extracting String </a:t>
            </a:r>
            <a:r>
              <a:rPr lang="en-IN" dirty="0" smtClean="0"/>
              <a:t>Parts. There </a:t>
            </a:r>
            <a:r>
              <a:rPr lang="en-IN" dirty="0"/>
              <a:t>are 3 methods for extracting a part of a string:</a:t>
            </a:r>
          </a:p>
          <a:p>
            <a:pPr lvl="1"/>
            <a:r>
              <a:rPr lang="en-IN" dirty="0"/>
              <a:t>slice(start, end)</a:t>
            </a:r>
          </a:p>
          <a:p>
            <a:pPr lvl="1"/>
            <a:r>
              <a:rPr lang="en-IN" dirty="0"/>
              <a:t>substring(start, end)</a:t>
            </a:r>
          </a:p>
          <a:p>
            <a:pPr lvl="1"/>
            <a:r>
              <a:rPr lang="en-IN" dirty="0" err="1"/>
              <a:t>substr</a:t>
            </a:r>
            <a:r>
              <a:rPr lang="en-IN" dirty="0"/>
              <a:t>(start, length)</a:t>
            </a:r>
          </a:p>
          <a:p>
            <a:r>
              <a:rPr lang="en-IN" b="1" dirty="0"/>
              <a:t>slice()</a:t>
            </a:r>
            <a:r>
              <a:rPr lang="en-IN" dirty="0"/>
              <a:t> extracts a part of a string and returns the extracted part in a new string.</a:t>
            </a:r>
          </a:p>
          <a:p>
            <a:r>
              <a:rPr lang="en-IN" dirty="0"/>
              <a:t>The method takes 2 parameters: the starting index (position), and the ending index (position</a:t>
            </a:r>
            <a:r>
              <a:rPr lang="en-IN" dirty="0" smtClean="0"/>
              <a:t>). </a:t>
            </a:r>
            <a:endParaRPr lang="en-IN" dirty="0"/>
          </a:p>
          <a:p>
            <a:r>
              <a:rPr lang="en-IN" dirty="0"/>
              <a:t>The </a:t>
            </a:r>
            <a:r>
              <a:rPr lang="en-IN" dirty="0" smtClean="0"/>
              <a:t>difference between substring and slice </a:t>
            </a:r>
            <a:r>
              <a:rPr lang="en-IN" dirty="0"/>
              <a:t>is that substring() cannot accept negative indexes</a:t>
            </a:r>
            <a:r>
              <a:rPr lang="en-IN" dirty="0" smtClean="0"/>
              <a:t>.</a:t>
            </a:r>
          </a:p>
          <a:p>
            <a:r>
              <a:rPr lang="en-IN" dirty="0"/>
              <a:t>The difference </a:t>
            </a:r>
            <a:r>
              <a:rPr lang="en-IN" dirty="0" smtClean="0"/>
              <a:t>between slice and </a:t>
            </a:r>
            <a:r>
              <a:rPr lang="en-IN" dirty="0" err="1" smtClean="0"/>
              <a:t>substr</a:t>
            </a:r>
            <a:r>
              <a:rPr lang="en-IN" dirty="0" smtClean="0"/>
              <a:t>() is </a:t>
            </a:r>
            <a:r>
              <a:rPr lang="en-IN" dirty="0"/>
              <a:t>that the second parameter specifies the </a:t>
            </a:r>
            <a:r>
              <a:rPr lang="en-IN" b="1" dirty="0"/>
              <a:t>length</a:t>
            </a:r>
            <a:r>
              <a:rPr lang="en-IN" dirty="0"/>
              <a:t> of the extracted part</a:t>
            </a:r>
            <a:r>
              <a:rPr lang="en-IN" dirty="0" smtClean="0"/>
              <a:t>.</a:t>
            </a:r>
          </a:p>
          <a:p>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61</a:t>
            </a:fld>
            <a:endParaRPr lang="en-IN"/>
          </a:p>
        </p:txBody>
      </p:sp>
    </p:spTree>
    <p:extLst>
      <p:ext uri="{BB962C8B-B14F-4D97-AF65-F5344CB8AC3E}">
        <p14:creationId xmlns:p14="http://schemas.microsoft.com/office/powerpoint/2010/main" val="38749811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Extracting String Characters</a:t>
            </a:r>
            <a:r>
              <a:rPr lang="en-IN" dirty="0"/>
              <a:t> </a:t>
            </a:r>
            <a:r>
              <a:rPr lang="en-IN" dirty="0" smtClean="0"/>
              <a:t>is possible by 2 way</a:t>
            </a:r>
          </a:p>
          <a:p>
            <a:pPr lvl="1"/>
            <a:r>
              <a:rPr lang="en-IN" dirty="0" smtClean="0"/>
              <a:t>Safe method</a:t>
            </a:r>
          </a:p>
          <a:p>
            <a:pPr lvl="1"/>
            <a:r>
              <a:rPr lang="en-IN" dirty="0" smtClean="0"/>
              <a:t>Unsafe method</a:t>
            </a:r>
          </a:p>
          <a:p>
            <a:r>
              <a:rPr lang="en-IN" dirty="0" err="1" smtClean="0"/>
              <a:t>charAt</a:t>
            </a:r>
            <a:r>
              <a:rPr lang="en-IN" dirty="0" smtClean="0"/>
              <a:t>(position) : </a:t>
            </a:r>
            <a:r>
              <a:rPr lang="en-IN" dirty="0"/>
              <a:t>returns the character at a specified index (position) in a </a:t>
            </a:r>
            <a:r>
              <a:rPr lang="en-IN" dirty="0" smtClean="0"/>
              <a:t>string. Position parameter always have positive value. </a:t>
            </a:r>
            <a:r>
              <a:rPr lang="en-IN" dirty="0" smtClean="0">
                <a:hlinkClick r:id="rId2" action="ppaction://hlinkfile"/>
              </a:rPr>
              <a:t>Example</a:t>
            </a:r>
            <a:endParaRPr lang="en-IN" dirty="0" smtClean="0"/>
          </a:p>
          <a:p>
            <a:r>
              <a:rPr lang="en-IN" dirty="0" smtClean="0">
                <a:solidFill>
                  <a:srgbClr val="FF0000"/>
                </a:solidFill>
              </a:rPr>
              <a:t>Task : If we want last character of the given string, how can it is possible with </a:t>
            </a:r>
            <a:r>
              <a:rPr lang="en-IN" dirty="0" err="1" smtClean="0">
                <a:solidFill>
                  <a:srgbClr val="FF0000"/>
                </a:solidFill>
              </a:rPr>
              <a:t>charAt</a:t>
            </a:r>
            <a:r>
              <a:rPr lang="en-IN" dirty="0" smtClean="0">
                <a:solidFill>
                  <a:srgbClr val="FF0000"/>
                </a:solidFill>
              </a:rPr>
              <a:t>()? And also discuss other ways. </a:t>
            </a:r>
          </a:p>
          <a:p>
            <a:r>
              <a:rPr lang="en-IN" dirty="0" err="1" smtClean="0"/>
              <a:t>charCodeAt</a:t>
            </a:r>
            <a:r>
              <a:rPr lang="en-IN" dirty="0" smtClean="0"/>
              <a:t>(position) : </a:t>
            </a:r>
            <a:r>
              <a:rPr lang="en-IN" dirty="0"/>
              <a:t>returns the </a:t>
            </a:r>
            <a:r>
              <a:rPr lang="en-IN" dirty="0" smtClean="0"/>
              <a:t>Unicode (</a:t>
            </a:r>
            <a:r>
              <a:rPr lang="en-IN" dirty="0" err="1" smtClean="0"/>
              <a:t>Ascii</a:t>
            </a:r>
            <a:r>
              <a:rPr lang="en-IN" dirty="0" smtClean="0"/>
              <a:t> value) </a:t>
            </a:r>
            <a:r>
              <a:rPr lang="en-IN" dirty="0"/>
              <a:t>of the character at a specified index in a </a:t>
            </a:r>
            <a:r>
              <a:rPr lang="en-IN" dirty="0" smtClean="0"/>
              <a:t>string. </a:t>
            </a:r>
            <a:r>
              <a:rPr lang="en-IN" dirty="0" smtClean="0">
                <a:hlinkClick r:id="rId3" action="ppaction://hlinkfile"/>
              </a:rPr>
              <a:t>Example</a:t>
            </a:r>
            <a:r>
              <a:rPr lang="en-IN" dirty="0" smtClean="0"/>
              <a:t>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62</a:t>
            </a:fld>
            <a:endParaRPr lang="en-IN"/>
          </a:p>
        </p:txBody>
      </p:sp>
    </p:spTree>
    <p:extLst>
      <p:ext uri="{BB962C8B-B14F-4D97-AF65-F5344CB8AC3E}">
        <p14:creationId xmlns:p14="http://schemas.microsoft.com/office/powerpoint/2010/main" val="32398946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Accessing </a:t>
            </a:r>
            <a:r>
              <a:rPr lang="en-IN" dirty="0"/>
              <a:t>a String as an Array is </a:t>
            </a:r>
            <a:r>
              <a:rPr lang="en-IN" dirty="0" smtClean="0"/>
              <a:t>Unsafe</a:t>
            </a:r>
          </a:p>
          <a:p>
            <a:pPr lvl="1"/>
            <a:r>
              <a:rPr lang="en-IN" dirty="0" smtClean="0"/>
              <a:t>i.e. </a:t>
            </a:r>
            <a:r>
              <a:rPr lang="en-IN" dirty="0" err="1" smtClean="0"/>
              <a:t>var</a:t>
            </a:r>
            <a:r>
              <a:rPr lang="en-IN" dirty="0" smtClean="0"/>
              <a:t> name = “</a:t>
            </a:r>
            <a:r>
              <a:rPr lang="en-IN" dirty="0" err="1" smtClean="0"/>
              <a:t>Nirma</a:t>
            </a:r>
            <a:r>
              <a:rPr lang="en-IN" dirty="0" smtClean="0"/>
              <a:t>”; </a:t>
            </a:r>
          </a:p>
          <a:p>
            <a:pPr marL="457200" lvl="1" indent="0">
              <a:buNone/>
            </a:pPr>
            <a:r>
              <a:rPr lang="en-IN" dirty="0" smtClean="0"/>
              <a:t>                name[0] = N;</a:t>
            </a:r>
            <a:endParaRPr lang="en-IN" dirty="0"/>
          </a:p>
          <a:p>
            <a:r>
              <a:rPr lang="en-IN" dirty="0"/>
              <a:t>This is </a:t>
            </a:r>
            <a:r>
              <a:rPr lang="en-IN" b="1" dirty="0"/>
              <a:t>unsafe</a:t>
            </a:r>
            <a:r>
              <a:rPr lang="en-IN" dirty="0"/>
              <a:t> and </a:t>
            </a:r>
            <a:r>
              <a:rPr lang="en-IN" b="1" dirty="0"/>
              <a:t>unpredictable:</a:t>
            </a:r>
            <a:endParaRPr lang="en-IN" dirty="0"/>
          </a:p>
          <a:p>
            <a:pPr lvl="1"/>
            <a:r>
              <a:rPr lang="en-IN" dirty="0"/>
              <a:t>It does not work in all browsers (not in IE5, IE6, IE7)</a:t>
            </a:r>
          </a:p>
          <a:p>
            <a:pPr lvl="1"/>
            <a:r>
              <a:rPr lang="en-IN" dirty="0"/>
              <a:t>It makes strings look like arrays (but they are not)</a:t>
            </a:r>
          </a:p>
          <a:p>
            <a:pPr lvl="1"/>
            <a:r>
              <a:rPr lang="en-IN" dirty="0" err="1"/>
              <a:t>str</a:t>
            </a:r>
            <a:r>
              <a:rPr lang="en-IN" dirty="0"/>
              <a:t>[0] = "H" does not give an error (but does not work)</a:t>
            </a:r>
          </a:p>
          <a:p>
            <a:r>
              <a:rPr lang="en-IN" dirty="0"/>
              <a:t>If you want to read a string as an array, convert it to an array first.</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63</a:t>
            </a:fld>
            <a:endParaRPr lang="en-IN"/>
          </a:p>
        </p:txBody>
      </p:sp>
    </p:spTree>
    <p:extLst>
      <p:ext uri="{BB962C8B-B14F-4D97-AF65-F5344CB8AC3E}">
        <p14:creationId xmlns:p14="http://schemas.microsoft.com/office/powerpoint/2010/main" val="20215816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Converting a String to an Array using split() functions. </a:t>
            </a:r>
            <a:r>
              <a:rPr lang="en-IN" dirty="0" smtClean="0">
                <a:hlinkClick r:id="rId2" action="ppaction://hlinkfile"/>
              </a:rPr>
              <a:t>Example</a:t>
            </a:r>
            <a:endParaRPr lang="en-IN" dirty="0" smtClean="0"/>
          </a:p>
          <a:p>
            <a:r>
              <a:rPr lang="en-IN" dirty="0"/>
              <a:t>If the separator is omitted, the returned array will contain the whole string in index [0].</a:t>
            </a:r>
          </a:p>
          <a:p>
            <a:r>
              <a:rPr lang="en-IN" dirty="0"/>
              <a:t>If the separator is "", the returned array will be an array of single characters:</a:t>
            </a:r>
          </a:p>
          <a:p>
            <a:r>
              <a:rPr lang="en-IN" dirty="0" err="1"/>
              <a:t>var</a:t>
            </a:r>
            <a:r>
              <a:rPr lang="en-IN" dirty="0"/>
              <a:t> txt = "</a:t>
            </a:r>
            <a:r>
              <a:rPr lang="en-IN" dirty="0" err="1"/>
              <a:t>a,b,c,d,e</a:t>
            </a:r>
            <a:r>
              <a:rPr lang="en-IN" dirty="0"/>
              <a:t>";   // String</a:t>
            </a:r>
            <a:br>
              <a:rPr lang="en-IN" dirty="0"/>
            </a:br>
            <a:r>
              <a:rPr lang="en-IN" dirty="0" err="1"/>
              <a:t>txt.split</a:t>
            </a:r>
            <a:r>
              <a:rPr lang="en-IN" dirty="0"/>
              <a:t>(",");          // Split on commas</a:t>
            </a:r>
            <a:br>
              <a:rPr lang="en-IN" dirty="0"/>
            </a:br>
            <a:r>
              <a:rPr lang="en-IN" dirty="0" err="1"/>
              <a:t>txt.split</a:t>
            </a:r>
            <a:r>
              <a:rPr lang="en-IN" dirty="0"/>
              <a:t>(" ");          // Split on spaces</a:t>
            </a:r>
            <a:br>
              <a:rPr lang="en-IN" dirty="0"/>
            </a:br>
            <a:r>
              <a:rPr lang="en-IN" dirty="0" err="1"/>
              <a:t>txt.split</a:t>
            </a:r>
            <a:r>
              <a:rPr lang="en-IN" dirty="0"/>
              <a:t>("|");          // Split on pipe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64</a:t>
            </a:fld>
            <a:endParaRPr lang="en-IN"/>
          </a:p>
        </p:txBody>
      </p:sp>
    </p:spTree>
    <p:extLst>
      <p:ext uri="{BB962C8B-B14F-4D97-AF65-F5344CB8AC3E}">
        <p14:creationId xmlns:p14="http://schemas.microsoft.com/office/powerpoint/2010/main" val="19377131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normAutofit fontScale="92500"/>
          </a:bodyPr>
          <a:lstStyle/>
          <a:p>
            <a:pPr algn="just"/>
            <a:r>
              <a:rPr lang="en-IN" dirty="0"/>
              <a:t>The </a:t>
            </a:r>
            <a:r>
              <a:rPr lang="en-IN" dirty="0" err="1" smtClean="0"/>
              <a:t>String.fromCharCode</a:t>
            </a:r>
            <a:r>
              <a:rPr lang="en-IN" dirty="0"/>
              <a:t>() method converts Unicode values into </a:t>
            </a:r>
            <a:r>
              <a:rPr lang="en-IN" dirty="0" smtClean="0"/>
              <a:t>characters. </a:t>
            </a:r>
            <a:r>
              <a:rPr lang="en-IN" dirty="0" smtClean="0">
                <a:hlinkClick r:id="rId2" action="ppaction://hlinkfile"/>
              </a:rPr>
              <a:t>Example</a:t>
            </a:r>
            <a:endParaRPr lang="en-IN" dirty="0" smtClean="0"/>
          </a:p>
          <a:p>
            <a:pPr algn="just"/>
            <a:r>
              <a:rPr lang="en-IN" dirty="0" err="1" smtClean="0"/>
              <a:t>localeComapre</a:t>
            </a:r>
            <a:r>
              <a:rPr lang="en-IN" dirty="0" smtClean="0"/>
              <a:t>() : </a:t>
            </a:r>
            <a:r>
              <a:rPr lang="en-IN" dirty="0"/>
              <a:t>This method returns a number indicating whether a reference string comes before or after or is the same as the given string in sorted order.</a:t>
            </a:r>
            <a:endParaRPr lang="en-IN" dirty="0" smtClean="0"/>
          </a:p>
          <a:p>
            <a:pPr algn="just"/>
            <a:r>
              <a:rPr lang="en-IN" dirty="0"/>
              <a:t>The </a:t>
            </a:r>
            <a:r>
              <a:rPr lang="en-IN" dirty="0" err="1"/>
              <a:t>localeCompare</a:t>
            </a:r>
            <a:r>
              <a:rPr lang="en-IN" dirty="0"/>
              <a:t>() method compares two strings in the current locale.</a:t>
            </a:r>
          </a:p>
          <a:p>
            <a:pPr algn="just"/>
            <a:r>
              <a:rPr lang="en-IN" dirty="0"/>
              <a:t>The locale is based on the language settings of the browser</a:t>
            </a:r>
            <a:r>
              <a:rPr lang="en-IN" dirty="0" smtClean="0"/>
              <a:t>.</a:t>
            </a:r>
            <a:endParaRPr lang="en-IN" dirty="0"/>
          </a:p>
          <a:p>
            <a:pPr algn="just"/>
            <a:r>
              <a:rPr lang="en-IN" dirty="0"/>
              <a:t>The </a:t>
            </a:r>
            <a:r>
              <a:rPr lang="en-IN" dirty="0" err="1"/>
              <a:t>localeCompare</a:t>
            </a:r>
            <a:r>
              <a:rPr lang="en-IN" dirty="0"/>
              <a:t>() method returns a number indicating whether the </a:t>
            </a:r>
            <a:r>
              <a:rPr lang="en-IN" i="1" dirty="0"/>
              <a:t>string</a:t>
            </a:r>
            <a:r>
              <a:rPr lang="en-IN" dirty="0"/>
              <a:t> comes before, after or is equal as </a:t>
            </a:r>
            <a:r>
              <a:rPr lang="en-IN" dirty="0" smtClean="0"/>
              <a:t>the </a:t>
            </a:r>
            <a:r>
              <a:rPr lang="en-IN" i="1" dirty="0" smtClean="0"/>
              <a:t>compare String</a:t>
            </a:r>
            <a:r>
              <a:rPr lang="en-IN" dirty="0"/>
              <a:t> in </a:t>
            </a:r>
            <a:r>
              <a:rPr lang="en-IN" b="1" dirty="0"/>
              <a:t>sort order</a:t>
            </a:r>
            <a:r>
              <a:rPr lang="en-IN" dirty="0" smtClean="0"/>
              <a:t>. </a:t>
            </a:r>
            <a:r>
              <a:rPr lang="en-IN" dirty="0" smtClean="0">
                <a:hlinkClick r:id="rId3" action="ppaction://hlinkfile"/>
              </a:rPr>
              <a:t>Example</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65</a:t>
            </a:fld>
            <a:endParaRPr lang="en-IN"/>
          </a:p>
        </p:txBody>
      </p:sp>
    </p:spTree>
    <p:extLst>
      <p:ext uri="{BB962C8B-B14F-4D97-AF65-F5344CB8AC3E}">
        <p14:creationId xmlns:p14="http://schemas.microsoft.com/office/powerpoint/2010/main" val="39452925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1690689"/>
            <a:ext cx="10515600" cy="4665662"/>
          </a:xfrm>
        </p:spPr>
        <p:txBody>
          <a:bodyPr/>
          <a:lstStyle/>
          <a:p>
            <a:pPr algn="just"/>
            <a:r>
              <a:rPr lang="en-IN" dirty="0"/>
              <a:t>The </a:t>
            </a:r>
            <a:r>
              <a:rPr lang="en-IN" dirty="0" err="1"/>
              <a:t>toLocaleLowerCase</a:t>
            </a:r>
            <a:r>
              <a:rPr lang="en-IN" dirty="0"/>
              <a:t>() method converts a string to lowercase letters, according to the host's current locale</a:t>
            </a:r>
            <a:r>
              <a:rPr lang="en-IN" dirty="0" smtClean="0"/>
              <a:t>.</a:t>
            </a:r>
          </a:p>
          <a:p>
            <a:pPr algn="just"/>
            <a:r>
              <a:rPr lang="en-IN" dirty="0"/>
              <a:t>Generally, this method returns the same result as the </a:t>
            </a:r>
            <a:r>
              <a:rPr lang="en-IN" dirty="0" err="1" smtClean="0">
                <a:hlinkClick r:id="rId2"/>
              </a:rPr>
              <a:t>toLowerCase</a:t>
            </a:r>
            <a:r>
              <a:rPr lang="en-IN" dirty="0" smtClean="0">
                <a:hlinkClick r:id="rId2"/>
              </a:rPr>
              <a:t>()</a:t>
            </a:r>
            <a:r>
              <a:rPr lang="en-IN" dirty="0"/>
              <a:t> method. However, for some locales, where language conflict with the regular Unicode case mappings occurs (such as Turkish), the results may vary</a:t>
            </a:r>
            <a:r>
              <a:rPr lang="en-IN" dirty="0" smtClean="0"/>
              <a:t>.</a:t>
            </a:r>
          </a:p>
          <a:p>
            <a:pPr algn="just"/>
            <a:r>
              <a:rPr lang="en-IN" dirty="0" smtClean="0"/>
              <a:t>Just like mention above, we have </a:t>
            </a:r>
            <a:r>
              <a:rPr lang="en-IN" dirty="0" err="1" smtClean="0"/>
              <a:t>toLocaleUpperCase</a:t>
            </a:r>
            <a:r>
              <a:rPr lang="en-IN" dirty="0" smtClean="0"/>
              <a:t>(). </a:t>
            </a:r>
          </a:p>
          <a:p>
            <a:pPr algn="just"/>
            <a:r>
              <a:rPr lang="en-IN" dirty="0" smtClean="0"/>
              <a:t>The </a:t>
            </a:r>
            <a:r>
              <a:rPr lang="en-IN" dirty="0" err="1"/>
              <a:t>toLocaleUpperCase</a:t>
            </a:r>
            <a:r>
              <a:rPr lang="en-IN" dirty="0"/>
              <a:t>() method converts a string to uppercase letters, according to the host's current locale</a:t>
            </a:r>
            <a:r>
              <a:rPr lang="en-IN" dirty="0" smtClean="0"/>
              <a:t>.</a:t>
            </a:r>
          </a:p>
          <a:p>
            <a:pPr algn="just"/>
            <a:r>
              <a:rPr lang="en-IN" dirty="0" smtClean="0">
                <a:hlinkClick r:id="rId3"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66</a:t>
            </a:fld>
            <a:endParaRPr lang="en-IN"/>
          </a:p>
        </p:txBody>
      </p:sp>
    </p:spTree>
    <p:extLst>
      <p:ext uri="{BB962C8B-B14F-4D97-AF65-F5344CB8AC3E}">
        <p14:creationId xmlns:p14="http://schemas.microsoft.com/office/powerpoint/2010/main" val="40023743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Functions</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The trim() method removes whitespace from both sides of a string</a:t>
            </a:r>
            <a:r>
              <a:rPr lang="en-IN" dirty="0" smtClean="0"/>
              <a:t>. </a:t>
            </a:r>
            <a:r>
              <a:rPr lang="en-IN" dirty="0" smtClean="0">
                <a:hlinkClick r:id="rId2" action="ppaction://hlinkfile"/>
              </a:rPr>
              <a:t>Example</a:t>
            </a:r>
            <a:endParaRPr lang="en-IN" dirty="0"/>
          </a:p>
          <a:p>
            <a:r>
              <a:rPr lang="en-IN" dirty="0"/>
              <a:t>The match() method searches a string for a match against a regular expression, and returns the matches, as an Array object</a:t>
            </a:r>
            <a:r>
              <a:rPr lang="en-IN" dirty="0" smtClean="0"/>
              <a:t>.</a:t>
            </a:r>
          </a:p>
          <a:p>
            <a:r>
              <a:rPr lang="en-IN" dirty="0"/>
              <a:t>This method returns </a:t>
            </a:r>
            <a:r>
              <a:rPr lang="en-IN" i="1" dirty="0"/>
              <a:t>null</a:t>
            </a:r>
            <a:r>
              <a:rPr lang="en-IN" dirty="0"/>
              <a:t> if no match is found</a:t>
            </a:r>
            <a:r>
              <a:rPr lang="en-IN" dirty="0" smtClean="0"/>
              <a:t>.</a:t>
            </a:r>
          </a:p>
          <a:p>
            <a:r>
              <a:rPr lang="en-IN" dirty="0" smtClean="0"/>
              <a:t>Match() always use with regular expression. </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67</a:t>
            </a:fld>
            <a:endParaRPr lang="en-IN"/>
          </a:p>
        </p:txBody>
      </p:sp>
    </p:spTree>
    <p:extLst>
      <p:ext uri="{BB962C8B-B14F-4D97-AF65-F5344CB8AC3E}">
        <p14:creationId xmlns:p14="http://schemas.microsoft.com/office/powerpoint/2010/main" val="1602196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5"/>
            <a:ext cx="10515600" cy="1325563"/>
          </a:xfrm>
        </p:spPr>
        <p:txBody>
          <a:bodyPr/>
          <a:lstStyle/>
          <a:p>
            <a:r>
              <a:rPr lang="en-IN" dirty="0" smtClean="0"/>
              <a:t>Number data type</a:t>
            </a:r>
            <a:endParaRPr lang="en-IN" dirty="0"/>
          </a:p>
        </p:txBody>
      </p:sp>
      <p:sp>
        <p:nvSpPr>
          <p:cNvPr id="3" name="Content Placeholder 2"/>
          <p:cNvSpPr>
            <a:spLocks noGrp="1"/>
          </p:cNvSpPr>
          <p:nvPr>
            <p:ph idx="1"/>
          </p:nvPr>
        </p:nvSpPr>
        <p:spPr>
          <a:xfrm>
            <a:off x="838200" y="1327618"/>
            <a:ext cx="10515600" cy="4665661"/>
          </a:xfrm>
        </p:spPr>
        <p:txBody>
          <a:bodyPr/>
          <a:lstStyle/>
          <a:p>
            <a:r>
              <a:rPr lang="en-IN" dirty="0"/>
              <a:t>JavaScript has only one type of number.</a:t>
            </a:r>
          </a:p>
          <a:p>
            <a:r>
              <a:rPr lang="en-IN" dirty="0"/>
              <a:t>Numbers can be written with, or without, decimals.</a:t>
            </a:r>
          </a:p>
          <a:p>
            <a:r>
              <a:rPr lang="en-IN" dirty="0" err="1" smtClean="0"/>
              <a:t>i.e</a:t>
            </a:r>
            <a:r>
              <a:rPr lang="en-IN" dirty="0" smtClean="0"/>
              <a:t>     </a:t>
            </a:r>
            <a:r>
              <a:rPr lang="en-IN" dirty="0" err="1" smtClean="0"/>
              <a:t>var</a:t>
            </a:r>
            <a:r>
              <a:rPr lang="en-IN" dirty="0"/>
              <a:t> x = 34.00;    // A number with decimals</a:t>
            </a:r>
            <a:br>
              <a:rPr lang="en-IN" dirty="0"/>
            </a:br>
            <a:r>
              <a:rPr lang="en-IN" dirty="0" smtClean="0"/>
              <a:t>         </a:t>
            </a:r>
            <a:r>
              <a:rPr lang="en-IN" dirty="0" err="1" smtClean="0"/>
              <a:t>var</a:t>
            </a:r>
            <a:r>
              <a:rPr lang="en-IN" dirty="0"/>
              <a:t> y = 34;       // A number without </a:t>
            </a:r>
            <a:r>
              <a:rPr lang="en-IN" dirty="0" smtClean="0"/>
              <a:t>decimals</a:t>
            </a:r>
          </a:p>
          <a:p>
            <a:pPr algn="just"/>
            <a:r>
              <a:rPr lang="en-IN" dirty="0"/>
              <a:t>Unlike many other programming languages, JavaScript does not define different types of numbers, like integers, short, long, floating-point etc.</a:t>
            </a:r>
          </a:p>
          <a:p>
            <a:pPr algn="just"/>
            <a:r>
              <a:rPr lang="en-IN" dirty="0"/>
              <a:t>JavaScript numbers are always stored as double precision floating point </a:t>
            </a:r>
            <a:r>
              <a:rPr lang="en-IN" dirty="0" smtClean="0"/>
              <a:t>numbers.</a:t>
            </a:r>
            <a:endParaRPr lang="en-IN" dirty="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68</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047189704"/>
              </p:ext>
            </p:extLst>
          </p:nvPr>
        </p:nvGraphicFramePr>
        <p:xfrm>
          <a:off x="1371598" y="5455005"/>
          <a:ext cx="9439836" cy="853440"/>
        </p:xfrm>
        <a:graphic>
          <a:graphicData uri="http://schemas.openxmlformats.org/drawingml/2006/table">
            <a:tbl>
              <a:tblPr/>
              <a:tblGrid>
                <a:gridCol w="3146612"/>
                <a:gridCol w="3146612"/>
                <a:gridCol w="3146612"/>
              </a:tblGrid>
              <a:tr h="0">
                <a:tc>
                  <a:txBody>
                    <a:bodyPr/>
                    <a:lstStyle/>
                    <a:p>
                      <a:pPr algn="l" fontAlgn="t"/>
                      <a:r>
                        <a:rPr lang="en-IN" b="1" dirty="0">
                          <a:effectLst/>
                        </a:rPr>
                        <a:t>Value (aka Fraction/Mantissa)</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Exponent</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Sign</a:t>
                      </a:r>
                    </a:p>
                  </a:txBody>
                  <a:tcPr marL="76200" marR="76200" marT="76200" marB="76200">
                    <a:lnL>
                      <a:noFill/>
                    </a:lnL>
                    <a:lnR>
                      <a:noFill/>
                    </a:lnR>
                    <a:lnT>
                      <a:noFill/>
                    </a:lnT>
                    <a:lnB>
                      <a:noFill/>
                    </a:lnB>
                    <a:solidFill>
                      <a:srgbClr val="FFFFFF"/>
                    </a:solidFill>
                  </a:tcPr>
                </a:tc>
              </a:tr>
              <a:tr h="0">
                <a:tc>
                  <a:txBody>
                    <a:bodyPr/>
                    <a:lstStyle/>
                    <a:p>
                      <a:pPr algn="l" fontAlgn="t"/>
                      <a:r>
                        <a:rPr lang="en-IN" dirty="0">
                          <a:effectLst/>
                        </a:rPr>
                        <a:t>52 bits (0 - 51) </a:t>
                      </a:r>
                    </a:p>
                  </a:txBody>
                  <a:tcPr marL="76200" marR="76200" marT="76200" marB="76200">
                    <a:lnL>
                      <a:noFill/>
                    </a:lnL>
                    <a:lnR>
                      <a:noFill/>
                    </a:lnR>
                    <a:lnT>
                      <a:noFill/>
                    </a:lnT>
                    <a:lnB>
                      <a:noFill/>
                    </a:lnB>
                    <a:solidFill>
                      <a:srgbClr val="F2F2F2"/>
                    </a:solidFill>
                  </a:tcPr>
                </a:tc>
                <a:tc>
                  <a:txBody>
                    <a:bodyPr/>
                    <a:lstStyle/>
                    <a:p>
                      <a:pPr algn="l" fontAlgn="t"/>
                      <a:r>
                        <a:rPr lang="en-IN">
                          <a:effectLst/>
                        </a:rPr>
                        <a:t>11 bits (52 - 62)</a:t>
                      </a:r>
                    </a:p>
                  </a:txBody>
                  <a:tcPr marL="76200" marR="76200" marT="76200" marB="76200">
                    <a:lnL>
                      <a:noFill/>
                    </a:lnL>
                    <a:lnR>
                      <a:noFill/>
                    </a:lnR>
                    <a:lnT>
                      <a:noFill/>
                    </a:lnT>
                    <a:lnB>
                      <a:noFill/>
                    </a:lnB>
                    <a:solidFill>
                      <a:srgbClr val="F2F2F2"/>
                    </a:solidFill>
                  </a:tcPr>
                </a:tc>
                <a:tc>
                  <a:txBody>
                    <a:bodyPr/>
                    <a:lstStyle/>
                    <a:p>
                      <a:pPr algn="l" fontAlgn="t"/>
                      <a:r>
                        <a:rPr lang="en-IN" dirty="0">
                          <a:effectLst/>
                        </a:rPr>
                        <a:t>1 bit (63)</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8597268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690688"/>
            <a:ext cx="10515600" cy="4665661"/>
          </a:xfrm>
        </p:spPr>
        <p:txBody>
          <a:bodyPr>
            <a:normAutofit lnSpcReduction="10000"/>
          </a:bodyPr>
          <a:lstStyle/>
          <a:p>
            <a:pPr algn="just"/>
            <a:r>
              <a:rPr lang="en-IN" dirty="0"/>
              <a:t>Integers (numbers without a period or exponent notation) are considered accurate up to 15 digits</a:t>
            </a:r>
            <a:r>
              <a:rPr lang="en-IN" dirty="0" smtClean="0"/>
              <a:t>. </a:t>
            </a:r>
            <a:r>
              <a:rPr lang="en-IN" dirty="0" smtClean="0">
                <a:hlinkClick r:id="rId2" action="ppaction://hlinkfile"/>
              </a:rPr>
              <a:t>Example</a:t>
            </a:r>
            <a:endParaRPr lang="en-IN" dirty="0" smtClean="0"/>
          </a:p>
          <a:p>
            <a:pPr algn="just"/>
            <a:r>
              <a:rPr lang="en-IN" dirty="0" err="1" smtClean="0"/>
              <a:t>i.e</a:t>
            </a:r>
            <a:r>
              <a:rPr lang="en-IN" dirty="0" smtClean="0"/>
              <a:t>    </a:t>
            </a:r>
            <a:r>
              <a:rPr lang="en-IN" dirty="0" err="1" smtClean="0"/>
              <a:t>var</a:t>
            </a:r>
            <a:r>
              <a:rPr lang="en-IN" dirty="0"/>
              <a:t> x = 999999999999999;   // x will be 999999999999999</a:t>
            </a:r>
            <a:br>
              <a:rPr lang="en-IN" dirty="0"/>
            </a:br>
            <a:r>
              <a:rPr lang="en-IN" dirty="0" smtClean="0"/>
              <a:t>        </a:t>
            </a:r>
            <a:r>
              <a:rPr lang="en-IN" dirty="0" err="1" smtClean="0"/>
              <a:t>var</a:t>
            </a:r>
            <a:r>
              <a:rPr lang="en-IN" dirty="0"/>
              <a:t> y = 9999999999999999;  // y will be </a:t>
            </a:r>
            <a:r>
              <a:rPr lang="en-IN" dirty="0" smtClean="0"/>
              <a:t>10000000000000000</a:t>
            </a:r>
          </a:p>
          <a:p>
            <a:pPr algn="just"/>
            <a:r>
              <a:rPr lang="en-IN" dirty="0"/>
              <a:t>The maximum number of decimals is 17, but floating point arithmetic is not always 100% </a:t>
            </a:r>
            <a:r>
              <a:rPr lang="en-IN" dirty="0" smtClean="0"/>
              <a:t>accurate. </a:t>
            </a:r>
            <a:r>
              <a:rPr lang="en-IN" dirty="0" smtClean="0">
                <a:hlinkClick r:id="rId3" action="ppaction://hlinkfile"/>
              </a:rPr>
              <a:t>Example</a:t>
            </a:r>
            <a:endParaRPr lang="en-IN" dirty="0" smtClean="0"/>
          </a:p>
          <a:p>
            <a:pPr algn="just"/>
            <a:r>
              <a:rPr lang="en-IN" dirty="0"/>
              <a:t>JavaScript interprets numeric constants as hexadecimal if they are preceded by 0x</a:t>
            </a:r>
            <a:r>
              <a:rPr lang="en-IN" dirty="0" smtClean="0"/>
              <a:t>.</a:t>
            </a:r>
          </a:p>
          <a:p>
            <a:pPr algn="just"/>
            <a:r>
              <a:rPr lang="en-IN" dirty="0"/>
              <a:t>Never write a number with a leading zero (like 07</a:t>
            </a:r>
            <a:r>
              <a:rPr lang="en-IN" dirty="0" smtClean="0"/>
              <a:t>). </a:t>
            </a:r>
            <a:r>
              <a:rPr lang="en-IN" b="1" dirty="0" smtClean="0"/>
              <a:t>Some</a:t>
            </a:r>
            <a:r>
              <a:rPr lang="en-IN" dirty="0" smtClean="0"/>
              <a:t> </a:t>
            </a:r>
            <a:r>
              <a:rPr lang="en-IN" dirty="0"/>
              <a:t>JavaScript versions interpret numbers as octal if they are written with a leading zero.</a:t>
            </a:r>
          </a:p>
        </p:txBody>
      </p:sp>
      <p:sp>
        <p:nvSpPr>
          <p:cNvPr id="5" name="Slide Number Placeholder 4"/>
          <p:cNvSpPr>
            <a:spLocks noGrp="1"/>
          </p:cNvSpPr>
          <p:nvPr>
            <p:ph type="sldNum" sz="quarter" idx="12"/>
          </p:nvPr>
        </p:nvSpPr>
        <p:spPr/>
        <p:txBody>
          <a:bodyPr/>
          <a:lstStyle/>
          <a:p>
            <a:fld id="{9E764887-F25D-462C-B866-F40911D1E90D}" type="slidenum">
              <a:rPr lang="en-IN" smtClean="0"/>
              <a:pPr/>
              <a:t>69</a:t>
            </a:fld>
            <a:endParaRPr lang="en-IN"/>
          </a:p>
        </p:txBody>
      </p:sp>
    </p:spTree>
    <p:extLst>
      <p:ext uri="{BB962C8B-B14F-4D97-AF65-F5344CB8AC3E}">
        <p14:creationId xmlns:p14="http://schemas.microsoft.com/office/powerpoint/2010/main" val="216723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Java Script can do?</a:t>
            </a:r>
            <a:endParaRPr lang="en-IN" dirty="0"/>
          </a:p>
        </p:txBody>
      </p:sp>
      <p:sp>
        <p:nvSpPr>
          <p:cNvPr id="3" name="Content Placeholder 2"/>
          <p:cNvSpPr>
            <a:spLocks noGrp="1"/>
          </p:cNvSpPr>
          <p:nvPr>
            <p:ph idx="1"/>
          </p:nvPr>
        </p:nvSpPr>
        <p:spPr>
          <a:xfrm>
            <a:off x="838200" y="1825625"/>
            <a:ext cx="10515600" cy="4790328"/>
          </a:xfrm>
        </p:spPr>
        <p:txBody>
          <a:bodyPr>
            <a:normAutofit fontScale="92500" lnSpcReduction="10000"/>
          </a:bodyPr>
          <a:lstStyle/>
          <a:p>
            <a:pPr>
              <a:lnSpc>
                <a:spcPct val="100000"/>
              </a:lnSpc>
            </a:pPr>
            <a:r>
              <a:rPr lang="en-US" dirty="0" smtClean="0"/>
              <a:t>Can handle events</a:t>
            </a:r>
          </a:p>
          <a:p>
            <a:pPr>
              <a:lnSpc>
                <a:spcPct val="100000"/>
              </a:lnSpc>
            </a:pPr>
            <a:r>
              <a:rPr lang="en-US" dirty="0" smtClean="0"/>
              <a:t>Can read and write HTML elements and modify the DOM tree</a:t>
            </a:r>
          </a:p>
          <a:p>
            <a:pPr>
              <a:lnSpc>
                <a:spcPct val="100000"/>
              </a:lnSpc>
            </a:pPr>
            <a:r>
              <a:rPr lang="en-US" dirty="0" smtClean="0"/>
              <a:t>Can validate form data</a:t>
            </a:r>
          </a:p>
          <a:p>
            <a:pPr>
              <a:lnSpc>
                <a:spcPct val="100000"/>
              </a:lnSpc>
            </a:pPr>
            <a:r>
              <a:rPr lang="en-US" dirty="0" smtClean="0"/>
              <a:t>Can access / modify browser cookies</a:t>
            </a:r>
          </a:p>
          <a:p>
            <a:pPr>
              <a:lnSpc>
                <a:spcPct val="100000"/>
              </a:lnSpc>
            </a:pPr>
            <a:r>
              <a:rPr lang="en-US" dirty="0" smtClean="0"/>
              <a:t>Can detect the user’s browser and OS</a:t>
            </a:r>
          </a:p>
          <a:p>
            <a:pPr>
              <a:lnSpc>
                <a:spcPct val="100000"/>
              </a:lnSpc>
            </a:pPr>
            <a:r>
              <a:rPr lang="en-US" dirty="0" smtClean="0"/>
              <a:t>Can be used as object-oriented language</a:t>
            </a:r>
          </a:p>
          <a:p>
            <a:pPr>
              <a:lnSpc>
                <a:spcPct val="100000"/>
              </a:lnSpc>
            </a:pPr>
            <a:r>
              <a:rPr lang="en-US" dirty="0" smtClean="0"/>
              <a:t>Can handle exceptions</a:t>
            </a:r>
          </a:p>
          <a:p>
            <a:pPr>
              <a:lnSpc>
                <a:spcPct val="100000"/>
              </a:lnSpc>
            </a:pPr>
            <a:r>
              <a:rPr lang="en-US" dirty="0" smtClean="0"/>
              <a:t>Can perform asynchronous server calls (AJAX)</a:t>
            </a:r>
            <a:endParaRPr lang="bg-BG" dirty="0" smtClean="0"/>
          </a:p>
          <a:p>
            <a:r>
              <a:rPr lang="en-IN" dirty="0" smtClean="0"/>
              <a:t>Slider kind of behaviour in web pages</a:t>
            </a:r>
          </a:p>
          <a:p>
            <a:r>
              <a:rPr lang="en-IN" dirty="0" smtClean="0"/>
              <a:t>Even new version of Java Scripts is worked as server side scripting language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a:t>
            </a:fld>
            <a:endParaRPr lang="en-IN"/>
          </a:p>
        </p:txBody>
      </p:sp>
    </p:spTree>
    <p:extLst>
      <p:ext uri="{BB962C8B-B14F-4D97-AF65-F5344CB8AC3E}">
        <p14:creationId xmlns:p14="http://schemas.microsoft.com/office/powerpoint/2010/main" val="12904809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316879"/>
          </a:xfrm>
        </p:spPr>
        <p:txBody>
          <a:bodyPr>
            <a:normAutofit lnSpcReduction="10000"/>
          </a:bodyPr>
          <a:lstStyle/>
          <a:p>
            <a:r>
              <a:rPr lang="en-IN" dirty="0"/>
              <a:t>By default, </a:t>
            </a:r>
            <a:r>
              <a:rPr lang="en-IN" dirty="0" err="1"/>
              <a:t>Javascript</a:t>
            </a:r>
            <a:r>
              <a:rPr lang="en-IN" dirty="0"/>
              <a:t> displays numbers as base 10 decimals.</a:t>
            </a:r>
          </a:p>
          <a:p>
            <a:r>
              <a:rPr lang="en-IN" dirty="0"/>
              <a:t>But you can use the </a:t>
            </a:r>
            <a:r>
              <a:rPr lang="en-IN" dirty="0" err="1"/>
              <a:t>toString</a:t>
            </a:r>
            <a:r>
              <a:rPr lang="en-IN" dirty="0"/>
              <a:t>() method to output numbers as base 16 (hex), base 8 (octal), or base 2 (binary</a:t>
            </a:r>
            <a:r>
              <a:rPr lang="en-IN" dirty="0" smtClean="0"/>
              <a:t>). </a:t>
            </a:r>
            <a:r>
              <a:rPr lang="en-IN" dirty="0" smtClean="0">
                <a:hlinkClick r:id="rId2" action="ppaction://hlinkfile"/>
              </a:rPr>
              <a:t>Example</a:t>
            </a:r>
            <a:endParaRPr lang="en-IN" dirty="0" smtClean="0"/>
          </a:p>
          <a:p>
            <a:r>
              <a:rPr lang="en-IN" dirty="0"/>
              <a:t>Infinity (or -Infinity) is the value JavaScript will return if you calculate a number outside the largest possible number</a:t>
            </a:r>
            <a:r>
              <a:rPr lang="en-IN" dirty="0" smtClean="0"/>
              <a:t>. </a:t>
            </a:r>
            <a:r>
              <a:rPr lang="en-IN" dirty="0" smtClean="0">
                <a:hlinkClick r:id="rId3" action="ppaction://hlinkfile"/>
              </a:rPr>
              <a:t>Example</a:t>
            </a:r>
            <a:endParaRPr lang="en-IN" dirty="0"/>
          </a:p>
          <a:p>
            <a:r>
              <a:rPr lang="en-IN" dirty="0"/>
              <a:t>Infinity is a number: </a:t>
            </a:r>
            <a:r>
              <a:rPr lang="en-IN" dirty="0" err="1"/>
              <a:t>typeOf</a:t>
            </a:r>
            <a:r>
              <a:rPr lang="en-IN" dirty="0"/>
              <a:t> Infinity returns number</a:t>
            </a:r>
            <a:r>
              <a:rPr lang="en-IN" dirty="0" smtClean="0"/>
              <a:t>. </a:t>
            </a:r>
            <a:r>
              <a:rPr lang="en-IN" dirty="0" smtClean="0">
                <a:hlinkClick r:id="rId4" action="ppaction://hlinkfile"/>
              </a:rPr>
              <a:t>Example</a:t>
            </a:r>
            <a:endParaRPr lang="en-IN" dirty="0" smtClean="0"/>
          </a:p>
          <a:p>
            <a:r>
              <a:rPr lang="en-IN" dirty="0" err="1"/>
              <a:t>NaN</a:t>
            </a:r>
            <a:r>
              <a:rPr lang="en-IN" dirty="0"/>
              <a:t> is a JavaScript reserved word indicating that a value is not a number</a:t>
            </a:r>
            <a:r>
              <a:rPr lang="en-IN" dirty="0" smtClean="0"/>
              <a:t>. </a:t>
            </a:r>
            <a:r>
              <a:rPr lang="en-IN" dirty="0" smtClean="0">
                <a:hlinkClick r:id="rId5" action="ppaction://hlinkfile"/>
              </a:rPr>
              <a:t>Example</a:t>
            </a:r>
            <a:endParaRPr lang="en-IN" dirty="0" smtClean="0"/>
          </a:p>
          <a:p>
            <a:r>
              <a:rPr lang="en-IN" dirty="0"/>
              <a:t>However, if the string contains a numeric value , the result will be a </a:t>
            </a:r>
            <a:r>
              <a:rPr lang="en-IN" dirty="0" smtClean="0"/>
              <a:t>number. Example</a:t>
            </a:r>
          </a:p>
        </p:txBody>
      </p:sp>
      <p:sp>
        <p:nvSpPr>
          <p:cNvPr id="5" name="Slide Number Placeholder 4"/>
          <p:cNvSpPr>
            <a:spLocks noGrp="1"/>
          </p:cNvSpPr>
          <p:nvPr>
            <p:ph type="sldNum" sz="quarter" idx="12"/>
          </p:nvPr>
        </p:nvSpPr>
        <p:spPr/>
        <p:txBody>
          <a:bodyPr/>
          <a:lstStyle/>
          <a:p>
            <a:fld id="{9E764887-F25D-462C-B866-F40911D1E90D}" type="slidenum">
              <a:rPr lang="en-IN" smtClean="0"/>
              <a:pPr/>
              <a:t>70</a:t>
            </a:fld>
            <a:endParaRPr lang="en-IN"/>
          </a:p>
        </p:txBody>
      </p:sp>
    </p:spTree>
    <p:extLst>
      <p:ext uri="{BB962C8B-B14F-4D97-AF65-F5344CB8AC3E}">
        <p14:creationId xmlns:p14="http://schemas.microsoft.com/office/powerpoint/2010/main" val="20025325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506071"/>
            <a:ext cx="10515600" cy="4850279"/>
          </a:xfrm>
        </p:spPr>
        <p:txBody>
          <a:bodyPr>
            <a:normAutofit lnSpcReduction="10000"/>
          </a:bodyPr>
          <a:lstStyle/>
          <a:p>
            <a:pPr algn="just"/>
            <a:r>
              <a:rPr lang="en-IN" dirty="0"/>
              <a:t>You can use the global JavaScript function </a:t>
            </a:r>
            <a:r>
              <a:rPr lang="en-IN" dirty="0" err="1"/>
              <a:t>isNaN</a:t>
            </a:r>
            <a:r>
              <a:rPr lang="en-IN" dirty="0"/>
              <a:t>() to find out if a value is a number</a:t>
            </a:r>
            <a:r>
              <a:rPr lang="en-IN" dirty="0" smtClean="0"/>
              <a:t>. </a:t>
            </a:r>
            <a:r>
              <a:rPr lang="en-IN" dirty="0" smtClean="0">
                <a:hlinkClick r:id="rId2" action="ppaction://hlinkfile"/>
              </a:rPr>
              <a:t>Example</a:t>
            </a:r>
            <a:endParaRPr lang="en-IN" dirty="0" smtClean="0"/>
          </a:p>
          <a:p>
            <a:pPr algn="just"/>
            <a:r>
              <a:rPr lang="en-IN" dirty="0"/>
              <a:t>Watch out for </a:t>
            </a:r>
            <a:r>
              <a:rPr lang="en-IN" dirty="0" err="1"/>
              <a:t>NaN</a:t>
            </a:r>
            <a:r>
              <a:rPr lang="en-IN" dirty="0"/>
              <a:t>. If you use </a:t>
            </a:r>
            <a:r>
              <a:rPr lang="en-IN" dirty="0" err="1"/>
              <a:t>NaN</a:t>
            </a:r>
            <a:r>
              <a:rPr lang="en-IN" dirty="0"/>
              <a:t> in a mathematical operation, the result will also be </a:t>
            </a:r>
            <a:r>
              <a:rPr lang="en-IN" dirty="0" err="1" smtClean="0"/>
              <a:t>NaN</a:t>
            </a:r>
            <a:r>
              <a:rPr lang="en-IN" dirty="0" smtClean="0"/>
              <a:t> or </a:t>
            </a:r>
            <a:r>
              <a:rPr lang="en-IN" dirty="0"/>
              <a:t>the result might be a </a:t>
            </a:r>
            <a:r>
              <a:rPr lang="en-IN" dirty="0" smtClean="0"/>
              <a:t>concatenation. </a:t>
            </a:r>
            <a:r>
              <a:rPr lang="en-IN" dirty="0" smtClean="0">
                <a:hlinkClick r:id="rId3" action="ppaction://hlinkfile"/>
              </a:rPr>
              <a:t>Example</a:t>
            </a:r>
            <a:endParaRPr lang="en-IN" dirty="0" smtClean="0"/>
          </a:p>
          <a:p>
            <a:pPr algn="just"/>
            <a:r>
              <a:rPr lang="en-IN" dirty="0" err="1"/>
              <a:t>NaN</a:t>
            </a:r>
            <a:r>
              <a:rPr lang="en-IN" dirty="0"/>
              <a:t> is a number, and </a:t>
            </a:r>
            <a:r>
              <a:rPr lang="en-IN" dirty="0" err="1"/>
              <a:t>typeof</a:t>
            </a:r>
            <a:r>
              <a:rPr lang="en-IN" dirty="0"/>
              <a:t> </a:t>
            </a:r>
            <a:r>
              <a:rPr lang="en-IN" dirty="0" err="1"/>
              <a:t>NaN</a:t>
            </a:r>
            <a:r>
              <a:rPr lang="en-IN" dirty="0"/>
              <a:t> returns </a:t>
            </a:r>
            <a:r>
              <a:rPr lang="en-IN" dirty="0" smtClean="0"/>
              <a:t>number.</a:t>
            </a:r>
          </a:p>
          <a:p>
            <a:pPr algn="just"/>
            <a:r>
              <a:rPr lang="en-IN" dirty="0"/>
              <a:t>Normally JavaScript numbers are primitive values created from literals: </a:t>
            </a:r>
            <a:r>
              <a:rPr lang="en-IN" b="1" dirty="0" err="1"/>
              <a:t>var</a:t>
            </a:r>
            <a:r>
              <a:rPr lang="en-IN" b="1" dirty="0"/>
              <a:t> x = 123</a:t>
            </a:r>
            <a:endParaRPr lang="en-IN" dirty="0"/>
          </a:p>
          <a:p>
            <a:pPr algn="just"/>
            <a:r>
              <a:rPr lang="en-IN" dirty="0"/>
              <a:t>But numbers can also be defined as objects with the keyword new: </a:t>
            </a:r>
            <a:r>
              <a:rPr lang="en-IN" b="1" dirty="0" err="1"/>
              <a:t>var</a:t>
            </a:r>
            <a:r>
              <a:rPr lang="en-IN" b="1" dirty="0"/>
              <a:t> y = new Number(123</a:t>
            </a:r>
            <a:r>
              <a:rPr lang="en-IN" b="1" dirty="0" smtClean="0"/>
              <a:t>). </a:t>
            </a:r>
            <a:r>
              <a:rPr lang="en-IN" dirty="0" smtClean="0">
                <a:hlinkClick r:id="rId4" action="ppaction://hlinkfile"/>
              </a:rPr>
              <a:t>Example</a:t>
            </a:r>
            <a:endParaRPr lang="en-IN" dirty="0" smtClean="0"/>
          </a:p>
          <a:p>
            <a:pPr algn="just"/>
            <a:r>
              <a:rPr lang="en-IN" dirty="0"/>
              <a:t>Don't create Number objects. They slow down execution speed, and produce nasty side </a:t>
            </a:r>
            <a:r>
              <a:rPr lang="en-IN" dirty="0" smtClean="0"/>
              <a:t>effects.</a:t>
            </a:r>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71</a:t>
            </a:fld>
            <a:endParaRPr lang="en-IN"/>
          </a:p>
        </p:txBody>
      </p:sp>
    </p:spTree>
    <p:extLst>
      <p:ext uri="{BB962C8B-B14F-4D97-AF65-F5344CB8AC3E}">
        <p14:creationId xmlns:p14="http://schemas.microsoft.com/office/powerpoint/2010/main" val="11878005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property and function</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smtClean="0"/>
              <a:t>Number Properties </a:t>
            </a:r>
            <a:r>
              <a:rPr lang="en-IN" dirty="0" smtClean="0">
                <a:hlinkClick r:id="rId2" action="ppaction://hlinkfile"/>
              </a:rPr>
              <a:t>Example</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72</a:t>
            </a:fld>
            <a:endParaRPr lang="en-IN"/>
          </a:p>
        </p:txBody>
      </p:sp>
      <p:graphicFrame>
        <p:nvGraphicFramePr>
          <p:cNvPr id="9" name="Table 8"/>
          <p:cNvGraphicFramePr>
            <a:graphicFrameLocks noGrp="1"/>
          </p:cNvGraphicFramePr>
          <p:nvPr>
            <p:extLst>
              <p:ext uri="{D42A27DB-BD31-4B8C-83A1-F6EECF244321}">
                <p14:modId xmlns:p14="http://schemas.microsoft.com/office/powerpoint/2010/main" val="2994674558"/>
              </p:ext>
            </p:extLst>
          </p:nvPr>
        </p:nvGraphicFramePr>
        <p:xfrm>
          <a:off x="838200" y="2707687"/>
          <a:ext cx="9395012" cy="3114888"/>
        </p:xfrm>
        <a:graphic>
          <a:graphicData uri="http://schemas.openxmlformats.org/drawingml/2006/table">
            <a:tbl>
              <a:tblPr/>
              <a:tblGrid>
                <a:gridCol w="2523565"/>
                <a:gridCol w="6871447"/>
              </a:tblGrid>
              <a:tr h="519148">
                <a:tc>
                  <a:txBody>
                    <a:bodyPr/>
                    <a:lstStyle/>
                    <a:p>
                      <a:pPr algn="l" fontAlgn="t"/>
                      <a:r>
                        <a:rPr lang="en-IN" b="1" dirty="0">
                          <a:effectLst/>
                        </a:rPr>
                        <a:t>Property</a:t>
                      </a:r>
                    </a:p>
                  </a:txBody>
                  <a:tcPr marL="76200" marR="76200" marT="76200" marB="76200">
                    <a:lnL>
                      <a:noFill/>
                    </a:lnL>
                    <a:lnR>
                      <a:noFill/>
                    </a:lnR>
                    <a:lnT>
                      <a:noFill/>
                    </a:lnT>
                    <a:lnB>
                      <a:noFill/>
                    </a:lnB>
                    <a:solidFill>
                      <a:srgbClr val="FFFFFF"/>
                    </a:solidFill>
                  </a:tcPr>
                </a:tc>
                <a:tc>
                  <a:txBody>
                    <a:bodyPr/>
                    <a:lstStyle/>
                    <a:p>
                      <a:pPr algn="l" fontAlgn="t"/>
                      <a:r>
                        <a:rPr lang="en-IN" b="1" dirty="0">
                          <a:effectLst/>
                        </a:rPr>
                        <a:t>Description</a:t>
                      </a:r>
                    </a:p>
                  </a:txBody>
                  <a:tcPr marL="76200" marR="76200" marT="76200" marB="76200">
                    <a:lnL>
                      <a:noFill/>
                    </a:lnL>
                    <a:lnR>
                      <a:noFill/>
                    </a:lnR>
                    <a:lnT>
                      <a:noFill/>
                    </a:lnT>
                    <a:lnB>
                      <a:noFill/>
                    </a:lnB>
                    <a:solidFill>
                      <a:srgbClr val="FFFFFF"/>
                    </a:solidFill>
                  </a:tcPr>
                </a:tc>
              </a:tr>
              <a:tr h="519148">
                <a:tc>
                  <a:txBody>
                    <a:bodyPr/>
                    <a:lstStyle/>
                    <a:p>
                      <a:pPr algn="l" fontAlgn="t"/>
                      <a:r>
                        <a:rPr lang="en-IN">
                          <a:effectLst/>
                        </a:rPr>
                        <a:t>MAX_VALUE</a:t>
                      </a:r>
                    </a:p>
                  </a:txBody>
                  <a:tcPr marL="76200" marR="76200" marT="76200" marB="76200">
                    <a:lnL>
                      <a:noFill/>
                    </a:lnL>
                    <a:lnR>
                      <a:noFill/>
                    </a:lnR>
                    <a:lnT>
                      <a:noFill/>
                    </a:lnT>
                    <a:lnB>
                      <a:noFill/>
                    </a:lnB>
                    <a:solidFill>
                      <a:srgbClr val="F2F2F2"/>
                    </a:solidFill>
                  </a:tcPr>
                </a:tc>
                <a:tc>
                  <a:txBody>
                    <a:bodyPr/>
                    <a:lstStyle/>
                    <a:p>
                      <a:pPr algn="l" fontAlgn="t"/>
                      <a:r>
                        <a:rPr lang="en-IN">
                          <a:effectLst/>
                        </a:rPr>
                        <a:t>Returns the largest number possible in JavaScript</a:t>
                      </a:r>
                    </a:p>
                  </a:txBody>
                  <a:tcPr marL="76200" marR="76200" marT="76200" marB="76200">
                    <a:lnL>
                      <a:noFill/>
                    </a:lnL>
                    <a:lnR>
                      <a:noFill/>
                    </a:lnR>
                    <a:lnT>
                      <a:noFill/>
                    </a:lnT>
                    <a:lnB>
                      <a:noFill/>
                    </a:lnB>
                    <a:solidFill>
                      <a:srgbClr val="F2F2F2"/>
                    </a:solidFill>
                  </a:tcPr>
                </a:tc>
              </a:tr>
              <a:tr h="519148">
                <a:tc>
                  <a:txBody>
                    <a:bodyPr/>
                    <a:lstStyle/>
                    <a:p>
                      <a:pPr algn="l" fontAlgn="t"/>
                      <a:r>
                        <a:rPr lang="en-IN">
                          <a:effectLst/>
                        </a:rPr>
                        <a:t>MIN_VALUE</a:t>
                      </a:r>
                    </a:p>
                  </a:txBody>
                  <a:tcPr marL="76200" marR="76200" marT="76200" marB="76200">
                    <a:lnL>
                      <a:noFill/>
                    </a:lnL>
                    <a:lnR>
                      <a:noFill/>
                    </a:lnR>
                    <a:lnT>
                      <a:noFill/>
                    </a:lnT>
                    <a:lnB>
                      <a:noFill/>
                    </a:lnB>
                    <a:solidFill>
                      <a:srgbClr val="FFFFFF"/>
                    </a:solidFill>
                  </a:tcPr>
                </a:tc>
                <a:tc>
                  <a:txBody>
                    <a:bodyPr/>
                    <a:lstStyle/>
                    <a:p>
                      <a:pPr algn="l" fontAlgn="t"/>
                      <a:r>
                        <a:rPr lang="en-IN">
                          <a:effectLst/>
                        </a:rPr>
                        <a:t>Returns the smallest number possible in JavaScript</a:t>
                      </a:r>
                    </a:p>
                  </a:txBody>
                  <a:tcPr marL="76200" marR="76200" marT="76200" marB="76200">
                    <a:lnL>
                      <a:noFill/>
                    </a:lnL>
                    <a:lnR>
                      <a:noFill/>
                    </a:lnR>
                    <a:lnT>
                      <a:noFill/>
                    </a:lnT>
                    <a:lnB>
                      <a:noFill/>
                    </a:lnB>
                    <a:solidFill>
                      <a:srgbClr val="FFFFFF"/>
                    </a:solidFill>
                  </a:tcPr>
                </a:tc>
              </a:tr>
              <a:tr h="519148">
                <a:tc>
                  <a:txBody>
                    <a:bodyPr/>
                    <a:lstStyle/>
                    <a:p>
                      <a:pPr algn="l" fontAlgn="t"/>
                      <a:r>
                        <a:rPr lang="en-IN">
                          <a:effectLst/>
                        </a:rPr>
                        <a:t>NEGATIVE_INFINITY</a:t>
                      </a:r>
                    </a:p>
                  </a:txBody>
                  <a:tcPr marL="76200" marR="76200" marT="76200" marB="76200">
                    <a:lnL>
                      <a:noFill/>
                    </a:lnL>
                    <a:lnR>
                      <a:noFill/>
                    </a:lnR>
                    <a:lnT>
                      <a:noFill/>
                    </a:lnT>
                    <a:lnB>
                      <a:noFill/>
                    </a:lnB>
                    <a:solidFill>
                      <a:srgbClr val="F2F2F2"/>
                    </a:solidFill>
                  </a:tcPr>
                </a:tc>
                <a:tc>
                  <a:txBody>
                    <a:bodyPr/>
                    <a:lstStyle/>
                    <a:p>
                      <a:pPr algn="l" fontAlgn="t"/>
                      <a:r>
                        <a:rPr lang="en-IN">
                          <a:effectLst/>
                        </a:rPr>
                        <a:t>Represents negative infinity (returned on overflow)</a:t>
                      </a:r>
                    </a:p>
                  </a:txBody>
                  <a:tcPr marL="76200" marR="76200" marT="76200" marB="76200">
                    <a:lnL>
                      <a:noFill/>
                    </a:lnL>
                    <a:lnR>
                      <a:noFill/>
                    </a:lnR>
                    <a:lnT>
                      <a:noFill/>
                    </a:lnT>
                    <a:lnB>
                      <a:noFill/>
                    </a:lnB>
                    <a:solidFill>
                      <a:srgbClr val="F2F2F2"/>
                    </a:solidFill>
                  </a:tcPr>
                </a:tc>
              </a:tr>
              <a:tr h="519148">
                <a:tc>
                  <a:txBody>
                    <a:bodyPr/>
                    <a:lstStyle/>
                    <a:p>
                      <a:pPr algn="l" fontAlgn="t"/>
                      <a:r>
                        <a:rPr lang="en-IN">
                          <a:effectLst/>
                        </a:rPr>
                        <a:t>NaN</a:t>
                      </a:r>
                    </a:p>
                  </a:txBody>
                  <a:tcPr marL="76200" marR="76200" marT="76200" marB="76200">
                    <a:lnL>
                      <a:noFill/>
                    </a:lnL>
                    <a:lnR>
                      <a:noFill/>
                    </a:lnR>
                    <a:lnT>
                      <a:noFill/>
                    </a:lnT>
                    <a:lnB>
                      <a:noFill/>
                    </a:lnB>
                    <a:solidFill>
                      <a:srgbClr val="FFFFFF"/>
                    </a:solidFill>
                  </a:tcPr>
                </a:tc>
                <a:tc>
                  <a:txBody>
                    <a:bodyPr/>
                    <a:lstStyle/>
                    <a:p>
                      <a:pPr algn="l" fontAlgn="t"/>
                      <a:r>
                        <a:rPr lang="en-IN">
                          <a:effectLst/>
                        </a:rPr>
                        <a:t>Represents a "Not-a-Number" value</a:t>
                      </a:r>
                    </a:p>
                  </a:txBody>
                  <a:tcPr marL="76200" marR="76200" marT="76200" marB="76200">
                    <a:lnL>
                      <a:noFill/>
                    </a:lnL>
                    <a:lnR>
                      <a:noFill/>
                    </a:lnR>
                    <a:lnT>
                      <a:noFill/>
                    </a:lnT>
                    <a:lnB>
                      <a:noFill/>
                    </a:lnB>
                    <a:solidFill>
                      <a:srgbClr val="FFFFFF"/>
                    </a:solidFill>
                  </a:tcPr>
                </a:tc>
              </a:tr>
              <a:tr h="519148">
                <a:tc>
                  <a:txBody>
                    <a:bodyPr/>
                    <a:lstStyle/>
                    <a:p>
                      <a:pPr algn="l" fontAlgn="t"/>
                      <a:r>
                        <a:rPr lang="en-IN">
                          <a:effectLst/>
                        </a:rPr>
                        <a:t>POSITIVE_INFINITY</a:t>
                      </a:r>
                    </a:p>
                  </a:txBody>
                  <a:tcPr marL="76200" marR="76200" marT="76200" marB="76200">
                    <a:lnL>
                      <a:noFill/>
                    </a:lnL>
                    <a:lnR>
                      <a:noFill/>
                    </a:lnR>
                    <a:lnT>
                      <a:noFill/>
                    </a:lnT>
                    <a:lnB>
                      <a:noFill/>
                    </a:lnB>
                    <a:solidFill>
                      <a:srgbClr val="F2F2F2"/>
                    </a:solidFill>
                  </a:tcPr>
                </a:tc>
                <a:tc>
                  <a:txBody>
                    <a:bodyPr/>
                    <a:lstStyle/>
                    <a:p>
                      <a:pPr algn="l" fontAlgn="t"/>
                      <a:r>
                        <a:rPr lang="en-IN" dirty="0">
                          <a:effectLst/>
                        </a:rPr>
                        <a:t>Represents infinity (returned on overflow)</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2953050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7"/>
            <a:ext cx="10515600" cy="1325563"/>
          </a:xfrm>
        </p:spPr>
        <p:txBody>
          <a:bodyPr/>
          <a:lstStyle/>
          <a:p>
            <a:r>
              <a:rPr lang="en-IN" dirty="0" smtClean="0"/>
              <a:t>Number functions</a:t>
            </a:r>
            <a:endParaRPr lang="en-IN" dirty="0"/>
          </a:p>
        </p:txBody>
      </p:sp>
      <p:sp>
        <p:nvSpPr>
          <p:cNvPr id="3" name="Content Placeholder 2"/>
          <p:cNvSpPr>
            <a:spLocks noGrp="1"/>
          </p:cNvSpPr>
          <p:nvPr>
            <p:ph idx="1"/>
          </p:nvPr>
        </p:nvSpPr>
        <p:spPr>
          <a:xfrm>
            <a:off x="838200" y="981636"/>
            <a:ext cx="10515600" cy="5486400"/>
          </a:xfrm>
        </p:spPr>
        <p:txBody>
          <a:bodyPr>
            <a:normAutofit/>
          </a:bodyPr>
          <a:lstStyle/>
          <a:p>
            <a:r>
              <a:rPr lang="en-IN" dirty="0" err="1" smtClean="0"/>
              <a:t>toString</a:t>
            </a:r>
            <a:r>
              <a:rPr lang="en-IN" dirty="0" smtClean="0"/>
              <a:t>() : Two use of </a:t>
            </a:r>
            <a:r>
              <a:rPr lang="en-IN" dirty="0" err="1" smtClean="0"/>
              <a:t>toString</a:t>
            </a:r>
            <a:r>
              <a:rPr lang="en-IN" dirty="0" smtClean="0"/>
              <a:t>() </a:t>
            </a:r>
          </a:p>
          <a:p>
            <a:pPr lvl="1"/>
            <a:r>
              <a:rPr lang="en-IN" dirty="0" smtClean="0"/>
              <a:t>Convert the base of the number (All ready covered)</a:t>
            </a:r>
          </a:p>
          <a:p>
            <a:pPr lvl="1"/>
            <a:r>
              <a:rPr lang="en-IN" dirty="0"/>
              <a:t>C</a:t>
            </a:r>
            <a:r>
              <a:rPr lang="en-IN" dirty="0" smtClean="0"/>
              <a:t>onverts </a:t>
            </a:r>
            <a:r>
              <a:rPr lang="en-IN" dirty="0"/>
              <a:t>a number to a string</a:t>
            </a:r>
            <a:r>
              <a:rPr lang="en-IN" dirty="0" smtClean="0"/>
              <a:t>. </a:t>
            </a:r>
            <a:r>
              <a:rPr lang="en-IN" dirty="0" smtClean="0">
                <a:hlinkClick r:id="rId2" action="ppaction://hlinkfile"/>
              </a:rPr>
              <a:t>Example</a:t>
            </a:r>
            <a:endParaRPr lang="en-IN" dirty="0" smtClean="0"/>
          </a:p>
          <a:p>
            <a:r>
              <a:rPr lang="en-IN" dirty="0" err="1" smtClean="0"/>
              <a:t>valueOf</a:t>
            </a:r>
            <a:r>
              <a:rPr lang="en-IN" dirty="0" smtClean="0"/>
              <a:t>() : it returns </a:t>
            </a:r>
            <a:r>
              <a:rPr lang="en-IN" dirty="0"/>
              <a:t>the primitive value of a number</a:t>
            </a:r>
            <a:r>
              <a:rPr lang="en-IN" dirty="0" smtClean="0"/>
              <a:t>. </a:t>
            </a:r>
            <a:r>
              <a:rPr lang="en-IN" dirty="0" smtClean="0">
                <a:hlinkClick r:id="rId3" action="ppaction://hlinkfile"/>
              </a:rPr>
              <a:t>Example</a:t>
            </a:r>
            <a:endParaRPr lang="en-IN" dirty="0" smtClean="0"/>
          </a:p>
          <a:p>
            <a:r>
              <a:rPr lang="en-IN" b="1" dirty="0" smtClean="0"/>
              <a:t>Task : After seeing both the example answer. what is different between </a:t>
            </a:r>
            <a:r>
              <a:rPr lang="en-IN" b="1" dirty="0" err="1" smtClean="0"/>
              <a:t>toString</a:t>
            </a:r>
            <a:r>
              <a:rPr lang="en-IN" b="1" dirty="0" smtClean="0"/>
              <a:t>() and </a:t>
            </a:r>
            <a:r>
              <a:rPr lang="en-IN" b="1" dirty="0" err="1" smtClean="0"/>
              <a:t>valueOf</a:t>
            </a:r>
            <a:r>
              <a:rPr lang="en-IN" b="1" dirty="0" smtClean="0"/>
              <a:t>()?</a:t>
            </a:r>
          </a:p>
          <a:p>
            <a:r>
              <a:rPr lang="en-IN" dirty="0" err="1"/>
              <a:t>toExponential</a:t>
            </a:r>
            <a:r>
              <a:rPr lang="en-IN" dirty="0" smtClean="0"/>
              <a:t>(): </a:t>
            </a:r>
            <a:r>
              <a:rPr lang="en-IN" dirty="0"/>
              <a:t>method converts a number into an exponential notation</a:t>
            </a:r>
            <a:r>
              <a:rPr lang="en-IN" dirty="0" smtClean="0"/>
              <a:t>. </a:t>
            </a:r>
            <a:r>
              <a:rPr lang="en-IN" dirty="0" smtClean="0">
                <a:hlinkClick r:id="rId4" action="ppaction://hlinkfile"/>
              </a:rPr>
              <a:t>Example</a:t>
            </a:r>
            <a:r>
              <a:rPr lang="en-IN" dirty="0" smtClean="0"/>
              <a:t>. Function have parameter which is optional.</a:t>
            </a:r>
          </a:p>
        </p:txBody>
      </p:sp>
      <p:sp>
        <p:nvSpPr>
          <p:cNvPr id="5" name="Slide Number Placeholder 4"/>
          <p:cNvSpPr>
            <a:spLocks noGrp="1"/>
          </p:cNvSpPr>
          <p:nvPr>
            <p:ph type="sldNum" sz="quarter" idx="12"/>
          </p:nvPr>
        </p:nvSpPr>
        <p:spPr/>
        <p:txBody>
          <a:bodyPr/>
          <a:lstStyle/>
          <a:p>
            <a:fld id="{9E764887-F25D-462C-B866-F40911D1E90D}" type="slidenum">
              <a:rPr lang="en-IN" smtClean="0"/>
              <a:pPr/>
              <a:t>73</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3960866"/>
              </p:ext>
            </p:extLst>
          </p:nvPr>
        </p:nvGraphicFramePr>
        <p:xfrm>
          <a:off x="1051110" y="4772259"/>
          <a:ext cx="9410701" cy="1615440"/>
        </p:xfrm>
        <a:graphic>
          <a:graphicData uri="http://schemas.openxmlformats.org/drawingml/2006/table">
            <a:tbl>
              <a:tblPr/>
              <a:tblGrid>
                <a:gridCol w="1173276"/>
                <a:gridCol w="8237425"/>
              </a:tblGrid>
              <a:tr h="0">
                <a:tc>
                  <a:txBody>
                    <a:bodyPr/>
                    <a:lstStyle/>
                    <a:p>
                      <a:pPr algn="l" fontAlgn="t"/>
                      <a:r>
                        <a:rPr lang="en-IN" sz="2400" b="1" i="1" dirty="0">
                          <a:effectLst/>
                        </a:rPr>
                        <a:t>x</a:t>
                      </a:r>
                      <a:endParaRPr lang="en-IN" sz="2400" b="1" dirty="0">
                        <a:effectLst/>
                      </a:endParaRPr>
                    </a:p>
                  </a:txBody>
                  <a:tcPr marL="76200" marR="76200" marT="76200" marB="76200">
                    <a:lnL>
                      <a:noFill/>
                    </a:lnL>
                    <a:lnR>
                      <a:noFill/>
                    </a:lnR>
                    <a:lnT>
                      <a:noFill/>
                    </a:lnT>
                    <a:lnB>
                      <a:noFill/>
                    </a:lnB>
                    <a:solidFill>
                      <a:srgbClr val="F2F2F2"/>
                    </a:solidFill>
                  </a:tcPr>
                </a:tc>
                <a:tc>
                  <a:txBody>
                    <a:bodyPr/>
                    <a:lstStyle/>
                    <a:p>
                      <a:pPr algn="l" fontAlgn="t"/>
                      <a:r>
                        <a:rPr lang="en-IN" sz="2400" b="1" dirty="0">
                          <a:effectLst/>
                        </a:rPr>
                        <a:t>Optional. An integer between 0 and 20 representing the number of digits in the notation after the decimal point. If omitted, it is set to as many digits as necessary to represent the value</a:t>
                      </a:r>
                    </a:p>
                  </a:txBody>
                  <a:tcPr marL="76200" marR="76200" marT="76200" marB="7620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9248675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 Function</a:t>
            </a:r>
            <a:endParaRPr lang="en-IN" dirty="0"/>
          </a:p>
        </p:txBody>
      </p:sp>
      <p:sp>
        <p:nvSpPr>
          <p:cNvPr id="3" name="Content Placeholder 2"/>
          <p:cNvSpPr>
            <a:spLocks noGrp="1"/>
          </p:cNvSpPr>
          <p:nvPr>
            <p:ph idx="1"/>
          </p:nvPr>
        </p:nvSpPr>
        <p:spPr>
          <a:xfrm>
            <a:off x="838200" y="2039471"/>
            <a:ext cx="10515600" cy="4195481"/>
          </a:xfrm>
        </p:spPr>
        <p:txBody>
          <a:bodyPr/>
          <a:lstStyle/>
          <a:p>
            <a:r>
              <a:rPr lang="en-IN" dirty="0"/>
              <a:t>The </a:t>
            </a:r>
            <a:r>
              <a:rPr lang="en-IN" dirty="0" err="1"/>
              <a:t>toFixed</a:t>
            </a:r>
            <a:r>
              <a:rPr lang="en-IN" dirty="0"/>
              <a:t>() method converts a number into a string, keeping a specified number of decimals. </a:t>
            </a:r>
            <a:r>
              <a:rPr lang="en-IN" dirty="0" smtClean="0">
                <a:hlinkClick r:id="rId2" action="ppaction://hlinkfile"/>
              </a:rPr>
              <a:t>Example</a:t>
            </a:r>
            <a:endParaRPr lang="en-IN" dirty="0" smtClean="0"/>
          </a:p>
          <a:p>
            <a:r>
              <a:rPr lang="en-IN" dirty="0"/>
              <a:t>if the desired number of decimals are higher than the actual number, nulls are added to create the desired decimal length.</a:t>
            </a:r>
          </a:p>
          <a:p>
            <a:r>
              <a:rPr lang="en-IN" dirty="0"/>
              <a:t>The </a:t>
            </a:r>
            <a:r>
              <a:rPr lang="en-IN" dirty="0" err="1"/>
              <a:t>toPrecision</a:t>
            </a:r>
            <a:r>
              <a:rPr lang="en-IN" dirty="0"/>
              <a:t>() method formats a number to a specified length. </a:t>
            </a:r>
            <a:r>
              <a:rPr lang="en-IN" dirty="0" smtClean="0">
                <a:hlinkClick r:id="rId3" action="ppaction://hlinkfile"/>
              </a:rPr>
              <a:t>Example</a:t>
            </a:r>
            <a:endParaRPr lang="en-IN" dirty="0" smtClean="0"/>
          </a:p>
          <a:p>
            <a:r>
              <a:rPr lang="en-IN" dirty="0"/>
              <a:t>A decimal point and nulls are added (if needed), to create the specified length.</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74</a:t>
            </a:fld>
            <a:endParaRPr lang="en-IN"/>
          </a:p>
        </p:txBody>
      </p:sp>
    </p:spTree>
    <p:extLst>
      <p:ext uri="{BB962C8B-B14F-4D97-AF65-F5344CB8AC3E}">
        <p14:creationId xmlns:p14="http://schemas.microsoft.com/office/powerpoint/2010/main" val="25714008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Maths Properties and Functions</a:t>
            </a:r>
            <a:endParaRPr lang="en-IN" dirty="0"/>
          </a:p>
        </p:txBody>
      </p:sp>
      <p:sp>
        <p:nvSpPr>
          <p:cNvPr id="3" name="Content Placeholder 2"/>
          <p:cNvSpPr>
            <a:spLocks noGrp="1"/>
          </p:cNvSpPr>
          <p:nvPr>
            <p:ph idx="1"/>
          </p:nvPr>
        </p:nvSpPr>
        <p:spPr>
          <a:xfrm>
            <a:off x="838200" y="1111204"/>
            <a:ext cx="10515600" cy="1819835"/>
          </a:xfrm>
        </p:spPr>
        <p:txBody>
          <a:bodyPr>
            <a:normAutofit lnSpcReduction="10000"/>
          </a:bodyPr>
          <a:lstStyle/>
          <a:p>
            <a:r>
              <a:rPr lang="en-IN" dirty="0"/>
              <a:t>The Math object allows you to perform mathematical tasks.</a:t>
            </a:r>
          </a:p>
          <a:p>
            <a:r>
              <a:rPr lang="en-IN" dirty="0"/>
              <a:t>Math is not a constructor. All properties/methods of Math can be called by using Math as an object, without creating it.</a:t>
            </a:r>
          </a:p>
          <a:p>
            <a:r>
              <a:rPr lang="en-IN" dirty="0" smtClean="0"/>
              <a:t>Maths Object Properties : </a:t>
            </a:r>
            <a:r>
              <a:rPr lang="en-IN" dirty="0" smtClean="0">
                <a:hlinkClick r:id="rId2"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75</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659566988"/>
              </p:ext>
            </p:extLst>
          </p:nvPr>
        </p:nvGraphicFramePr>
        <p:xfrm>
          <a:off x="2473138" y="2749929"/>
          <a:ext cx="7245724" cy="3840480"/>
        </p:xfrm>
        <a:graphic>
          <a:graphicData uri="http://schemas.openxmlformats.org/drawingml/2006/table">
            <a:tbl>
              <a:tblPr>
                <a:tableStyleId>{775DCB02-9BB8-47FD-8907-85C794F793BA}</a:tableStyleId>
              </a:tblPr>
              <a:tblGrid>
                <a:gridCol w="1786218"/>
                <a:gridCol w="5459506"/>
              </a:tblGrid>
              <a:tr h="327774">
                <a:tc>
                  <a:txBody>
                    <a:bodyPr/>
                    <a:lstStyle/>
                    <a:p>
                      <a:pPr algn="l" fontAlgn="t"/>
                      <a:r>
                        <a:rPr lang="en-IN" b="1" dirty="0">
                          <a:effectLst/>
                        </a:rPr>
                        <a:t>Property</a:t>
                      </a:r>
                    </a:p>
                  </a:txBody>
                  <a:tcPr marL="76200" marR="76200" marT="76200" marB="76200"/>
                </a:tc>
                <a:tc>
                  <a:txBody>
                    <a:bodyPr/>
                    <a:lstStyle/>
                    <a:p>
                      <a:pPr algn="l" fontAlgn="t"/>
                      <a:r>
                        <a:rPr lang="en-IN" b="1" dirty="0">
                          <a:effectLst/>
                        </a:rPr>
                        <a:t>Description</a:t>
                      </a:r>
                    </a:p>
                  </a:txBody>
                  <a:tcPr marL="76200" marR="76200" marT="76200" marB="76200"/>
                </a:tc>
              </a:tr>
              <a:tr h="327774">
                <a:tc>
                  <a:txBody>
                    <a:bodyPr/>
                    <a:lstStyle/>
                    <a:p>
                      <a:pPr algn="l" fontAlgn="t"/>
                      <a:r>
                        <a:rPr lang="en-IN" u="none" dirty="0">
                          <a:effectLst/>
                        </a:rPr>
                        <a:t>E</a:t>
                      </a:r>
                    </a:p>
                  </a:txBody>
                  <a:tcPr marL="76200" marR="76200" marT="76200" marB="76200"/>
                </a:tc>
                <a:tc>
                  <a:txBody>
                    <a:bodyPr/>
                    <a:lstStyle/>
                    <a:p>
                      <a:pPr algn="l" fontAlgn="t"/>
                      <a:r>
                        <a:rPr lang="en-IN">
                          <a:effectLst/>
                        </a:rPr>
                        <a:t>Returns Euler's number (approx. 2.718)</a:t>
                      </a:r>
                    </a:p>
                  </a:txBody>
                  <a:tcPr marL="76200" marR="76200" marT="76200" marB="76200"/>
                </a:tc>
              </a:tr>
              <a:tr h="327774">
                <a:tc>
                  <a:txBody>
                    <a:bodyPr/>
                    <a:lstStyle/>
                    <a:p>
                      <a:pPr algn="l" fontAlgn="t"/>
                      <a:r>
                        <a:rPr lang="en-IN" u="none" dirty="0">
                          <a:effectLst/>
                        </a:rPr>
                        <a:t>LN2</a:t>
                      </a:r>
                    </a:p>
                  </a:txBody>
                  <a:tcPr marL="76200" marR="76200" marT="76200" marB="76200"/>
                </a:tc>
                <a:tc>
                  <a:txBody>
                    <a:bodyPr/>
                    <a:lstStyle/>
                    <a:p>
                      <a:pPr algn="l" fontAlgn="t"/>
                      <a:r>
                        <a:rPr lang="en-IN">
                          <a:effectLst/>
                        </a:rPr>
                        <a:t>Returns the natural logarithm of 2 (approx. 0.693)</a:t>
                      </a:r>
                    </a:p>
                  </a:txBody>
                  <a:tcPr marL="76200" marR="76200" marT="76200" marB="76200"/>
                </a:tc>
              </a:tr>
              <a:tr h="327774">
                <a:tc>
                  <a:txBody>
                    <a:bodyPr/>
                    <a:lstStyle/>
                    <a:p>
                      <a:pPr algn="l" fontAlgn="t"/>
                      <a:r>
                        <a:rPr lang="en-IN" u="none" dirty="0">
                          <a:effectLst/>
                        </a:rPr>
                        <a:t>LN10</a:t>
                      </a:r>
                    </a:p>
                  </a:txBody>
                  <a:tcPr marL="76200" marR="76200" marT="76200" marB="76200"/>
                </a:tc>
                <a:tc>
                  <a:txBody>
                    <a:bodyPr/>
                    <a:lstStyle/>
                    <a:p>
                      <a:pPr algn="l" fontAlgn="t"/>
                      <a:r>
                        <a:rPr lang="en-IN">
                          <a:effectLst/>
                        </a:rPr>
                        <a:t>Returns the natural logarithm of 10 (approx. 2.302)</a:t>
                      </a:r>
                    </a:p>
                  </a:txBody>
                  <a:tcPr marL="76200" marR="76200" marT="76200" marB="76200"/>
                </a:tc>
              </a:tr>
              <a:tr h="327774">
                <a:tc>
                  <a:txBody>
                    <a:bodyPr/>
                    <a:lstStyle/>
                    <a:p>
                      <a:pPr algn="l" fontAlgn="t"/>
                      <a:r>
                        <a:rPr lang="en-IN" u="none" dirty="0">
                          <a:effectLst/>
                        </a:rPr>
                        <a:t>LOG2E</a:t>
                      </a:r>
                    </a:p>
                  </a:txBody>
                  <a:tcPr marL="76200" marR="76200" marT="76200" marB="76200"/>
                </a:tc>
                <a:tc>
                  <a:txBody>
                    <a:bodyPr/>
                    <a:lstStyle/>
                    <a:p>
                      <a:pPr algn="l" fontAlgn="t"/>
                      <a:r>
                        <a:rPr lang="en-IN">
                          <a:effectLst/>
                        </a:rPr>
                        <a:t>Returns the base-2 logarithm of E (approx. 1.442)</a:t>
                      </a:r>
                    </a:p>
                  </a:txBody>
                  <a:tcPr marL="76200" marR="76200" marT="76200" marB="76200"/>
                </a:tc>
              </a:tr>
              <a:tr h="327774">
                <a:tc>
                  <a:txBody>
                    <a:bodyPr/>
                    <a:lstStyle/>
                    <a:p>
                      <a:pPr algn="l" fontAlgn="t"/>
                      <a:r>
                        <a:rPr lang="en-IN" u="none" dirty="0">
                          <a:effectLst/>
                        </a:rPr>
                        <a:t>LOG10E</a:t>
                      </a:r>
                    </a:p>
                  </a:txBody>
                  <a:tcPr marL="76200" marR="76200" marT="76200" marB="76200"/>
                </a:tc>
                <a:tc>
                  <a:txBody>
                    <a:bodyPr/>
                    <a:lstStyle/>
                    <a:p>
                      <a:pPr algn="l" fontAlgn="t"/>
                      <a:r>
                        <a:rPr lang="en-IN">
                          <a:effectLst/>
                        </a:rPr>
                        <a:t>Returns the base-10 logarithm of E (approx. 0.434)</a:t>
                      </a:r>
                    </a:p>
                  </a:txBody>
                  <a:tcPr marL="76200" marR="76200" marT="76200" marB="76200"/>
                </a:tc>
              </a:tr>
              <a:tr h="327774">
                <a:tc>
                  <a:txBody>
                    <a:bodyPr/>
                    <a:lstStyle/>
                    <a:p>
                      <a:pPr algn="l" fontAlgn="t"/>
                      <a:r>
                        <a:rPr lang="en-IN" u="none" dirty="0">
                          <a:effectLst/>
                        </a:rPr>
                        <a:t>PI</a:t>
                      </a:r>
                    </a:p>
                  </a:txBody>
                  <a:tcPr marL="76200" marR="76200" marT="76200" marB="76200"/>
                </a:tc>
                <a:tc>
                  <a:txBody>
                    <a:bodyPr/>
                    <a:lstStyle/>
                    <a:p>
                      <a:pPr algn="l" fontAlgn="t"/>
                      <a:r>
                        <a:rPr lang="en-IN" dirty="0">
                          <a:effectLst/>
                        </a:rPr>
                        <a:t>Returns PI (approx. 3.14)</a:t>
                      </a:r>
                    </a:p>
                  </a:txBody>
                  <a:tcPr marL="76200" marR="76200" marT="76200" marB="76200"/>
                </a:tc>
              </a:tr>
              <a:tr h="327774">
                <a:tc>
                  <a:txBody>
                    <a:bodyPr/>
                    <a:lstStyle/>
                    <a:p>
                      <a:pPr algn="l" fontAlgn="t"/>
                      <a:r>
                        <a:rPr lang="en-IN" u="none" dirty="0">
                          <a:effectLst/>
                        </a:rPr>
                        <a:t>SQRT1_2</a:t>
                      </a:r>
                    </a:p>
                  </a:txBody>
                  <a:tcPr marL="76200" marR="76200" marT="76200" marB="76200"/>
                </a:tc>
                <a:tc>
                  <a:txBody>
                    <a:bodyPr/>
                    <a:lstStyle/>
                    <a:p>
                      <a:pPr algn="l" fontAlgn="t"/>
                      <a:r>
                        <a:rPr lang="en-IN">
                          <a:effectLst/>
                        </a:rPr>
                        <a:t>Returns the square root of 1/2 (approx. 0.707)</a:t>
                      </a:r>
                    </a:p>
                  </a:txBody>
                  <a:tcPr marL="76200" marR="76200" marT="76200" marB="76200"/>
                </a:tc>
              </a:tr>
              <a:tr h="327774">
                <a:tc>
                  <a:txBody>
                    <a:bodyPr/>
                    <a:lstStyle/>
                    <a:p>
                      <a:pPr algn="l" fontAlgn="t"/>
                      <a:r>
                        <a:rPr lang="en-IN" u="none" dirty="0">
                          <a:effectLst/>
                        </a:rPr>
                        <a:t>SQRT2</a:t>
                      </a:r>
                    </a:p>
                  </a:txBody>
                  <a:tcPr marL="76200" marR="76200" marT="76200" marB="76200"/>
                </a:tc>
                <a:tc>
                  <a:txBody>
                    <a:bodyPr/>
                    <a:lstStyle/>
                    <a:p>
                      <a:pPr algn="l" fontAlgn="t"/>
                      <a:r>
                        <a:rPr lang="en-IN" dirty="0">
                          <a:effectLst/>
                        </a:rPr>
                        <a:t>Returns the square root of 2 (approx. 1.414)</a:t>
                      </a:r>
                    </a:p>
                  </a:txBody>
                  <a:tcPr marL="76200" marR="76200" marT="76200" marB="76200"/>
                </a:tc>
              </a:tr>
            </a:tbl>
          </a:graphicData>
        </a:graphic>
      </p:graphicFrame>
    </p:spTree>
    <p:extLst>
      <p:ext uri="{BB962C8B-B14F-4D97-AF65-F5344CB8AC3E}">
        <p14:creationId xmlns:p14="http://schemas.microsoft.com/office/powerpoint/2010/main" val="40504486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Math Functions</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76</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055873870"/>
              </p:ext>
            </p:extLst>
          </p:nvPr>
        </p:nvGraphicFramePr>
        <p:xfrm>
          <a:off x="838199" y="1411946"/>
          <a:ext cx="10201835" cy="5058390"/>
        </p:xfrm>
        <a:graphic>
          <a:graphicData uri="http://schemas.openxmlformats.org/drawingml/2006/table">
            <a:tbl>
              <a:tblPr>
                <a:tableStyleId>{775DCB02-9BB8-47FD-8907-85C794F793BA}</a:tableStyleId>
              </a:tblPr>
              <a:tblGrid>
                <a:gridCol w="2031337"/>
                <a:gridCol w="8170498"/>
              </a:tblGrid>
              <a:tr h="389180">
                <a:tc>
                  <a:txBody>
                    <a:bodyPr/>
                    <a:lstStyle/>
                    <a:p>
                      <a:pPr algn="l" fontAlgn="t"/>
                      <a:r>
                        <a:rPr lang="en-IN" sz="1800" b="1" dirty="0">
                          <a:effectLst/>
                        </a:rPr>
                        <a:t>Method</a:t>
                      </a:r>
                    </a:p>
                  </a:txBody>
                  <a:tcPr marL="56955" marR="56955" marT="56955" marB="56955"/>
                </a:tc>
                <a:tc>
                  <a:txBody>
                    <a:bodyPr/>
                    <a:lstStyle/>
                    <a:p>
                      <a:pPr algn="l" fontAlgn="t"/>
                      <a:r>
                        <a:rPr lang="en-IN" sz="1800" b="1" dirty="0">
                          <a:effectLst/>
                        </a:rPr>
                        <a:t>Description</a:t>
                      </a:r>
                    </a:p>
                  </a:txBody>
                  <a:tcPr marL="56955" marR="56955" marT="56955" marB="56955"/>
                </a:tc>
              </a:tr>
              <a:tr h="389180">
                <a:tc>
                  <a:txBody>
                    <a:bodyPr/>
                    <a:lstStyle/>
                    <a:p>
                      <a:pPr algn="l" fontAlgn="t"/>
                      <a:r>
                        <a:rPr lang="en-IN" sz="1800" dirty="0">
                          <a:effectLst/>
                        </a:rPr>
                        <a:t>abs(x)</a:t>
                      </a:r>
                    </a:p>
                  </a:txBody>
                  <a:tcPr marL="56955" marR="56955" marT="56955" marB="56955"/>
                </a:tc>
                <a:tc>
                  <a:txBody>
                    <a:bodyPr/>
                    <a:lstStyle/>
                    <a:p>
                      <a:pPr algn="l" fontAlgn="t"/>
                      <a:r>
                        <a:rPr lang="en-IN" sz="1800">
                          <a:effectLst/>
                        </a:rPr>
                        <a:t>Returns the absolute value of x</a:t>
                      </a:r>
                    </a:p>
                  </a:txBody>
                  <a:tcPr marL="56955" marR="56955" marT="56955" marB="56955"/>
                </a:tc>
              </a:tr>
              <a:tr h="389180">
                <a:tc>
                  <a:txBody>
                    <a:bodyPr/>
                    <a:lstStyle/>
                    <a:p>
                      <a:pPr algn="l" fontAlgn="t"/>
                      <a:r>
                        <a:rPr lang="en-IN" sz="1800">
                          <a:effectLst/>
                        </a:rPr>
                        <a:t>acos(x)</a:t>
                      </a:r>
                    </a:p>
                  </a:txBody>
                  <a:tcPr marL="56955" marR="56955" marT="56955" marB="56955"/>
                </a:tc>
                <a:tc>
                  <a:txBody>
                    <a:bodyPr/>
                    <a:lstStyle/>
                    <a:p>
                      <a:pPr algn="l" fontAlgn="t"/>
                      <a:r>
                        <a:rPr lang="en-IN" sz="1800">
                          <a:effectLst/>
                        </a:rPr>
                        <a:t>Returns the arccosine of x, in radians</a:t>
                      </a:r>
                    </a:p>
                  </a:txBody>
                  <a:tcPr marL="56955" marR="56955" marT="56955" marB="56955"/>
                </a:tc>
              </a:tr>
              <a:tr h="389180">
                <a:tc>
                  <a:txBody>
                    <a:bodyPr/>
                    <a:lstStyle/>
                    <a:p>
                      <a:pPr algn="l" fontAlgn="t"/>
                      <a:r>
                        <a:rPr lang="en-IN" sz="1800">
                          <a:effectLst/>
                        </a:rPr>
                        <a:t>asin(x)</a:t>
                      </a:r>
                    </a:p>
                  </a:txBody>
                  <a:tcPr marL="56955" marR="56955" marT="56955" marB="56955"/>
                </a:tc>
                <a:tc>
                  <a:txBody>
                    <a:bodyPr/>
                    <a:lstStyle/>
                    <a:p>
                      <a:pPr algn="l" fontAlgn="t"/>
                      <a:r>
                        <a:rPr lang="en-IN" sz="1800">
                          <a:effectLst/>
                        </a:rPr>
                        <a:t>Returns the arcsine of x, in radians</a:t>
                      </a:r>
                    </a:p>
                  </a:txBody>
                  <a:tcPr marL="56955" marR="56955" marT="56955" marB="56955"/>
                </a:tc>
              </a:tr>
              <a:tr h="366205">
                <a:tc>
                  <a:txBody>
                    <a:bodyPr/>
                    <a:lstStyle/>
                    <a:p>
                      <a:pPr algn="l" fontAlgn="t"/>
                      <a:r>
                        <a:rPr lang="en-IN" sz="1800" dirty="0" err="1">
                          <a:effectLst/>
                        </a:rPr>
                        <a:t>atan</a:t>
                      </a:r>
                      <a:r>
                        <a:rPr lang="en-IN" sz="1800" dirty="0">
                          <a:effectLst/>
                        </a:rPr>
                        <a:t>(x)</a:t>
                      </a:r>
                    </a:p>
                  </a:txBody>
                  <a:tcPr marL="56955" marR="56955" marT="56955" marB="56955"/>
                </a:tc>
                <a:tc>
                  <a:txBody>
                    <a:bodyPr/>
                    <a:lstStyle/>
                    <a:p>
                      <a:pPr algn="l" fontAlgn="t"/>
                      <a:r>
                        <a:rPr lang="en-IN" sz="1800" dirty="0">
                          <a:effectLst/>
                        </a:rPr>
                        <a:t>Returns the arctangent of x as a numeric value between -PI/2 and PI/2 radians</a:t>
                      </a:r>
                    </a:p>
                  </a:txBody>
                  <a:tcPr marL="56955" marR="56955" marT="56955" marB="56955"/>
                </a:tc>
              </a:tr>
              <a:tr h="389180">
                <a:tc>
                  <a:txBody>
                    <a:bodyPr/>
                    <a:lstStyle/>
                    <a:p>
                      <a:pPr algn="l" fontAlgn="t"/>
                      <a:r>
                        <a:rPr lang="en-IN" sz="1800" dirty="0">
                          <a:effectLst/>
                        </a:rPr>
                        <a:t>atan2(</a:t>
                      </a:r>
                      <a:r>
                        <a:rPr lang="en-IN" sz="1800" dirty="0" err="1">
                          <a:effectLst/>
                        </a:rPr>
                        <a:t>y,x</a:t>
                      </a:r>
                      <a:r>
                        <a:rPr lang="en-IN" sz="1800" dirty="0">
                          <a:effectLst/>
                        </a:rPr>
                        <a:t>)</a:t>
                      </a:r>
                    </a:p>
                  </a:txBody>
                  <a:tcPr marL="56955" marR="56955" marT="56955" marB="56955"/>
                </a:tc>
                <a:tc>
                  <a:txBody>
                    <a:bodyPr/>
                    <a:lstStyle/>
                    <a:p>
                      <a:pPr algn="l" fontAlgn="t"/>
                      <a:r>
                        <a:rPr lang="en-IN" sz="1800" dirty="0">
                          <a:effectLst/>
                        </a:rPr>
                        <a:t>Returns the arctangent of the quotient of its arguments</a:t>
                      </a:r>
                    </a:p>
                  </a:txBody>
                  <a:tcPr marL="56955" marR="56955" marT="56955" marB="56955"/>
                </a:tc>
              </a:tr>
              <a:tr h="389180">
                <a:tc>
                  <a:txBody>
                    <a:bodyPr/>
                    <a:lstStyle/>
                    <a:p>
                      <a:pPr algn="l" fontAlgn="t"/>
                      <a:r>
                        <a:rPr lang="en-IN" sz="1800">
                          <a:effectLst/>
                        </a:rPr>
                        <a:t>ceil(x)</a:t>
                      </a:r>
                    </a:p>
                  </a:txBody>
                  <a:tcPr marL="56955" marR="56955" marT="56955" marB="56955"/>
                </a:tc>
                <a:tc>
                  <a:txBody>
                    <a:bodyPr/>
                    <a:lstStyle/>
                    <a:p>
                      <a:pPr algn="l" fontAlgn="t"/>
                      <a:r>
                        <a:rPr lang="en-IN" sz="1800">
                          <a:effectLst/>
                        </a:rPr>
                        <a:t>Returns x, rounded upwards to the nearest integer</a:t>
                      </a:r>
                    </a:p>
                  </a:txBody>
                  <a:tcPr marL="56955" marR="56955" marT="56955" marB="56955"/>
                </a:tc>
              </a:tr>
              <a:tr h="389180">
                <a:tc>
                  <a:txBody>
                    <a:bodyPr/>
                    <a:lstStyle/>
                    <a:p>
                      <a:pPr algn="l" fontAlgn="t"/>
                      <a:r>
                        <a:rPr lang="en-IN" sz="1800">
                          <a:effectLst/>
                        </a:rPr>
                        <a:t>cos(x)</a:t>
                      </a:r>
                    </a:p>
                  </a:txBody>
                  <a:tcPr marL="56955" marR="56955" marT="56955" marB="56955"/>
                </a:tc>
                <a:tc>
                  <a:txBody>
                    <a:bodyPr/>
                    <a:lstStyle/>
                    <a:p>
                      <a:pPr algn="l" fontAlgn="t"/>
                      <a:r>
                        <a:rPr lang="en-IN" sz="1800">
                          <a:effectLst/>
                        </a:rPr>
                        <a:t>Returns the cosine of x (x is in radians)</a:t>
                      </a:r>
                    </a:p>
                  </a:txBody>
                  <a:tcPr marL="56955" marR="56955" marT="56955" marB="56955"/>
                </a:tc>
              </a:tr>
              <a:tr h="389180">
                <a:tc>
                  <a:txBody>
                    <a:bodyPr/>
                    <a:lstStyle/>
                    <a:p>
                      <a:pPr algn="l" fontAlgn="t"/>
                      <a:r>
                        <a:rPr lang="en-IN" sz="1800">
                          <a:effectLst/>
                        </a:rPr>
                        <a:t>exp(x)</a:t>
                      </a:r>
                    </a:p>
                  </a:txBody>
                  <a:tcPr marL="56955" marR="56955" marT="56955" marB="56955"/>
                </a:tc>
                <a:tc>
                  <a:txBody>
                    <a:bodyPr/>
                    <a:lstStyle/>
                    <a:p>
                      <a:pPr algn="l" fontAlgn="t"/>
                      <a:r>
                        <a:rPr lang="en-IN" sz="1800">
                          <a:effectLst/>
                        </a:rPr>
                        <a:t>Returns the value of E</a:t>
                      </a:r>
                      <a:r>
                        <a:rPr lang="en-IN" sz="1800" baseline="30000">
                          <a:effectLst/>
                        </a:rPr>
                        <a:t>x</a:t>
                      </a:r>
                      <a:endParaRPr lang="en-IN" sz="1800">
                        <a:effectLst/>
                      </a:endParaRPr>
                    </a:p>
                  </a:txBody>
                  <a:tcPr marL="56955" marR="56955" marT="56955" marB="56955"/>
                </a:tc>
              </a:tr>
              <a:tr h="389180">
                <a:tc>
                  <a:txBody>
                    <a:bodyPr/>
                    <a:lstStyle/>
                    <a:p>
                      <a:pPr algn="l" fontAlgn="t"/>
                      <a:r>
                        <a:rPr lang="en-IN" sz="1800">
                          <a:effectLst/>
                        </a:rPr>
                        <a:t>floor(x)</a:t>
                      </a:r>
                    </a:p>
                  </a:txBody>
                  <a:tcPr marL="56955" marR="56955" marT="56955" marB="56955"/>
                </a:tc>
                <a:tc>
                  <a:txBody>
                    <a:bodyPr/>
                    <a:lstStyle/>
                    <a:p>
                      <a:pPr algn="l" fontAlgn="t"/>
                      <a:r>
                        <a:rPr lang="en-IN" sz="1800">
                          <a:effectLst/>
                        </a:rPr>
                        <a:t>Returns x, rounded downwards to the nearest integer</a:t>
                      </a:r>
                    </a:p>
                  </a:txBody>
                  <a:tcPr marL="56955" marR="56955" marT="56955" marB="56955"/>
                </a:tc>
              </a:tr>
              <a:tr h="389180">
                <a:tc>
                  <a:txBody>
                    <a:bodyPr/>
                    <a:lstStyle/>
                    <a:p>
                      <a:pPr algn="l" fontAlgn="t"/>
                      <a:r>
                        <a:rPr lang="en-IN" sz="1800">
                          <a:effectLst/>
                        </a:rPr>
                        <a:t>log(x)</a:t>
                      </a:r>
                    </a:p>
                  </a:txBody>
                  <a:tcPr marL="56955" marR="56955" marT="56955" marB="56955"/>
                </a:tc>
                <a:tc>
                  <a:txBody>
                    <a:bodyPr/>
                    <a:lstStyle/>
                    <a:p>
                      <a:pPr algn="l" fontAlgn="t"/>
                      <a:r>
                        <a:rPr lang="en-IN" sz="1800">
                          <a:effectLst/>
                        </a:rPr>
                        <a:t>Returns the natural logarithm (base E) of x</a:t>
                      </a:r>
                    </a:p>
                  </a:txBody>
                  <a:tcPr marL="56955" marR="56955" marT="56955" marB="56955"/>
                </a:tc>
              </a:tr>
              <a:tr h="389180">
                <a:tc>
                  <a:txBody>
                    <a:bodyPr/>
                    <a:lstStyle/>
                    <a:p>
                      <a:pPr algn="l" fontAlgn="t"/>
                      <a:r>
                        <a:rPr lang="en-IN" sz="1800">
                          <a:effectLst/>
                        </a:rPr>
                        <a:t>max(x,y,z,...,n)</a:t>
                      </a:r>
                    </a:p>
                  </a:txBody>
                  <a:tcPr marL="56955" marR="56955" marT="56955" marB="56955"/>
                </a:tc>
                <a:tc>
                  <a:txBody>
                    <a:bodyPr/>
                    <a:lstStyle/>
                    <a:p>
                      <a:pPr algn="l" fontAlgn="t"/>
                      <a:r>
                        <a:rPr lang="en-IN" sz="1800">
                          <a:effectLst/>
                        </a:rPr>
                        <a:t>Returns the number with the highest value</a:t>
                      </a:r>
                    </a:p>
                  </a:txBody>
                  <a:tcPr marL="56955" marR="56955" marT="56955" marB="56955"/>
                </a:tc>
              </a:tr>
              <a:tr h="389180">
                <a:tc>
                  <a:txBody>
                    <a:bodyPr/>
                    <a:lstStyle/>
                    <a:p>
                      <a:pPr algn="l" fontAlgn="t"/>
                      <a:r>
                        <a:rPr lang="en-IN" sz="1800">
                          <a:effectLst/>
                        </a:rPr>
                        <a:t>min(x,y,z,...,n)</a:t>
                      </a:r>
                    </a:p>
                  </a:txBody>
                  <a:tcPr marL="56955" marR="56955" marT="56955" marB="56955"/>
                </a:tc>
                <a:tc>
                  <a:txBody>
                    <a:bodyPr/>
                    <a:lstStyle/>
                    <a:p>
                      <a:pPr algn="l" fontAlgn="t"/>
                      <a:r>
                        <a:rPr lang="en-IN" sz="1800" dirty="0">
                          <a:effectLst/>
                        </a:rPr>
                        <a:t>Returns the number with the lowest value</a:t>
                      </a:r>
                    </a:p>
                  </a:txBody>
                  <a:tcPr marL="56955" marR="56955" marT="56955" marB="56955"/>
                </a:tc>
              </a:tr>
            </a:tbl>
          </a:graphicData>
        </a:graphic>
      </p:graphicFrame>
    </p:spTree>
    <p:extLst>
      <p:ext uri="{BB962C8B-B14F-4D97-AF65-F5344CB8AC3E}">
        <p14:creationId xmlns:p14="http://schemas.microsoft.com/office/powerpoint/2010/main" val="33821065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IN" dirty="0" smtClean="0"/>
              <a:t>Continue</a:t>
            </a:r>
            <a:endParaRPr lang="en-IN" dirty="0"/>
          </a:p>
        </p:txBody>
      </p:sp>
      <p:sp>
        <p:nvSpPr>
          <p:cNvPr id="3" name="Content Placeholder 2"/>
          <p:cNvSpPr>
            <a:spLocks noGrp="1"/>
          </p:cNvSpPr>
          <p:nvPr>
            <p:ph idx="1"/>
          </p:nvPr>
        </p:nvSpPr>
        <p:spPr>
          <a:xfrm>
            <a:off x="838200" y="1237129"/>
            <a:ext cx="10515600" cy="1707777"/>
          </a:xfrm>
        </p:spPr>
        <p:txBody>
          <a:bodyPr>
            <a:normAutofit lnSpcReduction="10000"/>
          </a:bodyPr>
          <a:lstStyle/>
          <a:p>
            <a:r>
              <a:rPr lang="en-IN" dirty="0" err="1" smtClean="0"/>
              <a:t>Math.random</a:t>
            </a:r>
            <a:r>
              <a:rPr lang="en-IN" dirty="0" smtClean="0"/>
              <a:t>(): It is used to generate the random number between 0 to 1. </a:t>
            </a:r>
            <a:r>
              <a:rPr lang="en-IN" dirty="0" smtClean="0">
                <a:hlinkClick r:id="rId2" action="ppaction://hlinkfile"/>
              </a:rPr>
              <a:t>Example</a:t>
            </a:r>
            <a:endParaRPr lang="en-IN" dirty="0" smtClean="0"/>
          </a:p>
          <a:p>
            <a:r>
              <a:rPr lang="en-IN" b="1" dirty="0" smtClean="0"/>
              <a:t>What about if I want to generate integer number between 0 to 100? </a:t>
            </a:r>
            <a:r>
              <a:rPr lang="en-IN" b="1" dirty="0" smtClean="0">
                <a:hlinkClick r:id="rId3" action="ppaction://hlinkfile"/>
              </a:rPr>
              <a:t>Example</a:t>
            </a:r>
            <a:endParaRPr lang="en-IN" b="1"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77</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171337469"/>
              </p:ext>
            </p:extLst>
          </p:nvPr>
        </p:nvGraphicFramePr>
        <p:xfrm>
          <a:off x="1225922" y="3045917"/>
          <a:ext cx="9504830" cy="3675558"/>
        </p:xfrm>
        <a:graphic>
          <a:graphicData uri="http://schemas.openxmlformats.org/drawingml/2006/table">
            <a:tbl>
              <a:tblPr>
                <a:tableStyleId>{775DCB02-9BB8-47FD-8907-85C794F793BA}</a:tableStyleId>
              </a:tblPr>
              <a:tblGrid>
                <a:gridCol w="4752415"/>
                <a:gridCol w="4752415"/>
              </a:tblGrid>
              <a:tr h="612593">
                <a:tc>
                  <a:txBody>
                    <a:bodyPr/>
                    <a:lstStyle/>
                    <a:p>
                      <a:pPr algn="l" fontAlgn="t"/>
                      <a:r>
                        <a:rPr lang="en-IN" sz="2000" dirty="0">
                          <a:effectLst/>
                        </a:rPr>
                        <a:t>pow(</a:t>
                      </a:r>
                      <a:r>
                        <a:rPr lang="en-IN" sz="2000" dirty="0" err="1">
                          <a:effectLst/>
                        </a:rPr>
                        <a:t>x,y</a:t>
                      </a:r>
                      <a:r>
                        <a:rPr lang="en-IN" sz="2000" dirty="0">
                          <a:effectLst/>
                        </a:rPr>
                        <a:t>)</a:t>
                      </a:r>
                    </a:p>
                  </a:txBody>
                  <a:tcPr marL="76200" marR="76200" marT="76200" marB="76200"/>
                </a:tc>
                <a:tc>
                  <a:txBody>
                    <a:bodyPr/>
                    <a:lstStyle/>
                    <a:p>
                      <a:pPr algn="l" fontAlgn="t"/>
                      <a:r>
                        <a:rPr lang="en-IN" sz="2000">
                          <a:effectLst/>
                        </a:rPr>
                        <a:t>Returns the value of x to the power of y</a:t>
                      </a:r>
                    </a:p>
                  </a:txBody>
                  <a:tcPr marL="76200" marR="76200" marT="76200" marB="76200"/>
                </a:tc>
              </a:tr>
              <a:tr h="612593">
                <a:tc>
                  <a:txBody>
                    <a:bodyPr/>
                    <a:lstStyle/>
                    <a:p>
                      <a:pPr algn="l" fontAlgn="t"/>
                      <a:r>
                        <a:rPr lang="en-IN" sz="2000">
                          <a:effectLst/>
                        </a:rPr>
                        <a:t>random()</a:t>
                      </a:r>
                    </a:p>
                  </a:txBody>
                  <a:tcPr marL="76200" marR="76200" marT="76200" marB="76200"/>
                </a:tc>
                <a:tc>
                  <a:txBody>
                    <a:bodyPr/>
                    <a:lstStyle/>
                    <a:p>
                      <a:pPr algn="l" fontAlgn="t"/>
                      <a:r>
                        <a:rPr lang="en-IN" sz="2000">
                          <a:effectLst/>
                        </a:rPr>
                        <a:t>Returns a random number between 0 and 1</a:t>
                      </a:r>
                    </a:p>
                  </a:txBody>
                  <a:tcPr marL="76200" marR="76200" marT="76200" marB="76200"/>
                </a:tc>
              </a:tr>
              <a:tr h="612593">
                <a:tc>
                  <a:txBody>
                    <a:bodyPr/>
                    <a:lstStyle/>
                    <a:p>
                      <a:pPr algn="l" fontAlgn="t"/>
                      <a:r>
                        <a:rPr lang="en-IN" sz="2000" dirty="0">
                          <a:effectLst/>
                        </a:rPr>
                        <a:t>round(x)</a:t>
                      </a:r>
                    </a:p>
                  </a:txBody>
                  <a:tcPr marL="76200" marR="76200" marT="76200" marB="76200"/>
                </a:tc>
                <a:tc>
                  <a:txBody>
                    <a:bodyPr/>
                    <a:lstStyle/>
                    <a:p>
                      <a:pPr algn="l" fontAlgn="t"/>
                      <a:r>
                        <a:rPr lang="en-IN" sz="2000">
                          <a:effectLst/>
                        </a:rPr>
                        <a:t>Rounds x to the nearest integer</a:t>
                      </a:r>
                    </a:p>
                  </a:txBody>
                  <a:tcPr marL="76200" marR="76200" marT="76200" marB="76200"/>
                </a:tc>
              </a:tr>
              <a:tr h="612593">
                <a:tc>
                  <a:txBody>
                    <a:bodyPr/>
                    <a:lstStyle/>
                    <a:p>
                      <a:pPr algn="l" fontAlgn="t"/>
                      <a:r>
                        <a:rPr lang="en-IN" sz="2000">
                          <a:effectLst/>
                        </a:rPr>
                        <a:t>sin(x)</a:t>
                      </a:r>
                    </a:p>
                  </a:txBody>
                  <a:tcPr marL="76200" marR="76200" marT="76200" marB="76200"/>
                </a:tc>
                <a:tc>
                  <a:txBody>
                    <a:bodyPr/>
                    <a:lstStyle/>
                    <a:p>
                      <a:pPr algn="l" fontAlgn="t"/>
                      <a:r>
                        <a:rPr lang="en-IN" sz="2000">
                          <a:effectLst/>
                        </a:rPr>
                        <a:t>Returns the sine of x (x is in radians)</a:t>
                      </a:r>
                    </a:p>
                  </a:txBody>
                  <a:tcPr marL="76200" marR="76200" marT="76200" marB="76200"/>
                </a:tc>
              </a:tr>
              <a:tr h="612593">
                <a:tc>
                  <a:txBody>
                    <a:bodyPr/>
                    <a:lstStyle/>
                    <a:p>
                      <a:pPr algn="l" fontAlgn="t"/>
                      <a:r>
                        <a:rPr lang="en-IN" sz="2000" dirty="0" err="1">
                          <a:effectLst/>
                        </a:rPr>
                        <a:t>sqrt</a:t>
                      </a:r>
                      <a:r>
                        <a:rPr lang="en-IN" sz="2000" dirty="0">
                          <a:effectLst/>
                        </a:rPr>
                        <a:t>(x)</a:t>
                      </a:r>
                    </a:p>
                  </a:txBody>
                  <a:tcPr marL="76200" marR="76200" marT="76200" marB="76200"/>
                </a:tc>
                <a:tc>
                  <a:txBody>
                    <a:bodyPr/>
                    <a:lstStyle/>
                    <a:p>
                      <a:pPr algn="l" fontAlgn="t"/>
                      <a:r>
                        <a:rPr lang="en-IN" sz="2000">
                          <a:effectLst/>
                        </a:rPr>
                        <a:t>Returns the square root of x</a:t>
                      </a:r>
                    </a:p>
                  </a:txBody>
                  <a:tcPr marL="76200" marR="76200" marT="76200" marB="76200"/>
                </a:tc>
              </a:tr>
              <a:tr h="612593">
                <a:tc>
                  <a:txBody>
                    <a:bodyPr/>
                    <a:lstStyle/>
                    <a:p>
                      <a:pPr algn="l" fontAlgn="t"/>
                      <a:r>
                        <a:rPr lang="en-IN" sz="2000">
                          <a:effectLst/>
                        </a:rPr>
                        <a:t>tan(x)</a:t>
                      </a:r>
                    </a:p>
                  </a:txBody>
                  <a:tcPr marL="76200" marR="76200" marT="76200" marB="76200"/>
                </a:tc>
                <a:tc>
                  <a:txBody>
                    <a:bodyPr/>
                    <a:lstStyle/>
                    <a:p>
                      <a:pPr algn="l" fontAlgn="t"/>
                      <a:r>
                        <a:rPr lang="en-IN" sz="2000" dirty="0">
                          <a:effectLst/>
                        </a:rPr>
                        <a:t>Returns the tangent of an angle</a:t>
                      </a:r>
                    </a:p>
                  </a:txBody>
                  <a:tcPr marL="76200" marR="76200" marT="76200" marB="76200"/>
                </a:tc>
              </a:tr>
            </a:tbl>
          </a:graphicData>
        </a:graphic>
      </p:graphicFrame>
    </p:spTree>
    <p:extLst>
      <p:ext uri="{BB962C8B-B14F-4D97-AF65-F5344CB8AC3E}">
        <p14:creationId xmlns:p14="http://schemas.microsoft.com/office/powerpoint/2010/main" val="33562360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a:t>
            </a:r>
            <a:endParaRPr lang="en-IN" dirty="0"/>
          </a:p>
        </p:txBody>
      </p:sp>
      <p:sp>
        <p:nvSpPr>
          <p:cNvPr id="3" name="Content Placeholder 2"/>
          <p:cNvSpPr>
            <a:spLocks noGrp="1"/>
          </p:cNvSpPr>
          <p:nvPr>
            <p:ph idx="1"/>
          </p:nvPr>
        </p:nvSpPr>
        <p:spPr>
          <a:xfrm>
            <a:off x="838200" y="1690688"/>
            <a:ext cx="10515600" cy="4665661"/>
          </a:xfrm>
        </p:spPr>
        <p:txBody>
          <a:bodyPr/>
          <a:lstStyle/>
          <a:p>
            <a:r>
              <a:rPr lang="en-IN" dirty="0" smtClean="0"/>
              <a:t>The </a:t>
            </a:r>
            <a:r>
              <a:rPr lang="en-IN" dirty="0"/>
              <a:t>Date object lets you work with dates (years, months, days, hours, minutes, seconds, and milliseconds</a:t>
            </a:r>
            <a:r>
              <a:rPr lang="en-IN" dirty="0" smtClean="0"/>
              <a:t>).</a:t>
            </a:r>
          </a:p>
          <a:p>
            <a:r>
              <a:rPr lang="en-IN" dirty="0"/>
              <a:t>A JavaScript date can be written as a string:</a:t>
            </a:r>
          </a:p>
          <a:p>
            <a:r>
              <a:rPr lang="en-IN" b="1" dirty="0"/>
              <a:t>Mon Oct 12 2015 23:10:16 GMT+0530 (India Standard Time)</a:t>
            </a:r>
            <a:endParaRPr lang="en-IN" dirty="0"/>
          </a:p>
          <a:p>
            <a:r>
              <a:rPr lang="en-IN" dirty="0"/>
              <a:t>or as a number:</a:t>
            </a:r>
          </a:p>
          <a:p>
            <a:r>
              <a:rPr lang="en-IN" b="1" dirty="0"/>
              <a:t>1444671616651</a:t>
            </a:r>
            <a:endParaRPr lang="en-IN" dirty="0"/>
          </a:p>
          <a:p>
            <a:r>
              <a:rPr lang="en-IN" dirty="0"/>
              <a:t>Dates written as numbers, specifies the number of milliseconds since January 1, 1970, 00:00:00.</a:t>
            </a:r>
          </a:p>
          <a:p>
            <a:r>
              <a:rPr lang="en-IN" dirty="0" smtClean="0"/>
              <a:t>Date() : function return current date with all the parameters. </a:t>
            </a:r>
            <a:r>
              <a:rPr lang="en-IN" dirty="0" smtClean="0">
                <a:hlinkClick r:id="rId2" action="ppaction://hlinkfile"/>
              </a:rPr>
              <a:t>Example</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78</a:t>
            </a:fld>
            <a:endParaRPr lang="en-IN"/>
          </a:p>
        </p:txBody>
      </p:sp>
    </p:spTree>
    <p:extLst>
      <p:ext uri="{BB962C8B-B14F-4D97-AF65-F5344CB8AC3E}">
        <p14:creationId xmlns:p14="http://schemas.microsoft.com/office/powerpoint/2010/main" val="36799204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Date object</a:t>
            </a:r>
            <a:endParaRPr lang="en-IN" dirty="0"/>
          </a:p>
        </p:txBody>
      </p:sp>
      <p:sp>
        <p:nvSpPr>
          <p:cNvPr id="3" name="Content Placeholder 2"/>
          <p:cNvSpPr>
            <a:spLocks noGrp="1"/>
          </p:cNvSpPr>
          <p:nvPr>
            <p:ph idx="1"/>
          </p:nvPr>
        </p:nvSpPr>
        <p:spPr>
          <a:xfrm>
            <a:off x="838200" y="2039471"/>
            <a:ext cx="10515600" cy="4316879"/>
          </a:xfrm>
        </p:spPr>
        <p:txBody>
          <a:bodyPr/>
          <a:lstStyle/>
          <a:p>
            <a:r>
              <a:rPr lang="en-IN" dirty="0"/>
              <a:t>Date objects are created with the </a:t>
            </a:r>
            <a:r>
              <a:rPr lang="en-IN" b="1" dirty="0"/>
              <a:t>new Date()</a:t>
            </a:r>
            <a:r>
              <a:rPr lang="en-IN" dirty="0"/>
              <a:t> constructor.</a:t>
            </a:r>
          </a:p>
          <a:p>
            <a:r>
              <a:rPr lang="en-IN" dirty="0"/>
              <a:t>There are </a:t>
            </a:r>
            <a:r>
              <a:rPr lang="en-IN" b="1" dirty="0"/>
              <a:t>4 ways</a:t>
            </a:r>
            <a:r>
              <a:rPr lang="en-IN" dirty="0"/>
              <a:t> of initiating a date:</a:t>
            </a:r>
          </a:p>
          <a:p>
            <a:pPr lvl="1"/>
            <a:r>
              <a:rPr lang="en-IN" dirty="0"/>
              <a:t>new Date()</a:t>
            </a:r>
            <a:br>
              <a:rPr lang="en-IN" dirty="0"/>
            </a:br>
            <a:r>
              <a:rPr lang="en-IN" dirty="0"/>
              <a:t>new Date(milliseconds)</a:t>
            </a:r>
            <a:br>
              <a:rPr lang="en-IN" dirty="0"/>
            </a:br>
            <a:r>
              <a:rPr lang="en-IN" dirty="0"/>
              <a:t>new </a:t>
            </a:r>
            <a:r>
              <a:rPr lang="en-IN" dirty="0" smtClean="0"/>
              <a:t>Date(date String</a:t>
            </a:r>
            <a:r>
              <a:rPr lang="en-IN" dirty="0"/>
              <a:t>)</a:t>
            </a:r>
            <a:br>
              <a:rPr lang="en-IN" dirty="0"/>
            </a:br>
            <a:r>
              <a:rPr lang="en-IN" dirty="0"/>
              <a:t>new Date(year, month, day, hours, minutes, seconds, milliseconds</a:t>
            </a:r>
            <a:r>
              <a:rPr lang="en-IN" dirty="0" smtClean="0"/>
              <a:t>)</a:t>
            </a:r>
          </a:p>
          <a:p>
            <a:r>
              <a:rPr lang="en-IN" dirty="0"/>
              <a:t>n</a:t>
            </a:r>
            <a:r>
              <a:rPr lang="en-IN" dirty="0" smtClean="0"/>
              <a:t>ew Date() : It return the current date</a:t>
            </a:r>
            <a:r>
              <a:rPr lang="en-IN" dirty="0"/>
              <a:t> </a:t>
            </a:r>
            <a:r>
              <a:rPr lang="en-IN" dirty="0" smtClean="0">
                <a:hlinkClick r:id="rId2" action="ppaction://hlinkfile"/>
              </a:rPr>
              <a:t>Example</a:t>
            </a:r>
            <a:endParaRPr lang="en-IN" dirty="0" smtClean="0"/>
          </a:p>
          <a:p>
            <a:pPr algn="just"/>
            <a:r>
              <a:rPr lang="en-IN" dirty="0" smtClean="0"/>
              <a:t>new Date(date String): creates </a:t>
            </a:r>
            <a:r>
              <a:rPr lang="en-IN" dirty="0"/>
              <a:t>a new date object from the specified date and </a:t>
            </a:r>
            <a:r>
              <a:rPr lang="en-IN" dirty="0" smtClean="0"/>
              <a:t>time. </a:t>
            </a:r>
            <a:r>
              <a:rPr lang="en-IN" dirty="0" smtClean="0">
                <a:hlinkClick r:id="rId3" action="ppaction://hlinkfile"/>
              </a:rPr>
              <a:t>Example</a:t>
            </a:r>
            <a:endParaRPr lang="en-IN" dirty="0" smtClean="0"/>
          </a:p>
        </p:txBody>
      </p:sp>
      <p:sp>
        <p:nvSpPr>
          <p:cNvPr id="5" name="Slide Number Placeholder 4"/>
          <p:cNvSpPr>
            <a:spLocks noGrp="1"/>
          </p:cNvSpPr>
          <p:nvPr>
            <p:ph type="sldNum" sz="quarter" idx="12"/>
          </p:nvPr>
        </p:nvSpPr>
        <p:spPr/>
        <p:txBody>
          <a:bodyPr/>
          <a:lstStyle/>
          <a:p>
            <a:fld id="{9E764887-F25D-462C-B866-F40911D1E90D}" type="slidenum">
              <a:rPr lang="en-IN" smtClean="0"/>
              <a:pPr/>
              <a:t>79</a:t>
            </a:fld>
            <a:endParaRPr lang="en-IN"/>
          </a:p>
        </p:txBody>
      </p:sp>
    </p:spTree>
    <p:extLst>
      <p:ext uri="{BB962C8B-B14F-4D97-AF65-F5344CB8AC3E}">
        <p14:creationId xmlns:p14="http://schemas.microsoft.com/office/powerpoint/2010/main" val="629666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Java Scripts</a:t>
            </a:r>
            <a:endParaRPr lang="en-IN" dirty="0"/>
          </a:p>
        </p:txBody>
      </p:sp>
      <p:sp>
        <p:nvSpPr>
          <p:cNvPr id="3" name="Content Placeholder 2"/>
          <p:cNvSpPr>
            <a:spLocks noGrp="1"/>
          </p:cNvSpPr>
          <p:nvPr>
            <p:ph idx="1"/>
          </p:nvPr>
        </p:nvSpPr>
        <p:spPr>
          <a:xfrm>
            <a:off x="1103312" y="2052918"/>
            <a:ext cx="10205664" cy="4195481"/>
          </a:xfrm>
        </p:spPr>
        <p:txBody>
          <a:bodyPr>
            <a:normAutofit/>
          </a:bodyPr>
          <a:lstStyle/>
          <a:p>
            <a:r>
              <a:rPr lang="en-IN" b="1" dirty="0" smtClean="0"/>
              <a:t>Internal declaration</a:t>
            </a:r>
          </a:p>
          <a:p>
            <a:pPr lvl="1"/>
            <a:r>
              <a:rPr lang="en-IN" sz="2800" dirty="0" smtClean="0"/>
              <a:t>&lt;script&gt;…. &lt;/script&gt; </a:t>
            </a:r>
            <a:r>
              <a:rPr lang="en-IN" sz="2800" dirty="0" smtClean="0">
                <a:hlinkClick r:id="rId2" action="ppaction://hlinkfile"/>
              </a:rPr>
              <a:t>Example</a:t>
            </a:r>
            <a:endParaRPr lang="en-IN" sz="2800" dirty="0" smtClean="0"/>
          </a:p>
          <a:p>
            <a:pPr marL="457200" lvl="1" indent="0">
              <a:buNone/>
            </a:pPr>
            <a:endParaRPr lang="en-IN" sz="2800" dirty="0" smtClean="0"/>
          </a:p>
          <a:p>
            <a:r>
              <a:rPr lang="en-IN" b="1" dirty="0" smtClean="0"/>
              <a:t>External Declaration</a:t>
            </a:r>
            <a:endParaRPr lang="en-US" sz="2800" noProof="1" smtClean="0">
              <a:latin typeface="Consolas" pitchFamily="49" charset="0"/>
              <a:cs typeface="Consolas" pitchFamily="49" charset="0"/>
              <a:sym typeface="Wingdings" pitchFamily="2" charset="2"/>
            </a:endParaRP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&lt;script src="scripts.js" type="text/javscript"&gt;</a:t>
            </a: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 code placed here will not be executed! --&gt;</a:t>
            </a:r>
          </a:p>
          <a:p>
            <a:pPr marL="457200" lvl="1" indent="0" eaLnBrk="0" hangingPunct="0">
              <a:buClr>
                <a:schemeClr val="accent5">
                  <a:lumMod val="40000"/>
                  <a:lumOff val="60000"/>
                </a:schemeClr>
              </a:buClr>
              <a:buSzPct val="70000"/>
              <a:buNone/>
            </a:pPr>
            <a:r>
              <a:rPr lang="en-US" sz="2800" noProof="1" smtClean="0">
                <a:latin typeface="Consolas" pitchFamily="49" charset="0"/>
                <a:cs typeface="Consolas" pitchFamily="49" charset="0"/>
                <a:sym typeface="Wingdings" pitchFamily="2" charset="2"/>
              </a:rPr>
              <a:t>&lt;/script&gt; </a:t>
            </a:r>
            <a:r>
              <a:rPr lang="en-US" sz="2800" noProof="1" smtClean="0">
                <a:latin typeface="Consolas" pitchFamily="49" charset="0"/>
                <a:cs typeface="Consolas" pitchFamily="49" charset="0"/>
                <a:sym typeface="Wingdings" pitchFamily="2" charset="2"/>
                <a:hlinkClick r:id="rId3" action="ppaction://hlinkfile"/>
              </a:rPr>
              <a:t>Example</a:t>
            </a:r>
            <a:endParaRPr lang="en-US" sz="2800" noProof="1" smtClean="0">
              <a:latin typeface="Consolas" pitchFamily="49" charset="0"/>
              <a:cs typeface="Consolas" pitchFamily="49" charset="0"/>
              <a:sym typeface="Wingdings" pitchFamily="2" charset="2"/>
            </a:endParaRP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a:t>
            </a:fld>
            <a:endParaRPr lang="en-IN"/>
          </a:p>
        </p:txBody>
      </p:sp>
    </p:spTree>
    <p:extLst>
      <p:ext uri="{BB962C8B-B14F-4D97-AF65-F5344CB8AC3E}">
        <p14:creationId xmlns:p14="http://schemas.microsoft.com/office/powerpoint/2010/main" val="1985933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Date format</a:t>
            </a:r>
            <a:endParaRPr lang="en-IN" dirty="0"/>
          </a:p>
        </p:txBody>
      </p:sp>
      <p:sp>
        <p:nvSpPr>
          <p:cNvPr id="3" name="Content Placeholder 2"/>
          <p:cNvSpPr>
            <a:spLocks noGrp="1"/>
          </p:cNvSpPr>
          <p:nvPr>
            <p:ph idx="1"/>
          </p:nvPr>
        </p:nvSpPr>
        <p:spPr>
          <a:xfrm>
            <a:off x="838200" y="1223683"/>
            <a:ext cx="10515600" cy="5284694"/>
          </a:xfrm>
        </p:spPr>
        <p:txBody>
          <a:bodyPr>
            <a:normAutofit lnSpcReduction="10000"/>
          </a:bodyPr>
          <a:lstStyle/>
          <a:p>
            <a:r>
              <a:rPr lang="en-IN" dirty="0" smtClean="0"/>
              <a:t>This format is used with new Date(string).</a:t>
            </a:r>
          </a:p>
          <a:p>
            <a:r>
              <a:rPr lang="en-IN" dirty="0"/>
              <a:t>The ISO 8601 syntax (YYYY-MM-DD) is the newest (and preferred) JavaScript date </a:t>
            </a:r>
            <a:r>
              <a:rPr lang="en-IN" dirty="0" smtClean="0"/>
              <a:t>format : new Date(“2015-10-13”)</a:t>
            </a:r>
          </a:p>
          <a:p>
            <a:pPr lvl="1"/>
            <a:r>
              <a:rPr lang="en-IN" dirty="0"/>
              <a:t>n</a:t>
            </a:r>
            <a:r>
              <a:rPr lang="en-IN" dirty="0" smtClean="0"/>
              <a:t>ew Date(“2015-10”)</a:t>
            </a:r>
          </a:p>
          <a:p>
            <a:pPr lvl="1"/>
            <a:r>
              <a:rPr lang="en-IN" dirty="0"/>
              <a:t>n</a:t>
            </a:r>
            <a:r>
              <a:rPr lang="en-IN" dirty="0" smtClean="0"/>
              <a:t>ew Date(“2015”)</a:t>
            </a:r>
          </a:p>
          <a:p>
            <a:pPr lvl="1"/>
            <a:r>
              <a:rPr lang="en-IN" dirty="0"/>
              <a:t>n</a:t>
            </a:r>
            <a:r>
              <a:rPr lang="en-IN" dirty="0" smtClean="0"/>
              <a:t>ew Date (“2015-10-13T12:15:00”)</a:t>
            </a:r>
          </a:p>
          <a:p>
            <a:pPr lvl="2"/>
            <a:r>
              <a:rPr lang="en-IN" dirty="0"/>
              <a:t>The T in the date string, between the date and time, indicates UTC time</a:t>
            </a:r>
            <a:r>
              <a:rPr lang="en-IN" dirty="0" smtClean="0"/>
              <a:t>.</a:t>
            </a:r>
          </a:p>
          <a:p>
            <a:r>
              <a:rPr lang="en-IN" dirty="0" smtClean="0"/>
              <a:t>Long Format : </a:t>
            </a:r>
            <a:r>
              <a:rPr lang="en-IN" dirty="0"/>
              <a:t>Long dates are most often written with a "MMM DD YYYY" syntax like </a:t>
            </a:r>
            <a:r>
              <a:rPr lang="en-IN" dirty="0" smtClean="0"/>
              <a:t>this</a:t>
            </a:r>
          </a:p>
          <a:p>
            <a:r>
              <a:rPr lang="en-IN" dirty="0" smtClean="0"/>
              <a:t>new Date(“Oct 13 2015”).</a:t>
            </a:r>
          </a:p>
          <a:p>
            <a:r>
              <a:rPr lang="en-IN" dirty="0"/>
              <a:t>But, year, month, and day can be in any </a:t>
            </a:r>
            <a:r>
              <a:rPr lang="en-IN" dirty="0" smtClean="0"/>
              <a:t>order.</a:t>
            </a:r>
          </a:p>
          <a:p>
            <a:r>
              <a:rPr lang="en-IN" dirty="0"/>
              <a:t>And, month can be written in full (January), or abbreviated (Jan)</a:t>
            </a:r>
            <a:r>
              <a:rPr lang="en-IN" dirty="0" smtClean="0"/>
              <a:t> </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80</a:t>
            </a:fld>
            <a:endParaRPr lang="en-IN"/>
          </a:p>
        </p:txBody>
      </p:sp>
    </p:spTree>
    <p:extLst>
      <p:ext uri="{BB962C8B-B14F-4D97-AF65-F5344CB8AC3E}">
        <p14:creationId xmlns:p14="http://schemas.microsoft.com/office/powerpoint/2010/main" val="40828557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Format continue</a:t>
            </a:r>
            <a:endParaRPr lang="en-IN" dirty="0"/>
          </a:p>
        </p:txBody>
      </p:sp>
      <p:sp>
        <p:nvSpPr>
          <p:cNvPr id="3" name="Content Placeholder 2"/>
          <p:cNvSpPr>
            <a:spLocks noGrp="1"/>
          </p:cNvSpPr>
          <p:nvPr>
            <p:ph idx="1"/>
          </p:nvPr>
        </p:nvSpPr>
        <p:spPr/>
        <p:txBody>
          <a:bodyPr/>
          <a:lstStyle/>
          <a:p>
            <a:r>
              <a:rPr lang="en-IN" dirty="0" smtClean="0"/>
              <a:t>Short format: </a:t>
            </a:r>
            <a:r>
              <a:rPr lang="en-IN" dirty="0"/>
              <a:t>Short dates are most often written with an "MM/DD/YYYY" syntax like </a:t>
            </a:r>
            <a:r>
              <a:rPr lang="en-IN" dirty="0" smtClean="0"/>
              <a:t>this.</a:t>
            </a:r>
          </a:p>
          <a:p>
            <a:r>
              <a:rPr lang="en-IN" dirty="0"/>
              <a:t>Either "/" or "-" can be used as a </a:t>
            </a:r>
            <a:r>
              <a:rPr lang="en-IN" dirty="0" smtClean="0"/>
              <a:t>separator.</a:t>
            </a:r>
          </a:p>
          <a:p>
            <a:r>
              <a:rPr lang="en-IN" dirty="0" err="1" smtClean="0"/>
              <a:t>i.e</a:t>
            </a:r>
            <a:r>
              <a:rPr lang="en-IN" dirty="0" smtClean="0"/>
              <a:t> new Date(“10/13/2015”) or new Date(“10-13-2015”)</a:t>
            </a:r>
          </a:p>
          <a:p>
            <a:r>
              <a:rPr lang="en-IN" dirty="0"/>
              <a:t>JavaScript will also accept "</a:t>
            </a:r>
            <a:r>
              <a:rPr lang="en-IN" dirty="0" smtClean="0"/>
              <a:t>YYYY/MM/DD“.</a:t>
            </a:r>
          </a:p>
          <a:p>
            <a:r>
              <a:rPr lang="en-IN" dirty="0"/>
              <a:t>Month is written before day in all short date and ISO date formats.</a:t>
            </a:r>
            <a:endParaRPr lang="en-IN" dirty="0" smtClean="0"/>
          </a:p>
          <a:p>
            <a:r>
              <a:rPr lang="en-IN" dirty="0"/>
              <a:t>JavaScript will accept date strings in "full JavaScript </a:t>
            </a:r>
            <a:r>
              <a:rPr lang="en-IN" dirty="0" smtClean="0"/>
              <a:t>format“</a:t>
            </a:r>
          </a:p>
          <a:p>
            <a:r>
              <a:rPr lang="en-IN" dirty="0" err="1" smtClean="0"/>
              <a:t>i.e</a:t>
            </a:r>
            <a:r>
              <a:rPr lang="en-IN" dirty="0" smtClean="0"/>
              <a:t> </a:t>
            </a:r>
            <a:r>
              <a:rPr lang="en-IN" dirty="0"/>
              <a:t>new Date("Wed Mar 25 2015 09:56:24 GMT+0530 (India Standard Time)</a:t>
            </a:r>
            <a:r>
              <a:rPr lang="en-IN" dirty="0" smtClean="0"/>
              <a: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81</a:t>
            </a:fld>
            <a:endParaRPr lang="en-IN"/>
          </a:p>
        </p:txBody>
      </p:sp>
    </p:spTree>
    <p:extLst>
      <p:ext uri="{BB962C8B-B14F-4D97-AF65-F5344CB8AC3E}">
        <p14:creationId xmlns:p14="http://schemas.microsoft.com/office/powerpoint/2010/main" val="26316728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Date as number and </a:t>
            </a:r>
            <a:endParaRPr lang="en-IN" dirty="0"/>
          </a:p>
        </p:txBody>
      </p:sp>
      <p:sp>
        <p:nvSpPr>
          <p:cNvPr id="3" name="Content Placeholder 2"/>
          <p:cNvSpPr>
            <a:spLocks noGrp="1"/>
          </p:cNvSpPr>
          <p:nvPr>
            <p:ph idx="1"/>
          </p:nvPr>
        </p:nvSpPr>
        <p:spPr/>
        <p:txBody>
          <a:bodyPr>
            <a:normAutofit lnSpcReduction="10000"/>
          </a:bodyPr>
          <a:lstStyle/>
          <a:p>
            <a:pPr algn="just"/>
            <a:r>
              <a:rPr lang="en-IN" dirty="0"/>
              <a:t>Using new Date(</a:t>
            </a:r>
            <a:r>
              <a:rPr lang="en-IN" b="1" dirty="0"/>
              <a:t>number</a:t>
            </a:r>
            <a:r>
              <a:rPr lang="en-IN" dirty="0"/>
              <a:t>), creates a new date object as</a:t>
            </a:r>
            <a:r>
              <a:rPr lang="en-IN" b="1" dirty="0"/>
              <a:t> zero time plus the number</a:t>
            </a:r>
            <a:r>
              <a:rPr lang="en-IN" dirty="0" smtClean="0"/>
              <a:t>. </a:t>
            </a:r>
            <a:r>
              <a:rPr lang="en-IN" dirty="0" smtClean="0">
                <a:hlinkClick r:id="rId2" action="ppaction://hlinkfile"/>
              </a:rPr>
              <a:t>Example</a:t>
            </a:r>
            <a:endParaRPr lang="en-IN" dirty="0" smtClean="0"/>
          </a:p>
          <a:p>
            <a:pPr algn="just"/>
            <a:r>
              <a:rPr lang="en-IN" dirty="0"/>
              <a:t>JavaScript dates are calculated in milliseconds from 01 January, 1970 00:00:00 Universal Time (UTC). One day contains 86,400,000 millisecond</a:t>
            </a:r>
            <a:r>
              <a:rPr lang="en-IN" dirty="0" smtClean="0"/>
              <a:t>.</a:t>
            </a:r>
          </a:p>
          <a:p>
            <a:r>
              <a:rPr lang="en-IN" dirty="0"/>
              <a:t>Using new Date(</a:t>
            </a:r>
            <a:r>
              <a:rPr lang="en-IN" b="1" dirty="0"/>
              <a:t>7 numbers</a:t>
            </a:r>
            <a:r>
              <a:rPr lang="en-IN" dirty="0"/>
              <a:t>), creates a new date object with the </a:t>
            </a:r>
            <a:r>
              <a:rPr lang="en-IN" b="1" dirty="0"/>
              <a:t>specified date and time</a:t>
            </a:r>
            <a:r>
              <a:rPr lang="en-IN" dirty="0"/>
              <a:t>:</a:t>
            </a:r>
          </a:p>
          <a:p>
            <a:r>
              <a:rPr lang="en-IN" dirty="0"/>
              <a:t>The 7 numbers specify the year, month, day, hour, minute, second, and millisecond, in that </a:t>
            </a:r>
            <a:r>
              <a:rPr lang="en-IN" dirty="0" smtClean="0"/>
              <a:t>order </a:t>
            </a:r>
            <a:r>
              <a:rPr lang="en-IN" dirty="0" smtClean="0">
                <a:hlinkClick r:id="rId3" action="ppaction://hlinkfile"/>
              </a:rPr>
              <a:t>Example</a:t>
            </a:r>
            <a:endParaRPr lang="en-IN" dirty="0" smtClean="0"/>
          </a:p>
          <a:p>
            <a:r>
              <a:rPr lang="en-IN" dirty="0" smtClean="0"/>
              <a:t>You can omit last 4 values</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82</a:t>
            </a:fld>
            <a:endParaRPr lang="en-IN"/>
          </a:p>
        </p:txBody>
      </p:sp>
    </p:spTree>
    <p:extLst>
      <p:ext uri="{BB962C8B-B14F-4D97-AF65-F5344CB8AC3E}">
        <p14:creationId xmlns:p14="http://schemas.microsoft.com/office/powerpoint/2010/main" val="33856875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Date Methods</a:t>
            </a:r>
            <a:endParaRPr lang="en-IN" dirty="0"/>
          </a:p>
        </p:txBody>
      </p:sp>
      <p:sp>
        <p:nvSpPr>
          <p:cNvPr id="3" name="Content Placeholder 2"/>
          <p:cNvSpPr>
            <a:spLocks noGrp="1"/>
          </p:cNvSpPr>
          <p:nvPr>
            <p:ph idx="1"/>
          </p:nvPr>
        </p:nvSpPr>
        <p:spPr/>
        <p:txBody>
          <a:bodyPr/>
          <a:lstStyle/>
          <a:p>
            <a:r>
              <a:rPr lang="en-IN" dirty="0"/>
              <a:t>When a Date object is created, a number of </a:t>
            </a:r>
            <a:r>
              <a:rPr lang="en-IN" b="1" dirty="0"/>
              <a:t>methods</a:t>
            </a:r>
            <a:r>
              <a:rPr lang="en-IN" dirty="0"/>
              <a:t> allow you to operate on it</a:t>
            </a:r>
            <a:r>
              <a:rPr lang="en-IN" dirty="0" smtClean="0"/>
              <a:t>.</a:t>
            </a:r>
          </a:p>
          <a:p>
            <a:r>
              <a:rPr lang="en-IN" dirty="0" smtClean="0">
                <a:hlinkClick r:id="rId2" action="ppaction://hlinkfile"/>
              </a:rPr>
              <a:t>Methods of Date</a:t>
            </a:r>
            <a:endParaRPr lang="en-IN" dirty="0" smtClean="0"/>
          </a:p>
          <a:p>
            <a:r>
              <a:rPr lang="en-IN" dirty="0" smtClean="0">
                <a:hlinkClick r:id="rId3"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83</a:t>
            </a:fld>
            <a:endParaRPr lang="en-IN"/>
          </a:p>
        </p:txBody>
      </p:sp>
    </p:spTree>
    <p:extLst>
      <p:ext uri="{BB962C8B-B14F-4D97-AF65-F5344CB8AC3E}">
        <p14:creationId xmlns:p14="http://schemas.microsoft.com/office/powerpoint/2010/main" val="24124757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3"/>
            <a:ext cx="10515600" cy="1325563"/>
          </a:xfrm>
        </p:spPr>
        <p:txBody>
          <a:bodyPr/>
          <a:lstStyle/>
          <a:p>
            <a:r>
              <a:rPr lang="en-IN" dirty="0" smtClean="0"/>
              <a:t>Boolean</a:t>
            </a:r>
            <a:endParaRPr lang="en-IN" dirty="0"/>
          </a:p>
        </p:txBody>
      </p:sp>
      <p:sp>
        <p:nvSpPr>
          <p:cNvPr id="3" name="Content Placeholder 2"/>
          <p:cNvSpPr>
            <a:spLocks noGrp="1"/>
          </p:cNvSpPr>
          <p:nvPr>
            <p:ph idx="1"/>
          </p:nvPr>
        </p:nvSpPr>
        <p:spPr>
          <a:xfrm>
            <a:off x="838200" y="1290918"/>
            <a:ext cx="10515600" cy="5177117"/>
          </a:xfrm>
        </p:spPr>
        <p:txBody>
          <a:bodyPr>
            <a:normAutofit fontScale="92500" lnSpcReduction="10000"/>
          </a:bodyPr>
          <a:lstStyle/>
          <a:p>
            <a:r>
              <a:rPr lang="en-IN" dirty="0"/>
              <a:t>Very often, in programming, you will need a data type that can only have one of two values, like</a:t>
            </a:r>
          </a:p>
          <a:p>
            <a:pPr lvl="1"/>
            <a:r>
              <a:rPr lang="en-IN" dirty="0"/>
              <a:t>YES / NO</a:t>
            </a:r>
          </a:p>
          <a:p>
            <a:pPr lvl="1"/>
            <a:r>
              <a:rPr lang="en-IN" dirty="0"/>
              <a:t>ON / OFF</a:t>
            </a:r>
          </a:p>
          <a:p>
            <a:pPr lvl="1"/>
            <a:r>
              <a:rPr lang="en-IN" dirty="0"/>
              <a:t>TRUE / FALSE</a:t>
            </a:r>
          </a:p>
          <a:p>
            <a:r>
              <a:rPr lang="en-IN" dirty="0"/>
              <a:t>You can use the Boolean() function to find out if an expression (or a variable) is </a:t>
            </a:r>
            <a:r>
              <a:rPr lang="en-IN" dirty="0" smtClean="0"/>
              <a:t>true. </a:t>
            </a:r>
            <a:r>
              <a:rPr lang="en-IN" dirty="0" smtClean="0">
                <a:hlinkClick r:id="rId2" action="ppaction://hlinkfile"/>
              </a:rPr>
              <a:t>Example</a:t>
            </a:r>
            <a:endParaRPr lang="en-IN" dirty="0" smtClean="0"/>
          </a:p>
          <a:p>
            <a:r>
              <a:rPr lang="en-IN" dirty="0"/>
              <a:t>The Boolean value of </a:t>
            </a:r>
            <a:r>
              <a:rPr lang="en-IN" b="1" dirty="0"/>
              <a:t>0</a:t>
            </a:r>
            <a:r>
              <a:rPr lang="en-IN" dirty="0"/>
              <a:t> (zero) is </a:t>
            </a:r>
            <a:r>
              <a:rPr lang="en-IN" b="1" dirty="0" smtClean="0"/>
              <a:t>false</a:t>
            </a:r>
          </a:p>
          <a:p>
            <a:r>
              <a:rPr lang="en-IN" dirty="0"/>
              <a:t>The Boolean value of </a:t>
            </a:r>
            <a:r>
              <a:rPr lang="en-IN" b="1" dirty="0"/>
              <a:t>-0</a:t>
            </a:r>
            <a:r>
              <a:rPr lang="en-IN" dirty="0"/>
              <a:t> (minus zero) is </a:t>
            </a:r>
            <a:r>
              <a:rPr lang="en-IN" b="1" dirty="0" smtClean="0"/>
              <a:t>false</a:t>
            </a:r>
          </a:p>
          <a:p>
            <a:r>
              <a:rPr lang="en-IN" dirty="0"/>
              <a:t>The Boolean value of </a:t>
            </a:r>
            <a:r>
              <a:rPr lang="en-IN" b="1" dirty="0"/>
              <a:t>"" </a:t>
            </a:r>
            <a:r>
              <a:rPr lang="en-IN" dirty="0"/>
              <a:t>(empty string) is </a:t>
            </a:r>
            <a:r>
              <a:rPr lang="en-IN" b="1" dirty="0" smtClean="0"/>
              <a:t>false</a:t>
            </a:r>
          </a:p>
          <a:p>
            <a:r>
              <a:rPr lang="en-IN" dirty="0"/>
              <a:t>The Boolean value of </a:t>
            </a:r>
            <a:r>
              <a:rPr lang="en-IN" b="1" dirty="0"/>
              <a:t>undefined</a:t>
            </a:r>
            <a:r>
              <a:rPr lang="en-IN" dirty="0"/>
              <a:t> is </a:t>
            </a:r>
            <a:r>
              <a:rPr lang="en-IN" b="1" dirty="0" smtClean="0"/>
              <a:t>false</a:t>
            </a:r>
          </a:p>
          <a:p>
            <a:r>
              <a:rPr lang="en-IN" dirty="0"/>
              <a:t>The Boolean value of </a:t>
            </a:r>
            <a:r>
              <a:rPr lang="en-IN" b="1" dirty="0"/>
              <a:t>null</a:t>
            </a:r>
            <a:r>
              <a:rPr lang="en-IN" dirty="0"/>
              <a:t> is </a:t>
            </a:r>
            <a:r>
              <a:rPr lang="en-IN" b="1" dirty="0" smtClean="0"/>
              <a:t>false</a:t>
            </a:r>
          </a:p>
          <a:p>
            <a:r>
              <a:rPr lang="en-IN" dirty="0"/>
              <a:t>The Boolean value of </a:t>
            </a:r>
            <a:r>
              <a:rPr lang="en-IN" b="1" dirty="0" err="1"/>
              <a:t>NaN</a:t>
            </a:r>
            <a:r>
              <a:rPr lang="en-IN" dirty="0"/>
              <a:t> is </a:t>
            </a:r>
            <a:r>
              <a:rPr lang="en-IN" b="1" dirty="0"/>
              <a:t>false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84</a:t>
            </a:fld>
            <a:endParaRPr lang="en-IN"/>
          </a:p>
        </p:txBody>
      </p:sp>
    </p:spTree>
    <p:extLst>
      <p:ext uri="{BB962C8B-B14F-4D97-AF65-F5344CB8AC3E}">
        <p14:creationId xmlns:p14="http://schemas.microsoft.com/office/powerpoint/2010/main" val="7551118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operator</a:t>
            </a:r>
            <a:endParaRPr lang="en-IN" dirty="0"/>
          </a:p>
        </p:txBody>
      </p:sp>
      <p:sp>
        <p:nvSpPr>
          <p:cNvPr id="3" name="Content Placeholder 2"/>
          <p:cNvSpPr>
            <a:spLocks noGrp="1"/>
          </p:cNvSpPr>
          <p:nvPr>
            <p:ph idx="1"/>
          </p:nvPr>
        </p:nvSpPr>
        <p:spPr/>
        <p:txBody>
          <a:bodyPr/>
          <a:lstStyle/>
          <a:p>
            <a:r>
              <a:rPr lang="en-IN" dirty="0" smtClean="0"/>
              <a:t>List of operators</a:t>
            </a:r>
          </a:p>
          <a:p>
            <a:pPr lvl="1"/>
            <a:r>
              <a:rPr lang="en-IN" dirty="0" smtClean="0"/>
              <a:t>== , ===, !=, !===, &gt;, &lt;, &lt;=, &gt;=</a:t>
            </a:r>
          </a:p>
          <a:p>
            <a:r>
              <a:rPr lang="en-IN" dirty="0" smtClean="0"/>
              <a:t>Logical operators</a:t>
            </a:r>
          </a:p>
          <a:p>
            <a:pPr lvl="1"/>
            <a:r>
              <a:rPr lang="en-IN" dirty="0" smtClean="0"/>
              <a:t>&amp;&amp;, ||, !</a:t>
            </a:r>
          </a:p>
          <a:p>
            <a:r>
              <a:rPr lang="en-IN" dirty="0" smtClean="0"/>
              <a:t>Ternary operators</a:t>
            </a:r>
          </a:p>
          <a:p>
            <a:pPr lvl="1"/>
            <a:r>
              <a:rPr lang="en-IN" dirty="0"/>
              <a:t>(</a:t>
            </a:r>
            <a:r>
              <a:rPr lang="en-IN" i="1" dirty="0"/>
              <a:t>condition</a:t>
            </a:r>
            <a:r>
              <a:rPr lang="en-IN" dirty="0"/>
              <a:t>) ?</a:t>
            </a:r>
            <a:r>
              <a:rPr lang="en-IN" i="1" dirty="0"/>
              <a:t> value1</a:t>
            </a:r>
            <a:r>
              <a:rPr lang="en-IN" dirty="0"/>
              <a:t>:</a:t>
            </a:r>
            <a:r>
              <a:rPr lang="en-IN" i="1" dirty="0"/>
              <a:t>value2</a:t>
            </a:r>
            <a:r>
              <a:rPr lang="en-IN" dirty="0"/>
              <a:t> </a:t>
            </a:r>
            <a:endParaRPr lang="en-IN" dirty="0" smtClean="0"/>
          </a:p>
          <a:p>
            <a:r>
              <a:rPr lang="en-IN" dirty="0" smtClean="0"/>
              <a:t>Bitwise Operators</a:t>
            </a:r>
          </a:p>
          <a:p>
            <a:pPr lvl="1"/>
            <a:r>
              <a:rPr lang="en-IN" dirty="0" smtClean="0"/>
              <a:t>&amp;, |, ~, ^, &lt;&lt;, &gt;&gt;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85</a:t>
            </a:fld>
            <a:endParaRPr lang="en-IN"/>
          </a:p>
        </p:txBody>
      </p:sp>
    </p:spTree>
    <p:extLst>
      <p:ext uri="{BB962C8B-B14F-4D97-AF65-F5344CB8AC3E}">
        <p14:creationId xmlns:p14="http://schemas.microsoft.com/office/powerpoint/2010/main" val="31268921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Operators</a:t>
            </a:r>
            <a:endParaRPr lang="en-IN" dirty="0"/>
          </a:p>
        </p:txBody>
      </p:sp>
      <p:sp>
        <p:nvSpPr>
          <p:cNvPr id="3" name="Content Placeholder 2"/>
          <p:cNvSpPr>
            <a:spLocks noGrp="1"/>
          </p:cNvSpPr>
          <p:nvPr>
            <p:ph idx="1"/>
          </p:nvPr>
        </p:nvSpPr>
        <p:spPr/>
        <p:txBody>
          <a:bodyPr/>
          <a:lstStyle/>
          <a:p>
            <a:r>
              <a:rPr lang="en-IN" dirty="0"/>
              <a:t>if (</a:t>
            </a:r>
            <a:r>
              <a:rPr lang="en-IN" i="1" dirty="0"/>
              <a:t>condition</a:t>
            </a:r>
            <a:r>
              <a:rPr lang="en-IN" dirty="0"/>
              <a:t>) {</a:t>
            </a:r>
            <a:br>
              <a:rPr lang="en-IN" dirty="0"/>
            </a:br>
            <a:r>
              <a:rPr lang="en-IN" i="1" dirty="0"/>
              <a:t>    block of code to be executed if the condition is true</a:t>
            </a:r>
            <a:br>
              <a:rPr lang="en-IN" i="1" dirty="0"/>
            </a:br>
            <a:r>
              <a:rPr lang="en-IN" dirty="0"/>
              <a:t>} else { </a:t>
            </a:r>
            <a:br>
              <a:rPr lang="en-IN" dirty="0"/>
            </a:br>
            <a:r>
              <a:rPr lang="en-IN" i="1" dirty="0"/>
              <a:t>    block of code to be executed if the condition is false</a:t>
            </a:r>
            <a:br>
              <a:rPr lang="en-IN" i="1" dirty="0"/>
            </a:br>
            <a:r>
              <a:rPr lang="en-IN" dirty="0" smtClean="0"/>
              <a:t>}</a:t>
            </a:r>
          </a:p>
          <a:p>
            <a:r>
              <a:rPr lang="en-IN" dirty="0" smtClean="0"/>
              <a:t>If….else if</a:t>
            </a:r>
          </a:p>
          <a:p>
            <a:r>
              <a:rPr lang="en-IN" b="1" dirty="0" smtClean="0"/>
              <a:t>Task: Write JS which show either </a:t>
            </a:r>
            <a:r>
              <a:rPr lang="en-IN" b="1" dirty="0" err="1" smtClean="0"/>
              <a:t>Nirma</a:t>
            </a:r>
            <a:r>
              <a:rPr lang="en-IN" b="1" dirty="0" smtClean="0"/>
              <a:t> university </a:t>
            </a:r>
            <a:r>
              <a:rPr lang="en-IN" b="1" dirty="0"/>
              <a:t>or </a:t>
            </a:r>
            <a:r>
              <a:rPr lang="en-IN" b="1" dirty="0" smtClean="0"/>
              <a:t>to </a:t>
            </a:r>
            <a:r>
              <a:rPr lang="en-IN" b="1" dirty="0" err="1" smtClean="0"/>
              <a:t>google</a:t>
            </a:r>
            <a:r>
              <a:rPr lang="en-IN" b="1" dirty="0" smtClean="0"/>
              <a:t> link on webpage. </a:t>
            </a:r>
            <a:r>
              <a:rPr lang="en-IN" b="1" dirty="0"/>
              <a:t>By using a random number, there is a 50% chance for each of the links.</a:t>
            </a:r>
          </a:p>
        </p:txBody>
      </p:sp>
      <p:sp>
        <p:nvSpPr>
          <p:cNvPr id="4" name="Slide Number Placeholder 3"/>
          <p:cNvSpPr>
            <a:spLocks noGrp="1"/>
          </p:cNvSpPr>
          <p:nvPr>
            <p:ph type="sldNum" sz="quarter" idx="12"/>
          </p:nvPr>
        </p:nvSpPr>
        <p:spPr/>
        <p:txBody>
          <a:bodyPr/>
          <a:lstStyle/>
          <a:p>
            <a:fld id="{9E764887-F25D-462C-B866-F40911D1E90D}" type="slidenum">
              <a:rPr lang="en-IN" smtClean="0"/>
              <a:pPr/>
              <a:t>86</a:t>
            </a:fld>
            <a:endParaRPr lang="en-IN"/>
          </a:p>
        </p:txBody>
      </p:sp>
    </p:spTree>
    <p:extLst>
      <p:ext uri="{BB962C8B-B14F-4D97-AF65-F5344CB8AC3E}">
        <p14:creationId xmlns:p14="http://schemas.microsoft.com/office/powerpoint/2010/main" val="7017016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case</a:t>
            </a:r>
            <a:endParaRPr lang="en-IN" dirty="0"/>
          </a:p>
        </p:txBody>
      </p:sp>
      <p:sp>
        <p:nvSpPr>
          <p:cNvPr id="3" name="Content Placeholder 2"/>
          <p:cNvSpPr>
            <a:spLocks noGrp="1"/>
          </p:cNvSpPr>
          <p:nvPr>
            <p:ph idx="1"/>
          </p:nvPr>
        </p:nvSpPr>
        <p:spPr/>
        <p:txBody>
          <a:bodyPr>
            <a:normAutofit lnSpcReduction="10000"/>
          </a:bodyPr>
          <a:lstStyle/>
          <a:p>
            <a:r>
              <a:rPr lang="en-IN" dirty="0"/>
              <a:t>switch (new Date().</a:t>
            </a:r>
            <a:r>
              <a:rPr lang="en-IN" dirty="0" err="1"/>
              <a:t>getDay</a:t>
            </a:r>
            <a:r>
              <a:rPr lang="en-IN" dirty="0"/>
              <a:t>()) </a:t>
            </a:r>
            <a:endParaRPr lang="en-IN" dirty="0" smtClean="0"/>
          </a:p>
          <a:p>
            <a:r>
              <a:rPr lang="en-IN" dirty="0" smtClean="0"/>
              <a:t>{</a:t>
            </a:r>
            <a:r>
              <a:rPr lang="en-IN" dirty="0"/>
              <a:t/>
            </a:r>
            <a:br>
              <a:rPr lang="en-IN" dirty="0"/>
            </a:br>
            <a:r>
              <a:rPr lang="en-IN" dirty="0"/>
              <a:t>    case 6:</a:t>
            </a:r>
            <a:br>
              <a:rPr lang="en-IN" dirty="0"/>
            </a:br>
            <a:r>
              <a:rPr lang="en-IN" dirty="0"/>
              <a:t>        text = "Today is Saturday";</a:t>
            </a:r>
            <a:br>
              <a:rPr lang="en-IN" dirty="0"/>
            </a:br>
            <a:r>
              <a:rPr lang="en-IN" dirty="0"/>
              <a:t>        break; </a:t>
            </a:r>
            <a:br>
              <a:rPr lang="en-IN" dirty="0"/>
            </a:br>
            <a:r>
              <a:rPr lang="en-IN" dirty="0"/>
              <a:t>    case 0:</a:t>
            </a:r>
            <a:br>
              <a:rPr lang="en-IN" dirty="0"/>
            </a:br>
            <a:r>
              <a:rPr lang="en-IN" dirty="0"/>
              <a:t>        text = "Today is Sunday";</a:t>
            </a:r>
            <a:br>
              <a:rPr lang="en-IN" dirty="0"/>
            </a:br>
            <a:r>
              <a:rPr lang="en-IN" dirty="0"/>
              <a:t>        break; </a:t>
            </a:r>
            <a:br>
              <a:rPr lang="en-IN" dirty="0"/>
            </a:br>
            <a:r>
              <a:rPr lang="en-IN" dirty="0"/>
              <a:t>    default: </a:t>
            </a:r>
            <a:br>
              <a:rPr lang="en-IN" dirty="0"/>
            </a:br>
            <a:r>
              <a:rPr lang="en-IN" dirty="0"/>
              <a:t>        text = "Looking forward to the Weekend";</a:t>
            </a:r>
            <a:br>
              <a:rPr lang="en-IN" dirty="0"/>
            </a:br>
            <a:r>
              <a:rPr lang="en-IN" dirty="0"/>
              <a:t>}</a:t>
            </a:r>
          </a:p>
        </p:txBody>
      </p:sp>
      <p:sp>
        <p:nvSpPr>
          <p:cNvPr id="4" name="Slide Number Placeholder 3"/>
          <p:cNvSpPr>
            <a:spLocks noGrp="1"/>
          </p:cNvSpPr>
          <p:nvPr>
            <p:ph type="sldNum" sz="quarter" idx="12"/>
          </p:nvPr>
        </p:nvSpPr>
        <p:spPr/>
        <p:txBody>
          <a:bodyPr/>
          <a:lstStyle/>
          <a:p>
            <a:fld id="{9E764887-F25D-462C-B866-F40911D1E90D}" type="slidenum">
              <a:rPr lang="en-IN" smtClean="0"/>
              <a:pPr/>
              <a:t>87</a:t>
            </a:fld>
            <a:endParaRPr lang="en-IN"/>
          </a:p>
        </p:txBody>
      </p:sp>
    </p:spTree>
    <p:extLst>
      <p:ext uri="{BB962C8B-B14F-4D97-AF65-F5344CB8AC3E}">
        <p14:creationId xmlns:p14="http://schemas.microsoft.com/office/powerpoint/2010/main" val="14412501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Loop</a:t>
            </a:r>
            <a:endParaRPr lang="en-IN" dirty="0"/>
          </a:p>
        </p:txBody>
      </p:sp>
      <p:sp>
        <p:nvSpPr>
          <p:cNvPr id="3" name="Content Placeholder 2"/>
          <p:cNvSpPr>
            <a:spLocks noGrp="1"/>
          </p:cNvSpPr>
          <p:nvPr>
            <p:ph idx="1"/>
          </p:nvPr>
        </p:nvSpPr>
        <p:spPr>
          <a:xfrm>
            <a:off x="838200" y="1325563"/>
            <a:ext cx="10515600" cy="4851400"/>
          </a:xfrm>
        </p:spPr>
        <p:txBody>
          <a:bodyPr>
            <a:normAutofit lnSpcReduction="10000"/>
          </a:bodyPr>
          <a:lstStyle/>
          <a:p>
            <a:r>
              <a:rPr lang="en-IN" dirty="0"/>
              <a:t>for (</a:t>
            </a:r>
            <a:r>
              <a:rPr lang="en-IN" i="1" dirty="0"/>
              <a:t>statement 1</a:t>
            </a:r>
            <a:r>
              <a:rPr lang="en-IN" dirty="0"/>
              <a:t>;</a:t>
            </a:r>
            <a:r>
              <a:rPr lang="en-IN" i="1" dirty="0"/>
              <a:t> statement 2</a:t>
            </a:r>
            <a:r>
              <a:rPr lang="en-IN" dirty="0"/>
              <a:t>;</a:t>
            </a:r>
            <a:r>
              <a:rPr lang="en-IN" i="1" dirty="0"/>
              <a:t> statement 3</a:t>
            </a:r>
            <a:r>
              <a:rPr lang="en-IN" dirty="0"/>
              <a:t>) {</a:t>
            </a:r>
            <a:br>
              <a:rPr lang="en-IN" dirty="0"/>
            </a:br>
            <a:r>
              <a:rPr lang="en-IN" dirty="0"/>
              <a:t>    </a:t>
            </a:r>
            <a:r>
              <a:rPr lang="en-IN" i="1" dirty="0"/>
              <a:t>code block to be executed</a:t>
            </a:r>
            <a:r>
              <a:rPr lang="en-IN" dirty="0"/>
              <a:t/>
            </a:r>
            <a:br>
              <a:rPr lang="en-IN" dirty="0"/>
            </a:br>
            <a:r>
              <a:rPr lang="en-IN" dirty="0" smtClean="0"/>
              <a:t>}</a:t>
            </a:r>
          </a:p>
          <a:p>
            <a:r>
              <a:rPr lang="en-IN" dirty="0"/>
              <a:t>while (</a:t>
            </a:r>
            <a:r>
              <a:rPr lang="en-IN" i="1" dirty="0"/>
              <a:t>condition</a:t>
            </a:r>
            <a:r>
              <a:rPr lang="en-IN" dirty="0"/>
              <a:t>) {</a:t>
            </a:r>
            <a:br>
              <a:rPr lang="en-IN" dirty="0"/>
            </a:br>
            <a:r>
              <a:rPr lang="en-IN" i="1" dirty="0"/>
              <a:t>    code block to be executed</a:t>
            </a:r>
            <a:r>
              <a:rPr lang="en-IN" dirty="0"/>
              <a:t/>
            </a:r>
            <a:br>
              <a:rPr lang="en-IN" dirty="0"/>
            </a:br>
            <a:r>
              <a:rPr lang="en-IN" dirty="0" smtClean="0"/>
              <a:t>}</a:t>
            </a:r>
          </a:p>
          <a:p>
            <a:r>
              <a:rPr lang="en-IN" dirty="0"/>
              <a:t>do {</a:t>
            </a:r>
            <a:br>
              <a:rPr lang="en-IN" dirty="0"/>
            </a:br>
            <a:r>
              <a:rPr lang="en-IN" i="1" dirty="0"/>
              <a:t>    code block to be executed</a:t>
            </a:r>
            <a:br>
              <a:rPr lang="en-IN" i="1" dirty="0"/>
            </a:br>
            <a:r>
              <a:rPr lang="en-IN" dirty="0"/>
              <a:t>}</a:t>
            </a:r>
            <a:br>
              <a:rPr lang="en-IN" dirty="0"/>
            </a:br>
            <a:r>
              <a:rPr lang="en-IN" dirty="0"/>
              <a:t>while (</a:t>
            </a:r>
            <a:r>
              <a:rPr lang="en-IN" i="1" dirty="0"/>
              <a:t>condition</a:t>
            </a:r>
            <a:r>
              <a:rPr lang="en-IN" dirty="0" smtClean="0"/>
              <a:t>);</a:t>
            </a:r>
          </a:p>
          <a:p>
            <a:r>
              <a:rPr lang="en-IN" dirty="0"/>
              <a:t>The JavaScript for/in statement loops through the properties of an </a:t>
            </a:r>
            <a:r>
              <a:rPr lang="en-IN" dirty="0" smtClean="0"/>
              <a:t>object. </a:t>
            </a:r>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88</a:t>
            </a:fld>
            <a:endParaRPr lang="en-IN"/>
          </a:p>
        </p:txBody>
      </p:sp>
    </p:spTree>
    <p:extLst>
      <p:ext uri="{BB962C8B-B14F-4D97-AF65-F5344CB8AC3E}">
        <p14:creationId xmlns:p14="http://schemas.microsoft.com/office/powerpoint/2010/main" val="7689946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Break and Continue with label</a:t>
            </a:r>
            <a:endParaRPr lang="en-IN" dirty="0"/>
          </a:p>
        </p:txBody>
      </p:sp>
      <p:sp>
        <p:nvSpPr>
          <p:cNvPr id="3" name="Content Placeholder 2"/>
          <p:cNvSpPr>
            <a:spLocks noGrp="1"/>
          </p:cNvSpPr>
          <p:nvPr>
            <p:ph idx="1"/>
          </p:nvPr>
        </p:nvSpPr>
        <p:spPr>
          <a:xfrm>
            <a:off x="838200" y="1325563"/>
            <a:ext cx="10515600" cy="4851400"/>
          </a:xfrm>
        </p:spPr>
        <p:txBody>
          <a:bodyPr>
            <a:normAutofit fontScale="85000" lnSpcReduction="20000"/>
          </a:bodyPr>
          <a:lstStyle/>
          <a:p>
            <a:r>
              <a:rPr lang="en-IN" dirty="0"/>
              <a:t>The break statement "jumps out" of a loop.</a:t>
            </a:r>
          </a:p>
          <a:p>
            <a:r>
              <a:rPr lang="en-IN" dirty="0"/>
              <a:t>The continue statement "jumps over" one iteration in the loop.</a:t>
            </a:r>
          </a:p>
          <a:p>
            <a:r>
              <a:rPr lang="en-IN" dirty="0"/>
              <a:t>To label JavaScript statements you precede the statements with a label name and a </a:t>
            </a:r>
            <a:r>
              <a:rPr lang="en-IN" dirty="0" smtClean="0"/>
              <a:t>colon. </a:t>
            </a:r>
            <a:r>
              <a:rPr lang="en-IN" dirty="0" err="1" smtClean="0"/>
              <a:t>i.e</a:t>
            </a:r>
            <a:r>
              <a:rPr lang="en-IN" dirty="0" smtClean="0"/>
              <a:t> </a:t>
            </a:r>
            <a:r>
              <a:rPr lang="en-IN" dirty="0" err="1" smtClean="0"/>
              <a:t>nirma</a:t>
            </a:r>
            <a:r>
              <a:rPr lang="en-IN" dirty="0" smtClean="0"/>
              <a:t>:</a:t>
            </a:r>
          </a:p>
          <a:p>
            <a:r>
              <a:rPr lang="en-IN" dirty="0"/>
              <a:t>The break and the continue statements are the only JavaScript statements that can "jump out of" a code block</a:t>
            </a:r>
            <a:r>
              <a:rPr lang="en-IN" dirty="0" smtClean="0"/>
              <a:t>.</a:t>
            </a:r>
          </a:p>
          <a:p>
            <a:r>
              <a:rPr lang="en-IN" dirty="0" smtClean="0">
                <a:hlinkClick r:id="rId2" action="ppaction://hlinkfile"/>
              </a:rPr>
              <a:t>Example</a:t>
            </a:r>
            <a:endParaRPr lang="en-IN" dirty="0" smtClean="0"/>
          </a:p>
          <a:p>
            <a:r>
              <a:rPr lang="en-IN" dirty="0"/>
              <a:t>The continue statement (with or without a label reference) can only be used to </a:t>
            </a:r>
            <a:r>
              <a:rPr lang="en-IN" b="1" dirty="0"/>
              <a:t>skip one loop iteration</a:t>
            </a:r>
            <a:r>
              <a:rPr lang="en-IN" dirty="0"/>
              <a:t>.</a:t>
            </a:r>
          </a:p>
          <a:p>
            <a:r>
              <a:rPr lang="en-IN" dirty="0"/>
              <a:t>The break statement, without a label reference, can only be used to </a:t>
            </a:r>
            <a:r>
              <a:rPr lang="en-IN" b="1" dirty="0"/>
              <a:t>jump out of a loop or a switch</a:t>
            </a:r>
            <a:r>
              <a:rPr lang="en-IN" dirty="0"/>
              <a:t>.</a:t>
            </a:r>
          </a:p>
          <a:p>
            <a:r>
              <a:rPr lang="en-IN" dirty="0"/>
              <a:t>With a label reference, the break statement can be used to </a:t>
            </a:r>
            <a:r>
              <a:rPr lang="en-IN" b="1" dirty="0"/>
              <a:t>jump out of any code block</a:t>
            </a:r>
            <a:r>
              <a:rPr lang="en-IN" dirty="0"/>
              <a:t>:</a:t>
            </a:r>
          </a:p>
          <a:p>
            <a:r>
              <a:rPr lang="en-IN" dirty="0" smtClean="0"/>
              <a:t> </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89</a:t>
            </a:fld>
            <a:endParaRPr lang="en-IN"/>
          </a:p>
        </p:txBody>
      </p:sp>
    </p:spTree>
    <p:extLst>
      <p:ext uri="{BB962C8B-B14F-4D97-AF65-F5344CB8AC3E}">
        <p14:creationId xmlns:p14="http://schemas.microsoft.com/office/powerpoint/2010/main" val="1026023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write content on webpage</a:t>
            </a:r>
            <a:endParaRPr lang="en-IN" dirty="0"/>
          </a:p>
        </p:txBody>
      </p:sp>
      <p:sp>
        <p:nvSpPr>
          <p:cNvPr id="3" name="Content Placeholder 2"/>
          <p:cNvSpPr>
            <a:spLocks noGrp="1"/>
          </p:cNvSpPr>
          <p:nvPr>
            <p:ph idx="1"/>
          </p:nvPr>
        </p:nvSpPr>
        <p:spPr>
          <a:xfrm>
            <a:off x="646112" y="2017060"/>
            <a:ext cx="9403742" cy="4231340"/>
          </a:xfrm>
        </p:spPr>
        <p:txBody>
          <a:bodyPr>
            <a:normAutofit/>
          </a:bodyPr>
          <a:lstStyle/>
          <a:p>
            <a:r>
              <a:rPr lang="en-IN" sz="2400" dirty="0" smtClean="0"/>
              <a:t>Four ways to write content on webpage</a:t>
            </a:r>
          </a:p>
          <a:p>
            <a:pPr lvl="1"/>
            <a:r>
              <a:rPr lang="en-IN" sz="2200" dirty="0"/>
              <a:t>Writing into an alert box, using </a:t>
            </a:r>
            <a:r>
              <a:rPr lang="en-IN" sz="2200" b="1" dirty="0" err="1"/>
              <a:t>window.alert</a:t>
            </a:r>
            <a:r>
              <a:rPr lang="en-IN" sz="2200" b="1" dirty="0" smtClean="0"/>
              <a:t>()</a:t>
            </a:r>
            <a:r>
              <a:rPr lang="en-IN" sz="2200" dirty="0"/>
              <a:t> </a:t>
            </a:r>
            <a:r>
              <a:rPr lang="en-IN" sz="2200" dirty="0" smtClean="0"/>
              <a:t>or </a:t>
            </a:r>
            <a:r>
              <a:rPr lang="en-IN" sz="2200" b="1" dirty="0" smtClean="0"/>
              <a:t>alert().</a:t>
            </a:r>
            <a:endParaRPr lang="en-IN" sz="2200" b="1" dirty="0"/>
          </a:p>
          <a:p>
            <a:pPr lvl="1"/>
            <a:r>
              <a:rPr lang="en-IN" sz="2200" dirty="0"/>
              <a:t>Writing into the HTML output using </a:t>
            </a:r>
            <a:r>
              <a:rPr lang="en-IN" sz="2200" b="1" dirty="0" err="1"/>
              <a:t>document.write</a:t>
            </a:r>
            <a:r>
              <a:rPr lang="en-IN" sz="2200" b="1" dirty="0"/>
              <a:t>()</a:t>
            </a:r>
            <a:r>
              <a:rPr lang="en-IN" sz="2200" dirty="0"/>
              <a:t>.</a:t>
            </a:r>
          </a:p>
          <a:p>
            <a:pPr lvl="1"/>
            <a:r>
              <a:rPr lang="en-IN" sz="2200" dirty="0"/>
              <a:t>Writing into an HTML element, using </a:t>
            </a:r>
            <a:r>
              <a:rPr lang="en-IN" sz="2200" b="1" dirty="0" err="1"/>
              <a:t>innerHTML</a:t>
            </a:r>
            <a:r>
              <a:rPr lang="en-IN" sz="2200" dirty="0"/>
              <a:t>.</a:t>
            </a:r>
          </a:p>
          <a:p>
            <a:pPr lvl="1"/>
            <a:r>
              <a:rPr lang="en-IN" sz="2200" dirty="0"/>
              <a:t>Writing into the browser console, using </a:t>
            </a:r>
            <a:r>
              <a:rPr lang="en-IN" sz="2200" b="1" dirty="0"/>
              <a:t>console.log()</a:t>
            </a:r>
            <a:r>
              <a:rPr lang="en-IN" sz="2200" dirty="0"/>
              <a:t>.</a:t>
            </a:r>
          </a:p>
          <a:p>
            <a:pPr marL="0" indent="0">
              <a:buNone/>
            </a:pPr>
            <a:r>
              <a:rPr lang="en-IN" sz="2400" dirty="0"/>
              <a:t/>
            </a:r>
            <a:br>
              <a:rPr lang="en-IN" sz="2400" dirty="0"/>
            </a:br>
            <a:endParaRPr lang="en-IN" sz="2400"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a:t>
            </a:fld>
            <a:endParaRPr lang="en-IN"/>
          </a:p>
        </p:txBody>
      </p:sp>
    </p:spTree>
    <p:extLst>
      <p:ext uri="{BB962C8B-B14F-4D97-AF65-F5344CB8AC3E}">
        <p14:creationId xmlns:p14="http://schemas.microsoft.com/office/powerpoint/2010/main" val="8830967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conversion</a:t>
            </a:r>
            <a:endParaRPr lang="en-IN" dirty="0"/>
          </a:p>
        </p:txBody>
      </p:sp>
      <p:sp>
        <p:nvSpPr>
          <p:cNvPr id="3" name="Content Placeholder 2"/>
          <p:cNvSpPr>
            <a:spLocks noGrp="1"/>
          </p:cNvSpPr>
          <p:nvPr>
            <p:ph idx="1"/>
          </p:nvPr>
        </p:nvSpPr>
        <p:spPr>
          <a:xfrm>
            <a:off x="838200" y="1690688"/>
            <a:ext cx="10515600" cy="4665661"/>
          </a:xfrm>
        </p:spPr>
        <p:txBody>
          <a:bodyPr>
            <a:normAutofit fontScale="92500" lnSpcReduction="10000"/>
          </a:bodyPr>
          <a:lstStyle/>
          <a:p>
            <a:r>
              <a:rPr lang="en-IN" dirty="0"/>
              <a:t>In JavaScript there are 5 different data types that can contain values:</a:t>
            </a:r>
          </a:p>
          <a:p>
            <a:pPr lvl="1"/>
            <a:r>
              <a:rPr lang="en-IN" dirty="0"/>
              <a:t>string</a:t>
            </a:r>
          </a:p>
          <a:p>
            <a:pPr lvl="1"/>
            <a:r>
              <a:rPr lang="en-IN" dirty="0"/>
              <a:t>number</a:t>
            </a:r>
          </a:p>
          <a:p>
            <a:pPr lvl="1"/>
            <a:r>
              <a:rPr lang="en-IN" dirty="0" err="1"/>
              <a:t>boolean</a:t>
            </a:r>
            <a:endParaRPr lang="en-IN" dirty="0"/>
          </a:p>
          <a:p>
            <a:pPr lvl="1"/>
            <a:r>
              <a:rPr lang="en-IN" dirty="0"/>
              <a:t>object</a:t>
            </a:r>
          </a:p>
          <a:p>
            <a:pPr lvl="1"/>
            <a:r>
              <a:rPr lang="en-IN" dirty="0"/>
              <a:t>function</a:t>
            </a:r>
          </a:p>
          <a:p>
            <a:r>
              <a:rPr lang="en-IN" dirty="0"/>
              <a:t>There are 3 types of objects:</a:t>
            </a:r>
          </a:p>
          <a:p>
            <a:pPr lvl="1"/>
            <a:r>
              <a:rPr lang="en-IN" dirty="0"/>
              <a:t>Object</a:t>
            </a:r>
          </a:p>
          <a:p>
            <a:pPr lvl="1"/>
            <a:r>
              <a:rPr lang="en-IN" dirty="0"/>
              <a:t>Date</a:t>
            </a:r>
          </a:p>
          <a:p>
            <a:pPr lvl="1"/>
            <a:r>
              <a:rPr lang="en-IN" dirty="0"/>
              <a:t>Array</a:t>
            </a:r>
          </a:p>
          <a:p>
            <a:r>
              <a:rPr lang="en-IN" dirty="0"/>
              <a:t>And 2 data types that cannot contain values:</a:t>
            </a:r>
          </a:p>
          <a:p>
            <a:pPr lvl="1"/>
            <a:r>
              <a:rPr lang="en-IN" dirty="0"/>
              <a:t>null</a:t>
            </a:r>
          </a:p>
          <a:p>
            <a:pPr lvl="1"/>
            <a:r>
              <a:rPr lang="en-IN" dirty="0"/>
              <a:t>undefined</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90</a:t>
            </a:fld>
            <a:endParaRPr lang="en-IN"/>
          </a:p>
        </p:txBody>
      </p:sp>
    </p:spTree>
    <p:extLst>
      <p:ext uri="{BB962C8B-B14F-4D97-AF65-F5344CB8AC3E}">
        <p14:creationId xmlns:p14="http://schemas.microsoft.com/office/powerpoint/2010/main" val="25400178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r>
              <a:rPr lang="en-IN" dirty="0"/>
              <a:t>The global method </a:t>
            </a:r>
            <a:r>
              <a:rPr lang="en-IN" b="1" dirty="0"/>
              <a:t>String()</a:t>
            </a:r>
            <a:r>
              <a:rPr lang="en-IN" dirty="0"/>
              <a:t> can convert numbers to strings</a:t>
            </a:r>
            <a:r>
              <a:rPr lang="en-IN" dirty="0" smtClean="0"/>
              <a:t>.</a:t>
            </a:r>
          </a:p>
          <a:p>
            <a:r>
              <a:rPr lang="en-IN" dirty="0" smtClean="0"/>
              <a:t>i.e. String(100+23);  </a:t>
            </a:r>
            <a:r>
              <a:rPr lang="en-IN" b="1" dirty="0" smtClean="0"/>
              <a:t>output?</a:t>
            </a:r>
          </a:p>
          <a:p>
            <a:r>
              <a:rPr lang="en-IN" b="1" dirty="0"/>
              <a:t>Number()</a:t>
            </a:r>
            <a:r>
              <a:rPr lang="en-IN" dirty="0"/>
              <a:t>, can be used to convert JavaScript variables to </a:t>
            </a:r>
            <a:r>
              <a:rPr lang="en-IN" dirty="0" smtClean="0"/>
              <a:t>numbers. </a:t>
            </a:r>
            <a:r>
              <a:rPr lang="en-IN" dirty="0" smtClean="0">
                <a:hlinkClick r:id="rId2" action="ppaction://hlinkfile"/>
              </a:rPr>
              <a:t>Example</a:t>
            </a:r>
            <a:endParaRPr lang="en-IN" dirty="0" smtClean="0"/>
          </a:p>
          <a:p>
            <a:r>
              <a:rPr lang="en-IN" b="1" dirty="0" err="1"/>
              <a:t>parseInt</a:t>
            </a:r>
            <a:r>
              <a:rPr lang="en-IN" b="1" dirty="0"/>
              <a:t>()</a:t>
            </a:r>
            <a:r>
              <a:rPr lang="en-IN" dirty="0"/>
              <a:t> parses a string and returns a whole number. Spaces are allowed. Only the first number is </a:t>
            </a:r>
            <a:r>
              <a:rPr lang="en-IN" dirty="0" smtClean="0"/>
              <a:t>returned. </a:t>
            </a:r>
            <a:r>
              <a:rPr lang="en-IN" dirty="0" smtClean="0">
                <a:hlinkClick r:id="rId3" action="ppaction://hlinkfile"/>
              </a:rPr>
              <a:t>Example</a:t>
            </a:r>
            <a:endParaRPr lang="en-IN" dirty="0" smtClean="0"/>
          </a:p>
          <a:p>
            <a:r>
              <a:rPr lang="en-IN" dirty="0"/>
              <a:t>If the number cannot be converted, </a:t>
            </a:r>
            <a:r>
              <a:rPr lang="en-IN" dirty="0" err="1"/>
              <a:t>NaN</a:t>
            </a:r>
            <a:r>
              <a:rPr lang="en-IN" dirty="0"/>
              <a:t> (Not a Number) is returned</a:t>
            </a:r>
            <a:r>
              <a:rPr lang="en-IN" dirty="0" smtClean="0"/>
              <a:t>.</a:t>
            </a:r>
          </a:p>
          <a:p>
            <a:r>
              <a:rPr lang="en-IN" b="1" dirty="0" err="1"/>
              <a:t>parseFloat</a:t>
            </a:r>
            <a:r>
              <a:rPr lang="en-IN" b="1" dirty="0"/>
              <a:t>()</a:t>
            </a:r>
            <a:r>
              <a:rPr lang="en-IN" dirty="0"/>
              <a:t> parses a string and returns a number. Spaces are allowed. Only the first number is </a:t>
            </a:r>
            <a:r>
              <a:rPr lang="en-IN" dirty="0" smtClean="0"/>
              <a:t>returned.</a:t>
            </a:r>
          </a:p>
          <a:p>
            <a:endParaRPr lang="en-IN" b="1"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91</a:t>
            </a:fld>
            <a:endParaRPr lang="en-IN"/>
          </a:p>
        </p:txBody>
      </p:sp>
    </p:spTree>
    <p:extLst>
      <p:ext uri="{BB962C8B-B14F-4D97-AF65-F5344CB8AC3E}">
        <p14:creationId xmlns:p14="http://schemas.microsoft.com/office/powerpoint/2010/main" val="12060196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Debugging</a:t>
            </a:r>
            <a:endParaRPr lang="en-IN" dirty="0"/>
          </a:p>
        </p:txBody>
      </p:sp>
      <p:sp>
        <p:nvSpPr>
          <p:cNvPr id="3" name="Content Placeholder 2"/>
          <p:cNvSpPr>
            <a:spLocks noGrp="1"/>
          </p:cNvSpPr>
          <p:nvPr>
            <p:ph idx="1"/>
          </p:nvPr>
        </p:nvSpPr>
        <p:spPr/>
        <p:txBody>
          <a:bodyPr/>
          <a:lstStyle/>
          <a:p>
            <a:pPr algn="just"/>
            <a:r>
              <a:rPr lang="en-IN" dirty="0"/>
              <a:t>Searching for errors in programming code is called code debugging.</a:t>
            </a:r>
          </a:p>
          <a:p>
            <a:pPr algn="just"/>
            <a:r>
              <a:rPr lang="en-IN" dirty="0"/>
              <a:t>Debugging is not easy. But fortunately, all modern browsers have a built-in debugger.</a:t>
            </a:r>
          </a:p>
          <a:p>
            <a:pPr algn="just"/>
            <a:r>
              <a:rPr lang="en-IN" dirty="0"/>
              <a:t>Built-in debuggers can be turned on and off, forcing errors to be reported to the user.</a:t>
            </a:r>
          </a:p>
          <a:p>
            <a:pPr algn="just"/>
            <a:r>
              <a:rPr lang="en-IN" dirty="0"/>
              <a:t>With a debugger, you can also set breakpoints (places where code execution can be stopped), and examine variables while the code is executing.</a:t>
            </a:r>
          </a:p>
          <a:p>
            <a:pPr algn="just"/>
            <a:r>
              <a:rPr lang="en-IN" dirty="0" smtClean="0">
                <a:hlinkClick r:id="rId2" action="ppaction://hlinkfile"/>
              </a:rPr>
              <a:t>Example</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92</a:t>
            </a:fld>
            <a:endParaRPr lang="en-IN"/>
          </a:p>
        </p:txBody>
      </p:sp>
    </p:spTree>
    <p:extLst>
      <p:ext uri="{BB962C8B-B14F-4D97-AF65-F5344CB8AC3E}">
        <p14:creationId xmlns:p14="http://schemas.microsoft.com/office/powerpoint/2010/main" val="41779144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4"/>
            <a:ext cx="10515600" cy="1325563"/>
          </a:xfrm>
        </p:spPr>
        <p:txBody>
          <a:bodyPr/>
          <a:lstStyle/>
          <a:p>
            <a:r>
              <a:rPr lang="en-IN" dirty="0" smtClean="0"/>
              <a:t>Hoisting</a:t>
            </a:r>
            <a:endParaRPr lang="en-IN" dirty="0"/>
          </a:p>
        </p:txBody>
      </p:sp>
      <p:sp>
        <p:nvSpPr>
          <p:cNvPr id="3" name="Content Placeholder 2"/>
          <p:cNvSpPr>
            <a:spLocks noGrp="1"/>
          </p:cNvSpPr>
          <p:nvPr>
            <p:ph idx="1"/>
          </p:nvPr>
        </p:nvSpPr>
        <p:spPr>
          <a:xfrm>
            <a:off x="838200" y="1421747"/>
            <a:ext cx="10515600" cy="4755216"/>
          </a:xfrm>
        </p:spPr>
        <p:txBody>
          <a:bodyPr>
            <a:normAutofit fontScale="92500" lnSpcReduction="20000"/>
          </a:bodyPr>
          <a:lstStyle/>
          <a:p>
            <a:r>
              <a:rPr lang="en-IN" dirty="0"/>
              <a:t>In JavaScript, a variable can be declared after it has been used.</a:t>
            </a:r>
          </a:p>
          <a:p>
            <a:r>
              <a:rPr lang="en-IN" dirty="0"/>
              <a:t>In other words; a variable can be used before it has been declared.</a:t>
            </a:r>
          </a:p>
          <a:p>
            <a:pPr lvl="1"/>
            <a:r>
              <a:rPr lang="en-IN" dirty="0" err="1"/>
              <a:t>var</a:t>
            </a:r>
            <a:r>
              <a:rPr lang="en-IN" dirty="0"/>
              <a:t> x; // Declare x</a:t>
            </a:r>
            <a:br>
              <a:rPr lang="en-IN" dirty="0"/>
            </a:br>
            <a:r>
              <a:rPr lang="en-IN" dirty="0" err="1"/>
              <a:t>x</a:t>
            </a:r>
            <a:r>
              <a:rPr lang="en-IN" dirty="0"/>
              <a:t> = 5; // Assign 5 to </a:t>
            </a:r>
            <a:r>
              <a:rPr lang="en-IN" dirty="0" smtClean="0"/>
              <a:t>x</a:t>
            </a:r>
          </a:p>
          <a:p>
            <a:r>
              <a:rPr lang="en-IN" dirty="0"/>
              <a:t>Hoisting is JavaScript's default </a:t>
            </a:r>
            <a:r>
              <a:rPr lang="en-IN" dirty="0" err="1"/>
              <a:t>behavior</a:t>
            </a:r>
            <a:r>
              <a:rPr lang="en-IN" dirty="0"/>
              <a:t> of moving all declarations to the top of the current scope (to the top of the current script or the current function</a:t>
            </a:r>
            <a:r>
              <a:rPr lang="en-IN" dirty="0" smtClean="0"/>
              <a:t>).</a:t>
            </a:r>
          </a:p>
          <a:p>
            <a:r>
              <a:rPr lang="en-IN" dirty="0"/>
              <a:t>JavaScript only hoists declarations, not initializations</a:t>
            </a:r>
            <a:r>
              <a:rPr lang="en-IN" dirty="0" smtClean="0"/>
              <a:t>.</a:t>
            </a:r>
          </a:p>
          <a:p>
            <a:r>
              <a:rPr lang="en-IN" dirty="0"/>
              <a:t>Hoisting is (to many developers) an unknown or overlooked </a:t>
            </a:r>
            <a:r>
              <a:rPr lang="en-IN" dirty="0" err="1"/>
              <a:t>behavior</a:t>
            </a:r>
            <a:r>
              <a:rPr lang="en-IN" dirty="0"/>
              <a:t> of JavaScript.</a:t>
            </a:r>
          </a:p>
          <a:p>
            <a:r>
              <a:rPr lang="en-IN" dirty="0"/>
              <a:t>If a developer doesn't understand hoisting, programs may contain bugs (errors).</a:t>
            </a:r>
          </a:p>
          <a:p>
            <a:r>
              <a:rPr lang="en-IN" dirty="0"/>
              <a:t>To avoid bugs, always declare all variables at the beginning of every scope</a:t>
            </a:r>
            <a:r>
              <a:rPr lang="en-IN" dirty="0" smtClean="0"/>
              <a:t>.</a:t>
            </a:r>
            <a:endParaRPr lang="en-IN" dirty="0"/>
          </a:p>
        </p:txBody>
      </p:sp>
      <p:sp>
        <p:nvSpPr>
          <p:cNvPr id="4" name="Slide Number Placeholder 3"/>
          <p:cNvSpPr>
            <a:spLocks noGrp="1"/>
          </p:cNvSpPr>
          <p:nvPr>
            <p:ph type="sldNum" sz="quarter" idx="12"/>
          </p:nvPr>
        </p:nvSpPr>
        <p:spPr/>
        <p:txBody>
          <a:bodyPr/>
          <a:lstStyle/>
          <a:p>
            <a:fld id="{9E764887-F25D-462C-B866-F40911D1E90D}" type="slidenum">
              <a:rPr lang="en-IN" smtClean="0"/>
              <a:pPr/>
              <a:t>93</a:t>
            </a:fld>
            <a:endParaRPr lang="en-IN"/>
          </a:p>
        </p:txBody>
      </p:sp>
    </p:spTree>
    <p:extLst>
      <p:ext uri="{BB962C8B-B14F-4D97-AF65-F5344CB8AC3E}">
        <p14:creationId xmlns:p14="http://schemas.microsoft.com/office/powerpoint/2010/main" val="30728693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00"/>
            <a:ext cx="10515600" cy="1325563"/>
          </a:xfrm>
        </p:spPr>
        <p:txBody>
          <a:bodyPr/>
          <a:lstStyle/>
          <a:p>
            <a:r>
              <a:rPr lang="en-IN" dirty="0" smtClean="0"/>
              <a:t>“use strict”</a:t>
            </a:r>
            <a:endParaRPr lang="en-IN" dirty="0"/>
          </a:p>
        </p:txBody>
      </p:sp>
      <p:sp>
        <p:nvSpPr>
          <p:cNvPr id="3" name="Content Placeholder 2"/>
          <p:cNvSpPr>
            <a:spLocks noGrp="1"/>
          </p:cNvSpPr>
          <p:nvPr>
            <p:ph idx="1"/>
          </p:nvPr>
        </p:nvSpPr>
        <p:spPr>
          <a:xfrm>
            <a:off x="605118" y="1075766"/>
            <a:ext cx="11147611" cy="5280584"/>
          </a:xfrm>
        </p:spPr>
        <p:txBody>
          <a:bodyPr>
            <a:normAutofit fontScale="85000" lnSpcReduction="10000"/>
          </a:bodyPr>
          <a:lstStyle/>
          <a:p>
            <a:r>
              <a:rPr lang="en-IN" b="1" dirty="0"/>
              <a:t>"use strict";</a:t>
            </a:r>
            <a:r>
              <a:rPr lang="en-IN" dirty="0"/>
              <a:t>  Defines that JavaScript code should be executed in "strict </a:t>
            </a:r>
            <a:r>
              <a:rPr lang="en-IN" dirty="0" err="1"/>
              <a:t>mode</a:t>
            </a:r>
            <a:r>
              <a:rPr lang="en-IN" dirty="0" err="1" smtClean="0"/>
              <a:t>".</a:t>
            </a:r>
            <a:r>
              <a:rPr lang="en-IN" dirty="0" err="1" smtClean="0">
                <a:hlinkClick r:id="rId2" action="ppaction://hlinkfile"/>
              </a:rPr>
              <a:t>Example</a:t>
            </a:r>
            <a:endParaRPr lang="en-IN" dirty="0" smtClean="0"/>
          </a:p>
          <a:p>
            <a:r>
              <a:rPr lang="en-IN" dirty="0"/>
              <a:t>Declared inside a function, it has local scope (only the code inside the function is in strict mode</a:t>
            </a:r>
            <a:r>
              <a:rPr lang="en-IN" dirty="0" smtClean="0"/>
              <a:t>).</a:t>
            </a:r>
          </a:p>
          <a:p>
            <a:r>
              <a:rPr lang="en-IN" dirty="0" smtClean="0"/>
              <a:t>Not allowed in use strict</a:t>
            </a:r>
          </a:p>
          <a:p>
            <a:pPr lvl="1"/>
            <a:r>
              <a:rPr lang="en-IN" dirty="0"/>
              <a:t>Using a variable (property or object) without declaring it, is not </a:t>
            </a:r>
            <a:r>
              <a:rPr lang="en-IN" dirty="0" smtClean="0"/>
              <a:t>allowed</a:t>
            </a:r>
          </a:p>
          <a:p>
            <a:pPr lvl="1"/>
            <a:r>
              <a:rPr lang="en-IN" dirty="0"/>
              <a:t>Deleting a variable, a function, or an argument, is not allowed</a:t>
            </a:r>
            <a:r>
              <a:rPr lang="en-IN" dirty="0" smtClean="0"/>
              <a:t>.</a:t>
            </a:r>
          </a:p>
          <a:p>
            <a:pPr lvl="1"/>
            <a:r>
              <a:rPr lang="en-IN" dirty="0"/>
              <a:t>Defining a property more than once, is not </a:t>
            </a:r>
            <a:r>
              <a:rPr lang="en-IN" dirty="0" smtClean="0"/>
              <a:t>allowed.</a:t>
            </a:r>
          </a:p>
          <a:p>
            <a:pPr lvl="1"/>
            <a:r>
              <a:rPr lang="en-IN" dirty="0"/>
              <a:t>Duplicating a parameter name is not </a:t>
            </a:r>
            <a:r>
              <a:rPr lang="en-IN" dirty="0" smtClean="0"/>
              <a:t>allowed.</a:t>
            </a:r>
          </a:p>
          <a:p>
            <a:pPr lvl="1"/>
            <a:r>
              <a:rPr lang="en-IN" dirty="0"/>
              <a:t>Octal numeric literals and escape characters are not </a:t>
            </a:r>
            <a:r>
              <a:rPr lang="en-IN" dirty="0" smtClean="0"/>
              <a:t>allowed.</a:t>
            </a:r>
          </a:p>
          <a:p>
            <a:pPr lvl="1"/>
            <a:r>
              <a:rPr lang="en-IN" dirty="0"/>
              <a:t>Writing to a read-only property is not </a:t>
            </a:r>
            <a:r>
              <a:rPr lang="en-IN" dirty="0" smtClean="0"/>
              <a:t>allowed.</a:t>
            </a:r>
          </a:p>
          <a:p>
            <a:pPr lvl="1"/>
            <a:r>
              <a:rPr lang="en-IN" dirty="0"/>
              <a:t>Writing to a get-only property is not </a:t>
            </a:r>
            <a:r>
              <a:rPr lang="en-IN" dirty="0" smtClean="0"/>
              <a:t>allowed.</a:t>
            </a:r>
          </a:p>
          <a:p>
            <a:pPr lvl="1"/>
            <a:r>
              <a:rPr lang="en-IN" dirty="0"/>
              <a:t>Deleting an undeletable property is not </a:t>
            </a:r>
            <a:r>
              <a:rPr lang="en-IN" dirty="0" smtClean="0"/>
              <a:t>allowed.</a:t>
            </a:r>
          </a:p>
          <a:p>
            <a:pPr lvl="1"/>
            <a:r>
              <a:rPr lang="en-IN" dirty="0"/>
              <a:t>The string "</a:t>
            </a:r>
            <a:r>
              <a:rPr lang="en-IN" dirty="0" err="1"/>
              <a:t>eval</a:t>
            </a:r>
            <a:r>
              <a:rPr lang="en-IN" dirty="0"/>
              <a:t>" cannot be used as a </a:t>
            </a:r>
            <a:r>
              <a:rPr lang="en-IN" dirty="0" smtClean="0"/>
              <a:t>variable.</a:t>
            </a:r>
          </a:p>
          <a:p>
            <a:pPr lvl="1"/>
            <a:r>
              <a:rPr lang="en-IN" dirty="0"/>
              <a:t>The string "arguments" cannot be used as a </a:t>
            </a:r>
            <a:r>
              <a:rPr lang="en-IN" dirty="0" smtClean="0"/>
              <a:t>variable.</a:t>
            </a:r>
          </a:p>
          <a:p>
            <a:pPr lvl="1"/>
            <a:r>
              <a:rPr lang="en-IN" dirty="0"/>
              <a:t>The with statement is not </a:t>
            </a:r>
            <a:r>
              <a:rPr lang="en-IN" dirty="0" smtClean="0"/>
              <a:t>allowed.</a:t>
            </a:r>
          </a:p>
          <a:p>
            <a:pPr lvl="1"/>
            <a:r>
              <a:rPr lang="en-IN" dirty="0"/>
              <a:t>For security reasons, </a:t>
            </a:r>
            <a:r>
              <a:rPr lang="en-IN" dirty="0" err="1"/>
              <a:t>eval</a:t>
            </a:r>
            <a:r>
              <a:rPr lang="en-IN" dirty="0"/>
              <a:t>() is not allowed to create variables in the scope from which it was </a:t>
            </a:r>
            <a:r>
              <a:rPr lang="en-IN" dirty="0" smtClean="0"/>
              <a:t>called.</a:t>
            </a:r>
          </a:p>
          <a:p>
            <a:pPr lvl="1"/>
            <a:endParaRPr lang="en-IN" dirty="0" smtClean="0"/>
          </a:p>
          <a:p>
            <a:pPr lvl="1"/>
            <a:endParaRPr lang="en-IN" dirty="0" smtClean="0"/>
          </a:p>
          <a:p>
            <a:pPr lvl="1"/>
            <a:endParaRPr lang="en-IN" dirty="0" smtClean="0"/>
          </a:p>
        </p:txBody>
      </p:sp>
      <p:sp>
        <p:nvSpPr>
          <p:cNvPr id="4" name="Slide Number Placeholder 3"/>
          <p:cNvSpPr>
            <a:spLocks noGrp="1"/>
          </p:cNvSpPr>
          <p:nvPr>
            <p:ph type="sldNum" sz="quarter" idx="12"/>
          </p:nvPr>
        </p:nvSpPr>
        <p:spPr/>
        <p:txBody>
          <a:bodyPr/>
          <a:lstStyle/>
          <a:p>
            <a:fld id="{9E764887-F25D-462C-B866-F40911D1E90D}" type="slidenum">
              <a:rPr lang="en-IN" smtClean="0"/>
              <a:pPr/>
              <a:t>94</a:t>
            </a:fld>
            <a:endParaRPr lang="en-IN"/>
          </a:p>
        </p:txBody>
      </p:sp>
    </p:spTree>
    <p:extLst>
      <p:ext uri="{BB962C8B-B14F-4D97-AF65-F5344CB8AC3E}">
        <p14:creationId xmlns:p14="http://schemas.microsoft.com/office/powerpoint/2010/main" val="5492144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Scope</a:t>
            </a:r>
            <a:endParaRPr lang="en-IN" dirty="0"/>
          </a:p>
        </p:txBody>
      </p:sp>
      <p:sp>
        <p:nvSpPr>
          <p:cNvPr id="3" name="Content Placeholder 2"/>
          <p:cNvSpPr>
            <a:spLocks noGrp="1"/>
          </p:cNvSpPr>
          <p:nvPr>
            <p:ph idx="1"/>
          </p:nvPr>
        </p:nvSpPr>
        <p:spPr>
          <a:xfrm>
            <a:off x="838200" y="1143000"/>
            <a:ext cx="10515600" cy="5578475"/>
          </a:xfrm>
        </p:spPr>
        <p:txBody>
          <a:bodyPr>
            <a:normAutofit fontScale="92500" lnSpcReduction="10000"/>
          </a:bodyPr>
          <a:lstStyle/>
          <a:p>
            <a:r>
              <a:rPr lang="en-IN" dirty="0"/>
              <a:t>Variables declared within a JavaScript function, become </a:t>
            </a:r>
            <a:r>
              <a:rPr lang="en-IN" b="1" dirty="0"/>
              <a:t>LOCAL</a:t>
            </a:r>
            <a:r>
              <a:rPr lang="en-IN" dirty="0"/>
              <a:t> to the function.</a:t>
            </a:r>
          </a:p>
          <a:p>
            <a:r>
              <a:rPr lang="en-IN" dirty="0"/>
              <a:t>Local variables have </a:t>
            </a:r>
            <a:r>
              <a:rPr lang="en-IN" b="1" dirty="0"/>
              <a:t>local scope</a:t>
            </a:r>
            <a:r>
              <a:rPr lang="en-IN" dirty="0"/>
              <a:t>: They can only be accessed within the function.</a:t>
            </a:r>
          </a:p>
          <a:p>
            <a:r>
              <a:rPr lang="en-IN" dirty="0"/>
              <a:t>function </a:t>
            </a:r>
            <a:r>
              <a:rPr lang="en-IN" dirty="0" err="1"/>
              <a:t>myFunction</a:t>
            </a:r>
            <a:r>
              <a:rPr lang="en-IN" dirty="0"/>
              <a:t>() {</a:t>
            </a:r>
            <a:br>
              <a:rPr lang="en-IN" dirty="0"/>
            </a:br>
            <a:r>
              <a:rPr lang="en-IN" dirty="0"/>
              <a:t>    </a:t>
            </a:r>
            <a:r>
              <a:rPr lang="en-IN" dirty="0" err="1"/>
              <a:t>var</a:t>
            </a:r>
            <a:r>
              <a:rPr lang="en-IN" dirty="0"/>
              <a:t> </a:t>
            </a:r>
            <a:r>
              <a:rPr lang="en-IN" dirty="0" err="1"/>
              <a:t>carName</a:t>
            </a:r>
            <a:r>
              <a:rPr lang="en-IN" dirty="0"/>
              <a:t> = "Volvo</a:t>
            </a:r>
            <a:r>
              <a:rPr lang="en-IN" dirty="0" smtClean="0"/>
              <a:t>";</a:t>
            </a:r>
            <a:r>
              <a:rPr lang="en-IN" dirty="0"/>
              <a:t/>
            </a:r>
            <a:br>
              <a:rPr lang="en-IN" dirty="0"/>
            </a:br>
            <a:r>
              <a:rPr lang="en-IN" dirty="0"/>
              <a:t>    // code here can use </a:t>
            </a:r>
            <a:r>
              <a:rPr lang="en-IN" dirty="0" err="1" smtClean="0"/>
              <a:t>carName</a:t>
            </a:r>
            <a:r>
              <a:rPr lang="en-IN" dirty="0" smtClean="0"/>
              <a:t>}</a:t>
            </a:r>
          </a:p>
          <a:p>
            <a:r>
              <a:rPr lang="en-IN" dirty="0"/>
              <a:t>A variable declared outside a function, becomes </a:t>
            </a:r>
            <a:r>
              <a:rPr lang="en-IN" b="1" dirty="0"/>
              <a:t>GLOBAL</a:t>
            </a:r>
            <a:r>
              <a:rPr lang="en-IN" dirty="0"/>
              <a:t>.</a:t>
            </a:r>
          </a:p>
          <a:p>
            <a:r>
              <a:rPr lang="en-IN" dirty="0"/>
              <a:t>A global variable has </a:t>
            </a:r>
            <a:r>
              <a:rPr lang="en-IN" b="1" dirty="0"/>
              <a:t>global scope</a:t>
            </a:r>
            <a:r>
              <a:rPr lang="en-IN" dirty="0"/>
              <a:t>: All scripts and functions on a web page can access it. </a:t>
            </a:r>
            <a:endParaRPr lang="en-IN" dirty="0" smtClean="0"/>
          </a:p>
          <a:p>
            <a:r>
              <a:rPr lang="en-IN" dirty="0" err="1"/>
              <a:t>var</a:t>
            </a:r>
            <a:r>
              <a:rPr lang="en-IN" dirty="0"/>
              <a:t> </a:t>
            </a:r>
            <a:r>
              <a:rPr lang="en-IN" dirty="0" err="1"/>
              <a:t>carName</a:t>
            </a:r>
            <a:r>
              <a:rPr lang="en-IN" dirty="0"/>
              <a:t> = " Volvo</a:t>
            </a:r>
            <a:r>
              <a:rPr lang="en-IN" dirty="0" smtClean="0"/>
              <a:t>";</a:t>
            </a:r>
            <a:r>
              <a:rPr lang="en-IN" dirty="0"/>
              <a:t/>
            </a:r>
            <a:br>
              <a:rPr lang="en-IN" dirty="0"/>
            </a:br>
            <a:r>
              <a:rPr lang="en-IN" dirty="0"/>
              <a:t>// code here can use </a:t>
            </a:r>
            <a:r>
              <a:rPr lang="en-IN" dirty="0" err="1" smtClean="0"/>
              <a:t>carName</a:t>
            </a:r>
            <a:r>
              <a:rPr lang="en-IN" dirty="0"/>
              <a:t/>
            </a:r>
            <a:br>
              <a:rPr lang="en-IN" dirty="0"/>
            </a:br>
            <a:r>
              <a:rPr lang="en-IN" dirty="0"/>
              <a:t>function </a:t>
            </a:r>
            <a:r>
              <a:rPr lang="en-IN" dirty="0" err="1"/>
              <a:t>myFunction</a:t>
            </a:r>
            <a:r>
              <a:rPr lang="en-IN" dirty="0"/>
              <a:t>() </a:t>
            </a:r>
            <a:r>
              <a:rPr lang="en-IN" dirty="0" smtClean="0"/>
              <a:t>{</a:t>
            </a:r>
            <a:r>
              <a:rPr lang="en-IN" dirty="0"/>
              <a:t/>
            </a:r>
            <a:br>
              <a:rPr lang="en-IN" dirty="0"/>
            </a:br>
            <a:r>
              <a:rPr lang="en-IN" dirty="0"/>
              <a:t>    // code here can use </a:t>
            </a:r>
            <a:r>
              <a:rPr lang="en-IN" dirty="0" err="1"/>
              <a:t>carName</a:t>
            </a:r>
            <a:r>
              <a:rPr lang="en-IN" dirty="0"/>
              <a:t> </a:t>
            </a:r>
            <a:br>
              <a:rPr lang="en-IN" dirty="0"/>
            </a:br>
            <a:r>
              <a:rPr lang="en-IN" dirty="0" smtClean="0"/>
              <a:t>}</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95</a:t>
            </a:fld>
            <a:endParaRPr lang="en-IN"/>
          </a:p>
        </p:txBody>
      </p:sp>
    </p:spTree>
    <p:extLst>
      <p:ext uri="{BB962C8B-B14F-4D97-AF65-F5344CB8AC3E}">
        <p14:creationId xmlns:p14="http://schemas.microsoft.com/office/powerpoint/2010/main" val="4827999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normAutofit/>
          </a:bodyPr>
          <a:lstStyle/>
          <a:p>
            <a:r>
              <a:rPr lang="en-IN" dirty="0"/>
              <a:t>If you assign a value to a variable that has not been declared, it will automatically become a </a:t>
            </a:r>
            <a:r>
              <a:rPr lang="en-IN" b="1" dirty="0"/>
              <a:t>GLOBAL</a:t>
            </a:r>
            <a:r>
              <a:rPr lang="en-IN" dirty="0"/>
              <a:t> variable.</a:t>
            </a:r>
          </a:p>
          <a:p>
            <a:r>
              <a:rPr lang="en-IN" dirty="0"/>
              <a:t>This code example will declare </a:t>
            </a:r>
            <a:r>
              <a:rPr lang="en-IN" dirty="0" err="1"/>
              <a:t>carName</a:t>
            </a:r>
            <a:r>
              <a:rPr lang="en-IN" dirty="0"/>
              <a:t> as a global variable, even if it is executed inside a function.</a:t>
            </a:r>
          </a:p>
          <a:p>
            <a:r>
              <a:rPr lang="en-IN" dirty="0"/>
              <a:t>// code here can use </a:t>
            </a:r>
            <a:r>
              <a:rPr lang="en-IN" dirty="0" err="1" smtClean="0"/>
              <a:t>carName</a:t>
            </a:r>
            <a:r>
              <a:rPr lang="en-IN" dirty="0"/>
              <a:t/>
            </a:r>
            <a:br>
              <a:rPr lang="en-IN" dirty="0"/>
            </a:br>
            <a:r>
              <a:rPr lang="en-IN" dirty="0"/>
              <a:t>function </a:t>
            </a:r>
            <a:r>
              <a:rPr lang="en-IN" dirty="0" err="1"/>
              <a:t>myFunction</a:t>
            </a:r>
            <a:r>
              <a:rPr lang="en-IN" dirty="0"/>
              <a:t>() {</a:t>
            </a:r>
            <a:br>
              <a:rPr lang="en-IN" dirty="0"/>
            </a:br>
            <a:r>
              <a:rPr lang="en-IN" dirty="0"/>
              <a:t>    </a:t>
            </a:r>
            <a:r>
              <a:rPr lang="en-IN" dirty="0" err="1"/>
              <a:t>carName</a:t>
            </a:r>
            <a:r>
              <a:rPr lang="en-IN" dirty="0"/>
              <a:t> = "Volvo</a:t>
            </a:r>
            <a:r>
              <a:rPr lang="en-IN" dirty="0" smtClean="0"/>
              <a:t>";</a:t>
            </a:r>
            <a:r>
              <a:rPr lang="en-IN" dirty="0"/>
              <a:t/>
            </a:r>
            <a:br>
              <a:rPr lang="en-IN" dirty="0"/>
            </a:br>
            <a:r>
              <a:rPr lang="en-IN" dirty="0"/>
              <a:t>    // code here can use </a:t>
            </a:r>
            <a:r>
              <a:rPr lang="en-IN" dirty="0" err="1" smtClean="0"/>
              <a:t>carName</a:t>
            </a:r>
            <a:r>
              <a:rPr lang="en-IN" dirty="0"/>
              <a:t/>
            </a:r>
            <a:br>
              <a:rPr lang="en-IN" dirty="0"/>
            </a:br>
            <a:r>
              <a:rPr lang="en-IN" dirty="0" smtClean="0"/>
              <a:t>}</a:t>
            </a:r>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96</a:t>
            </a:fld>
            <a:endParaRPr lang="en-IN"/>
          </a:p>
        </p:txBody>
      </p:sp>
    </p:spTree>
    <p:extLst>
      <p:ext uri="{BB962C8B-B14F-4D97-AF65-F5344CB8AC3E}">
        <p14:creationId xmlns:p14="http://schemas.microsoft.com/office/powerpoint/2010/main" val="30655746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1479176"/>
            <a:ext cx="10515600" cy="4877175"/>
          </a:xfrm>
        </p:spPr>
        <p:txBody>
          <a:bodyPr>
            <a:normAutofit fontScale="92500"/>
          </a:bodyPr>
          <a:lstStyle/>
          <a:p>
            <a:r>
              <a:rPr lang="en-IN" dirty="0"/>
              <a:t>With JavaScript, the global scope is the complete JavaScript environment.</a:t>
            </a:r>
          </a:p>
          <a:p>
            <a:r>
              <a:rPr lang="en-IN" dirty="0"/>
              <a:t>In HTML, the global scope is the window object: All global variables belong to the window object.</a:t>
            </a:r>
          </a:p>
          <a:p>
            <a:r>
              <a:rPr lang="en-IN" dirty="0"/>
              <a:t>/ </a:t>
            </a:r>
            <a:r>
              <a:rPr lang="en-IN" dirty="0" smtClean="0"/>
              <a:t>/code </a:t>
            </a:r>
            <a:r>
              <a:rPr lang="en-IN" dirty="0"/>
              <a:t>here can use </a:t>
            </a:r>
            <a:r>
              <a:rPr lang="en-IN" dirty="0" err="1"/>
              <a:t>window.carName</a:t>
            </a:r>
            <a:r>
              <a:rPr lang="en-IN" dirty="0"/>
              <a:t/>
            </a:r>
            <a:br>
              <a:rPr lang="en-IN" dirty="0"/>
            </a:br>
            <a:r>
              <a:rPr lang="en-IN" dirty="0"/>
              <a:t/>
            </a:r>
            <a:br>
              <a:rPr lang="en-IN" dirty="0"/>
            </a:br>
            <a:r>
              <a:rPr lang="en-IN" dirty="0"/>
              <a:t>function </a:t>
            </a:r>
            <a:r>
              <a:rPr lang="en-IN" dirty="0" err="1"/>
              <a:t>myFunction</a:t>
            </a:r>
            <a:r>
              <a:rPr lang="en-IN" dirty="0"/>
              <a:t>() {</a:t>
            </a:r>
            <a:br>
              <a:rPr lang="en-IN" dirty="0"/>
            </a:br>
            <a:r>
              <a:rPr lang="en-IN" dirty="0"/>
              <a:t>    </a:t>
            </a:r>
            <a:r>
              <a:rPr lang="en-IN" dirty="0" err="1"/>
              <a:t>carName</a:t>
            </a:r>
            <a:r>
              <a:rPr lang="en-IN" dirty="0"/>
              <a:t> = "Volvo";</a:t>
            </a:r>
            <a:br>
              <a:rPr lang="en-IN" dirty="0"/>
            </a:br>
            <a:r>
              <a:rPr lang="en-IN" dirty="0" smtClean="0"/>
              <a:t>}</a:t>
            </a:r>
          </a:p>
          <a:p>
            <a:r>
              <a:rPr lang="en-IN" dirty="0"/>
              <a:t>Your global variables (or functions) can overwrite window variables (or functions).</a:t>
            </a:r>
            <a:br>
              <a:rPr lang="en-IN" dirty="0"/>
            </a:br>
            <a:r>
              <a:rPr lang="en-IN" dirty="0"/>
              <a:t>Any function, including the window object, can overwrite your global variables and functions.</a:t>
            </a:r>
            <a:endParaRPr lang="en-IN" dirty="0" smtClean="0"/>
          </a:p>
          <a:p>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97</a:t>
            </a:fld>
            <a:endParaRPr lang="en-IN"/>
          </a:p>
        </p:txBody>
      </p:sp>
    </p:spTree>
    <p:extLst>
      <p:ext uri="{BB962C8B-B14F-4D97-AF65-F5344CB8AC3E}">
        <p14:creationId xmlns:p14="http://schemas.microsoft.com/office/powerpoint/2010/main" val="33718544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User defined Function</a:t>
            </a:r>
            <a:endParaRPr lang="en-IN" dirty="0"/>
          </a:p>
        </p:txBody>
      </p:sp>
      <p:sp>
        <p:nvSpPr>
          <p:cNvPr id="3" name="Content Placeholder 2"/>
          <p:cNvSpPr>
            <a:spLocks noGrp="1"/>
          </p:cNvSpPr>
          <p:nvPr>
            <p:ph idx="1"/>
          </p:nvPr>
        </p:nvSpPr>
        <p:spPr>
          <a:xfrm>
            <a:off x="838200" y="1325563"/>
            <a:ext cx="10515600" cy="4909390"/>
          </a:xfrm>
        </p:spPr>
        <p:txBody>
          <a:bodyPr>
            <a:normAutofit lnSpcReduction="10000"/>
          </a:bodyPr>
          <a:lstStyle/>
          <a:p>
            <a:pPr algn="just"/>
            <a:r>
              <a:rPr lang="en-IN" dirty="0"/>
              <a:t>A JavaScript function is a block of code designed to perform a particular task.</a:t>
            </a:r>
          </a:p>
          <a:p>
            <a:pPr algn="just"/>
            <a:r>
              <a:rPr lang="en-IN" dirty="0"/>
              <a:t>A JavaScript function is executed when "something" invokes it (calls it</a:t>
            </a:r>
            <a:r>
              <a:rPr lang="en-IN" dirty="0" smtClean="0"/>
              <a:t>).</a:t>
            </a:r>
          </a:p>
          <a:p>
            <a:pPr algn="just"/>
            <a:r>
              <a:rPr lang="en-IN" dirty="0"/>
              <a:t>A JavaScript function is defined with the </a:t>
            </a:r>
            <a:r>
              <a:rPr lang="en-IN" b="1" dirty="0"/>
              <a:t>function</a:t>
            </a:r>
            <a:r>
              <a:rPr lang="en-IN" dirty="0"/>
              <a:t> keyword, followed by a </a:t>
            </a:r>
            <a:r>
              <a:rPr lang="en-IN" b="1" dirty="0"/>
              <a:t>name</a:t>
            </a:r>
            <a:r>
              <a:rPr lang="en-IN" dirty="0"/>
              <a:t>, followed by parentheses </a:t>
            </a:r>
            <a:r>
              <a:rPr lang="en-IN" b="1" dirty="0"/>
              <a:t>()</a:t>
            </a:r>
            <a:r>
              <a:rPr lang="en-IN" dirty="0"/>
              <a:t>.</a:t>
            </a:r>
          </a:p>
          <a:p>
            <a:pPr algn="just"/>
            <a:r>
              <a:rPr lang="en-IN" dirty="0"/>
              <a:t>Function names can contain letters, digits, underscores, and dollar signs (same rules as variables).</a:t>
            </a:r>
          </a:p>
          <a:p>
            <a:pPr algn="just"/>
            <a:r>
              <a:rPr lang="en-IN" dirty="0"/>
              <a:t>The parentheses may include parameter names separated by commas: </a:t>
            </a:r>
            <a:r>
              <a:rPr lang="en-IN" b="1" dirty="0"/>
              <a:t>(</a:t>
            </a:r>
            <a:r>
              <a:rPr lang="en-IN" b="1" i="1" dirty="0"/>
              <a:t>parameter1,  parameter2, ...</a:t>
            </a:r>
            <a:r>
              <a:rPr lang="en-IN" b="1" dirty="0"/>
              <a:t>)</a:t>
            </a:r>
            <a:endParaRPr lang="en-IN" dirty="0"/>
          </a:p>
          <a:p>
            <a:pPr algn="just"/>
            <a:r>
              <a:rPr lang="en-IN" dirty="0"/>
              <a:t>The code to be executed, by the function, is placed inside curly brackets: </a:t>
            </a:r>
            <a:r>
              <a:rPr lang="en-IN" b="1" dirty="0"/>
              <a:t>{}</a:t>
            </a:r>
            <a:endParaRPr lang="en-IN" dirty="0"/>
          </a:p>
          <a:p>
            <a:pPr algn="just"/>
            <a:endParaRPr lang="en-IN" dirty="0"/>
          </a:p>
          <a:p>
            <a:pPr algn="just"/>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98</a:t>
            </a:fld>
            <a:endParaRPr lang="en-IN"/>
          </a:p>
        </p:txBody>
      </p:sp>
    </p:spTree>
    <p:extLst>
      <p:ext uri="{BB962C8B-B14F-4D97-AF65-F5344CB8AC3E}">
        <p14:creationId xmlns:p14="http://schemas.microsoft.com/office/powerpoint/2010/main" val="9481937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838200" y="2039471"/>
            <a:ext cx="10515600" cy="4195481"/>
          </a:xfrm>
        </p:spPr>
        <p:txBody>
          <a:bodyPr>
            <a:normAutofit lnSpcReduction="10000"/>
          </a:bodyPr>
          <a:lstStyle/>
          <a:p>
            <a:r>
              <a:rPr lang="en-IN" dirty="0"/>
              <a:t>Function </a:t>
            </a:r>
            <a:r>
              <a:rPr lang="en-IN" b="1" dirty="0"/>
              <a:t>parameters</a:t>
            </a:r>
            <a:r>
              <a:rPr lang="en-IN" dirty="0"/>
              <a:t> are the </a:t>
            </a:r>
            <a:r>
              <a:rPr lang="en-IN" b="1" dirty="0"/>
              <a:t>names</a:t>
            </a:r>
            <a:r>
              <a:rPr lang="en-IN" dirty="0"/>
              <a:t> listed in the function definition.</a:t>
            </a:r>
          </a:p>
          <a:p>
            <a:r>
              <a:rPr lang="en-IN" dirty="0"/>
              <a:t>Function </a:t>
            </a:r>
            <a:r>
              <a:rPr lang="en-IN" b="1" dirty="0"/>
              <a:t>arguments</a:t>
            </a:r>
            <a:r>
              <a:rPr lang="en-IN" dirty="0"/>
              <a:t> are the real </a:t>
            </a:r>
            <a:r>
              <a:rPr lang="en-IN" b="1" dirty="0"/>
              <a:t>values</a:t>
            </a:r>
            <a:r>
              <a:rPr lang="en-IN" dirty="0"/>
              <a:t> received by the function when it is invoked.</a:t>
            </a:r>
          </a:p>
          <a:p>
            <a:r>
              <a:rPr lang="en-IN" dirty="0"/>
              <a:t>Inside the function, the arguments behaves as local variables.</a:t>
            </a:r>
          </a:p>
          <a:p>
            <a:r>
              <a:rPr lang="en-IN" dirty="0"/>
              <a:t>function </a:t>
            </a:r>
            <a:r>
              <a:rPr lang="en-IN" i="1" dirty="0"/>
              <a:t>name</a:t>
            </a:r>
            <a:r>
              <a:rPr lang="en-IN" dirty="0"/>
              <a:t>(</a:t>
            </a:r>
            <a:r>
              <a:rPr lang="en-IN" i="1" dirty="0"/>
              <a:t>parameter1, parameter2, parameter3</a:t>
            </a:r>
            <a:r>
              <a:rPr lang="en-IN" dirty="0"/>
              <a:t>) {</a:t>
            </a:r>
            <a:br>
              <a:rPr lang="en-IN" dirty="0"/>
            </a:br>
            <a:r>
              <a:rPr lang="en-IN" dirty="0"/>
              <a:t>    </a:t>
            </a:r>
            <a:r>
              <a:rPr lang="en-IN" i="1" dirty="0"/>
              <a:t>code to be executed</a:t>
            </a:r>
            <a:r>
              <a:rPr lang="en-IN" dirty="0"/>
              <a:t/>
            </a:r>
            <a:br>
              <a:rPr lang="en-IN" dirty="0"/>
            </a:br>
            <a:r>
              <a:rPr lang="en-IN" dirty="0" smtClean="0"/>
              <a:t>}</a:t>
            </a:r>
          </a:p>
          <a:p>
            <a:r>
              <a:rPr lang="en-IN" dirty="0"/>
              <a:t>Declared functions are not executed immediately. They are "saved for later use", and will be executed later, when they are invoked (called upon</a:t>
            </a:r>
            <a:r>
              <a:rPr lang="en-IN" dirty="0" smtClean="0"/>
              <a:t>). </a:t>
            </a:r>
            <a:r>
              <a:rPr lang="en-IN" dirty="0" smtClean="0">
                <a:hlinkClick r:id="rId2" action="ppaction://hlinkfile"/>
              </a:rPr>
              <a:t>Example</a:t>
            </a:r>
            <a:endParaRPr lang="en-IN" dirty="0"/>
          </a:p>
        </p:txBody>
      </p:sp>
      <p:sp>
        <p:nvSpPr>
          <p:cNvPr id="5" name="Slide Number Placeholder 4"/>
          <p:cNvSpPr>
            <a:spLocks noGrp="1"/>
          </p:cNvSpPr>
          <p:nvPr>
            <p:ph type="sldNum" sz="quarter" idx="12"/>
          </p:nvPr>
        </p:nvSpPr>
        <p:spPr/>
        <p:txBody>
          <a:bodyPr/>
          <a:lstStyle/>
          <a:p>
            <a:fld id="{9E764887-F25D-462C-B866-F40911D1E90D}" type="slidenum">
              <a:rPr lang="en-IN" smtClean="0"/>
              <a:pPr/>
              <a:t>99</a:t>
            </a:fld>
            <a:endParaRPr lang="en-IN"/>
          </a:p>
        </p:txBody>
      </p:sp>
    </p:spTree>
    <p:extLst>
      <p:ext uri="{BB962C8B-B14F-4D97-AF65-F5344CB8AC3E}">
        <p14:creationId xmlns:p14="http://schemas.microsoft.com/office/powerpoint/2010/main" val="2424949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6607</TotalTime>
  <Words>7883</Words>
  <Application>Microsoft Office PowerPoint</Application>
  <PresentationFormat>Widescreen</PresentationFormat>
  <Paragraphs>1522</Paragraphs>
  <Slides>164</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164</vt:i4>
      </vt:variant>
    </vt:vector>
  </HeadingPairs>
  <TitlesOfParts>
    <vt:vector size="175" baseType="lpstr">
      <vt:lpstr>Microsoft YaHei</vt:lpstr>
      <vt:lpstr>Arial</vt:lpstr>
      <vt:lpstr>Calibri</vt:lpstr>
      <vt:lpstr>Calibri Light</vt:lpstr>
      <vt:lpstr>Consolas</vt:lpstr>
      <vt:lpstr>Palatino Linotype</vt:lpstr>
      <vt:lpstr>Segoe UI</vt:lpstr>
      <vt:lpstr>Times New Roman</vt:lpstr>
      <vt:lpstr>Verdana</vt:lpstr>
      <vt:lpstr>Wingdings</vt:lpstr>
      <vt:lpstr>Office Theme</vt:lpstr>
      <vt:lpstr>Java Script</vt:lpstr>
      <vt:lpstr>Web Page</vt:lpstr>
      <vt:lpstr>DOM Model-HTML</vt:lpstr>
      <vt:lpstr>Benefits with JS</vt:lpstr>
      <vt:lpstr>Java Scripts</vt:lpstr>
      <vt:lpstr>Motivation for JavaScript</vt:lpstr>
      <vt:lpstr>What Java Script can do?</vt:lpstr>
      <vt:lpstr>Use of Java Scripts</vt:lpstr>
      <vt:lpstr>How to write content on webpage</vt:lpstr>
      <vt:lpstr>window.alert()</vt:lpstr>
      <vt:lpstr>Alert box</vt:lpstr>
      <vt:lpstr>document.write()</vt:lpstr>
      <vt:lpstr>Continue </vt:lpstr>
      <vt:lpstr>console.log()</vt:lpstr>
      <vt:lpstr>JS-Inner HTML</vt:lpstr>
      <vt:lpstr>JavaScript Syntax</vt:lpstr>
      <vt:lpstr>Continue</vt:lpstr>
      <vt:lpstr>Continue</vt:lpstr>
      <vt:lpstr>Java Script Statements</vt:lpstr>
      <vt:lpstr>Continue</vt:lpstr>
      <vt:lpstr>Continue</vt:lpstr>
      <vt:lpstr>Continue</vt:lpstr>
      <vt:lpstr>Variables</vt:lpstr>
      <vt:lpstr>Rule for the naming of variable</vt:lpstr>
      <vt:lpstr>Declaration of variable</vt:lpstr>
      <vt:lpstr>Continue</vt:lpstr>
      <vt:lpstr>Operators</vt:lpstr>
      <vt:lpstr>Assignment Operators</vt:lpstr>
      <vt:lpstr>String Operators</vt:lpstr>
      <vt:lpstr>Comparison and Logical Operators</vt:lpstr>
      <vt:lpstr>Operator Precedence</vt:lpstr>
      <vt:lpstr>Data type</vt:lpstr>
      <vt:lpstr>More example of JavaScript variable</vt:lpstr>
      <vt:lpstr>Array</vt:lpstr>
      <vt:lpstr>Array Continue</vt:lpstr>
      <vt:lpstr>Array Continue</vt:lpstr>
      <vt:lpstr>Array methods/property</vt:lpstr>
      <vt:lpstr>Array methods/property</vt:lpstr>
      <vt:lpstr>Array methods/property</vt:lpstr>
      <vt:lpstr>Array methods/property</vt:lpstr>
      <vt:lpstr>Array methods/property</vt:lpstr>
      <vt:lpstr>Array methods/property</vt:lpstr>
      <vt:lpstr>Array methods/property</vt:lpstr>
      <vt:lpstr>Array methods/property</vt:lpstr>
      <vt:lpstr>Array methods/property</vt:lpstr>
      <vt:lpstr>Object</vt:lpstr>
      <vt:lpstr>Object continue</vt:lpstr>
      <vt:lpstr>Associative Arrays</vt:lpstr>
      <vt:lpstr>Difference between Arrays and Objects</vt:lpstr>
      <vt:lpstr>Continue</vt:lpstr>
      <vt:lpstr>typeof operator</vt:lpstr>
      <vt:lpstr>Undefined v/s Null</vt:lpstr>
      <vt:lpstr>Strings</vt:lpstr>
      <vt:lpstr>String Property and Function</vt:lpstr>
      <vt:lpstr>String Property and Function</vt:lpstr>
      <vt:lpstr>Braking long code lines</vt:lpstr>
      <vt:lpstr>String as Object</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Number data type</vt:lpstr>
      <vt:lpstr>Continue</vt:lpstr>
      <vt:lpstr>Continue</vt:lpstr>
      <vt:lpstr>Continue</vt:lpstr>
      <vt:lpstr>Number property and function</vt:lpstr>
      <vt:lpstr>Number functions</vt:lpstr>
      <vt:lpstr>Number Function</vt:lpstr>
      <vt:lpstr>Maths Properties and Functions</vt:lpstr>
      <vt:lpstr>Math Functions</vt:lpstr>
      <vt:lpstr>Continue</vt:lpstr>
      <vt:lpstr>Date</vt:lpstr>
      <vt:lpstr>Create a Date object</vt:lpstr>
      <vt:lpstr>Date format</vt:lpstr>
      <vt:lpstr>Date Format continue</vt:lpstr>
      <vt:lpstr>Date as number and </vt:lpstr>
      <vt:lpstr>Date Methods</vt:lpstr>
      <vt:lpstr>Boolean</vt:lpstr>
      <vt:lpstr>Comparison operator</vt:lpstr>
      <vt:lpstr>Conditional Operators</vt:lpstr>
      <vt:lpstr>Switch case</vt:lpstr>
      <vt:lpstr>Loop</vt:lpstr>
      <vt:lpstr>Break and Continue with label</vt:lpstr>
      <vt:lpstr>Type conversion</vt:lpstr>
      <vt:lpstr>Continue</vt:lpstr>
      <vt:lpstr>Debugging</vt:lpstr>
      <vt:lpstr>Hoisting</vt:lpstr>
      <vt:lpstr>“use strict”</vt:lpstr>
      <vt:lpstr>Scope</vt:lpstr>
      <vt:lpstr>Continue</vt:lpstr>
      <vt:lpstr>Continue</vt:lpstr>
      <vt:lpstr>User defined Function</vt:lpstr>
      <vt:lpstr>Continue</vt:lpstr>
      <vt:lpstr>Continue</vt:lpstr>
      <vt:lpstr>Continue</vt:lpstr>
      <vt:lpstr>Continue</vt:lpstr>
      <vt:lpstr>Continue</vt:lpstr>
      <vt:lpstr>Continue</vt:lpstr>
      <vt:lpstr>Continue</vt:lpstr>
      <vt:lpstr>Function parameters and Arguments</vt:lpstr>
      <vt:lpstr>Continue</vt:lpstr>
      <vt:lpstr>Invoking the function</vt:lpstr>
      <vt:lpstr>Continue</vt:lpstr>
      <vt:lpstr>Continue</vt:lpstr>
      <vt:lpstr>Function Closures</vt:lpstr>
      <vt:lpstr>prompt</vt:lpstr>
      <vt:lpstr>Errors</vt:lpstr>
      <vt:lpstr>Continue</vt:lpstr>
      <vt:lpstr>Browser Object Model(BOM)</vt:lpstr>
      <vt:lpstr>Continue</vt:lpstr>
      <vt:lpstr>Continue</vt:lpstr>
      <vt:lpstr>Screen properties</vt:lpstr>
      <vt:lpstr>Popup box</vt:lpstr>
      <vt:lpstr>Cookies</vt:lpstr>
      <vt:lpstr>Continue</vt:lpstr>
      <vt:lpstr>Continue</vt:lpstr>
      <vt:lpstr>window.histroy</vt:lpstr>
      <vt:lpstr>window.location</vt:lpstr>
      <vt:lpstr>Validation</vt:lpstr>
      <vt:lpstr>JavaScript Events</vt:lpstr>
      <vt:lpstr>Events</vt:lpstr>
      <vt:lpstr>Onload and Onunload</vt:lpstr>
      <vt:lpstr>Load Events</vt:lpstr>
      <vt:lpstr>onMouseOver and onMouseOut</vt:lpstr>
      <vt:lpstr>Mouse Events</vt:lpstr>
      <vt:lpstr>onFocus, onBlur and onChange</vt:lpstr>
      <vt:lpstr>onSubmit</vt:lpstr>
      <vt:lpstr>Key and mouse related events </vt:lpstr>
      <vt:lpstr>JavaScript HTML DOM</vt:lpstr>
      <vt:lpstr>Continue….</vt:lpstr>
      <vt:lpstr>Continue….</vt:lpstr>
      <vt:lpstr>What is the DOM?</vt:lpstr>
      <vt:lpstr>What is the HTML DOM?</vt:lpstr>
      <vt:lpstr>The HTML DOM Document Object</vt:lpstr>
      <vt:lpstr>Continue....</vt:lpstr>
      <vt:lpstr>The HTML DOM Element Object</vt:lpstr>
      <vt:lpstr>The HTML DOM Attribute and NamedNodeMap Object</vt:lpstr>
      <vt:lpstr>HTML DOM Events</vt:lpstr>
      <vt:lpstr>JavaScript - HTML DOM Methods </vt:lpstr>
      <vt:lpstr>JavaScript - HTML DOM Methods </vt:lpstr>
      <vt:lpstr>JavaScript - HTML DOM Methods </vt:lpstr>
      <vt:lpstr>The HTML DOM Document Object</vt:lpstr>
      <vt:lpstr>Changing HTML Elements</vt:lpstr>
      <vt:lpstr>Changing the Value of an Attribute</vt:lpstr>
      <vt:lpstr>Using Events</vt:lpstr>
      <vt:lpstr>JavaScript HTML DOM Events</vt:lpstr>
      <vt:lpstr>JavaScript HTML DOM Events</vt:lpstr>
      <vt:lpstr>JavaScript HTML DOM Events</vt:lpstr>
      <vt:lpstr>JavaScript HTML DOM EventListener</vt:lpstr>
      <vt:lpstr>JavaScript HTML DOM EventListener</vt:lpstr>
      <vt:lpstr>JavaScript HTML DOM EventListener</vt:lpstr>
      <vt:lpstr>JavaScript HTML DOM EventListener</vt:lpstr>
      <vt:lpstr>JavaScript HTML DOM EventListener</vt:lpstr>
      <vt:lpstr>JavaScript HTML DOM EventListener</vt:lpstr>
      <vt:lpstr>JavaScript HTML DOM Elements (Nodes)</vt:lpstr>
      <vt:lpstr>JavaScript HTML DOM Elements (Nodes)</vt:lpstr>
      <vt:lpstr>JavaScript HTML DOM Elements (Nodes)</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DB</dc:creator>
  <cp:lastModifiedBy>PRONAYA BHATTACHARYA</cp:lastModifiedBy>
  <cp:revision>317</cp:revision>
  <dcterms:created xsi:type="dcterms:W3CDTF">2014-07-24T03:31:16Z</dcterms:created>
  <dcterms:modified xsi:type="dcterms:W3CDTF">2020-03-04T08:36:36Z</dcterms:modified>
</cp:coreProperties>
</file>