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:Inferno</a:t>
            </a:r>
          </a:p>
          <a:p>
            <a:endParaRPr lang="en-US" dirty="0"/>
          </a:p>
          <a:p>
            <a:r>
              <a:rPr lang="en-US" dirty="0"/>
              <a:t>Your team bio :Break Through Miracle</a:t>
            </a:r>
          </a:p>
          <a:p>
            <a:endParaRPr lang="en-US" dirty="0"/>
          </a:p>
          <a:p>
            <a:endParaRPr lang="en-US" dirty="0"/>
          </a:p>
          <a:p>
            <a:endParaRPr lang="en-US" dirty="0"/>
          </a:p>
          <a:p>
            <a:endParaRPr lang="en-US" dirty="0"/>
          </a:p>
          <a:p>
            <a:r>
              <a:rPr lang="en-US" dirty="0"/>
              <a:t>Date :24/04/23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49"/>
            <a:ext cx="8280000" cy="10534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br>
              <a:rPr lang="en" sz="2000" dirty="0"/>
            </a:br>
            <a:r>
              <a:rPr lang="en" sz="2000" dirty="0"/>
              <a:t>To train and upskill the automobile workers to operate heavy machinery and execute high risk tasks using virtual reality</a:t>
            </a:r>
            <a:br>
              <a:rPr lang="en" sz="2000" dirty="0"/>
            </a:br>
            <a:endParaRPr sz="2000" dirty="0"/>
          </a:p>
        </p:txBody>
      </p:sp>
      <p:sp>
        <p:nvSpPr>
          <p:cNvPr id="348" name="Google Shape;348;p2"/>
          <p:cNvSpPr txBox="1"/>
          <p:nvPr/>
        </p:nvSpPr>
        <p:spPr>
          <a:xfrm>
            <a:off x="536029" y="138521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We decided to sol</a:t>
            </a:r>
            <a:r>
              <a:rPr lang="en" dirty="0">
                <a:solidFill>
                  <a:srgbClr val="222222"/>
                </a:solidFill>
                <a:highlight>
                  <a:srgbClr val="FFFFFF"/>
                </a:highlight>
                <a:latin typeface="Lato"/>
                <a:ea typeface="Lato"/>
                <a:cs typeface="Lato"/>
                <a:sym typeface="Lato"/>
              </a:rPr>
              <a:t>ve this problem statement because we noticed that the training that is being provided to the automobile workers is textual and the tasks they have to execute is practical application only so we have identified the gap between textual learning and practical application we wish to close the gap by using virtual reality technology and we also believe that we can raise the standards of the automobile workers by quite a lot</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1680206"/>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2000" dirty="0">
                <a:solidFill>
                  <a:srgbClr val="222222"/>
                </a:solidFill>
                <a:highlight>
                  <a:srgbClr val="FFFFFF"/>
                </a:highlight>
              </a:rPr>
              <a:t>User Segment &amp; Pain Points</a:t>
            </a:r>
            <a:br>
              <a:rPr lang="en" sz="2000" dirty="0">
                <a:solidFill>
                  <a:srgbClr val="222222"/>
                </a:solidFill>
                <a:highlight>
                  <a:srgbClr val="FFFFFF"/>
                </a:highlight>
              </a:rPr>
            </a:br>
            <a:r>
              <a:rPr lang="en" sz="2000" dirty="0">
                <a:solidFill>
                  <a:srgbClr val="222222"/>
                </a:solidFill>
                <a:highlight>
                  <a:srgbClr val="FFFFFF"/>
                </a:highlight>
              </a:rPr>
              <a:t>User Segment-Industry Workers</a:t>
            </a:r>
            <a:br>
              <a:rPr lang="en" sz="2000" dirty="0">
                <a:solidFill>
                  <a:srgbClr val="222222"/>
                </a:solidFill>
                <a:highlight>
                  <a:srgbClr val="FFFFFF"/>
                </a:highlight>
              </a:rPr>
            </a:br>
            <a:r>
              <a:rPr lang="en" sz="2000" dirty="0">
                <a:solidFill>
                  <a:srgbClr val="222222"/>
                </a:solidFill>
                <a:highlight>
                  <a:srgbClr val="FFFFFF"/>
                </a:highlight>
              </a:rPr>
              <a:t>    </a:t>
            </a:r>
            <a:r>
              <a:rPr lang="en" sz="2000" u="sng" dirty="0">
                <a:solidFill>
                  <a:srgbClr val="222222"/>
                </a:solidFill>
                <a:highlight>
                  <a:srgbClr val="FFFFFF"/>
                </a:highlight>
              </a:rPr>
              <a:t>Pain Points</a:t>
            </a:r>
            <a:br>
              <a:rPr lang="en" sz="2000" u="sng" dirty="0">
                <a:solidFill>
                  <a:srgbClr val="222222"/>
                </a:solidFill>
                <a:highlight>
                  <a:srgbClr val="FFFFFF"/>
                </a:highlight>
              </a:rPr>
            </a:br>
            <a:r>
              <a:rPr lang="en" sz="2000" b="0" dirty="0">
                <a:solidFill>
                  <a:srgbClr val="222222"/>
                </a:solidFill>
                <a:highlight>
                  <a:srgbClr val="FFFFFF"/>
                </a:highlight>
              </a:rPr>
              <a:t>	1)G</a:t>
            </a:r>
            <a:r>
              <a:rPr lang="en-IN" sz="2000" b="0" dirty="0">
                <a:solidFill>
                  <a:srgbClr val="222222"/>
                </a:solidFill>
                <a:highlight>
                  <a:srgbClr val="FFFFFF"/>
                </a:highlight>
              </a:rPr>
              <a:t>a</a:t>
            </a:r>
            <a:r>
              <a:rPr lang="en" sz="2000" b="0" dirty="0">
                <a:solidFill>
                  <a:srgbClr val="222222"/>
                </a:solidFill>
                <a:highlight>
                  <a:srgbClr val="FFFFFF"/>
                </a:highlight>
              </a:rPr>
              <a:t>p between theoretical learning and actual application in real 	   life</a:t>
            </a:r>
            <a:br>
              <a:rPr lang="en" sz="2000" b="0" dirty="0">
                <a:solidFill>
                  <a:srgbClr val="222222"/>
                </a:solidFill>
                <a:highlight>
                  <a:srgbClr val="FFFFFF"/>
                </a:highlight>
              </a:rPr>
            </a:br>
            <a:br>
              <a:rPr lang="en" sz="2000" b="0" dirty="0">
                <a:solidFill>
                  <a:srgbClr val="222222"/>
                </a:solidFill>
                <a:highlight>
                  <a:srgbClr val="FFFFFF"/>
                </a:highlight>
              </a:rPr>
            </a:br>
            <a:r>
              <a:rPr lang="en" sz="2000" b="0" dirty="0">
                <a:solidFill>
                  <a:srgbClr val="222222"/>
                </a:solidFill>
                <a:highlight>
                  <a:srgbClr val="FFFFFF"/>
                </a:highlight>
              </a:rPr>
              <a:t>	2)Traditional learning too tiring</a:t>
            </a:r>
            <a:br>
              <a:rPr lang="en" sz="2000" b="0" dirty="0">
                <a:solidFill>
                  <a:srgbClr val="222222"/>
                </a:solidFill>
                <a:highlight>
                  <a:srgbClr val="FFFFFF"/>
                </a:highlight>
              </a:rPr>
            </a:br>
            <a:br>
              <a:rPr lang="en" sz="2000" b="0" dirty="0">
                <a:solidFill>
                  <a:srgbClr val="222222"/>
                </a:solidFill>
                <a:highlight>
                  <a:srgbClr val="FFFFFF"/>
                </a:highlight>
              </a:rPr>
            </a:br>
            <a:r>
              <a:rPr lang="en" sz="2000" b="0" dirty="0">
                <a:solidFill>
                  <a:srgbClr val="222222"/>
                </a:solidFill>
                <a:highlight>
                  <a:srgbClr val="FFFFFF"/>
                </a:highlight>
              </a:rPr>
              <a:t>	3)Mistakes can damage high cost machinery and also cause  	to harm workers which may even be fatal</a:t>
            </a:r>
            <a:br>
              <a:rPr lang="en" sz="2000" u="sng" dirty="0">
                <a:solidFill>
                  <a:srgbClr val="222222"/>
                </a:solidFill>
                <a:highlight>
                  <a:srgbClr val="FFFFFF"/>
                </a:highlight>
              </a:rPr>
            </a:br>
            <a:br>
              <a:rPr lang="en" sz="2000" u="sng" dirty="0">
                <a:solidFill>
                  <a:srgbClr val="222222"/>
                </a:solidFill>
                <a:highlight>
                  <a:srgbClr val="FFFFFF"/>
                </a:highlight>
              </a:rPr>
            </a:br>
            <a:br>
              <a:rPr lang="en" sz="2000" u="sng" dirty="0">
                <a:solidFill>
                  <a:srgbClr val="222222"/>
                </a:solidFill>
                <a:highlight>
                  <a:srgbClr val="FFFFFF"/>
                </a:highlight>
              </a:rPr>
            </a:br>
            <a:br>
              <a:rPr lang="en" sz="2000" dirty="0">
                <a:solidFill>
                  <a:srgbClr val="222222"/>
                </a:solidFill>
                <a:highlight>
                  <a:srgbClr val="FFFFFF"/>
                </a:highlight>
              </a:rPr>
            </a:br>
            <a:br>
              <a:rPr lang="en" sz="2000" dirty="0">
                <a:solidFill>
                  <a:srgbClr val="222222"/>
                </a:solidFill>
                <a:highlight>
                  <a:srgbClr val="FFFFFF"/>
                </a:highlight>
              </a:rPr>
            </a:br>
            <a:endParaRPr sz="2000" dirty="0"/>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IN" dirty="0">
                <a:solidFill>
                  <a:srgbClr val="222222"/>
                </a:solidFill>
                <a:highlight>
                  <a:srgbClr val="FFFFFF"/>
                </a:highlight>
                <a:latin typeface="Lato"/>
                <a:ea typeface="Lato"/>
                <a:cs typeface="Lato"/>
                <a:sym typeface="Lato"/>
              </a:rPr>
              <a:t>N</a:t>
            </a:r>
            <a:r>
              <a:rPr lang="en" dirty="0">
                <a:solidFill>
                  <a:srgbClr val="222222"/>
                </a:solidFill>
                <a:highlight>
                  <a:srgbClr val="FFFFFF"/>
                </a:highlight>
                <a:latin typeface="Lato"/>
                <a:ea typeface="Lato"/>
                <a:cs typeface="Lato"/>
                <a:sym typeface="Lato"/>
              </a:rPr>
              <a:t>o alternative to our product as of now</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106762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br>
              <a:rPr lang="en" sz="2000" dirty="0"/>
            </a:br>
            <a:r>
              <a:rPr lang="en" sz="1600" b="0" dirty="0"/>
              <a:t>Basic Reflexes and movement</a:t>
            </a:r>
            <a:br>
              <a:rPr lang="en" sz="2000" dirty="0"/>
            </a:b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br>
              <a:rPr lang="en" sz="2000" dirty="0">
                <a:solidFill>
                  <a:srgbClr val="4A4548"/>
                </a:solidFill>
                <a:highlight>
                  <a:srgbClr val="FFFFFF"/>
                </a:highlight>
              </a:rPr>
            </a:br>
            <a:br>
              <a:rPr lang="en" sz="2000" dirty="0">
                <a:solidFill>
                  <a:srgbClr val="4A4548"/>
                </a:solidFill>
                <a:highlight>
                  <a:srgbClr val="FFFFFF"/>
                </a:highlight>
              </a:rPr>
            </a:br>
            <a:r>
              <a:rPr lang="en" sz="2000" dirty="0">
                <a:solidFill>
                  <a:srgbClr val="4A4548"/>
                </a:solidFill>
                <a:highlight>
                  <a:srgbClr val="FFFFFF"/>
                </a:highlight>
              </a:rPr>
              <a:t>Unreal Engine,Blender,AutoCad,Microsoft Azure</a:t>
            </a:r>
            <a:endParaRPr sz="20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299"/>
            <a:ext cx="8238600" cy="359295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dirty="0">
                <a:solidFill>
                  <a:srgbClr val="222222"/>
                </a:solidFill>
                <a:highlight>
                  <a:srgbClr val="FFFFFF"/>
                </a:highlight>
                <a:latin typeface="Lato"/>
                <a:ea typeface="Lato"/>
                <a:cs typeface="Lato"/>
                <a:sym typeface="Lato"/>
              </a:rPr>
              <a:t>Solution</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A vr based environment of an automobile Industry to give the real life ffeling of being an industry and replicating the real life tasks that are performed and task the user with performing those tasks in the environment with accuracy.</a:t>
            </a:r>
          </a:p>
          <a:p>
            <a:pPr marL="0" marR="0" lvl="0" indent="0" algn="l" rtl="0">
              <a:lnSpc>
                <a:spcPct val="100000"/>
              </a:lnSpc>
              <a:spcBef>
                <a:spcPts val="0"/>
              </a:spcBef>
              <a:spcAft>
                <a:spcPts val="0"/>
              </a:spcAft>
              <a:buClr>
                <a:srgbClr val="000000"/>
              </a:buClr>
              <a:buSzPts val="1400"/>
              <a:buFont typeface="Arial"/>
              <a:buNone/>
            </a:pPr>
            <a:endParaRPr lang="en" sz="1400" b="0" i="0"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u="sng" dirty="0">
                <a:solidFill>
                  <a:srgbClr val="222222"/>
                </a:solidFill>
                <a:highlight>
                  <a:srgbClr val="FFFFFF"/>
                </a:highlight>
                <a:latin typeface="Lato"/>
                <a:ea typeface="Lato"/>
                <a:cs typeface="Lato"/>
                <a:sym typeface="Lato"/>
              </a:rPr>
              <a:t>Methodology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strike="noStrike" cap="none" dirty="0">
                <a:solidFill>
                  <a:srgbClr val="222222"/>
                </a:solidFill>
                <a:highlight>
                  <a:srgbClr val="FFFFFF"/>
                </a:highlight>
                <a:latin typeface="Lato"/>
                <a:ea typeface="Lato"/>
                <a:cs typeface="Lato"/>
                <a:sym typeface="Lato"/>
              </a:rPr>
              <a:t>Creating the </a:t>
            </a:r>
            <a:r>
              <a:rPr lang="en" dirty="0">
                <a:solidFill>
                  <a:srgbClr val="222222"/>
                </a:solidFill>
                <a:highlight>
                  <a:srgbClr val="FFFFFF"/>
                </a:highlight>
                <a:latin typeface="Lato"/>
                <a:ea typeface="Lato"/>
                <a:cs typeface="Lato"/>
                <a:sym typeface="Lato"/>
              </a:rPr>
              <a:t>required models in Blender</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strike="noStrike" cap="none" dirty="0">
                <a:solidFill>
                  <a:srgbClr val="222222"/>
                </a:solidFill>
                <a:highlight>
                  <a:srgbClr val="FFFFFF"/>
                </a:highlight>
                <a:latin typeface="Lato"/>
                <a:ea typeface="Lato"/>
                <a:cs typeface="Lato"/>
                <a:sym typeface="Lato"/>
              </a:rPr>
              <a:t>Creating the level design in UnrealEngine </a:t>
            </a:r>
            <a:r>
              <a:rPr lang="en" dirty="0">
                <a:solidFill>
                  <a:srgbClr val="222222"/>
                </a:solidFill>
                <a:highlight>
                  <a:srgbClr val="FFFFFF"/>
                </a:highlight>
                <a:latin typeface="Lato"/>
                <a:ea typeface="Lato"/>
                <a:cs typeface="Lato"/>
                <a:sym typeface="Lato"/>
              </a:rPr>
              <a:t>accurate to industry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strike="noStrike" cap="none" dirty="0">
                <a:solidFill>
                  <a:srgbClr val="222222"/>
                </a:solidFill>
                <a:highlight>
                  <a:srgbClr val="FFFFFF"/>
                </a:highlight>
                <a:latin typeface="Lato"/>
                <a:ea typeface="Lato"/>
                <a:cs typeface="Lato"/>
                <a:sym typeface="Lato"/>
              </a:rPr>
              <a:t>Creating the logic</a:t>
            </a:r>
            <a:r>
              <a:rPr lang="en" dirty="0">
                <a:solidFill>
                  <a:srgbClr val="222222"/>
                </a:solidFill>
                <a:highlight>
                  <a:srgbClr val="FFFFFF"/>
                </a:highlight>
                <a:latin typeface="Lato"/>
                <a:ea typeface="Lato"/>
                <a:cs typeface="Lato"/>
                <a:sym typeface="Lato"/>
              </a:rPr>
              <a:t> to perform the tasks in the software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strike="noStrike" cap="none" dirty="0">
                <a:solidFill>
                  <a:srgbClr val="222222"/>
                </a:solidFill>
                <a:highlight>
                  <a:srgbClr val="FFFFFF"/>
                </a:highlight>
                <a:latin typeface="Lato"/>
                <a:ea typeface="Lato"/>
                <a:cs typeface="Lato"/>
                <a:sym typeface="Lato"/>
              </a:rPr>
              <a:t>Syncing it with Azure cloud to update the data recorded while using the software</a:t>
            </a:r>
          </a:p>
          <a:p>
            <a:pPr marR="0" lvl="0" algn="l" rtl="0">
              <a:lnSpc>
                <a:spcPct val="100000"/>
              </a:lnSpc>
              <a:spcBef>
                <a:spcPts val="0"/>
              </a:spcBef>
              <a:spcAft>
                <a:spcPts val="0"/>
              </a:spcAft>
              <a:buClr>
                <a:srgbClr val="000000"/>
              </a:buClr>
              <a:buSzPts val="1400"/>
            </a:pPr>
            <a:endParaRPr lang="en" sz="1400" b="0" i="0" strike="noStrike" cap="none" dirty="0">
              <a:solidFill>
                <a:srgbClr val="222222"/>
              </a:solidFill>
              <a:highlight>
                <a:srgbClr val="FFFFFF"/>
              </a:highlight>
              <a:latin typeface="Lato"/>
              <a:ea typeface="Lato"/>
              <a:cs typeface="Lato"/>
              <a:sym typeface="Lato"/>
            </a:endParaRPr>
          </a:p>
          <a:p>
            <a:pPr marR="0" lvl="0" algn="l" rtl="0">
              <a:lnSpc>
                <a:spcPct val="100000"/>
              </a:lnSpc>
              <a:spcBef>
                <a:spcPts val="0"/>
              </a:spcBef>
              <a:spcAft>
                <a:spcPts val="0"/>
              </a:spcAft>
              <a:buClr>
                <a:srgbClr val="000000"/>
              </a:buClr>
              <a:buSzPts val="1400"/>
            </a:pPr>
            <a:r>
              <a:rPr lang="en" u="sng" dirty="0">
                <a:solidFill>
                  <a:srgbClr val="222222"/>
                </a:solidFill>
                <a:highlight>
                  <a:srgbClr val="FFFFFF"/>
                </a:highlight>
                <a:latin typeface="Lato"/>
                <a:ea typeface="Lato"/>
                <a:cs typeface="Lato"/>
                <a:sym typeface="Lato"/>
              </a:rPr>
              <a:t>Scalablilty</a:t>
            </a:r>
          </a:p>
          <a:p>
            <a:pPr marR="0" lvl="0" algn="l" rtl="0">
              <a:lnSpc>
                <a:spcPct val="100000"/>
              </a:lnSpc>
              <a:spcBef>
                <a:spcPts val="0"/>
              </a:spcBef>
              <a:spcAft>
                <a:spcPts val="0"/>
              </a:spcAft>
              <a:buClr>
                <a:srgbClr val="000000"/>
              </a:buClr>
              <a:buSzPts val="1400"/>
            </a:pPr>
            <a:r>
              <a:rPr lang="en" dirty="0">
                <a:solidFill>
                  <a:srgbClr val="222222"/>
                </a:solidFill>
                <a:highlight>
                  <a:srgbClr val="FFFFFF"/>
                </a:highlight>
                <a:latin typeface="Lato"/>
                <a:ea typeface="Lato"/>
                <a:cs typeface="Lato"/>
                <a:sym typeface="Lato"/>
              </a:rPr>
              <a:t>This product is scalable on a b2b scale because not only automobile industry but many more industry will also be willing to deploy such form of training because it has the potential to reduce the mishaps that occur in any factory due to lack of proper equipment usage knowledge</a:t>
            </a:r>
            <a:endParaRPr sz="1400" b="0" i="0"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u="sng" dirty="0">
                <a:solidFill>
                  <a:srgbClr val="222222"/>
                </a:solidFill>
                <a:highlight>
                  <a:srgbClr val="FFFFFF"/>
                </a:highlight>
                <a:latin typeface="Lato"/>
                <a:ea typeface="Lato"/>
                <a:cs typeface="Lato"/>
                <a:sym typeface="Lato"/>
              </a:rPr>
              <a:t>Key Differentiators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Graphics Quality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strike="noStrike" cap="none" dirty="0">
                <a:solidFill>
                  <a:srgbClr val="222222"/>
                </a:solidFill>
                <a:highlight>
                  <a:srgbClr val="FFFFFF"/>
                </a:highlight>
                <a:latin typeface="Lato"/>
                <a:ea typeface="Lato"/>
                <a:cs typeface="Lato"/>
                <a:sym typeface="Lato"/>
              </a:rPr>
              <a:t>Functio</a:t>
            </a:r>
            <a:r>
              <a:rPr lang="en" dirty="0">
                <a:solidFill>
                  <a:srgbClr val="222222"/>
                </a:solidFill>
                <a:highlight>
                  <a:srgbClr val="FFFFFF"/>
                </a:highlight>
                <a:latin typeface="Lato"/>
                <a:ea typeface="Lato"/>
                <a:cs typeface="Lato"/>
                <a:sym typeface="Lato"/>
              </a:rPr>
              <a:t>nalities</a:t>
            </a:r>
          </a:p>
          <a:p>
            <a:pPr marR="0" lvl="0" algn="l" rtl="0">
              <a:lnSpc>
                <a:spcPct val="100000"/>
              </a:lnSpc>
              <a:spcBef>
                <a:spcPts val="0"/>
              </a:spcBef>
              <a:spcAft>
                <a:spcPts val="0"/>
              </a:spcAft>
              <a:buClr>
                <a:srgbClr val="000000"/>
              </a:buClr>
              <a:buSzPts val="1400"/>
            </a:pPr>
            <a:endParaRPr lang="en" dirty="0">
              <a:solidFill>
                <a:srgbClr val="222222"/>
              </a:solidFill>
              <a:highlight>
                <a:srgbClr val="FFFFFF"/>
              </a:highlight>
              <a:latin typeface="Lato"/>
              <a:ea typeface="Lato"/>
              <a:cs typeface="Lato"/>
              <a:sym typeface="Lato"/>
            </a:endParaRPr>
          </a:p>
          <a:p>
            <a:pPr marR="0" lvl="0" algn="l" rtl="0">
              <a:lnSpc>
                <a:spcPct val="100000"/>
              </a:lnSpc>
              <a:spcBef>
                <a:spcPts val="0"/>
              </a:spcBef>
              <a:spcAft>
                <a:spcPts val="0"/>
              </a:spcAft>
              <a:buClr>
                <a:srgbClr val="000000"/>
              </a:buClr>
              <a:buSzPts val="1400"/>
            </a:pPr>
            <a:r>
              <a:rPr lang="en" u="sng" dirty="0">
                <a:solidFill>
                  <a:srgbClr val="222222"/>
                </a:solidFill>
                <a:highlight>
                  <a:srgbClr val="FFFFFF"/>
                </a:highlight>
                <a:latin typeface="Lato"/>
                <a:ea typeface="Lato"/>
                <a:cs typeface="Lato"/>
                <a:sym typeface="Lato"/>
              </a:rPr>
              <a:t>Adoption Plan</a:t>
            </a:r>
          </a:p>
          <a:p>
            <a:pPr algn="l">
              <a:buFont typeface="+mj-lt"/>
              <a:buAutoNum type="arabicPeriod"/>
            </a:pPr>
            <a:r>
              <a:rPr lang="en-US" b="0" i="0" dirty="0">
                <a:solidFill>
                  <a:srgbClr val="374151"/>
                </a:solidFill>
                <a:effectLst/>
                <a:latin typeface="Söhne"/>
              </a:rPr>
              <a:t>Pilot testing: Before implementing the training application, conduct pilot testing with a small group of workers to gather feedback and make any necessary improvements.</a:t>
            </a:r>
          </a:p>
          <a:p>
            <a:pPr algn="l">
              <a:buFont typeface="+mj-lt"/>
              <a:buAutoNum type="arabicPeriod"/>
            </a:pPr>
            <a:r>
              <a:rPr lang="en-US" b="0" i="0" dirty="0">
                <a:solidFill>
                  <a:srgbClr val="374151"/>
                </a:solidFill>
                <a:effectLst/>
                <a:latin typeface="Söhne"/>
              </a:rPr>
              <a:t>Implement the training application: Once the training application is finalized, implement it across the organization. This can be done through on-site training sessions or remote access to the application.</a:t>
            </a:r>
          </a:p>
          <a:p>
            <a:pPr algn="l">
              <a:buFont typeface="+mj-lt"/>
              <a:buAutoNum type="arabicPeriod"/>
            </a:pPr>
            <a:r>
              <a:rPr lang="en-US" b="0" i="0" dirty="0">
                <a:solidFill>
                  <a:srgbClr val="374151"/>
                </a:solidFill>
                <a:effectLst/>
                <a:latin typeface="Söhne"/>
              </a:rPr>
              <a:t>Evaluate effectiveness: Regularly evaluate the effectiveness of the training application by assessing the workers' performance on the job. This can help identify any gaps in the training and areas that need improvement.</a:t>
            </a:r>
          </a:p>
          <a:p>
            <a:pPr algn="l">
              <a:buFont typeface="+mj-lt"/>
              <a:buAutoNum type="arabicPeriod"/>
            </a:pPr>
            <a:r>
              <a:rPr lang="en-US" b="0" i="0" dirty="0">
                <a:solidFill>
                  <a:srgbClr val="374151"/>
                </a:solidFill>
                <a:effectLst/>
                <a:latin typeface="Söhne"/>
              </a:rPr>
              <a:t>Continuous improvement: Based on the evaluation, continuously improve the VR-based training application to ensure it remains relevant and effective in upskilling workers.</a:t>
            </a:r>
          </a:p>
          <a:p>
            <a:pPr marR="0" lvl="0" algn="l" rtl="0">
              <a:lnSpc>
                <a:spcPct val="100000"/>
              </a:lnSpc>
              <a:spcBef>
                <a:spcPts val="0"/>
              </a:spcBef>
              <a:spcAft>
                <a:spcPts val="0"/>
              </a:spcAft>
              <a:buClr>
                <a:srgbClr val="000000"/>
              </a:buClr>
              <a:buSzPts val="1400"/>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400" b="0" i="0"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1BAE0819-201C-FD6A-37B0-6E16C70B293B}"/>
              </a:ext>
            </a:extLst>
          </p:cNvPr>
          <p:cNvPicPr>
            <a:picLocks noChangeAspect="1"/>
          </p:cNvPicPr>
          <p:nvPr/>
        </p:nvPicPr>
        <p:blipFill>
          <a:blip r:embed="rId4"/>
          <a:stretch>
            <a:fillRect/>
          </a:stretch>
        </p:blipFill>
        <p:spPr>
          <a:xfrm>
            <a:off x="383100" y="857693"/>
            <a:ext cx="4855207" cy="29215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247350" y="134985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2624" y="2312708"/>
            <a:ext cx="4423674" cy="2296098"/>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50000"/>
              </a:lnSpc>
              <a:spcBef>
                <a:spcPts val="0"/>
              </a:spcBef>
              <a:spcAft>
                <a:spcPts val="1600"/>
              </a:spcAft>
              <a:buSzPts val="1800"/>
              <a:buNone/>
            </a:pPr>
            <a:r>
              <a:rPr lang="en" sz="1500" dirty="0"/>
              <a:t>Shreyash Kumar(Leader)</a:t>
            </a:r>
          </a:p>
          <a:p>
            <a:pPr marL="0" lvl="0" indent="0" algn="l" rtl="0">
              <a:lnSpc>
                <a:spcPct val="150000"/>
              </a:lnSpc>
              <a:spcBef>
                <a:spcPts val="0"/>
              </a:spcBef>
              <a:spcAft>
                <a:spcPts val="1600"/>
              </a:spcAft>
              <a:buSzPts val="1800"/>
              <a:buNone/>
            </a:pPr>
            <a:r>
              <a:rPr lang="en" sz="1500" dirty="0"/>
              <a:t>Tanwir Alam</a:t>
            </a:r>
          </a:p>
          <a:p>
            <a:pPr marL="0" lvl="0" indent="0" algn="l" rtl="0">
              <a:lnSpc>
                <a:spcPct val="150000"/>
              </a:lnSpc>
              <a:spcBef>
                <a:spcPts val="0"/>
              </a:spcBef>
              <a:spcAft>
                <a:spcPts val="1600"/>
              </a:spcAft>
              <a:buSzPts val="1800"/>
              <a:buNone/>
            </a:pPr>
            <a:r>
              <a:rPr lang="en" sz="1500" dirty="0"/>
              <a:t>Khushi Raj Das</a:t>
            </a:r>
          </a:p>
          <a:p>
            <a:pPr marL="0" lvl="0" indent="0" algn="l" rtl="0">
              <a:lnSpc>
                <a:spcPct val="150000"/>
              </a:lnSpc>
              <a:spcBef>
                <a:spcPts val="0"/>
              </a:spcBef>
              <a:spcAft>
                <a:spcPts val="1600"/>
              </a:spcAft>
              <a:buSzPts val="1800"/>
              <a:buNone/>
            </a:pPr>
            <a:r>
              <a:rPr lang="en" sz="1500" dirty="0"/>
              <a:t>Janmajay Behera</a:t>
            </a:r>
          </a:p>
          <a:p>
            <a:pPr marL="0" lvl="0" indent="0" algn="l" rtl="0">
              <a:lnSpc>
                <a:spcPct val="150000"/>
              </a:lnSpc>
              <a:spcBef>
                <a:spcPts val="0"/>
              </a:spcBef>
              <a:spcAft>
                <a:spcPts val="1600"/>
              </a:spcAft>
              <a:buSzPts val="1800"/>
              <a:buNone/>
            </a:pP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552</Words>
  <Application>Microsoft Office PowerPoint</Application>
  <PresentationFormat>On-screen Show (16:9)</PresentationFormat>
  <Paragraphs>50</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vt:lpstr>
      <vt:lpstr>Lato Black</vt:lpstr>
      <vt:lpstr>Söhne</vt:lpstr>
      <vt:lpstr>Arial</vt:lpstr>
      <vt:lpstr>TI Template</vt:lpstr>
      <vt:lpstr>TI Template</vt:lpstr>
      <vt:lpstr>PLEDGE TO PROGRESS Sustainability Hackathon </vt:lpstr>
      <vt:lpstr>Problem Statement? To train and upskill the automobile workers to operate heavy machinery and execute high risk tasks using virtual reality </vt:lpstr>
      <vt:lpstr>User Segment &amp; Pain Points User Segment-Industry Workers     Pain Points  1)Gap between theoretical learning and actual application in real     life   2)Traditional learning too tiring   3)Mistakes can damage high cost machinery and also cause   to harm workers which may even be fatal     </vt:lpstr>
      <vt:lpstr>Pre-Requisite Basic Reflexes and movement </vt:lpstr>
      <vt:lpstr>Tools or resources  Unreal Engine,Blender,AutoCad,Microsoft Azure</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Shreyash Kumar</cp:lastModifiedBy>
  <cp:revision>61</cp:revision>
  <dcterms:modified xsi:type="dcterms:W3CDTF">2023-04-24T17:32:47Z</dcterms:modified>
</cp:coreProperties>
</file>