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1" r:id="rId6"/>
    <p:sldId id="264" r:id="rId7"/>
    <p:sldId id="269" r:id="rId8"/>
    <p:sldId id="266" r:id="rId9"/>
    <p:sldId id="272" r:id="rId10"/>
    <p:sldId id="270" r:id="rId11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opperplate Gothic Bold" panose="020E0705020206020404" pitchFamily="34" charset="0"/>
      <p:regular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2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8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94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1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96138" y="663460"/>
            <a:ext cx="6282907" cy="6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  <a:buSzPts val="3600"/>
            </a:pPr>
            <a:r>
              <a:rPr lang="en-US" sz="3600" dirty="0">
                <a:solidFill>
                  <a:srgbClr val="92D050"/>
                </a:solidFill>
                <a:latin typeface="Copperplate Gothic Bold"/>
              </a:rPr>
              <a:t>Quick Cab Ride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03574" y="1477834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latin typeface="Times New Roman"/>
                <a:ea typeface="Franklin Gothic"/>
                <a:cs typeface="Times New Roman"/>
                <a:sym typeface="Franklin Gothic"/>
              </a:rPr>
              <a:t>Problem Statement: 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“ A reliable and transparent cab booking system connecting passengers with drivers in real time”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Times New Roman"/>
                <a:ea typeface="Franklin Gothic"/>
                <a:cs typeface="Times New Roman"/>
                <a:sym typeface="Franklin Gothic"/>
              </a:rPr>
              <a:t>Project Group Number:  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31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Group Member Details: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Ritik Patel	      	- 0187CS211135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Shreyansh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Hirkane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	- 0187CS211161</a:t>
            </a:r>
            <a:endParaRPr lang="en-US" sz="1600" dirty="0">
              <a:solidFill>
                <a:schemeClr val="tx1"/>
              </a:solidFill>
              <a:latin typeface="Times New Roman"/>
              <a:ea typeface="Franklin Gothic"/>
              <a:cs typeface="Times New Roman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Vishal Kurmi		- 0187CS211183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Vivek Kumar Rohe 	- 0187CS191085</a:t>
            </a:r>
            <a:endParaRPr lang="en-US" sz="1600" dirty="0">
              <a:solidFill>
                <a:schemeClr val="tx1"/>
              </a:solidFill>
              <a:ea typeface="Franklin Gothic"/>
              <a:cs typeface="Times New Roman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indent="0"/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Guide Details:</a:t>
            </a:r>
          </a:p>
          <a:p>
            <a:pPr marL="0" indent="0"/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        Prof. Anshul </a:t>
            </a:r>
            <a:r>
              <a:rPr lang="en-IN" b="1" dirty="0" err="1">
                <a:solidFill>
                  <a:schemeClr val="tx1"/>
                </a:solidFill>
                <a:latin typeface="Times New Roman"/>
                <a:cs typeface="Times New Roman"/>
              </a:rPr>
              <a:t>Sarawagi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154523" y="60464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/>
              <a:t>Major </a:t>
            </a:r>
            <a:r>
              <a:rPr lang="en-US" sz="3600" dirty="0"/>
              <a:t>Project - </a:t>
            </a:r>
            <a:r>
              <a:rPr lang="en-US" sz="3600" dirty="0" err="1"/>
              <a:t>lI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8D6D9B-7452-3643-AA04-86925849E710}"/>
              </a:ext>
            </a:extLst>
          </p:cNvPr>
          <p:cNvSpPr txBox="1"/>
          <p:nvPr/>
        </p:nvSpPr>
        <p:spPr>
          <a:xfrm>
            <a:off x="3817540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7B792-644C-F645-FC40-17EC7CF9AF9B}"/>
              </a:ext>
            </a:extLst>
          </p:cNvPr>
          <p:cNvSpPr txBox="1"/>
          <p:nvPr/>
        </p:nvSpPr>
        <p:spPr>
          <a:xfrm>
            <a:off x="5311894" y="26965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4AF00-9DC5-AE09-9EE0-D88BA1F449B3}"/>
              </a:ext>
            </a:extLst>
          </p:cNvPr>
          <p:cNvSpPr txBox="1"/>
          <p:nvPr/>
        </p:nvSpPr>
        <p:spPr>
          <a:xfrm>
            <a:off x="4516328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7BE56-1348-BA4C-E4F0-29DBB1210F5C}"/>
              </a:ext>
            </a:extLst>
          </p:cNvPr>
          <p:cNvSpPr txBox="1"/>
          <p:nvPr/>
        </p:nvSpPr>
        <p:spPr>
          <a:xfrm>
            <a:off x="5376446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940D0-9582-A7FF-6140-ED6C7D60046C}"/>
              </a:ext>
            </a:extLst>
          </p:cNvPr>
          <p:cNvSpPr txBox="1"/>
          <p:nvPr/>
        </p:nvSpPr>
        <p:spPr>
          <a:xfrm>
            <a:off x="6155899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C85DD-97D9-2947-612E-FA82E5BCA55D}"/>
              </a:ext>
            </a:extLst>
          </p:cNvPr>
          <p:cNvSpPr txBox="1"/>
          <p:nvPr/>
        </p:nvSpPr>
        <p:spPr>
          <a:xfrm>
            <a:off x="6935352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5FE0F-C211-2521-08C3-B26834185082}"/>
              </a:ext>
            </a:extLst>
          </p:cNvPr>
          <p:cNvSpPr txBox="1"/>
          <p:nvPr/>
        </p:nvSpPr>
        <p:spPr>
          <a:xfrm>
            <a:off x="5535704" y="3455216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5B03-D7CD-C8F3-F083-266BC314ADC7}"/>
              </a:ext>
            </a:extLst>
          </p:cNvPr>
          <p:cNvSpPr txBox="1"/>
          <p:nvPr/>
        </p:nvSpPr>
        <p:spPr>
          <a:xfrm>
            <a:off x="6238253" y="3437692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AE5AB-690C-CBBA-BBC9-C521BE849E99}"/>
              </a:ext>
            </a:extLst>
          </p:cNvPr>
          <p:cNvSpPr txBox="1"/>
          <p:nvPr/>
        </p:nvSpPr>
        <p:spPr>
          <a:xfrm>
            <a:off x="7017706" y="3455216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BD739-9490-089E-3D61-259AD85B0857}"/>
              </a:ext>
            </a:extLst>
          </p:cNvPr>
          <p:cNvSpPr/>
          <p:nvPr/>
        </p:nvSpPr>
        <p:spPr>
          <a:xfrm>
            <a:off x="8248476" y="0"/>
            <a:ext cx="3943524" cy="34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49539C-F306-821A-8D55-79917BD8535C}"/>
              </a:ext>
            </a:extLst>
          </p:cNvPr>
          <p:cNvGrpSpPr/>
          <p:nvPr/>
        </p:nvGrpSpPr>
        <p:grpSpPr>
          <a:xfrm>
            <a:off x="8003357" y="2696547"/>
            <a:ext cx="4644737" cy="1950868"/>
            <a:chOff x="7977674" y="2596929"/>
            <a:chExt cx="4297185" cy="209636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4FC1D8-4679-0455-B62F-C3BCDBB630DC}"/>
                </a:ext>
              </a:extLst>
            </p:cNvPr>
            <p:cNvSpPr/>
            <p:nvPr/>
          </p:nvSpPr>
          <p:spPr>
            <a:xfrm>
              <a:off x="7997987" y="2596929"/>
              <a:ext cx="4276872" cy="2096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9DF9C-0B48-4526-242D-3679A5BA8B91}"/>
                </a:ext>
              </a:extLst>
            </p:cNvPr>
            <p:cNvSpPr/>
            <p:nvPr/>
          </p:nvSpPr>
          <p:spPr>
            <a:xfrm>
              <a:off x="7977674" y="2596929"/>
              <a:ext cx="127631" cy="20963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9E9DD-D4DE-F4EF-B7AA-6A1D836B7E38}"/>
              </a:ext>
            </a:extLst>
          </p:cNvPr>
          <p:cNvSpPr/>
          <p:nvPr/>
        </p:nvSpPr>
        <p:spPr>
          <a:xfrm>
            <a:off x="30398" y="0"/>
            <a:ext cx="3248439" cy="2586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3.33333E-6 L -0.33829 0.00139 " pathEditMode="relative" rAng="0" ptsTypes="AA">
                                      <p:cBhvr>
                                        <p:cTn id="44" dur="1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18" grpId="0"/>
      <p:bldP spid="19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93523" y="1064807"/>
            <a:ext cx="590535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87186" y="3429001"/>
            <a:ext cx="4563389" cy="19984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Front-end     : </a:t>
            </a:r>
            <a:r>
              <a:rPr lang="en-US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Back-end      :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Express.Js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Node.Js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Database      : 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MongoDB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Libre Franklin"/>
              </a:rPr>
              <a:t>Frameworks :   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Libre Franklin"/>
              </a:rPr>
              <a:t>React.js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2" name="Google Shape;222;p2">
            <a:extLst>
              <a:ext uri="{FF2B5EF4-FFF2-40B4-BE49-F238E27FC236}">
                <a16:creationId xmlns:a16="http://schemas.microsoft.com/office/drawing/2014/main" id="{D17D62E3-421C-8B4F-24FC-7C53CF7AA148}"/>
              </a:ext>
            </a:extLst>
          </p:cNvPr>
          <p:cNvSpPr txBox="1"/>
          <p:nvPr/>
        </p:nvSpPr>
        <p:spPr>
          <a:xfrm>
            <a:off x="7387186" y="1291093"/>
            <a:ext cx="4572001" cy="14907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lt2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 </a:t>
            </a:r>
            <a:r>
              <a:rPr lang="en-US" sz="1600" b="0" i="0" dirty="0">
                <a:solidFill>
                  <a:schemeClr val="lt2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Abstract</a:t>
            </a:r>
            <a:r>
              <a:rPr lang="en-US" sz="1600" b="0" i="0" dirty="0">
                <a:solidFill>
                  <a:schemeClr val="dk1"/>
                </a:solidFill>
                <a:latin typeface="Times New Roman"/>
                <a:ea typeface="Libre Franklin"/>
                <a:cs typeface="Times New Roman"/>
                <a:sym typeface="Libre Franklin"/>
              </a:rPr>
              <a:t>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ser-friendly interface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0583B-535F-43E4-9417-C3803C1E4238}"/>
              </a:ext>
            </a:extLst>
          </p:cNvPr>
          <p:cNvSpPr txBox="1"/>
          <p:nvPr/>
        </p:nvSpPr>
        <p:spPr>
          <a:xfrm>
            <a:off x="918505" y="2167639"/>
            <a:ext cx="5892867" cy="23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web-based cab booking system that connects passengers with drivers in real-time using location-based services. The platform will feature user authentication, ride booking, fare estimation, live tracking, and secure payments. The system will leverage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navigation,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&amp; Express.js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backend,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management. A responsive UI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ensure a seamless user experience. The goal is to provide a fast, reliable, and transparent ride-hailing solution for both users and drivers.</a:t>
            </a:r>
            <a:endParaRPr lang="en-US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5447" y="1233100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Project Requirements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28848"/>
            <a:ext cx="4838700" cy="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/>
              <a:t>Functional Requirements</a:t>
            </a:r>
            <a:endParaRPr sz="200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43142"/>
            <a:ext cx="5143500" cy="4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0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 Functional Requirements</a:t>
            </a:r>
            <a:endParaRPr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7572-B94F-5EEE-4DF8-D6BFB4633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484" y="2669967"/>
            <a:ext cx="4838700" cy="2889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User Module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User registration &amp; authentication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Profile management (name, contact, payment details)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Ride booking (pickup/drop location, fare estimate)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Real-time ride tracking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Payment integration (UPI, card, wallet)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Ride history &amp; feedback system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IN" sz="1800" b="0" i="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Driver Module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Driver registration &amp; authentication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Ride request notifications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Navigation assistance (Google Maps API)</a:t>
            </a:r>
          </a:p>
          <a:p>
            <a:pPr marL="342900" marR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Earnings &amp; trip history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200" b="0" i="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BF154-4096-7EC8-5C2B-FB2964FD871B}"/>
              </a:ext>
            </a:extLst>
          </p:cNvPr>
          <p:cNvSpPr txBox="1"/>
          <p:nvPr/>
        </p:nvSpPr>
        <p:spPr>
          <a:xfrm>
            <a:off x="6218321" y="2701932"/>
            <a:ext cx="5325979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Scalability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Handle multiple ride requests simultaneously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Security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– Secure user data &amp; payments using encryption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Performance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Fast response time for ride matching &amp; tracking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Usability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User-friendly UI for seamless navigation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9636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buSzPct val="100000"/>
            </a:pPr>
            <a:r>
              <a:rPr lang="en-US"/>
              <a:t>Project Requirements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8664" y="2271718"/>
            <a:ext cx="5472113" cy="38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(Developer)	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28675" y="2656903"/>
            <a:ext cx="4962525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Hardware Requirements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Processor: Intel i3/i5/i7 or AMD </a:t>
            </a:r>
            <a:r>
              <a:rPr lang="en-IN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Ryzen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5/7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RAM: Minimum 8GB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Storage: SSD with at least 256GB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Internet Connection: Stable broadband for API testing &amp; deployment</a:t>
            </a:r>
          </a:p>
          <a:p>
            <a:pPr marL="0" indent="0">
              <a:spcBef>
                <a:spcPts val="0"/>
              </a:spcBef>
            </a:pPr>
            <a:endParaRPr lang="en-IN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Requirements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Development Tools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VS Code / WebStorm (for coding)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Postman (API testing)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Git &amp; GitHub (version control)Code Editor (VS Code)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Programming Languages &amp; Frameworks: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Frontend: React.js, HTML, CSS, JavaScript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Backend: Node.js, Express.js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Database: MongoDB</a:t>
            </a:r>
            <a:endParaRPr lang="en-US" sz="1400" dirty="0">
              <a:solidFill>
                <a:schemeClr val="tx1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APIs &amp; Services: Maps API (location tracking)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Payment Gateway (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Razorpay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/Stripe)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800" dirty="0">
              <a:solidFill>
                <a:schemeClr val="tx1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lvl="1" indent="-28575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7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34127" y="2295520"/>
            <a:ext cx="4838700" cy="39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/>
              <a:t>Hardware and Software requirements (Client)</a:t>
            </a:r>
            <a:endParaRPr/>
          </a:p>
        </p:txBody>
      </p:sp>
      <p:sp>
        <p:nvSpPr>
          <p:cNvPr id="8" name="Google Shape;229;p3"/>
          <p:cNvSpPr txBox="1">
            <a:spLocks noGrp="1"/>
          </p:cNvSpPr>
          <p:nvPr>
            <p:ph type="body" idx="1"/>
          </p:nvPr>
        </p:nvSpPr>
        <p:spPr>
          <a:xfrm>
            <a:off x="6096000" y="2694999"/>
            <a:ext cx="5957874" cy="25554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Compatibility: Smartphone: Android 8.0+ / iOS 12+ with at least 2GB RAM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Support: Required for real-time location tracking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Minimal space required for web version; ~100MB for mobile app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(for web users) / Android, iOS (for mobile users)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Browser: Chrome, Firefox, Edge, Safari 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Stable broadband or mobile network (4G/5G recommended)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8851" y="104047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/>
              <a:t>Design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40008" y="2656904"/>
            <a:ext cx="4851192" cy="29966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Times New Roman"/>
                <a:cs typeface="Times New Roman"/>
              </a:rPr>
              <a:t>User Use Cases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User Registration &amp; Login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Book a Ride (enter pickup/drop-off, confirm ride)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Real-Time Ride Tracking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View Fare &amp; Make Payment (UPI, card, wallet)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Cancel Ride (with/without cancellation fee)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Rate &amp; Review Driver</a:t>
            </a:r>
          </a:p>
          <a:p>
            <a:pPr marL="0" indent="0">
              <a:spcBef>
                <a:spcPts val="0"/>
              </a:spcBef>
            </a:pPr>
            <a:endParaRPr lang="en-US" sz="14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Times New Roman"/>
                <a:cs typeface="Times New Roman"/>
              </a:rPr>
              <a:t>Driver Use Cases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Driver Registration &amp; Login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Accept/Reject Ride Requests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Navigation Assistance (Maps API)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View Trip Earnings &amp; Ride History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Go Online/Offline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38567" y="2656904"/>
            <a:ext cx="5143501" cy="29966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Internet Connectivity 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Maps API.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Payment Gateway (</a:t>
            </a:r>
            <a:r>
              <a:rPr lang="en-IN" dirty="0" err="1">
                <a:solidFill>
                  <a:srgbClr val="0D0D0D"/>
                </a:solidFill>
                <a:latin typeface="Times New Roman"/>
              </a:rPr>
              <a:t>Razorpay</a:t>
            </a:r>
            <a:r>
              <a:rPr lang="en-IN" dirty="0">
                <a:solidFill>
                  <a:srgbClr val="0D0D0D"/>
                </a:solidFill>
                <a:latin typeface="Times New Roman"/>
              </a:rPr>
              <a:t>/Stripe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Database (MongoDB)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Authentication System (JWT)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Hosting &amp; Deployment</a:t>
            </a:r>
          </a:p>
          <a:p>
            <a:pPr lvl="8">
              <a:lnSpc>
                <a:spcPct val="90000"/>
              </a:lnSpc>
              <a:buClr>
                <a:schemeClr val="dk1"/>
              </a:buClr>
              <a:buSzPts val="1600"/>
            </a:pPr>
            <a:endParaRPr lang="en-IN" dirty="0">
              <a:solidFill>
                <a:srgbClr val="0D0D0D"/>
              </a:solidFill>
              <a:latin typeface="Times New Roman"/>
            </a:endParaRP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Showstoppers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API Downtime.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Server Downtime Security 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High Latency Issues 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Driver Availability</a:t>
            </a:r>
            <a:endParaRPr lang="en-IN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5348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/>
              <a:t>Deployment Details</a:t>
            </a:r>
            <a:endParaRPr sz="400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/>
              <a:t>Describe </a:t>
            </a:r>
            <a:r>
              <a:rPr lang="en-US"/>
              <a:t>Deployment Details </a:t>
            </a:r>
            <a:r>
              <a:rPr lang="en-US" sz="1800"/>
              <a:t>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6657669" cy="30556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Hosting &amp; Infrastructure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Frontend: Deploy on 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Vercel</a:t>
            </a: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Netlify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Backend: Host on AWS EC2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Database: Use MongoDB Atlas (NoSQL)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Security: Enable SSL/TLS, JWT Auth for authentication.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i="0" dirty="0"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APIs &amp; Services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Maps API – Location tracking &amp; navigation.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Payment Gateway (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Razorpay</a:t>
            </a: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/Stripe)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Cloud Storage (AWS S3) – Ride data &amp; images.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i="0" dirty="0"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CI/CD &amp; Monitoring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CI/CD: Automate deployments with GitHub Actions/GitLab CI/CD.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/>
              <a:t>Monetary Support</a:t>
            </a:r>
            <a:endParaRPr sz="400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Requirements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639329"/>
            <a:ext cx="6549514" cy="36238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&amp; Hosting: ₹5,000 – ₹15,000/year (GoDaddy, AWS)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Database: ₹15,000 – ₹50,000/year (AWS EC2, MongoDB Atlas)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&amp; Services: ₹2,000 – ₹10,000/month (Map, Payment Gateway)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Security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 ₹1,500 – ₹5,000/year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Audits: ₹10,000 – ₹50,000 (one-time or periodic)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Promotion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&amp; SEO: ₹5,000 – ₹30,000/month (Google, Facebook Ads)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&amp; Development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Salaries: ₹40,000 – ₹1,00,000/month (if hiring)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 Designer: ₹10,000 – ₹50,000 (freelancer or in-house)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Estimate: ₹50,000 – ₹3,00,000+ (depending on scale)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8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</a:t>
            </a:r>
            <a:r>
              <a:rPr lang="en-IN" sz="4000" dirty="0"/>
              <a:t>Screenshots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C9E4A-7C53-A8D7-1EBC-B7385232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70" y="2403318"/>
            <a:ext cx="1848570" cy="317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4DC9F4-6F50-C115-A462-F18031E0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903" y="2403318"/>
            <a:ext cx="1882978" cy="3175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AF26AA-08C4-D011-220C-CA5038FAC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121" y="2403318"/>
            <a:ext cx="1814042" cy="3175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491BF-C77B-F972-7B96-CE56C43E3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0403" y="2403318"/>
            <a:ext cx="1865795" cy="31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84D1-5CB6-2551-FDBD-7EB53B4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</a:t>
            </a:r>
            <a:r>
              <a:rPr lang="en-IN" sz="4400" dirty="0"/>
              <a:t>Screenshots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4F9C4E5-985C-F252-97FC-D131C5524A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D24E0F-B42A-71A1-25ED-50729C17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4" y="2549937"/>
            <a:ext cx="2038121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EB2CD8-9F66-4D12-046F-089C58C5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32" y="2549937"/>
            <a:ext cx="1921148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DE87E2-75FC-03D9-5416-79396853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007" y="2549937"/>
            <a:ext cx="1984970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FB2B58-FA55-3789-2B74-DAD8AE322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385" y="2549937"/>
            <a:ext cx="2110512" cy="3429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6E51A8-3404-7E13-E941-94C818674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282" y="2549937"/>
            <a:ext cx="19826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04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163</TotalTime>
  <Words>915</Words>
  <Application>Microsoft Office PowerPoint</Application>
  <PresentationFormat>Widescreen</PresentationFormat>
  <Paragraphs>157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Copperplate Gothic Bold</vt:lpstr>
      <vt:lpstr>Franklin Gothic</vt:lpstr>
      <vt:lpstr>Times New Roman</vt:lpstr>
      <vt:lpstr>Calibri</vt:lpstr>
      <vt:lpstr>Arial Black</vt:lpstr>
      <vt:lpstr>Noto Sans Symbols</vt:lpstr>
      <vt:lpstr>Libre Franklin</vt:lpstr>
      <vt:lpstr>Arial</vt:lpstr>
      <vt:lpstr>Wingdings</vt:lpstr>
      <vt:lpstr>Theme1</vt:lpstr>
      <vt:lpstr>Quick Cab Ride</vt:lpstr>
      <vt:lpstr>Idea/Approach Details</vt:lpstr>
      <vt:lpstr>Project Requirements </vt:lpstr>
      <vt:lpstr>Project Requirements </vt:lpstr>
      <vt:lpstr>Design </vt:lpstr>
      <vt:lpstr>Deployment Details</vt:lpstr>
      <vt:lpstr>Monetary Support</vt:lpstr>
      <vt:lpstr>Project Screenshots</vt:lpstr>
      <vt:lpstr>Project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Ritik Patel</cp:lastModifiedBy>
  <cp:revision>3</cp:revision>
  <dcterms:created xsi:type="dcterms:W3CDTF">2022-02-11T07:14:46Z</dcterms:created>
  <dcterms:modified xsi:type="dcterms:W3CDTF">2025-04-13T08:42:48Z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