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Poppins Bold" charset="1" panose="00000800000000000000"/>
      <p:regular r:id="rId25"/>
    </p:embeddedFont>
    <p:embeddedFont>
      <p:font typeface="Montserrat" charset="1" panose="00000500000000000000"/>
      <p:regular r:id="rId26"/>
    </p:embeddedFont>
    <p:embeddedFont>
      <p:font typeface="Canva Sans Bold" charset="1" panose="020B0803030501040103"/>
      <p:regular r:id="rId27"/>
    </p:embeddedFont>
    <p:embeddedFont>
      <p:font typeface="Poppins" charset="1" panose="00000500000000000000"/>
      <p:regular r:id="rId28"/>
    </p:embeddedFont>
    <p:embeddedFont>
      <p:font typeface="Canva Sans" charset="1" panose="020B05030305010401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gif" Type="http://schemas.openxmlformats.org/officeDocument/2006/relationships/image"/><Relationship Id="rId11" Target="../media/image25.gif" Type="http://schemas.openxmlformats.org/officeDocument/2006/relationships/image"/><Relationship Id="rId12" Target="../media/image26.gif" Type="http://schemas.openxmlformats.org/officeDocument/2006/relationships/image"/><Relationship Id="rId13" Target="../media/image27.gif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34.png" Type="http://schemas.openxmlformats.org/officeDocument/2006/relationships/image"/><Relationship Id="rId15" Target="../media/image3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40.gif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1921" y="1102347"/>
            <a:ext cx="433731" cy="433731"/>
          </a:xfrm>
          <a:custGeom>
            <a:avLst/>
            <a:gdLst/>
            <a:ahLst/>
            <a:cxnLst/>
            <a:rect r="r" b="b" t="t" l="l"/>
            <a:pathLst>
              <a:path h="433731" w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53680" y="1204106"/>
            <a:ext cx="230213" cy="230213"/>
          </a:xfrm>
          <a:custGeom>
            <a:avLst/>
            <a:gdLst/>
            <a:ahLst/>
            <a:cxnLst/>
            <a:rect r="r" b="b" t="t" l="l"/>
            <a:pathLst>
              <a:path h="230213" w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4683" y="399140"/>
            <a:ext cx="1083597" cy="920073"/>
          </a:xfrm>
          <a:custGeom>
            <a:avLst/>
            <a:gdLst/>
            <a:ahLst/>
            <a:cxnLst/>
            <a:rect r="r" b="b" t="t" l="l"/>
            <a:pathLst>
              <a:path h="920073" w="1083597">
                <a:moveTo>
                  <a:pt x="0" y="0"/>
                </a:moveTo>
                <a:lnTo>
                  <a:pt x="1083598" y="0"/>
                </a:lnTo>
                <a:lnTo>
                  <a:pt x="1083598" y="920072"/>
                </a:lnTo>
                <a:lnTo>
                  <a:pt x="0" y="9200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680895">
            <a:off x="8484908" y="6972737"/>
            <a:ext cx="4125113" cy="4114800"/>
          </a:xfrm>
          <a:custGeom>
            <a:avLst/>
            <a:gdLst/>
            <a:ahLst/>
            <a:cxnLst/>
            <a:rect r="r" b="b" t="t" l="l"/>
            <a:pathLst>
              <a:path h="4114800" w="4125113">
                <a:moveTo>
                  <a:pt x="0" y="0"/>
                </a:moveTo>
                <a:lnTo>
                  <a:pt x="4125113" y="0"/>
                </a:lnTo>
                <a:lnTo>
                  <a:pt x="41251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1063090" y="2031996"/>
            <a:ext cx="7224910" cy="8457961"/>
          </a:xfrm>
          <a:custGeom>
            <a:avLst/>
            <a:gdLst/>
            <a:ahLst/>
            <a:cxnLst/>
            <a:rect r="r" b="b" t="t" l="l"/>
            <a:pathLst>
              <a:path h="8457961" w="7224910">
                <a:moveTo>
                  <a:pt x="7224910" y="8457961"/>
                </a:moveTo>
                <a:lnTo>
                  <a:pt x="0" y="8457961"/>
                </a:lnTo>
                <a:lnTo>
                  <a:pt x="0" y="0"/>
                </a:lnTo>
                <a:lnTo>
                  <a:pt x="7224910" y="0"/>
                </a:lnTo>
                <a:lnTo>
                  <a:pt x="7224910" y="8457961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323026" y="8432557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4" y="0"/>
                </a:lnTo>
                <a:lnTo>
                  <a:pt x="5607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98977" y="7522437"/>
            <a:ext cx="168457" cy="251848"/>
          </a:xfrm>
          <a:custGeom>
            <a:avLst/>
            <a:gdLst/>
            <a:ahLst/>
            <a:cxnLst/>
            <a:rect r="r" b="b" t="t" l="l"/>
            <a:pathLst>
              <a:path h="251848" w="168457">
                <a:moveTo>
                  <a:pt x="0" y="0"/>
                </a:moveTo>
                <a:lnTo>
                  <a:pt x="168457" y="0"/>
                </a:lnTo>
                <a:lnTo>
                  <a:pt x="168457" y="251848"/>
                </a:lnTo>
                <a:lnTo>
                  <a:pt x="0" y="25184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29772" y="1605769"/>
            <a:ext cx="7693593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00"/>
              </a:lnSpc>
            </a:pPr>
            <a:r>
              <a:rPr lang="en-US" sz="18000" b="true">
                <a:solidFill>
                  <a:srgbClr val="1D1D1D"/>
                </a:solidFill>
                <a:latin typeface="Poppins Bold"/>
                <a:ea typeface="Poppins Bold"/>
                <a:cs typeface="Poppins Bold"/>
                <a:sym typeface="Poppins Bold"/>
              </a:rPr>
              <a:t>YOGA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87423" y="1181373"/>
            <a:ext cx="1275835" cy="266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Search . . 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4878" y="4708521"/>
            <a:ext cx="7339557" cy="1791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8"/>
              </a:lnSpc>
            </a:pPr>
            <a:r>
              <a:rPr lang="en-US" sz="339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Intelligent Real-Time Yoga Posture Correction Using Computer Vision</a:t>
            </a:r>
          </a:p>
          <a:p>
            <a:pPr algn="ctr">
              <a:lnSpc>
                <a:spcPts val="475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1921" y="1102347"/>
            <a:ext cx="433731" cy="433731"/>
          </a:xfrm>
          <a:custGeom>
            <a:avLst/>
            <a:gdLst/>
            <a:ahLst/>
            <a:cxnLst/>
            <a:rect r="r" b="b" t="t" l="l"/>
            <a:pathLst>
              <a:path h="433731" w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7908571" cy="9258300"/>
          </a:xfrm>
          <a:custGeom>
            <a:avLst/>
            <a:gdLst/>
            <a:ahLst/>
            <a:cxnLst/>
            <a:rect r="r" b="b" t="t" l="l"/>
            <a:pathLst>
              <a:path h="9258300" w="7908571">
                <a:moveTo>
                  <a:pt x="0" y="0"/>
                </a:moveTo>
                <a:lnTo>
                  <a:pt x="7908571" y="0"/>
                </a:lnTo>
                <a:lnTo>
                  <a:pt x="7908571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3113" y="599411"/>
            <a:ext cx="1062141" cy="901854"/>
          </a:xfrm>
          <a:custGeom>
            <a:avLst/>
            <a:gdLst/>
            <a:ahLst/>
            <a:cxnLst/>
            <a:rect r="r" b="b" t="t" l="l"/>
            <a:pathLst>
              <a:path h="901854" w="1062141">
                <a:moveTo>
                  <a:pt x="0" y="0"/>
                </a:moveTo>
                <a:lnTo>
                  <a:pt x="1062141" y="0"/>
                </a:lnTo>
                <a:lnTo>
                  <a:pt x="1062141" y="901854"/>
                </a:lnTo>
                <a:lnTo>
                  <a:pt x="0" y="9018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3978">
            <a:off x="14679397" y="7823725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5" y="0"/>
                </a:lnTo>
                <a:lnTo>
                  <a:pt x="5607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300928" y="8432557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5" y="0"/>
                </a:lnTo>
                <a:lnTo>
                  <a:pt x="5607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987423" y="1181373"/>
            <a:ext cx="1275835" cy="266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Search . . 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83028" y="3166359"/>
            <a:ext cx="14776272" cy="4526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9"/>
              </a:lnSpc>
            </a:pPr>
          </a:p>
          <a:p>
            <a:pPr algn="ctr">
              <a:lnSpc>
                <a:spcPts val="3279"/>
              </a:lnSpc>
            </a:pPr>
          </a:p>
          <a:p>
            <a:pPr algn="ctr">
              <a:lnSpc>
                <a:spcPts val="3279"/>
              </a:lnSpc>
            </a:pPr>
            <a:r>
              <a:rPr lang="en-US" sz="2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Increased accessibility: Reach a wider audience, including those with mobility or location constraints.</a:t>
            </a:r>
          </a:p>
          <a:p>
            <a:pPr algn="ctr">
              <a:lnSpc>
                <a:spcPts val="3279"/>
              </a:lnSpc>
            </a:pPr>
          </a:p>
          <a:p>
            <a:pPr algn="ctr">
              <a:lnSpc>
                <a:spcPts val="3279"/>
              </a:lnSpc>
            </a:pPr>
            <a:r>
              <a:rPr lang="en-US" sz="2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Convenience: Practice yoga anywhere, anytime, at your own pace.</a:t>
            </a:r>
          </a:p>
          <a:p>
            <a:pPr algn="ctr">
              <a:lnSpc>
                <a:spcPts val="3279"/>
              </a:lnSpc>
            </a:pPr>
          </a:p>
          <a:p>
            <a:pPr algn="ctr">
              <a:lnSpc>
                <a:spcPts val="3279"/>
              </a:lnSpc>
            </a:pPr>
            <a:r>
              <a:rPr lang="en-US" sz="2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Personalization: Tailor practices to individual needs, goals, and preferences.</a:t>
            </a:r>
          </a:p>
          <a:p>
            <a:pPr algn="ctr">
              <a:lnSpc>
                <a:spcPts val="3279"/>
              </a:lnSpc>
            </a:pPr>
          </a:p>
          <a:p>
            <a:pPr algn="ctr">
              <a:lnSpc>
                <a:spcPts val="3279"/>
              </a:lnSpc>
            </a:pPr>
            <a:r>
              <a:rPr lang="en-US" sz="2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Cost-effectiveness: Reduce costs associated with traditional studio-based classes.</a:t>
            </a:r>
          </a:p>
          <a:p>
            <a:pPr algn="ctr">
              <a:lnSpc>
                <a:spcPts val="3279"/>
              </a:lnSpc>
            </a:pPr>
          </a:p>
          <a:p>
            <a:pPr algn="ctr">
              <a:lnSpc>
                <a:spcPts val="32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7179520" y="1868766"/>
            <a:ext cx="448567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IMPACT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1921" y="1102347"/>
            <a:ext cx="433731" cy="433731"/>
          </a:xfrm>
          <a:custGeom>
            <a:avLst/>
            <a:gdLst/>
            <a:ahLst/>
            <a:cxnLst/>
            <a:rect r="r" b="b" t="t" l="l"/>
            <a:pathLst>
              <a:path h="433731" w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7908571" cy="9258300"/>
          </a:xfrm>
          <a:custGeom>
            <a:avLst/>
            <a:gdLst/>
            <a:ahLst/>
            <a:cxnLst/>
            <a:rect r="r" b="b" t="t" l="l"/>
            <a:pathLst>
              <a:path h="9258300" w="7908571">
                <a:moveTo>
                  <a:pt x="0" y="0"/>
                </a:moveTo>
                <a:lnTo>
                  <a:pt x="7908571" y="0"/>
                </a:lnTo>
                <a:lnTo>
                  <a:pt x="7908571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3113" y="599411"/>
            <a:ext cx="1062141" cy="901854"/>
          </a:xfrm>
          <a:custGeom>
            <a:avLst/>
            <a:gdLst/>
            <a:ahLst/>
            <a:cxnLst/>
            <a:rect r="r" b="b" t="t" l="l"/>
            <a:pathLst>
              <a:path h="901854" w="1062141">
                <a:moveTo>
                  <a:pt x="0" y="0"/>
                </a:moveTo>
                <a:lnTo>
                  <a:pt x="1062141" y="0"/>
                </a:lnTo>
                <a:lnTo>
                  <a:pt x="1062141" y="901854"/>
                </a:lnTo>
                <a:lnTo>
                  <a:pt x="0" y="9018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3978">
            <a:off x="14679397" y="7823725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5" y="0"/>
                </a:lnTo>
                <a:lnTo>
                  <a:pt x="5607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300928" y="8432557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5" y="0"/>
                </a:lnTo>
                <a:lnTo>
                  <a:pt x="5607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987423" y="1181373"/>
            <a:ext cx="1275835" cy="266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Search . . 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87246" y="2935787"/>
            <a:ext cx="14796103" cy="5125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6"/>
              </a:lnSpc>
            </a:pPr>
          </a:p>
          <a:p>
            <a:pPr algn="ctr">
              <a:lnSpc>
                <a:spcPts val="4086"/>
              </a:lnSpc>
            </a:pPr>
          </a:p>
          <a:p>
            <a:pPr algn="ctr">
              <a:lnSpc>
                <a:spcPts val="4086"/>
              </a:lnSpc>
            </a:pPr>
            <a:r>
              <a:rPr lang="en-US" sz="29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Flexibility and autonomy: Practice yoga on your own terms.</a:t>
            </a:r>
          </a:p>
          <a:p>
            <a:pPr algn="ctr">
              <a:lnSpc>
                <a:spcPts val="4086"/>
              </a:lnSpc>
            </a:pPr>
          </a:p>
          <a:p>
            <a:pPr algn="ctr">
              <a:lnSpc>
                <a:spcPts val="4086"/>
              </a:lnSpc>
            </a:pPr>
            <a:r>
              <a:rPr lang="en-US" sz="29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Improved physical and mental well-being: Enhance flexibility, strength, balance, and reduce stress.</a:t>
            </a:r>
          </a:p>
          <a:p>
            <a:pPr algn="ctr">
              <a:lnSpc>
                <a:spcPts val="4086"/>
              </a:lnSpc>
            </a:pPr>
          </a:p>
          <a:p>
            <a:pPr algn="ctr">
              <a:lnSpc>
                <a:spcPts val="4086"/>
              </a:lnSpc>
            </a:pPr>
            <a:r>
              <a:rPr lang="en-US" sz="29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Community support: Connect with like-minded individuals and instructors.</a:t>
            </a:r>
          </a:p>
          <a:p>
            <a:pPr algn="ctr">
              <a:lnSpc>
                <a:spcPts val="4086"/>
              </a:lnSpc>
            </a:pPr>
          </a:p>
          <a:p>
            <a:pPr algn="ctr">
              <a:lnSpc>
                <a:spcPts val="4086"/>
              </a:lnSpc>
            </a:pPr>
            <a:r>
              <a:rPr lang="en-US" sz="29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Continuous learning: Access a wide range of classes, workshops, and tutorials.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50054" y="2096317"/>
            <a:ext cx="946562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VALUE PROPOSITION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1921" y="1102347"/>
            <a:ext cx="433731" cy="433731"/>
          </a:xfrm>
          <a:custGeom>
            <a:avLst/>
            <a:gdLst/>
            <a:ahLst/>
            <a:cxnLst/>
            <a:rect r="r" b="b" t="t" l="l"/>
            <a:pathLst>
              <a:path h="433731" w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7908571" cy="9258300"/>
          </a:xfrm>
          <a:custGeom>
            <a:avLst/>
            <a:gdLst/>
            <a:ahLst/>
            <a:cxnLst/>
            <a:rect r="r" b="b" t="t" l="l"/>
            <a:pathLst>
              <a:path h="9258300" w="7908571">
                <a:moveTo>
                  <a:pt x="0" y="0"/>
                </a:moveTo>
                <a:lnTo>
                  <a:pt x="7908571" y="0"/>
                </a:lnTo>
                <a:lnTo>
                  <a:pt x="7908571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3113" y="599411"/>
            <a:ext cx="1062141" cy="901854"/>
          </a:xfrm>
          <a:custGeom>
            <a:avLst/>
            <a:gdLst/>
            <a:ahLst/>
            <a:cxnLst/>
            <a:rect r="r" b="b" t="t" l="l"/>
            <a:pathLst>
              <a:path h="901854" w="1062141">
                <a:moveTo>
                  <a:pt x="0" y="0"/>
                </a:moveTo>
                <a:lnTo>
                  <a:pt x="1062141" y="0"/>
                </a:lnTo>
                <a:lnTo>
                  <a:pt x="1062141" y="901854"/>
                </a:lnTo>
                <a:lnTo>
                  <a:pt x="0" y="9018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3978">
            <a:off x="14679397" y="7823725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5" y="0"/>
                </a:lnTo>
                <a:lnTo>
                  <a:pt x="5607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300928" y="8432557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5" y="0"/>
                </a:lnTo>
                <a:lnTo>
                  <a:pt x="5607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987423" y="1181373"/>
            <a:ext cx="1275835" cy="266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Search . . 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36335" y="3077226"/>
            <a:ext cx="14522965" cy="6357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3"/>
              </a:lnSpc>
            </a:pPr>
            <a:r>
              <a:rPr lang="en-US" sz="21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Time Management: Finding dedicated time for practice and staying committed to the challenge. To overcome this, set clear goals, prioritize yoga, and schedule dedicated practice time.</a:t>
            </a:r>
          </a:p>
          <a:p>
            <a:pPr algn="ctr">
              <a:lnSpc>
                <a:spcPts val="2973"/>
              </a:lnSpc>
            </a:pPr>
          </a:p>
          <a:p>
            <a:pPr algn="ctr">
              <a:lnSpc>
                <a:spcPts val="2973"/>
              </a:lnSpc>
            </a:pPr>
            <a:r>
              <a:rPr lang="en-US" sz="21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Self-Doubt: Overcoming fears of not performing poses perfectly and embracing individual progress. Focus on your journey, celebrate small victories, and practice self-acceptance.</a:t>
            </a:r>
          </a:p>
          <a:p>
            <a:pPr algn="ctr">
              <a:lnSpc>
                <a:spcPts val="2973"/>
              </a:lnSpc>
            </a:pPr>
          </a:p>
          <a:p>
            <a:pPr algn="ctr">
              <a:lnSpc>
                <a:spcPts val="2973"/>
              </a:lnSpc>
            </a:pPr>
            <a:r>
              <a:rPr lang="en-US" sz="21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Physical Limitations: Modifying poses to accommodate injuries or physical constraints.</a:t>
            </a:r>
          </a:p>
          <a:p>
            <a:pPr algn="ctr">
              <a:lnSpc>
                <a:spcPts val="2973"/>
              </a:lnSpc>
            </a:pPr>
          </a:p>
          <a:p>
            <a:pPr algn="ctr">
              <a:lnSpc>
                <a:spcPts val="2973"/>
              </a:lnSpc>
            </a:pPr>
            <a:r>
              <a:rPr lang="en-US" sz="21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Listen to your body, use props when needed, and prioritize progress over perfection.</a:t>
            </a:r>
          </a:p>
          <a:p>
            <a:pPr algn="ctr">
              <a:lnSpc>
                <a:spcPts val="2973"/>
              </a:lnSpc>
            </a:pPr>
          </a:p>
          <a:p>
            <a:pPr algn="ctr">
              <a:lnSpc>
                <a:spcPts val="2973"/>
              </a:lnSpc>
            </a:pPr>
            <a:r>
              <a:rPr lang="en-US" sz="21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Creating a Class Aura: Replicating the immersive experience of a physical yoga class in an online setting. Utilize high-quality video classes, interactive content, and community features to enhance engagement.</a:t>
            </a:r>
          </a:p>
          <a:p>
            <a:pPr algn="ctr">
              <a:lnSpc>
                <a:spcPts val="2973"/>
              </a:lnSpc>
            </a:pPr>
          </a:p>
          <a:p>
            <a:pPr algn="ctr">
              <a:lnSpc>
                <a:spcPts val="2973"/>
              </a:lnSpc>
            </a:pPr>
            <a:r>
              <a:rPr lang="en-US" sz="21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Staying Motivated: Maintaining enthusiasm and dedication throughout the challenge. Establish a support network, track progress, and celebrate small victories.</a:t>
            </a:r>
          </a:p>
          <a:p>
            <a:pPr algn="ctr">
              <a:lnSpc>
                <a:spcPts val="2973"/>
              </a:lnSpc>
            </a:pPr>
          </a:p>
          <a:p>
            <a:pPr algn="ctr">
              <a:lnSpc>
                <a:spcPts val="297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989041" y="1086123"/>
            <a:ext cx="801755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Common challenges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1921" y="1102347"/>
            <a:ext cx="433731" cy="433731"/>
          </a:xfrm>
          <a:custGeom>
            <a:avLst/>
            <a:gdLst/>
            <a:ahLst/>
            <a:cxnLst/>
            <a:rect r="r" b="b" t="t" l="l"/>
            <a:pathLst>
              <a:path h="433731" w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7908571" cy="9258300"/>
          </a:xfrm>
          <a:custGeom>
            <a:avLst/>
            <a:gdLst/>
            <a:ahLst/>
            <a:cxnLst/>
            <a:rect r="r" b="b" t="t" l="l"/>
            <a:pathLst>
              <a:path h="9258300" w="7908571">
                <a:moveTo>
                  <a:pt x="0" y="0"/>
                </a:moveTo>
                <a:lnTo>
                  <a:pt x="7908571" y="0"/>
                </a:lnTo>
                <a:lnTo>
                  <a:pt x="7908571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3113" y="599411"/>
            <a:ext cx="1062141" cy="901854"/>
          </a:xfrm>
          <a:custGeom>
            <a:avLst/>
            <a:gdLst/>
            <a:ahLst/>
            <a:cxnLst/>
            <a:rect r="r" b="b" t="t" l="l"/>
            <a:pathLst>
              <a:path h="901854" w="1062141">
                <a:moveTo>
                  <a:pt x="0" y="0"/>
                </a:moveTo>
                <a:lnTo>
                  <a:pt x="1062141" y="0"/>
                </a:lnTo>
                <a:lnTo>
                  <a:pt x="1062141" y="901854"/>
                </a:lnTo>
                <a:lnTo>
                  <a:pt x="0" y="9018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3978">
            <a:off x="14679397" y="7823725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5" y="0"/>
                </a:lnTo>
                <a:lnTo>
                  <a:pt x="5607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300928" y="8432557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5" y="0"/>
                </a:lnTo>
                <a:lnTo>
                  <a:pt x="5607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987423" y="1181373"/>
            <a:ext cx="1275835" cy="266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Search . . 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25395" y="1044905"/>
            <a:ext cx="1168766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Solution for common challenges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85254" y="3821102"/>
            <a:ext cx="14934595" cy="4261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6"/>
              </a:lnSpc>
            </a:pPr>
            <a:r>
              <a:rPr lang="en-US" sz="24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Set Clear Goals: Define objectives and track progress to stay motivated</a:t>
            </a:r>
          </a:p>
          <a:p>
            <a:pPr algn="just">
              <a:lnSpc>
                <a:spcPts val="3446"/>
              </a:lnSpc>
            </a:pPr>
          </a:p>
          <a:p>
            <a:pPr algn="ctr">
              <a:lnSpc>
                <a:spcPts val="3446"/>
              </a:lnSpc>
            </a:pPr>
            <a:r>
              <a:rPr lang="en-US" sz="24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</a:t>
            </a:r>
            <a:r>
              <a:rPr lang="en-US" sz="24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Establish a Routine: Schedule dedicated practice time and prioritize yoga.</a:t>
            </a:r>
          </a:p>
          <a:p>
            <a:pPr algn="ctr">
              <a:lnSpc>
                <a:spcPts val="3446"/>
              </a:lnSpc>
            </a:pPr>
          </a:p>
          <a:p>
            <a:pPr algn="l">
              <a:lnSpc>
                <a:spcPts val="3446"/>
              </a:lnSpc>
            </a:pPr>
            <a:r>
              <a:rPr lang="en-US" sz="24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</a:t>
            </a:r>
            <a:r>
              <a:rPr lang="en-US" sz="24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Seek Support: Connect with online communities, friends, or family for encouragement.</a:t>
            </a:r>
          </a:p>
          <a:p>
            <a:pPr algn="ctr">
              <a:lnSpc>
                <a:spcPts val="3446"/>
              </a:lnSpc>
            </a:pPr>
          </a:p>
          <a:p>
            <a:pPr algn="ctr">
              <a:lnSpc>
                <a:spcPts val="3446"/>
              </a:lnSpc>
            </a:pPr>
            <a:r>
              <a:rPr lang="en-US" sz="24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</a:t>
            </a:r>
            <a:r>
              <a:rPr lang="en-US" sz="24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Focus on Progress: Emphasize individual growth and celebrate small victories.</a:t>
            </a:r>
          </a:p>
          <a:p>
            <a:pPr algn="ctr">
              <a:lnSpc>
                <a:spcPts val="3446"/>
              </a:lnSpc>
            </a:pPr>
          </a:p>
          <a:p>
            <a:pPr algn="ctr">
              <a:lnSpc>
                <a:spcPts val="3446"/>
              </a:lnSpc>
            </a:pPr>
            <a:r>
              <a:rPr lang="en-US" sz="24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</a:t>
            </a:r>
            <a:r>
              <a:rPr lang="en-US" sz="24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Mindful Practice: Cultivate self-awareness and acceptance, focusing on the journey rather th perfection.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1921" y="1102347"/>
            <a:ext cx="433731" cy="433731"/>
          </a:xfrm>
          <a:custGeom>
            <a:avLst/>
            <a:gdLst/>
            <a:ahLst/>
            <a:cxnLst/>
            <a:rect r="r" b="b" t="t" l="l"/>
            <a:pathLst>
              <a:path h="433731" w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7908571" cy="9258300"/>
          </a:xfrm>
          <a:custGeom>
            <a:avLst/>
            <a:gdLst/>
            <a:ahLst/>
            <a:cxnLst/>
            <a:rect r="r" b="b" t="t" l="l"/>
            <a:pathLst>
              <a:path h="9258300" w="7908571">
                <a:moveTo>
                  <a:pt x="0" y="0"/>
                </a:moveTo>
                <a:lnTo>
                  <a:pt x="7908571" y="0"/>
                </a:lnTo>
                <a:lnTo>
                  <a:pt x="7908571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3113" y="599411"/>
            <a:ext cx="1062141" cy="901854"/>
          </a:xfrm>
          <a:custGeom>
            <a:avLst/>
            <a:gdLst/>
            <a:ahLst/>
            <a:cxnLst/>
            <a:rect r="r" b="b" t="t" l="l"/>
            <a:pathLst>
              <a:path h="901854" w="1062141">
                <a:moveTo>
                  <a:pt x="0" y="0"/>
                </a:moveTo>
                <a:lnTo>
                  <a:pt x="1062141" y="0"/>
                </a:lnTo>
                <a:lnTo>
                  <a:pt x="1062141" y="901854"/>
                </a:lnTo>
                <a:lnTo>
                  <a:pt x="0" y="9018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3978">
            <a:off x="14679397" y="7823725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5" y="0"/>
                </a:lnTo>
                <a:lnTo>
                  <a:pt x="5607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300928" y="8432557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5" y="0"/>
                </a:lnTo>
                <a:lnTo>
                  <a:pt x="5607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987423" y="1181373"/>
            <a:ext cx="1275835" cy="266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Search . . 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12564" y="3152607"/>
            <a:ext cx="15675436" cy="6105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0485" indent="-340243" lvl="1">
              <a:lnSpc>
                <a:spcPts val="4412"/>
              </a:lnSpc>
              <a:buFont typeface="Arial"/>
              <a:buChar char="•"/>
            </a:pPr>
            <a:r>
              <a:rPr lang="en-US" sz="31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Global Access: Yoga for everyone, anywhere, anytime through digital platforms.</a:t>
            </a:r>
          </a:p>
          <a:p>
            <a:pPr algn="l" marL="680485" indent="-340243" lvl="1">
              <a:lnSpc>
                <a:spcPts val="4412"/>
              </a:lnSpc>
              <a:buFont typeface="Arial"/>
              <a:buChar char="•"/>
            </a:pPr>
            <a:r>
              <a:rPr lang="en-US" sz="31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Personalized Experience: AI-driven sessions tailored to individual needs and progress.</a:t>
            </a:r>
          </a:p>
          <a:p>
            <a:pPr algn="l" marL="680485" indent="-340243" lvl="1">
              <a:lnSpc>
                <a:spcPts val="4412"/>
              </a:lnSpc>
              <a:buFont typeface="Arial"/>
              <a:buChar char="•"/>
            </a:pPr>
            <a:r>
              <a:rPr lang="en-US" sz="31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Wearable Integration: Real-time feedback with fitness trackers and smart devices.</a:t>
            </a:r>
          </a:p>
          <a:p>
            <a:pPr algn="l" marL="680485" indent="-340243" lvl="1">
              <a:lnSpc>
                <a:spcPts val="4412"/>
              </a:lnSpc>
              <a:buFont typeface="Arial"/>
              <a:buChar char="•"/>
            </a:pPr>
            <a:r>
              <a:rPr lang="en-US" sz="31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VR/AR Immersion: Virtual environments enhancing the yoga experience.</a:t>
            </a:r>
          </a:p>
          <a:p>
            <a:pPr algn="l" marL="680485" indent="-340243" lvl="1">
              <a:lnSpc>
                <a:spcPts val="4412"/>
              </a:lnSpc>
              <a:buFont typeface="Arial"/>
              <a:buChar char="•"/>
            </a:pPr>
            <a:r>
              <a:rPr lang="en-US" sz="31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Mental Health Focus: Digital yoga promoting relaxation and stress relief.</a:t>
            </a:r>
          </a:p>
          <a:p>
            <a:pPr algn="l" marL="680485" indent="-340243" lvl="1">
              <a:lnSpc>
                <a:spcPts val="4412"/>
              </a:lnSpc>
              <a:buFont typeface="Arial"/>
              <a:buChar char="•"/>
            </a:pPr>
            <a:r>
              <a:rPr lang="en-US" sz="315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Community Engagement: Live sessions and challenges foster online yoga communities.</a:t>
            </a:r>
          </a:p>
          <a:p>
            <a:pPr algn="l">
              <a:lnSpc>
                <a:spcPts val="4412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807914" y="1352856"/>
            <a:ext cx="1567543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Future scope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1921" y="1102347"/>
            <a:ext cx="433731" cy="433731"/>
          </a:xfrm>
          <a:custGeom>
            <a:avLst/>
            <a:gdLst/>
            <a:ahLst/>
            <a:cxnLst/>
            <a:rect r="r" b="b" t="t" l="l"/>
            <a:pathLst>
              <a:path h="433731" w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7908571" cy="9258300"/>
          </a:xfrm>
          <a:custGeom>
            <a:avLst/>
            <a:gdLst/>
            <a:ahLst/>
            <a:cxnLst/>
            <a:rect r="r" b="b" t="t" l="l"/>
            <a:pathLst>
              <a:path h="9258300" w="7908571">
                <a:moveTo>
                  <a:pt x="0" y="0"/>
                </a:moveTo>
                <a:lnTo>
                  <a:pt x="7908571" y="0"/>
                </a:lnTo>
                <a:lnTo>
                  <a:pt x="7908571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3113" y="599411"/>
            <a:ext cx="1062141" cy="901854"/>
          </a:xfrm>
          <a:custGeom>
            <a:avLst/>
            <a:gdLst/>
            <a:ahLst/>
            <a:cxnLst/>
            <a:rect r="r" b="b" t="t" l="l"/>
            <a:pathLst>
              <a:path h="901854" w="1062141">
                <a:moveTo>
                  <a:pt x="0" y="0"/>
                </a:moveTo>
                <a:lnTo>
                  <a:pt x="1062141" y="0"/>
                </a:lnTo>
                <a:lnTo>
                  <a:pt x="1062141" y="901854"/>
                </a:lnTo>
                <a:lnTo>
                  <a:pt x="0" y="9018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3978">
            <a:off x="14050070" y="7267012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5" y="0"/>
                </a:lnTo>
                <a:lnTo>
                  <a:pt x="5607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300928" y="8432557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5" y="0"/>
                </a:lnTo>
                <a:lnTo>
                  <a:pt x="5607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987423" y="1181373"/>
            <a:ext cx="1275835" cy="266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Search . . 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66212" y="1510620"/>
            <a:ext cx="11197748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Computer Vision &amp; Pose Estimation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Machine Learning for posture classification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UI/UX Design for user interaction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39019" y="933450"/>
            <a:ext cx="612577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Skillsgained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50467" y="4010869"/>
            <a:ext cx="10435890" cy="73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6"/>
              </a:lnSpc>
            </a:pPr>
            <a:r>
              <a:rPr lang="en-US" sz="42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TeamCollaboration Experience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83916" y="6213581"/>
            <a:ext cx="12251553" cy="903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5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Takeawys from the Hackathon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21293" y="4893865"/>
            <a:ext cx="12066129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Effective task distribution &amp; communication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Continuous feedback and iterative development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821140" y="7349673"/>
            <a:ext cx="11134019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Time management under deadlines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Creative problem-solving and adaptability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Importance of diverse skills in team success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bstract Organic Shape"/>
          <p:cNvSpPr/>
          <p:nvPr/>
        </p:nvSpPr>
        <p:spPr>
          <a:xfrm flipH="true" flipV="false" rot="-10800000">
            <a:off x="0" y="2587116"/>
            <a:ext cx="7908571" cy="9258300"/>
          </a:xfrm>
          <a:custGeom>
            <a:avLst/>
            <a:gdLst/>
            <a:ahLst/>
            <a:cxnLst/>
            <a:rect r="r" b="b" t="t" l="l"/>
            <a:pathLst>
              <a:path h="9258300" w="7908571">
                <a:moveTo>
                  <a:pt x="7908571" y="0"/>
                </a:moveTo>
                <a:lnTo>
                  <a:pt x="0" y="0"/>
                </a:lnTo>
                <a:lnTo>
                  <a:pt x="0" y="9258300"/>
                </a:lnTo>
                <a:lnTo>
                  <a:pt x="7908571" y="9258300"/>
                </a:lnTo>
                <a:lnTo>
                  <a:pt x="790857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Liquid Abstract Shapes blob"/>
          <p:cNvSpPr/>
          <p:nvPr/>
        </p:nvSpPr>
        <p:spPr>
          <a:xfrm flipH="false" flipV="false" rot="0">
            <a:off x="-4300928" y="8432557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5" y="0"/>
                </a:lnTo>
                <a:lnTo>
                  <a:pt x="5607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42745" y="6104018"/>
            <a:ext cx="6650182" cy="4114800"/>
          </a:xfrm>
          <a:custGeom>
            <a:avLst/>
            <a:gdLst/>
            <a:ahLst/>
            <a:cxnLst/>
            <a:rect r="r" b="b" t="t" l="l"/>
            <a:pathLst>
              <a:path h="4114800" w="6650182">
                <a:moveTo>
                  <a:pt x="0" y="0"/>
                </a:moveTo>
                <a:lnTo>
                  <a:pt x="6650182" y="0"/>
                </a:lnTo>
                <a:lnTo>
                  <a:pt x="66501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00357" y="448310"/>
            <a:ext cx="958810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BRAINSTROMING AND AFFILITY MAPPING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30327" y="1291325"/>
            <a:ext cx="62124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Idea generation technique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2165" y="2272475"/>
            <a:ext cx="8562244" cy="1329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49411" indent="-274705" lvl="1">
              <a:lnSpc>
                <a:spcPts val="3562"/>
              </a:lnSpc>
              <a:buFont typeface="Arial"/>
              <a:buChar char="•"/>
            </a:pPr>
            <a:r>
              <a:rPr lang="en-US" sz="25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MIND MAPPING :VISUALIZE IDEAS &amp;CONNECTION</a:t>
            </a:r>
          </a:p>
          <a:p>
            <a:pPr algn="ctr">
              <a:lnSpc>
                <a:spcPts val="3562"/>
              </a:lnSpc>
            </a:pPr>
            <a:r>
              <a:rPr lang="en-US" sz="25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USING YOGA APP FOR DAILY ROUTINE AND MAINTAIN DAILY ,COMPLET TASKES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89921" y="3544598"/>
            <a:ext cx="7855436" cy="1354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55545" indent="-277773" lvl="1">
              <a:lnSpc>
                <a:spcPts val="3602"/>
              </a:lnSpc>
              <a:buFont typeface="Arial"/>
              <a:buChar char="•"/>
            </a:pPr>
            <a:r>
              <a:rPr lang="en-US" sz="25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PLANING: MAKING PLANS FOR YOGA WHAT YOU NEED TO DO </a:t>
            </a:r>
          </a:p>
          <a:p>
            <a:pPr algn="ctr" marL="555545" indent="-277773" lvl="1">
              <a:lnSpc>
                <a:spcPts val="3602"/>
              </a:lnSpc>
              <a:buFont typeface="Arial"/>
              <a:buChar char="•"/>
            </a:pPr>
            <a:r>
              <a:rPr lang="en-US" sz="25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EX: STREES RELIEF OR BODY FITNESS ETC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90459"/>
            <a:ext cx="7908571" cy="9258300"/>
          </a:xfrm>
          <a:custGeom>
            <a:avLst/>
            <a:gdLst/>
            <a:ahLst/>
            <a:cxnLst/>
            <a:rect r="r" b="b" t="t" l="l"/>
            <a:pathLst>
              <a:path h="9258300" w="7908571">
                <a:moveTo>
                  <a:pt x="0" y="0"/>
                </a:moveTo>
                <a:lnTo>
                  <a:pt x="7908571" y="0"/>
                </a:lnTo>
                <a:lnTo>
                  <a:pt x="7908571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Liquid Abstract Shapes blob"/>
          <p:cNvSpPr/>
          <p:nvPr/>
        </p:nvSpPr>
        <p:spPr>
          <a:xfrm flipH="false" flipV="false" rot="0">
            <a:off x="-4373542" y="-547455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4" y="0"/>
                </a:lnTo>
                <a:lnTo>
                  <a:pt x="5607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54044" y="2980912"/>
            <a:ext cx="12609406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1.Virtual Yoga Classes: Live or pre-recorded classes with instructors.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AI-Powered Yoga Assistant: Personalized yoga plans and real-time feedback.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Yoga Pose Detection: Computer vision-based pose detection and correction.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Breathing Exercise Guides: Guided breathing exercises for relaxation.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Meditation and Mindfulness: Guided meditation and mindfulness exercises.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5600490"/>
            <a:ext cx="5240957" cy="4992012"/>
          </a:xfrm>
          <a:custGeom>
            <a:avLst/>
            <a:gdLst/>
            <a:ahLst/>
            <a:cxnLst/>
            <a:rect r="r" b="b" t="t" l="l"/>
            <a:pathLst>
              <a:path h="4992012" w="5240957">
                <a:moveTo>
                  <a:pt x="0" y="0"/>
                </a:moveTo>
                <a:lnTo>
                  <a:pt x="5240957" y="0"/>
                </a:lnTo>
                <a:lnTo>
                  <a:pt x="5240957" y="4992012"/>
                </a:lnTo>
                <a:lnTo>
                  <a:pt x="0" y="49920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54594" y="933450"/>
            <a:ext cx="859417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AFFINITY MAPPING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90459"/>
            <a:ext cx="7908571" cy="9258300"/>
          </a:xfrm>
          <a:custGeom>
            <a:avLst/>
            <a:gdLst/>
            <a:ahLst/>
            <a:cxnLst/>
            <a:rect r="r" b="b" t="t" l="l"/>
            <a:pathLst>
              <a:path h="9258300" w="7908571">
                <a:moveTo>
                  <a:pt x="0" y="0"/>
                </a:moveTo>
                <a:lnTo>
                  <a:pt x="7908571" y="0"/>
                </a:lnTo>
                <a:lnTo>
                  <a:pt x="7908571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Liquid Abstract Shapes blob"/>
          <p:cNvSpPr/>
          <p:nvPr/>
        </p:nvSpPr>
        <p:spPr>
          <a:xfrm flipH="false" flipV="false" rot="0">
            <a:off x="-4373542" y="-547455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4" y="0"/>
                </a:lnTo>
                <a:lnTo>
                  <a:pt x="5607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83379" y="1780003"/>
            <a:ext cx="6250383" cy="97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6"/>
              </a:lnSpc>
            </a:pPr>
            <a:r>
              <a:rPr lang="en-US" sz="2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CONTACT DETAILS</a:t>
            </a:r>
            <a:r>
              <a:rPr lang="en-US" sz="2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3966"/>
              </a:lnSpc>
            </a:pPr>
            <a:r>
              <a:rPr lang="en-US" sz="28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Email : lsunilamani2080@gmail.com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82676" y="3458081"/>
            <a:ext cx="196822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Linkedin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82676" y="3971796"/>
            <a:ext cx="14375997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https://www.linkedin.com/in/sunil-l-2669852b1?utm_source=share&amp;utm_campaign=share_via&amp;utm_content=profile&amp;utm_medium=android_app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35124" y="6971536"/>
            <a:ext cx="1163931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Open for Questions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We’d be happy to answer any questions or feedback!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-239029" y="1474868"/>
            <a:ext cx="7908571" cy="9258300"/>
          </a:xfrm>
          <a:custGeom>
            <a:avLst/>
            <a:gdLst/>
            <a:ahLst/>
            <a:cxnLst/>
            <a:rect r="r" b="b" t="t" l="l"/>
            <a:pathLst>
              <a:path h="9258300" w="7908571">
                <a:moveTo>
                  <a:pt x="7908571" y="0"/>
                </a:moveTo>
                <a:lnTo>
                  <a:pt x="0" y="0"/>
                </a:lnTo>
                <a:lnTo>
                  <a:pt x="0" y="9258300"/>
                </a:lnTo>
                <a:lnTo>
                  <a:pt x="7908571" y="9258300"/>
                </a:lnTo>
                <a:lnTo>
                  <a:pt x="790857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0996" y="333026"/>
            <a:ext cx="1344782" cy="1141842"/>
          </a:xfrm>
          <a:custGeom>
            <a:avLst/>
            <a:gdLst/>
            <a:ahLst/>
            <a:cxnLst/>
            <a:rect r="r" b="b" t="t" l="l"/>
            <a:pathLst>
              <a:path h="1141842" w="1344782">
                <a:moveTo>
                  <a:pt x="0" y="0"/>
                </a:moveTo>
                <a:lnTo>
                  <a:pt x="1344782" y="0"/>
                </a:lnTo>
                <a:lnTo>
                  <a:pt x="1344782" y="1141842"/>
                </a:lnTo>
                <a:lnTo>
                  <a:pt x="0" y="11418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45506" y="1143000"/>
            <a:ext cx="11562002" cy="184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54"/>
              </a:lnSpc>
            </a:pPr>
            <a:r>
              <a:rPr lang="en-US" sz="12854" b="true">
                <a:solidFill>
                  <a:srgbClr val="1D1D1D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4300928" y="8432557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5" y="0"/>
                </a:lnTo>
                <a:lnTo>
                  <a:pt x="5607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100000">
            <a:off x="16925923" y="1870789"/>
            <a:ext cx="3213350" cy="3205317"/>
          </a:xfrm>
          <a:custGeom>
            <a:avLst/>
            <a:gdLst/>
            <a:ahLst/>
            <a:cxnLst/>
            <a:rect r="r" b="b" t="t" l="l"/>
            <a:pathLst>
              <a:path h="3205317" w="3213350">
                <a:moveTo>
                  <a:pt x="0" y="0"/>
                </a:moveTo>
                <a:lnTo>
                  <a:pt x="3213351" y="0"/>
                </a:lnTo>
                <a:lnTo>
                  <a:pt x="3213351" y="3205317"/>
                </a:lnTo>
                <a:lnTo>
                  <a:pt x="0" y="32053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882417" y="6009489"/>
            <a:ext cx="6650182" cy="4114800"/>
          </a:xfrm>
          <a:custGeom>
            <a:avLst/>
            <a:gdLst/>
            <a:ahLst/>
            <a:cxnLst/>
            <a:rect r="r" b="b" t="t" l="l"/>
            <a:pathLst>
              <a:path h="4114800" w="6650182">
                <a:moveTo>
                  <a:pt x="0" y="0"/>
                </a:moveTo>
                <a:lnTo>
                  <a:pt x="6650182" y="0"/>
                </a:lnTo>
                <a:lnTo>
                  <a:pt x="66501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74376" y="3362960"/>
            <a:ext cx="14939249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D1D1D"/>
                </a:solidFill>
                <a:latin typeface="Canva Sans"/>
                <a:ea typeface="Canva Sans"/>
                <a:cs typeface="Canva Sans"/>
                <a:sym typeface="Canva Sans"/>
              </a:rPr>
              <a:t>A big thank you to the organizers and jury for their time and support.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D1D1D"/>
                </a:solidFill>
                <a:latin typeface="Canva Sans"/>
                <a:ea typeface="Canva Sans"/>
                <a:cs typeface="Canva Sans"/>
                <a:sym typeface="Canva Sans"/>
              </a:rPr>
              <a:t>Your feedback and encouragement mean a lot to us.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1006167" y="0"/>
            <a:ext cx="7281833" cy="8524599"/>
          </a:xfrm>
          <a:custGeom>
            <a:avLst/>
            <a:gdLst/>
            <a:ahLst/>
            <a:cxnLst/>
            <a:rect r="r" b="b" t="t" l="l"/>
            <a:pathLst>
              <a:path h="8524599" w="7281833">
                <a:moveTo>
                  <a:pt x="7281833" y="0"/>
                </a:moveTo>
                <a:lnTo>
                  <a:pt x="0" y="0"/>
                </a:lnTo>
                <a:lnTo>
                  <a:pt x="0" y="8524599"/>
                </a:lnTo>
                <a:lnTo>
                  <a:pt x="7281833" y="8524599"/>
                </a:lnTo>
                <a:lnTo>
                  <a:pt x="72818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51921" y="1102347"/>
            <a:ext cx="433731" cy="433731"/>
          </a:xfrm>
          <a:custGeom>
            <a:avLst/>
            <a:gdLst/>
            <a:ahLst/>
            <a:cxnLst/>
            <a:rect r="r" b="b" t="t" l="l"/>
            <a:pathLst>
              <a:path h="433731" w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7882" y="722333"/>
            <a:ext cx="917372" cy="778932"/>
          </a:xfrm>
          <a:custGeom>
            <a:avLst/>
            <a:gdLst/>
            <a:ahLst/>
            <a:cxnLst/>
            <a:rect r="r" b="b" t="t" l="l"/>
            <a:pathLst>
              <a:path h="778932" w="917372">
                <a:moveTo>
                  <a:pt x="0" y="0"/>
                </a:moveTo>
                <a:lnTo>
                  <a:pt x="917372" y="0"/>
                </a:lnTo>
                <a:lnTo>
                  <a:pt x="917372" y="778932"/>
                </a:lnTo>
                <a:lnTo>
                  <a:pt x="0" y="7789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518389" y="7805650"/>
            <a:ext cx="4753536" cy="1762446"/>
            <a:chOff x="0" y="0"/>
            <a:chExt cx="6234132" cy="2311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34131" cy="2311400"/>
            </a:xfrm>
            <a:custGeom>
              <a:avLst/>
              <a:gdLst/>
              <a:ahLst/>
              <a:cxnLst/>
              <a:rect r="r" b="b" t="t" l="l"/>
              <a:pathLst>
                <a:path h="2311400" w="6234131">
                  <a:moveTo>
                    <a:pt x="5929331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5929331" y="2311400"/>
                  </a:lnTo>
                  <a:cubicBezTo>
                    <a:pt x="6098241" y="2311400"/>
                    <a:pt x="6234131" y="2175510"/>
                    <a:pt x="6234131" y="2006600"/>
                  </a:cubicBezTo>
                  <a:lnTo>
                    <a:pt x="6234131" y="304800"/>
                  </a:lnTo>
                  <a:cubicBezTo>
                    <a:pt x="6234131" y="135890"/>
                    <a:pt x="6098241" y="0"/>
                    <a:pt x="5929331" y="0"/>
                  </a:cubicBezTo>
                  <a:close/>
                </a:path>
              </a:pathLst>
            </a:custGeom>
            <a:solidFill>
              <a:srgbClr val="D19D82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492376" y="7805650"/>
            <a:ext cx="752594" cy="977394"/>
          </a:xfrm>
          <a:custGeom>
            <a:avLst/>
            <a:gdLst/>
            <a:ahLst/>
            <a:cxnLst/>
            <a:rect r="r" b="b" t="t" l="l"/>
            <a:pathLst>
              <a:path h="977394" w="752594">
                <a:moveTo>
                  <a:pt x="0" y="0"/>
                </a:moveTo>
                <a:lnTo>
                  <a:pt x="752594" y="0"/>
                </a:lnTo>
                <a:lnTo>
                  <a:pt x="752594" y="977394"/>
                </a:lnTo>
                <a:lnTo>
                  <a:pt x="0" y="9773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3130207">
            <a:off x="15274178" y="6343731"/>
            <a:ext cx="3213350" cy="3205317"/>
          </a:xfrm>
          <a:custGeom>
            <a:avLst/>
            <a:gdLst/>
            <a:ahLst/>
            <a:cxnLst/>
            <a:rect r="r" b="b" t="t" l="l"/>
            <a:pathLst>
              <a:path h="3205317" w="3213350">
                <a:moveTo>
                  <a:pt x="0" y="0"/>
                </a:moveTo>
                <a:lnTo>
                  <a:pt x="3213350" y="0"/>
                </a:lnTo>
                <a:lnTo>
                  <a:pt x="3213350" y="3205316"/>
                </a:lnTo>
                <a:lnTo>
                  <a:pt x="0" y="32053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0527622">
            <a:off x="-2365044" y="9254423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5" y="0"/>
                </a:lnTo>
                <a:lnTo>
                  <a:pt x="5607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898912" y="1581915"/>
            <a:ext cx="5215767" cy="5995135"/>
          </a:xfrm>
          <a:custGeom>
            <a:avLst/>
            <a:gdLst/>
            <a:ahLst/>
            <a:cxnLst/>
            <a:rect r="r" b="b" t="t" l="l"/>
            <a:pathLst>
              <a:path h="5995135" w="5215767">
                <a:moveTo>
                  <a:pt x="0" y="0"/>
                </a:moveTo>
                <a:lnTo>
                  <a:pt x="5215767" y="0"/>
                </a:lnTo>
                <a:lnTo>
                  <a:pt x="5215767" y="5995135"/>
                </a:lnTo>
                <a:lnTo>
                  <a:pt x="0" y="59951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173681" y="8496024"/>
            <a:ext cx="3473403" cy="816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encompasses the physical,mental,&amp;emotional</a:t>
            </a:r>
          </a:p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benefits of practicing yoga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81209" y="7895567"/>
            <a:ext cx="2827895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Yoga Wellness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1073" y="1993825"/>
            <a:ext cx="731381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7882" y="3411579"/>
            <a:ext cx="7137559" cy="522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7"/>
              </a:lnSpc>
            </a:pPr>
            <a:r>
              <a:rPr lang="en-US" sz="26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increasing popularity of yoga has led to a growing number of people practicing it at home. </a:t>
            </a:r>
          </a:p>
          <a:p>
            <a:pPr algn="ctr">
              <a:lnSpc>
                <a:spcPts val="3757"/>
              </a:lnSpc>
            </a:pPr>
            <a:r>
              <a:rPr lang="en-US" sz="26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However, without proper guidance, many individuals are prone to adopting incorrect postures, which can result in injuries or diminish the effectiveness of the practice.</a:t>
            </a:r>
          </a:p>
          <a:p>
            <a:pPr algn="ctr">
              <a:lnSpc>
                <a:spcPts val="3757"/>
              </a:lnSpc>
            </a:pPr>
          </a:p>
          <a:p>
            <a:pPr algn="ctr">
              <a:lnSpc>
                <a:spcPts val="3757"/>
              </a:lnSpc>
            </a:pPr>
            <a:r>
              <a:rPr lang="en-US" sz="26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absence of a physical trainer or instructor to provide real-time feedback and corrections exacerbates this issue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2962" y="3130804"/>
            <a:ext cx="6112924" cy="7156196"/>
          </a:xfrm>
          <a:custGeom>
            <a:avLst/>
            <a:gdLst/>
            <a:ahLst/>
            <a:cxnLst/>
            <a:rect r="r" b="b" t="t" l="l"/>
            <a:pathLst>
              <a:path h="7156196" w="6112924">
                <a:moveTo>
                  <a:pt x="0" y="7156196"/>
                </a:moveTo>
                <a:lnTo>
                  <a:pt x="6112923" y="7156196"/>
                </a:lnTo>
                <a:lnTo>
                  <a:pt x="6112923" y="0"/>
                </a:lnTo>
                <a:lnTo>
                  <a:pt x="0" y="0"/>
                </a:lnTo>
                <a:lnTo>
                  <a:pt x="0" y="715619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42106" y="6172200"/>
            <a:ext cx="4145894" cy="4114800"/>
          </a:xfrm>
          <a:custGeom>
            <a:avLst/>
            <a:gdLst/>
            <a:ahLst/>
            <a:cxnLst/>
            <a:rect r="r" b="b" t="t" l="l"/>
            <a:pathLst>
              <a:path h="4114800" w="4145894">
                <a:moveTo>
                  <a:pt x="0" y="0"/>
                </a:moveTo>
                <a:lnTo>
                  <a:pt x="4145894" y="0"/>
                </a:lnTo>
                <a:lnTo>
                  <a:pt x="414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99570" y="141605"/>
            <a:ext cx="55729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 purpose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48723" y="1331866"/>
            <a:ext cx="14990554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now a days all are busy for their work and no one have to spend a quality  time for their family and their health. some people suffering so many disease  because they don't follow  the daily routine of the yoga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3497" y="3645806"/>
            <a:ext cx="1358355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purpose is to be promote health and wealth improve physical health by increasing flexibility strenght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39522" y="5150121"/>
            <a:ext cx="8980997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mental health purpose is to  be reducing stress, improving focus and concentration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63051" y="6844936"/>
            <a:ext cx="9157468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 we can practice yoga at home it  can help improve health condition ,its also help to the balance the body fitness at the home asa safe and secure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1921" y="1102347"/>
            <a:ext cx="433731" cy="433731"/>
          </a:xfrm>
          <a:custGeom>
            <a:avLst/>
            <a:gdLst/>
            <a:ahLst/>
            <a:cxnLst/>
            <a:rect r="r" b="b" t="t" l="l"/>
            <a:pathLst>
              <a:path h="433731" w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3881" y="547677"/>
            <a:ext cx="773096" cy="656429"/>
          </a:xfrm>
          <a:custGeom>
            <a:avLst/>
            <a:gdLst/>
            <a:ahLst/>
            <a:cxnLst/>
            <a:rect r="r" b="b" t="t" l="l"/>
            <a:pathLst>
              <a:path h="656429" w="773096">
                <a:moveTo>
                  <a:pt x="0" y="0"/>
                </a:moveTo>
                <a:lnTo>
                  <a:pt x="773096" y="0"/>
                </a:lnTo>
                <a:lnTo>
                  <a:pt x="773096" y="656429"/>
                </a:lnTo>
                <a:lnTo>
                  <a:pt x="0" y="6564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2962" y="3130804"/>
            <a:ext cx="6112924" cy="7156196"/>
          </a:xfrm>
          <a:custGeom>
            <a:avLst/>
            <a:gdLst/>
            <a:ahLst/>
            <a:cxnLst/>
            <a:rect r="r" b="b" t="t" l="l"/>
            <a:pathLst>
              <a:path h="7156196" w="6112924">
                <a:moveTo>
                  <a:pt x="0" y="7156196"/>
                </a:moveTo>
                <a:lnTo>
                  <a:pt x="6112923" y="7156196"/>
                </a:lnTo>
                <a:lnTo>
                  <a:pt x="6112923" y="0"/>
                </a:lnTo>
                <a:lnTo>
                  <a:pt x="0" y="0"/>
                </a:lnTo>
                <a:lnTo>
                  <a:pt x="0" y="715619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100000">
            <a:off x="16925923" y="1870789"/>
            <a:ext cx="3213350" cy="3205317"/>
          </a:xfrm>
          <a:custGeom>
            <a:avLst/>
            <a:gdLst/>
            <a:ahLst/>
            <a:cxnLst/>
            <a:rect r="r" b="b" t="t" l="l"/>
            <a:pathLst>
              <a:path h="3205317" w="3213350">
                <a:moveTo>
                  <a:pt x="0" y="0"/>
                </a:moveTo>
                <a:lnTo>
                  <a:pt x="3213351" y="0"/>
                </a:lnTo>
                <a:lnTo>
                  <a:pt x="3213351" y="3205317"/>
                </a:lnTo>
                <a:lnTo>
                  <a:pt x="0" y="32053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63978">
            <a:off x="14679397" y="7823725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5" y="0"/>
                </a:lnTo>
                <a:lnTo>
                  <a:pt x="5607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1233" y="3865816"/>
            <a:ext cx="2510954" cy="6421184"/>
          </a:xfrm>
          <a:custGeom>
            <a:avLst/>
            <a:gdLst/>
            <a:ahLst/>
            <a:cxnLst/>
            <a:rect r="r" b="b" t="t" l="l"/>
            <a:pathLst>
              <a:path h="6421184" w="2510954">
                <a:moveTo>
                  <a:pt x="0" y="0"/>
                </a:moveTo>
                <a:lnTo>
                  <a:pt x="2510954" y="0"/>
                </a:lnTo>
                <a:lnTo>
                  <a:pt x="2510954" y="6421184"/>
                </a:lnTo>
                <a:lnTo>
                  <a:pt x="0" y="642118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-229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01002" y="611174"/>
            <a:ext cx="1282673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D1D1D"/>
                </a:solidFill>
                <a:latin typeface="Canva Sans"/>
                <a:ea typeface="Canva Sans"/>
                <a:cs typeface="Canva Sans"/>
                <a:sym typeface="Canva Sans"/>
              </a:rPr>
              <a:t>TEAM AND PROBLEM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49721" y="1594668"/>
            <a:ext cx="412503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D1D1D"/>
                </a:solidFill>
                <a:latin typeface="Canva Sans"/>
                <a:ea typeface="Canva Sans"/>
                <a:cs typeface="Canva Sans"/>
                <a:sym typeface="Canva Sans"/>
              </a:rPr>
              <a:t>problem statement: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13240" y="2136958"/>
            <a:ext cx="9244680" cy="1336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70"/>
              </a:lnSpc>
            </a:pPr>
            <a:r>
              <a:rPr lang="en-US" sz="1907">
                <a:solidFill>
                  <a:srgbClr val="1D1D1D"/>
                </a:solidFill>
                <a:latin typeface="Canva Sans"/>
                <a:ea typeface="Canva Sans"/>
                <a:cs typeface="Canva Sans"/>
                <a:sym typeface="Canva Sans"/>
              </a:rPr>
              <a:t>In today’s fast-paced world, many people practice yoga at home without proper guidance, leading to incorrect postures that can cause injury or reduce the effectiveness of the practice.</a:t>
            </a:r>
          </a:p>
          <a:p>
            <a:pPr algn="ctr">
              <a:lnSpc>
                <a:spcPts val="267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259996" y="3276792"/>
            <a:ext cx="10649206" cy="1385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1"/>
              </a:lnSpc>
            </a:pPr>
            <a:r>
              <a:rPr lang="en-US" sz="1979">
                <a:solidFill>
                  <a:srgbClr val="1D1D1D"/>
                </a:solidFill>
                <a:latin typeface="Canva Sans"/>
                <a:ea typeface="Canva Sans"/>
                <a:cs typeface="Canva Sans"/>
                <a:sym typeface="Canva Sans"/>
              </a:rPr>
              <a:t> Our app uses computer vision to detect real-time yoga postures and provide instant feedback, ensuring safe and effective yoga practice without the need for a physical trainer.</a:t>
            </a:r>
          </a:p>
          <a:p>
            <a:pPr algn="ctr">
              <a:lnSpc>
                <a:spcPts val="277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930877" y="4450723"/>
            <a:ext cx="8627043" cy="75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47"/>
              </a:lnSpc>
            </a:pPr>
            <a:r>
              <a:rPr lang="en-US" sz="4391">
                <a:solidFill>
                  <a:srgbClr val="1D1D1D"/>
                </a:solidFill>
                <a:latin typeface="Canva Sans"/>
                <a:ea typeface="Canva Sans"/>
                <a:cs typeface="Canva Sans"/>
                <a:sym typeface="Canva Sans"/>
              </a:rPr>
              <a:t>Team Name :  All of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30877" y="5467307"/>
            <a:ext cx="569739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D1D1D"/>
                </a:solidFill>
                <a:latin typeface="Canva Sans"/>
                <a:ea typeface="Canva Sans"/>
                <a:cs typeface="Canva Sans"/>
                <a:sym typeface="Canva Sans"/>
              </a:rPr>
              <a:t>Team code :   HACKV05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06065" y="6300360"/>
            <a:ext cx="13579587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D1D1D"/>
                </a:solidFill>
                <a:latin typeface="Canva Sans"/>
                <a:ea typeface="Canva Sans"/>
                <a:cs typeface="Canva Sans"/>
                <a:sym typeface="Canva Sans"/>
              </a:rPr>
              <a:t>Team members: 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D1D1D"/>
                </a:solidFill>
                <a:latin typeface="Canva Sans"/>
                <a:ea typeface="Canva Sans"/>
                <a:cs typeface="Canva Sans"/>
                <a:sym typeface="Canva Sans"/>
              </a:rPr>
              <a:t>Sunil  : Project lead and backend developer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D1D1D"/>
                </a:solidFill>
                <a:latin typeface="Canva Sans"/>
                <a:ea typeface="Canva Sans"/>
                <a:cs typeface="Canva Sans"/>
                <a:sym typeface="Canva Sans"/>
              </a:rPr>
              <a:t>      Shreya&amp;Satish : Research and Documentation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D1D1D"/>
                </a:solidFill>
                <a:latin typeface="Canva Sans"/>
                <a:ea typeface="Canva Sans"/>
                <a:cs typeface="Canva Sans"/>
                <a:sym typeface="Canva Sans"/>
              </a:rPr>
              <a:t>Prajwal : UI/UX &amp; frontend developer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D1D1D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D1D1D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51328" y="9300735"/>
            <a:ext cx="968240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D1D1D"/>
                </a:solidFill>
                <a:latin typeface="Canva Sans"/>
                <a:ea typeface="Canva Sans"/>
                <a:cs typeface="Canva Sans"/>
                <a:sym typeface="Canva Sans"/>
              </a:rPr>
              <a:t>Institution name : Shetty  Group of Institutions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1921" y="1102347"/>
            <a:ext cx="433731" cy="433731"/>
          </a:xfrm>
          <a:custGeom>
            <a:avLst/>
            <a:gdLst/>
            <a:ahLst/>
            <a:cxnLst/>
            <a:rect r="r" b="b" t="t" l="l"/>
            <a:pathLst>
              <a:path h="433731" w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905" y="275056"/>
            <a:ext cx="887590" cy="753644"/>
          </a:xfrm>
          <a:custGeom>
            <a:avLst/>
            <a:gdLst/>
            <a:ahLst/>
            <a:cxnLst/>
            <a:rect r="r" b="b" t="t" l="l"/>
            <a:pathLst>
              <a:path h="753644" w="887590">
                <a:moveTo>
                  <a:pt x="0" y="0"/>
                </a:moveTo>
                <a:lnTo>
                  <a:pt x="887590" y="0"/>
                </a:lnTo>
                <a:lnTo>
                  <a:pt x="887590" y="753644"/>
                </a:lnTo>
                <a:lnTo>
                  <a:pt x="0" y="7536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065060" y="3991096"/>
            <a:ext cx="6846465" cy="2453997"/>
            <a:chOff x="0" y="0"/>
            <a:chExt cx="2542001" cy="91113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42001" cy="911136"/>
            </a:xfrm>
            <a:custGeom>
              <a:avLst/>
              <a:gdLst/>
              <a:ahLst/>
              <a:cxnLst/>
              <a:rect r="r" b="b" t="t" l="l"/>
              <a:pathLst>
                <a:path h="911136" w="2542001">
                  <a:moveTo>
                    <a:pt x="2417541" y="911136"/>
                  </a:moveTo>
                  <a:lnTo>
                    <a:pt x="124460" y="911136"/>
                  </a:lnTo>
                  <a:cubicBezTo>
                    <a:pt x="55880" y="911136"/>
                    <a:pt x="0" y="855256"/>
                    <a:pt x="0" y="7866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17541" y="0"/>
                  </a:lnTo>
                  <a:cubicBezTo>
                    <a:pt x="2486121" y="0"/>
                    <a:pt x="2542001" y="55880"/>
                    <a:pt x="2542001" y="124460"/>
                  </a:cubicBezTo>
                  <a:lnTo>
                    <a:pt x="2542001" y="786676"/>
                  </a:lnTo>
                  <a:cubicBezTo>
                    <a:pt x="2542001" y="855256"/>
                    <a:pt x="2486121" y="911136"/>
                    <a:pt x="2417541" y="911136"/>
                  </a:cubicBezTo>
                  <a:close/>
                </a:path>
              </a:pathLst>
            </a:custGeom>
            <a:solidFill>
              <a:srgbClr val="D19D8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065060" y="6804303"/>
            <a:ext cx="6846465" cy="2453997"/>
            <a:chOff x="0" y="0"/>
            <a:chExt cx="2542001" cy="9111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42001" cy="911136"/>
            </a:xfrm>
            <a:custGeom>
              <a:avLst/>
              <a:gdLst/>
              <a:ahLst/>
              <a:cxnLst/>
              <a:rect r="r" b="b" t="t" l="l"/>
              <a:pathLst>
                <a:path h="911136" w="2542001">
                  <a:moveTo>
                    <a:pt x="2417541" y="911136"/>
                  </a:moveTo>
                  <a:lnTo>
                    <a:pt x="124460" y="911136"/>
                  </a:lnTo>
                  <a:cubicBezTo>
                    <a:pt x="55880" y="911136"/>
                    <a:pt x="0" y="855256"/>
                    <a:pt x="0" y="7866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17541" y="0"/>
                  </a:lnTo>
                  <a:cubicBezTo>
                    <a:pt x="2486121" y="0"/>
                    <a:pt x="2542001" y="55880"/>
                    <a:pt x="2542001" y="124460"/>
                  </a:cubicBezTo>
                  <a:lnTo>
                    <a:pt x="2542001" y="786676"/>
                  </a:lnTo>
                  <a:cubicBezTo>
                    <a:pt x="2542001" y="855256"/>
                    <a:pt x="2486121" y="911136"/>
                    <a:pt x="2417541" y="911136"/>
                  </a:cubicBezTo>
                  <a:close/>
                </a:path>
              </a:pathLst>
            </a:custGeom>
            <a:solidFill>
              <a:srgbClr val="966F5B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376475" y="3991096"/>
            <a:ext cx="6846465" cy="2453997"/>
            <a:chOff x="0" y="0"/>
            <a:chExt cx="2542001" cy="911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42001" cy="911136"/>
            </a:xfrm>
            <a:custGeom>
              <a:avLst/>
              <a:gdLst/>
              <a:ahLst/>
              <a:cxnLst/>
              <a:rect r="r" b="b" t="t" l="l"/>
              <a:pathLst>
                <a:path h="911136" w="2542001">
                  <a:moveTo>
                    <a:pt x="2417541" y="911136"/>
                  </a:moveTo>
                  <a:lnTo>
                    <a:pt x="124460" y="911136"/>
                  </a:lnTo>
                  <a:cubicBezTo>
                    <a:pt x="55880" y="911136"/>
                    <a:pt x="0" y="855256"/>
                    <a:pt x="0" y="7866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17541" y="0"/>
                  </a:lnTo>
                  <a:cubicBezTo>
                    <a:pt x="2486121" y="0"/>
                    <a:pt x="2542001" y="55880"/>
                    <a:pt x="2542001" y="124460"/>
                  </a:cubicBezTo>
                  <a:lnTo>
                    <a:pt x="2542001" y="786676"/>
                  </a:lnTo>
                  <a:cubicBezTo>
                    <a:pt x="2542001" y="855256"/>
                    <a:pt x="2486121" y="911136"/>
                    <a:pt x="2417541" y="911136"/>
                  </a:cubicBezTo>
                  <a:close/>
                </a:path>
              </a:pathLst>
            </a:custGeom>
            <a:solidFill>
              <a:srgbClr val="966F5B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376475" y="6804303"/>
            <a:ext cx="6846465" cy="2453997"/>
            <a:chOff x="0" y="0"/>
            <a:chExt cx="2542001" cy="91113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42001" cy="911136"/>
            </a:xfrm>
            <a:custGeom>
              <a:avLst/>
              <a:gdLst/>
              <a:ahLst/>
              <a:cxnLst/>
              <a:rect r="r" b="b" t="t" l="l"/>
              <a:pathLst>
                <a:path h="911136" w="2542001">
                  <a:moveTo>
                    <a:pt x="2417541" y="911136"/>
                  </a:moveTo>
                  <a:lnTo>
                    <a:pt x="124460" y="911136"/>
                  </a:lnTo>
                  <a:cubicBezTo>
                    <a:pt x="55880" y="911136"/>
                    <a:pt x="0" y="855256"/>
                    <a:pt x="0" y="7866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17541" y="0"/>
                  </a:lnTo>
                  <a:cubicBezTo>
                    <a:pt x="2486121" y="0"/>
                    <a:pt x="2542001" y="55880"/>
                    <a:pt x="2542001" y="124460"/>
                  </a:cubicBezTo>
                  <a:lnTo>
                    <a:pt x="2542001" y="786676"/>
                  </a:lnTo>
                  <a:cubicBezTo>
                    <a:pt x="2542001" y="855256"/>
                    <a:pt x="2486121" y="911136"/>
                    <a:pt x="2417541" y="911136"/>
                  </a:cubicBezTo>
                  <a:close/>
                </a:path>
              </a:pathLst>
            </a:custGeom>
            <a:solidFill>
              <a:srgbClr val="D19D82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-2178882">
            <a:off x="-1631675" y="1959443"/>
            <a:ext cx="3213350" cy="3205317"/>
          </a:xfrm>
          <a:custGeom>
            <a:avLst/>
            <a:gdLst/>
            <a:ahLst/>
            <a:cxnLst/>
            <a:rect r="r" b="b" t="t" l="l"/>
            <a:pathLst>
              <a:path h="3205317" w="3213350">
                <a:moveTo>
                  <a:pt x="0" y="0"/>
                </a:moveTo>
                <a:lnTo>
                  <a:pt x="3213350" y="0"/>
                </a:lnTo>
                <a:lnTo>
                  <a:pt x="3213350" y="3205317"/>
                </a:lnTo>
                <a:lnTo>
                  <a:pt x="0" y="32053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63978">
            <a:off x="14679397" y="7823725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5" y="0"/>
                </a:lnTo>
                <a:lnTo>
                  <a:pt x="5607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9372956" y="4504512"/>
            <a:ext cx="2234307" cy="1128325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0">
            <a:off x="2065060" y="6801453"/>
            <a:ext cx="1742692" cy="2430004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9552557" y="6902041"/>
            <a:ext cx="2036673" cy="2202571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rcRect l="0" t="0" r="0" b="0"/>
          <a:stretch>
            <a:fillRect/>
          </a:stretch>
        </p:blipFill>
        <p:spPr>
          <a:xfrm flipH="false" flipV="false" rot="0">
            <a:off x="2414947" y="4389255"/>
            <a:ext cx="1711803" cy="1787547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2742702" y="433387"/>
            <a:ext cx="12337645" cy="176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000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 In brief about the problem statement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322950" y="4456887"/>
            <a:ext cx="4517871" cy="1604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2"/>
              </a:lnSpc>
            </a:pPr>
            <a:r>
              <a:rPr lang="en-US" sz="228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Home Practice Risks :</a:t>
            </a:r>
          </a:p>
          <a:p>
            <a:pPr algn="ctr">
              <a:lnSpc>
                <a:spcPts val="3202"/>
              </a:lnSpc>
            </a:pPr>
            <a:r>
              <a:rPr lang="en-US" sz="228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Practicing yoga at home without guidance often leads to incorrect postures.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765178" y="4529119"/>
            <a:ext cx="4246721" cy="1469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1"/>
              </a:lnSpc>
            </a:pPr>
            <a:r>
              <a:rPr lang="en-US" sz="21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Injury Potential:</a:t>
            </a:r>
          </a:p>
          <a:p>
            <a:pPr algn="ctr">
              <a:lnSpc>
                <a:spcPts val="2991"/>
              </a:lnSpc>
            </a:pPr>
            <a:r>
              <a:rPr lang="en-US" sz="21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Incorrect postures can cause</a:t>
            </a:r>
          </a:p>
          <a:p>
            <a:pPr algn="ctr">
              <a:lnSpc>
                <a:spcPts val="2991"/>
              </a:lnSpc>
            </a:pPr>
            <a:r>
              <a:rPr lang="en-US" sz="21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physical strain or injury,</a:t>
            </a:r>
          </a:p>
          <a:p>
            <a:pPr algn="ctr">
              <a:lnSpc>
                <a:spcPts val="2991"/>
              </a:lnSpc>
            </a:pPr>
            <a:r>
              <a:rPr lang="en-US" sz="21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reducing practice effectiveness.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322950" y="7204913"/>
            <a:ext cx="4821050" cy="1712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6"/>
              </a:lnSpc>
            </a:pPr>
            <a:r>
              <a:rPr lang="en-US" sz="19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Lack of Feedback: </a:t>
            </a:r>
          </a:p>
          <a:p>
            <a:pPr algn="ctr">
              <a:lnSpc>
                <a:spcPts val="2716"/>
              </a:lnSpc>
            </a:pPr>
            <a:r>
              <a:rPr lang="en-US" sz="19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Without immediate correction,</a:t>
            </a:r>
          </a:p>
          <a:p>
            <a:pPr algn="ctr">
              <a:lnSpc>
                <a:spcPts val="2716"/>
              </a:lnSpc>
            </a:pPr>
            <a:r>
              <a:rPr lang="en-US" sz="19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users may continue practicing with flawed techniques</a:t>
            </a:r>
          </a:p>
          <a:p>
            <a:pPr algn="ctr">
              <a:lnSpc>
                <a:spcPts val="2716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1997787" y="6890197"/>
            <a:ext cx="3859005" cy="2214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7"/>
              </a:lnSpc>
            </a:pPr>
            <a:r>
              <a:rPr lang="en-US" sz="21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Tech Opportunity: </a:t>
            </a:r>
          </a:p>
          <a:p>
            <a:pPr algn="ctr">
              <a:lnSpc>
                <a:spcPts val="2947"/>
              </a:lnSpc>
            </a:pPr>
            <a:r>
              <a:rPr lang="en-US" sz="21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Advancements in computer vision and AI offer opportunities to develop intelligent systems for posture correction.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1006167" y="0"/>
            <a:ext cx="7281833" cy="8524599"/>
          </a:xfrm>
          <a:custGeom>
            <a:avLst/>
            <a:gdLst/>
            <a:ahLst/>
            <a:cxnLst/>
            <a:rect r="r" b="b" t="t" l="l"/>
            <a:pathLst>
              <a:path h="8524599" w="7281833">
                <a:moveTo>
                  <a:pt x="7281833" y="0"/>
                </a:moveTo>
                <a:lnTo>
                  <a:pt x="0" y="0"/>
                </a:lnTo>
                <a:lnTo>
                  <a:pt x="0" y="8524599"/>
                </a:lnTo>
                <a:lnTo>
                  <a:pt x="7281833" y="8524599"/>
                </a:lnTo>
                <a:lnTo>
                  <a:pt x="72818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140120" y="6172200"/>
            <a:ext cx="4125113" cy="4114800"/>
          </a:xfrm>
          <a:custGeom>
            <a:avLst/>
            <a:gdLst/>
            <a:ahLst/>
            <a:cxnLst/>
            <a:rect r="r" b="b" t="t" l="l"/>
            <a:pathLst>
              <a:path h="4114800" w="4125113">
                <a:moveTo>
                  <a:pt x="0" y="0"/>
                </a:moveTo>
                <a:lnTo>
                  <a:pt x="4125113" y="0"/>
                </a:lnTo>
                <a:lnTo>
                  <a:pt x="41251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35249" y="-65860"/>
            <a:ext cx="544655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Solution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5122" y="1591226"/>
            <a:ext cx="16206921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Digital Yoga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Digital yoga refers to the use of digital technologies to practice, teach, and enhance yoga. This can include: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03585" y="3619817"/>
            <a:ext cx="14173069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Online Classes and Tutorials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Pre-recorded classes:  Video classes available on-demand.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Live streaming:  Real-time classes with instructors.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interactive tutorials:  Guided practices with feedback.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803585" y="6182300"/>
            <a:ext cx="13336535" cy="3864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3"/>
              </a:lnSpc>
            </a:pPr>
            <a:r>
              <a:rPr lang="en-US" sz="27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:-Yoga Apps and Software:-</a:t>
            </a:r>
          </a:p>
          <a:p>
            <a:pPr algn="ctr">
              <a:lnSpc>
                <a:spcPts val="3853"/>
              </a:lnSpc>
            </a:pPr>
            <a:r>
              <a:rPr lang="en-US" sz="27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Pose tracking and correction: Using computer vision and AI to analyze and correct poses.</a:t>
            </a:r>
          </a:p>
          <a:p>
            <a:pPr algn="ctr">
              <a:lnSpc>
                <a:spcPts val="3853"/>
              </a:lnSpc>
            </a:pPr>
            <a:r>
              <a:rPr lang="en-US" sz="27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Personalized practice plans: Tailored sequences based on user goals and needs.</a:t>
            </a:r>
          </a:p>
          <a:p>
            <a:pPr algn="ctr">
              <a:lnSpc>
                <a:spcPts val="3853"/>
              </a:lnSpc>
            </a:pPr>
            <a:r>
              <a:rPr lang="en-US" sz="27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Progress tracking and analytics: Monitoring user progress and providing insights.</a:t>
            </a:r>
          </a:p>
          <a:p>
            <a:pPr algn="ctr">
              <a:lnSpc>
                <a:spcPts val="385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1780724" y="0"/>
            <a:ext cx="7281833" cy="8524599"/>
          </a:xfrm>
          <a:custGeom>
            <a:avLst/>
            <a:gdLst/>
            <a:ahLst/>
            <a:cxnLst/>
            <a:rect r="r" b="b" t="t" l="l"/>
            <a:pathLst>
              <a:path h="8524599" w="7281833">
                <a:moveTo>
                  <a:pt x="7281832" y="0"/>
                </a:moveTo>
                <a:lnTo>
                  <a:pt x="0" y="0"/>
                </a:lnTo>
                <a:lnTo>
                  <a:pt x="0" y="8524599"/>
                </a:lnTo>
                <a:lnTo>
                  <a:pt x="7281832" y="8524599"/>
                </a:lnTo>
                <a:lnTo>
                  <a:pt x="72818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58888" y="732021"/>
            <a:ext cx="12975699" cy="2094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Virtual Reality (VR) and Augmented Reality (AR) Yoga</a:t>
            </a:r>
          </a:p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Immersive experiences: Using VR/AR to create engaging and interactive practices.</a:t>
            </a:r>
          </a:p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Guided meditations and relaxation: Using VR/AR to enhance mindfulness and relaxation.</a:t>
            </a:r>
          </a:p>
          <a:p>
            <a:pPr algn="ctr">
              <a:lnSpc>
                <a:spcPts val="33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88035" y="3341084"/>
            <a:ext cx="15168523" cy="2831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benefits of Digital Yoga</a:t>
            </a:r>
          </a:p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Convenience: Practice yoga anywhere, anytime.</a:t>
            </a:r>
          </a:p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Accessibility: Reach a wider audience, including those with mobility or location constraints.</a:t>
            </a:r>
          </a:p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Personalization: Tailor practices to individual needs and goals.</a:t>
            </a:r>
          </a:p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Cost-effective: Reduce costs associated with traditional studio-based classes.</a:t>
            </a:r>
          </a:p>
          <a:p>
            <a:pPr algn="ctr">
              <a:lnSpc>
                <a:spcPts val="3220"/>
              </a:lnSpc>
            </a:pPr>
          </a:p>
          <a:p>
            <a:pPr algn="ctr">
              <a:lnSpc>
                <a:spcPts val="322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114800" y="6695377"/>
            <a:ext cx="12046861" cy="3030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Challenges and Limitations</a:t>
            </a:r>
          </a:p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Technical issues: Connectivity, hardware, and software limitations.</a:t>
            </a:r>
          </a:p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Lack of human interaction: Missing the social and personal aspects of traditional classes.</a:t>
            </a:r>
          </a:p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Quality and accuracy: Ensuring the quality and accuracy of digital yoga content.</a:t>
            </a:r>
          </a:p>
          <a:p>
            <a:pPr algn="ctr">
              <a:lnSpc>
                <a:spcPts val="346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1921" y="1102347"/>
            <a:ext cx="433731" cy="433731"/>
          </a:xfrm>
          <a:custGeom>
            <a:avLst/>
            <a:gdLst/>
            <a:ahLst/>
            <a:cxnLst/>
            <a:rect r="r" b="b" t="t" l="l"/>
            <a:pathLst>
              <a:path h="433731" w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53680" y="1204106"/>
            <a:ext cx="230213" cy="230213"/>
          </a:xfrm>
          <a:custGeom>
            <a:avLst/>
            <a:gdLst/>
            <a:ahLst/>
            <a:cxnLst/>
            <a:rect r="r" b="b" t="t" l="l"/>
            <a:pathLst>
              <a:path h="230213" w="230213">
                <a:moveTo>
                  <a:pt x="0" y="0"/>
                </a:moveTo>
                <a:lnTo>
                  <a:pt x="230213" y="0"/>
                </a:lnTo>
                <a:lnTo>
                  <a:pt x="230213" y="230213"/>
                </a:lnTo>
                <a:lnTo>
                  <a:pt x="0" y="230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7928" y="207526"/>
            <a:ext cx="716214" cy="608131"/>
          </a:xfrm>
          <a:custGeom>
            <a:avLst/>
            <a:gdLst/>
            <a:ahLst/>
            <a:cxnLst/>
            <a:rect r="r" b="b" t="t" l="l"/>
            <a:pathLst>
              <a:path h="608131" w="716214">
                <a:moveTo>
                  <a:pt x="0" y="0"/>
                </a:moveTo>
                <a:lnTo>
                  <a:pt x="716215" y="0"/>
                </a:lnTo>
                <a:lnTo>
                  <a:pt x="716215" y="608132"/>
                </a:lnTo>
                <a:lnTo>
                  <a:pt x="0" y="6081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264431" y="5117073"/>
            <a:ext cx="3205942" cy="3655514"/>
            <a:chOff x="0" y="0"/>
            <a:chExt cx="1431942" cy="16327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31942" cy="1632745"/>
            </a:xfrm>
            <a:custGeom>
              <a:avLst/>
              <a:gdLst/>
              <a:ahLst/>
              <a:cxnLst/>
              <a:rect r="r" b="b" t="t" l="l"/>
              <a:pathLst>
                <a:path h="1632745" w="1431942">
                  <a:moveTo>
                    <a:pt x="1307482" y="1632745"/>
                  </a:moveTo>
                  <a:lnTo>
                    <a:pt x="124460" y="1632745"/>
                  </a:lnTo>
                  <a:cubicBezTo>
                    <a:pt x="55880" y="1632745"/>
                    <a:pt x="0" y="1576865"/>
                    <a:pt x="0" y="15082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07482" y="0"/>
                  </a:lnTo>
                  <a:cubicBezTo>
                    <a:pt x="1376062" y="0"/>
                    <a:pt x="1431942" y="55880"/>
                    <a:pt x="1431942" y="124460"/>
                  </a:cubicBezTo>
                  <a:lnTo>
                    <a:pt x="1431942" y="1508285"/>
                  </a:lnTo>
                  <a:cubicBezTo>
                    <a:pt x="1431942" y="1576865"/>
                    <a:pt x="1376062" y="1632745"/>
                    <a:pt x="1307482" y="1632745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281251" y="5143500"/>
            <a:ext cx="3194354" cy="3642301"/>
            <a:chOff x="0" y="0"/>
            <a:chExt cx="1431942" cy="16327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31942" cy="1632745"/>
            </a:xfrm>
            <a:custGeom>
              <a:avLst/>
              <a:gdLst/>
              <a:ahLst/>
              <a:cxnLst/>
              <a:rect r="r" b="b" t="t" l="l"/>
              <a:pathLst>
                <a:path h="1632745" w="1431942">
                  <a:moveTo>
                    <a:pt x="1307482" y="1632745"/>
                  </a:moveTo>
                  <a:lnTo>
                    <a:pt x="124460" y="1632745"/>
                  </a:lnTo>
                  <a:cubicBezTo>
                    <a:pt x="55880" y="1632745"/>
                    <a:pt x="0" y="1576865"/>
                    <a:pt x="0" y="15082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07482" y="0"/>
                  </a:lnTo>
                  <a:cubicBezTo>
                    <a:pt x="1376062" y="0"/>
                    <a:pt x="1431942" y="55880"/>
                    <a:pt x="1431942" y="124460"/>
                  </a:cubicBezTo>
                  <a:lnTo>
                    <a:pt x="1431942" y="1508285"/>
                  </a:lnTo>
                  <a:cubicBezTo>
                    <a:pt x="1431942" y="1576865"/>
                    <a:pt x="1376062" y="1632745"/>
                    <a:pt x="1307482" y="1632745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954878" y="5117073"/>
            <a:ext cx="3194354" cy="3642301"/>
            <a:chOff x="0" y="0"/>
            <a:chExt cx="1431942" cy="16327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31942" cy="1632745"/>
            </a:xfrm>
            <a:custGeom>
              <a:avLst/>
              <a:gdLst/>
              <a:ahLst/>
              <a:cxnLst/>
              <a:rect r="r" b="b" t="t" l="l"/>
              <a:pathLst>
                <a:path h="1632745" w="1431942">
                  <a:moveTo>
                    <a:pt x="1307482" y="1632745"/>
                  </a:moveTo>
                  <a:lnTo>
                    <a:pt x="124460" y="1632745"/>
                  </a:lnTo>
                  <a:cubicBezTo>
                    <a:pt x="55880" y="1632745"/>
                    <a:pt x="0" y="1576865"/>
                    <a:pt x="0" y="15082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07482" y="0"/>
                  </a:lnTo>
                  <a:cubicBezTo>
                    <a:pt x="1376062" y="0"/>
                    <a:pt x="1431942" y="55880"/>
                    <a:pt x="1431942" y="124460"/>
                  </a:cubicBezTo>
                  <a:lnTo>
                    <a:pt x="1431942" y="1508285"/>
                  </a:lnTo>
                  <a:cubicBezTo>
                    <a:pt x="1431942" y="1576865"/>
                    <a:pt x="1376062" y="1632745"/>
                    <a:pt x="1307482" y="1632745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4951518">
            <a:off x="16794109" y="2377639"/>
            <a:ext cx="2726948" cy="2720131"/>
          </a:xfrm>
          <a:custGeom>
            <a:avLst/>
            <a:gdLst/>
            <a:ahLst/>
            <a:cxnLst/>
            <a:rect r="r" b="b" t="t" l="l"/>
            <a:pathLst>
              <a:path h="2720131" w="2726948">
                <a:moveTo>
                  <a:pt x="0" y="0"/>
                </a:moveTo>
                <a:lnTo>
                  <a:pt x="2726948" y="0"/>
                </a:lnTo>
                <a:lnTo>
                  <a:pt x="2726948" y="2720131"/>
                </a:lnTo>
                <a:lnTo>
                  <a:pt x="0" y="27201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63978">
            <a:off x="14679397" y="7823725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5" y="0"/>
                </a:lnTo>
                <a:lnTo>
                  <a:pt x="5607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4022650" y="8229600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4" y="0"/>
                </a:lnTo>
                <a:lnTo>
                  <a:pt x="5607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234642" y="1090213"/>
            <a:ext cx="3024345" cy="3448452"/>
            <a:chOff x="0" y="0"/>
            <a:chExt cx="1431942" cy="16327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31942" cy="1632745"/>
            </a:xfrm>
            <a:custGeom>
              <a:avLst/>
              <a:gdLst/>
              <a:ahLst/>
              <a:cxnLst/>
              <a:rect r="r" b="b" t="t" l="l"/>
              <a:pathLst>
                <a:path h="1632745" w="1431942">
                  <a:moveTo>
                    <a:pt x="1307482" y="1632745"/>
                  </a:moveTo>
                  <a:lnTo>
                    <a:pt x="124460" y="1632745"/>
                  </a:lnTo>
                  <a:cubicBezTo>
                    <a:pt x="55880" y="1632745"/>
                    <a:pt x="0" y="1576865"/>
                    <a:pt x="0" y="15082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07482" y="0"/>
                  </a:lnTo>
                  <a:cubicBezTo>
                    <a:pt x="1376062" y="0"/>
                    <a:pt x="1431942" y="55880"/>
                    <a:pt x="1431942" y="124460"/>
                  </a:cubicBezTo>
                  <a:lnTo>
                    <a:pt x="1431942" y="1508285"/>
                  </a:lnTo>
                  <a:cubicBezTo>
                    <a:pt x="1431942" y="1576865"/>
                    <a:pt x="1376062" y="1632745"/>
                    <a:pt x="1307482" y="1632745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439632" y="1028700"/>
            <a:ext cx="3035972" cy="3461709"/>
            <a:chOff x="0" y="0"/>
            <a:chExt cx="1431942" cy="16327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31942" cy="1632745"/>
            </a:xfrm>
            <a:custGeom>
              <a:avLst/>
              <a:gdLst/>
              <a:ahLst/>
              <a:cxnLst/>
              <a:rect r="r" b="b" t="t" l="l"/>
              <a:pathLst>
                <a:path h="1632745" w="1431942">
                  <a:moveTo>
                    <a:pt x="1307482" y="1632745"/>
                  </a:moveTo>
                  <a:lnTo>
                    <a:pt x="124460" y="1632745"/>
                  </a:lnTo>
                  <a:cubicBezTo>
                    <a:pt x="55880" y="1632745"/>
                    <a:pt x="0" y="1576865"/>
                    <a:pt x="0" y="15082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07482" y="0"/>
                  </a:lnTo>
                  <a:cubicBezTo>
                    <a:pt x="1376062" y="0"/>
                    <a:pt x="1431942" y="55880"/>
                    <a:pt x="1431942" y="124460"/>
                  </a:cubicBezTo>
                  <a:lnTo>
                    <a:pt x="1431942" y="1508285"/>
                  </a:lnTo>
                  <a:cubicBezTo>
                    <a:pt x="1431942" y="1576865"/>
                    <a:pt x="1376062" y="1632745"/>
                    <a:pt x="1307482" y="1632745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125723" y="1028700"/>
            <a:ext cx="2870511" cy="3273045"/>
            <a:chOff x="0" y="0"/>
            <a:chExt cx="1431942" cy="163274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31942" cy="1632745"/>
            </a:xfrm>
            <a:custGeom>
              <a:avLst/>
              <a:gdLst/>
              <a:ahLst/>
              <a:cxnLst/>
              <a:rect r="r" b="b" t="t" l="l"/>
              <a:pathLst>
                <a:path h="1632745" w="1431942">
                  <a:moveTo>
                    <a:pt x="1307482" y="1632745"/>
                  </a:moveTo>
                  <a:lnTo>
                    <a:pt x="124460" y="1632745"/>
                  </a:lnTo>
                  <a:cubicBezTo>
                    <a:pt x="55880" y="1632745"/>
                    <a:pt x="0" y="1576865"/>
                    <a:pt x="0" y="15082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07482" y="0"/>
                  </a:lnTo>
                  <a:cubicBezTo>
                    <a:pt x="1376062" y="0"/>
                    <a:pt x="1431942" y="55880"/>
                    <a:pt x="1431942" y="124460"/>
                  </a:cubicBezTo>
                  <a:lnTo>
                    <a:pt x="1431942" y="1508285"/>
                  </a:lnTo>
                  <a:cubicBezTo>
                    <a:pt x="1431942" y="1576865"/>
                    <a:pt x="1376062" y="1632745"/>
                    <a:pt x="1307482" y="1632745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2589368" y="5117073"/>
            <a:ext cx="5240957" cy="4992012"/>
          </a:xfrm>
          <a:custGeom>
            <a:avLst/>
            <a:gdLst/>
            <a:ahLst/>
            <a:cxnLst/>
            <a:rect r="r" b="b" t="t" l="l"/>
            <a:pathLst>
              <a:path h="4992012" w="5240957">
                <a:moveTo>
                  <a:pt x="0" y="0"/>
                </a:moveTo>
                <a:lnTo>
                  <a:pt x="5240957" y="0"/>
                </a:lnTo>
                <a:lnTo>
                  <a:pt x="5240957" y="4992012"/>
                </a:lnTo>
                <a:lnTo>
                  <a:pt x="0" y="499201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8162277" y="8561328"/>
            <a:ext cx="1963446" cy="375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Order Now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49421" y="138747"/>
            <a:ext cx="11399810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Title: People Involved or Affected Content:</a:t>
            </a:r>
          </a:p>
          <a:p>
            <a:pPr algn="ctr">
              <a:lnSpc>
                <a:spcPts val="5179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2264431" y="1290756"/>
            <a:ext cx="3024345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End Users: People practicing yoga at home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6343670" y="1137431"/>
            <a:ext cx="3227897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Yoga Instructors: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Might collaborate to feed data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0158152" y="1023538"/>
            <a:ext cx="2870511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 Developers: Build and maintain the platform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2264431" y="5355782"/>
            <a:ext cx="3246772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Medical Professionals: Provide posture safety standards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6416480" y="5205036"/>
            <a:ext cx="3059125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Fitness Influencers: Help promote and provide content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0240857" y="5631072"/>
            <a:ext cx="2787805" cy="2061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2"/>
              </a:lnSpc>
            </a:pPr>
            <a:r>
              <a:rPr lang="en-US" sz="29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Investors/Funding Bodies:</a:t>
            </a:r>
          </a:p>
          <a:p>
            <a:pPr algn="ctr">
              <a:lnSpc>
                <a:spcPts val="4122"/>
              </a:lnSpc>
            </a:pPr>
            <a:r>
              <a:rPr lang="en-US" sz="29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Support development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1921" y="1102347"/>
            <a:ext cx="433731" cy="433731"/>
          </a:xfrm>
          <a:custGeom>
            <a:avLst/>
            <a:gdLst/>
            <a:ahLst/>
            <a:cxnLst/>
            <a:rect r="r" b="b" t="t" l="l"/>
            <a:pathLst>
              <a:path h="433731" w="433731">
                <a:moveTo>
                  <a:pt x="0" y="0"/>
                </a:moveTo>
                <a:lnTo>
                  <a:pt x="433731" y="0"/>
                </a:lnTo>
                <a:lnTo>
                  <a:pt x="433731" y="433731"/>
                </a:lnTo>
                <a:lnTo>
                  <a:pt x="0" y="433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7908571" cy="9258300"/>
          </a:xfrm>
          <a:custGeom>
            <a:avLst/>
            <a:gdLst/>
            <a:ahLst/>
            <a:cxnLst/>
            <a:rect r="r" b="b" t="t" l="l"/>
            <a:pathLst>
              <a:path h="9258300" w="7908571">
                <a:moveTo>
                  <a:pt x="0" y="0"/>
                </a:moveTo>
                <a:lnTo>
                  <a:pt x="7908571" y="0"/>
                </a:lnTo>
                <a:lnTo>
                  <a:pt x="7908571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3113" y="599411"/>
            <a:ext cx="1062141" cy="901854"/>
          </a:xfrm>
          <a:custGeom>
            <a:avLst/>
            <a:gdLst/>
            <a:ahLst/>
            <a:cxnLst/>
            <a:rect r="r" b="b" t="t" l="l"/>
            <a:pathLst>
              <a:path h="901854" w="1062141">
                <a:moveTo>
                  <a:pt x="0" y="0"/>
                </a:moveTo>
                <a:lnTo>
                  <a:pt x="1062141" y="0"/>
                </a:lnTo>
                <a:lnTo>
                  <a:pt x="1062141" y="901854"/>
                </a:lnTo>
                <a:lnTo>
                  <a:pt x="0" y="9018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63978">
            <a:off x="14679397" y="7823725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5" y="0"/>
                </a:lnTo>
                <a:lnTo>
                  <a:pt x="5607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178882">
            <a:off x="16609130" y="2841287"/>
            <a:ext cx="2613221" cy="2606688"/>
          </a:xfrm>
          <a:custGeom>
            <a:avLst/>
            <a:gdLst/>
            <a:ahLst/>
            <a:cxnLst/>
            <a:rect r="r" b="b" t="t" l="l"/>
            <a:pathLst>
              <a:path h="2606688" w="2613221">
                <a:moveTo>
                  <a:pt x="0" y="0"/>
                </a:moveTo>
                <a:lnTo>
                  <a:pt x="2613221" y="0"/>
                </a:lnTo>
                <a:lnTo>
                  <a:pt x="2613221" y="2606688"/>
                </a:lnTo>
                <a:lnTo>
                  <a:pt x="0" y="26066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300928" y="8432557"/>
            <a:ext cx="5607905" cy="4114800"/>
          </a:xfrm>
          <a:custGeom>
            <a:avLst/>
            <a:gdLst/>
            <a:ahLst/>
            <a:cxnLst/>
            <a:rect r="r" b="b" t="t" l="l"/>
            <a:pathLst>
              <a:path h="4114800" w="5607905">
                <a:moveTo>
                  <a:pt x="0" y="0"/>
                </a:moveTo>
                <a:lnTo>
                  <a:pt x="5607905" y="0"/>
                </a:lnTo>
                <a:lnTo>
                  <a:pt x="5607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1306977" y="1892858"/>
            <a:ext cx="6047799" cy="82296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4987423" y="1181373"/>
            <a:ext cx="1275835" cy="266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Search . . 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76536" y="1284946"/>
            <a:ext cx="9414151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rPr>
              <a:t>COMPETETIVE 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80933" y="2234902"/>
            <a:ext cx="11407067" cy="7963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3315" indent="-401657" lvl="1">
              <a:lnSpc>
                <a:spcPts val="5209"/>
              </a:lnSpc>
              <a:buFont typeface="Arial"/>
              <a:buChar char="•"/>
            </a:pPr>
            <a:r>
              <a:rPr lang="en-US" b="true" sz="37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7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Asana Rebel </a:t>
            </a:r>
          </a:p>
          <a:p>
            <a:pPr algn="l">
              <a:lnSpc>
                <a:spcPts val="3529"/>
              </a:lnSpc>
            </a:pPr>
            <a:r>
              <a:rPr lang="en-US" sz="252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Yoga workouts, video instruction BUT No real-time correction beacuse the technical limitation. like computer vision,ai limitation ,data quality.</a:t>
            </a:r>
          </a:p>
          <a:p>
            <a:pPr algn="l" marL="803315" indent="-401657" lvl="1">
              <a:lnSpc>
                <a:spcPts val="5209"/>
              </a:lnSpc>
              <a:buFont typeface="Arial"/>
              <a:buChar char="•"/>
            </a:pPr>
            <a:r>
              <a:rPr lang="en-US" b="true" sz="37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Daily Yoga </a:t>
            </a:r>
          </a:p>
          <a:p>
            <a:pPr algn="l">
              <a:lnSpc>
                <a:spcPts val="3529"/>
              </a:lnSpc>
            </a:pPr>
            <a:r>
              <a:rPr lang="en-US" sz="252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Guided sessions, community BUT No pose tracking . why beacuse pose tracking not working, classes not loading, audio or video issue</a:t>
            </a:r>
          </a:p>
          <a:p>
            <a:pPr algn="l" marL="803315" indent="-401657" lvl="1">
              <a:lnSpc>
                <a:spcPts val="5209"/>
              </a:lnSpc>
              <a:buFont typeface="Arial"/>
              <a:buChar char="•"/>
            </a:pPr>
            <a:r>
              <a:rPr lang="en-US" b="true" sz="37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Yoganotch </a:t>
            </a:r>
          </a:p>
          <a:p>
            <a:pPr algn="l">
              <a:lnSpc>
                <a:spcPts val="3529"/>
              </a:lnSpc>
            </a:pPr>
            <a:r>
              <a:rPr lang="en-US" sz="252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Sensor-based pose detection BUT Requires extra hardware .require smartphone tablet, smart tv, and wearable devices(pulse rate ,heart rate etc </a:t>
            </a:r>
          </a:p>
          <a:p>
            <a:pPr algn="l" marL="803315" indent="-401657" lvl="1">
              <a:lnSpc>
                <a:spcPts val="5209"/>
              </a:lnSpc>
              <a:buFont typeface="Arial"/>
              <a:buChar char="•"/>
            </a:pPr>
            <a:r>
              <a:rPr lang="en-US" b="true" sz="372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Mirror </a:t>
            </a:r>
          </a:p>
          <a:p>
            <a:pPr algn="l">
              <a:lnSpc>
                <a:spcPts val="3529"/>
              </a:lnSpc>
            </a:pPr>
            <a:r>
              <a:rPr lang="en-US" sz="252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</a:t>
            </a:r>
            <a:r>
              <a:rPr lang="en-US" sz="252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Real-time trainer interaction BUT Expensive setup </a:t>
            </a:r>
          </a:p>
          <a:p>
            <a:pPr algn="l">
              <a:lnSpc>
                <a:spcPts val="5209"/>
              </a:lnSpc>
            </a:pPr>
          </a:p>
          <a:p>
            <a:pPr algn="l">
              <a:lnSpc>
                <a:spcPts val="520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DAGnsd1pbC0</dc:identifier>
  <dcterms:modified xsi:type="dcterms:W3CDTF">2011-08-01T06:04:30Z</dcterms:modified>
  <cp:revision>1</cp:revision>
  <dc:title>Yoga</dc:title>
</cp:coreProperties>
</file>