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62F3CE-D51E-4573-8E7E-73AB74480C05}">
  <a:tblStyle styleId="{5062F3CE-D51E-4573-8E7E-73AB74480C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65f8e425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65f8e425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65f8e4258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65f8e425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65f8e4258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65f8e4258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65f8e4258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65f8e4258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65f8e4258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565f8e4258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565f8e4258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565f8e425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65f8e4258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565f8e4258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65f8e425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65f8e425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565f8e4258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565f8e4258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3104" y="1055750"/>
            <a:ext cx="4122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104" y="3108350"/>
            <a:ext cx="4122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0"/>
            <a:ext cx="5727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8696525" y="0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8696525" y="445025"/>
            <a:ext cx="447600" cy="447600"/>
          </a:xfrm>
          <a:prstGeom prst="rect">
            <a:avLst/>
          </a:prstGeom>
          <a:solidFill>
            <a:srgbClr val="2634F9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0" y="4604100"/>
            <a:ext cx="539400" cy="539400"/>
          </a:xfrm>
          <a:prstGeom prst="rect">
            <a:avLst/>
          </a:prstGeom>
          <a:solidFill>
            <a:srgbClr val="F2DADA">
              <a:alpha val="5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539408" y="4604100"/>
            <a:ext cx="539400" cy="5394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subTitle"/>
          </p:nvPr>
        </p:nvSpPr>
        <p:spPr>
          <a:xfrm>
            <a:off x="717200" y="1703075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2" type="subTitle"/>
          </p:nvPr>
        </p:nvSpPr>
        <p:spPr>
          <a:xfrm>
            <a:off x="3433600" y="1703075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3" type="subTitle"/>
          </p:nvPr>
        </p:nvSpPr>
        <p:spPr>
          <a:xfrm>
            <a:off x="6150001" y="1703075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2"/>
          <p:cNvSpPr/>
          <p:nvPr/>
        </p:nvSpPr>
        <p:spPr>
          <a:xfrm>
            <a:off x="11" y="4604100"/>
            <a:ext cx="539400" cy="5394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539405" y="4291325"/>
            <a:ext cx="312900" cy="3129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3"/>
          <p:cNvGrpSpPr/>
          <p:nvPr/>
        </p:nvGrpSpPr>
        <p:grpSpPr>
          <a:xfrm>
            <a:off x="0" y="0"/>
            <a:ext cx="817198" cy="817198"/>
            <a:chOff x="0" y="0"/>
            <a:chExt cx="1372750" cy="1372750"/>
          </a:xfrm>
        </p:grpSpPr>
        <p:sp>
          <p:nvSpPr>
            <p:cNvPr id="107" name="Google Shape;107;p13"/>
            <p:cNvSpPr/>
            <p:nvPr/>
          </p:nvSpPr>
          <p:spPr>
            <a:xfrm>
              <a:off x="0" y="0"/>
              <a:ext cx="686400" cy="68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86350" y="0"/>
              <a:ext cx="686400" cy="686400"/>
            </a:xfrm>
            <a:prstGeom prst="rect">
              <a:avLst/>
            </a:prstGeom>
            <a:solidFill>
              <a:srgbClr val="2634F9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0" y="686350"/>
              <a:ext cx="686400" cy="6864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3"/>
          <p:cNvSpPr txBox="1"/>
          <p:nvPr>
            <p:ph type="title"/>
          </p:nvPr>
        </p:nvSpPr>
        <p:spPr>
          <a:xfrm>
            <a:off x="717200" y="441725"/>
            <a:ext cx="2808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7172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idx="1" type="subTitle"/>
          </p:nvPr>
        </p:nvSpPr>
        <p:spPr>
          <a:xfrm>
            <a:off x="3666175" y="294723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14" name="Google Shape;114;p14"/>
          <p:cNvSpPr txBox="1"/>
          <p:nvPr>
            <p:ph idx="2" type="subTitle"/>
          </p:nvPr>
        </p:nvSpPr>
        <p:spPr>
          <a:xfrm>
            <a:off x="3670675" y="259983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3" type="subTitle"/>
          </p:nvPr>
        </p:nvSpPr>
        <p:spPr>
          <a:xfrm>
            <a:off x="3666175" y="412908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4" type="subTitle"/>
          </p:nvPr>
        </p:nvSpPr>
        <p:spPr>
          <a:xfrm>
            <a:off x="3670675" y="378168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5" type="subTitle"/>
          </p:nvPr>
        </p:nvSpPr>
        <p:spPr>
          <a:xfrm>
            <a:off x="3666175" y="1765371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18" name="Google Shape;118;p14"/>
          <p:cNvSpPr txBox="1"/>
          <p:nvPr>
            <p:ph idx="6" type="subTitle"/>
          </p:nvPr>
        </p:nvSpPr>
        <p:spPr>
          <a:xfrm>
            <a:off x="3670675" y="1417971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119" name="Google Shape;119;p14"/>
          <p:cNvGrpSpPr/>
          <p:nvPr/>
        </p:nvGrpSpPr>
        <p:grpSpPr>
          <a:xfrm>
            <a:off x="0" y="3441250"/>
            <a:ext cx="2157300" cy="1702250"/>
            <a:chOff x="0" y="3441250"/>
            <a:chExt cx="2157300" cy="1702250"/>
          </a:xfrm>
        </p:grpSpPr>
        <p:sp>
          <p:nvSpPr>
            <p:cNvPr id="120" name="Google Shape;120;p14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702200" y="3837250"/>
              <a:ext cx="455100" cy="455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4"/>
          <p:cNvSpPr/>
          <p:nvPr/>
        </p:nvSpPr>
        <p:spPr>
          <a:xfrm>
            <a:off x="8292800" y="0"/>
            <a:ext cx="851100" cy="851100"/>
          </a:xfrm>
          <a:prstGeom prst="rect">
            <a:avLst/>
          </a:prstGeom>
          <a:solidFill>
            <a:srgbClr val="F2DADA">
              <a:alpha val="5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7441650" y="0"/>
            <a:ext cx="851100" cy="8511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 txBox="1"/>
          <p:nvPr>
            <p:ph type="title"/>
          </p:nvPr>
        </p:nvSpPr>
        <p:spPr>
          <a:xfrm>
            <a:off x="3666175" y="445025"/>
            <a:ext cx="476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7" type="subTitle"/>
          </p:nvPr>
        </p:nvSpPr>
        <p:spPr>
          <a:xfrm>
            <a:off x="6268500" y="1765371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28" name="Google Shape;128;p14"/>
          <p:cNvSpPr txBox="1"/>
          <p:nvPr>
            <p:ph idx="8" type="subTitle"/>
          </p:nvPr>
        </p:nvSpPr>
        <p:spPr>
          <a:xfrm>
            <a:off x="6273000" y="1417971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9" name="Google Shape;129;p14"/>
          <p:cNvSpPr txBox="1"/>
          <p:nvPr>
            <p:ph idx="9" type="subTitle"/>
          </p:nvPr>
        </p:nvSpPr>
        <p:spPr>
          <a:xfrm>
            <a:off x="6268500" y="294723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30" name="Google Shape;130;p14"/>
          <p:cNvSpPr txBox="1"/>
          <p:nvPr>
            <p:ph idx="13" type="subTitle"/>
          </p:nvPr>
        </p:nvSpPr>
        <p:spPr>
          <a:xfrm>
            <a:off x="6273000" y="259983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1" name="Google Shape;131;p14"/>
          <p:cNvSpPr txBox="1"/>
          <p:nvPr>
            <p:ph idx="14" type="subTitle"/>
          </p:nvPr>
        </p:nvSpPr>
        <p:spPr>
          <a:xfrm>
            <a:off x="6268500" y="412908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32" name="Google Shape;132;p14"/>
          <p:cNvSpPr txBox="1"/>
          <p:nvPr>
            <p:ph idx="15" type="subTitle"/>
          </p:nvPr>
        </p:nvSpPr>
        <p:spPr>
          <a:xfrm>
            <a:off x="6273000" y="378168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713100" y="3602175"/>
            <a:ext cx="3623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6" name="Google Shape;136;p15"/>
          <p:cNvSpPr txBox="1"/>
          <p:nvPr>
            <p:ph idx="2" type="body"/>
          </p:nvPr>
        </p:nvSpPr>
        <p:spPr>
          <a:xfrm>
            <a:off x="4807875" y="3601975"/>
            <a:ext cx="3623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7" name="Google Shape;137;p15"/>
          <p:cNvSpPr txBox="1"/>
          <p:nvPr>
            <p:ph idx="3" type="subTitle"/>
          </p:nvPr>
        </p:nvSpPr>
        <p:spPr>
          <a:xfrm>
            <a:off x="724425" y="3259875"/>
            <a:ext cx="3611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8" name="Google Shape;138;p15"/>
          <p:cNvSpPr txBox="1"/>
          <p:nvPr>
            <p:ph idx="4" type="subTitle"/>
          </p:nvPr>
        </p:nvSpPr>
        <p:spPr>
          <a:xfrm>
            <a:off x="4807875" y="3259875"/>
            <a:ext cx="3623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/>
          <p:nvPr/>
        </p:nvSpPr>
        <p:spPr>
          <a:xfrm>
            <a:off x="7681200" y="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16"/>
          <p:cNvGrpSpPr/>
          <p:nvPr/>
        </p:nvGrpSpPr>
        <p:grpSpPr>
          <a:xfrm>
            <a:off x="217297" y="197659"/>
            <a:ext cx="999809" cy="1009672"/>
            <a:chOff x="-1042825" y="1873925"/>
            <a:chExt cx="948675" cy="958125"/>
          </a:xfrm>
        </p:grpSpPr>
        <p:sp>
          <p:nvSpPr>
            <p:cNvPr id="142" name="Google Shape;142;p16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16"/>
          <p:cNvSpPr/>
          <p:nvPr/>
        </p:nvSpPr>
        <p:spPr>
          <a:xfrm>
            <a:off x="-7300" y="3141275"/>
            <a:ext cx="7070700" cy="20022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 txBox="1"/>
          <p:nvPr>
            <p:ph type="title"/>
          </p:nvPr>
        </p:nvSpPr>
        <p:spPr>
          <a:xfrm>
            <a:off x="713100" y="445025"/>
            <a:ext cx="41787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1" type="subTitle"/>
          </p:nvPr>
        </p:nvSpPr>
        <p:spPr>
          <a:xfrm>
            <a:off x="729275" y="1733000"/>
            <a:ext cx="1938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2" type="subTitle"/>
          </p:nvPr>
        </p:nvSpPr>
        <p:spPr>
          <a:xfrm>
            <a:off x="729275" y="215335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3" type="subTitle"/>
          </p:nvPr>
        </p:nvSpPr>
        <p:spPr>
          <a:xfrm>
            <a:off x="3088575" y="215335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idx="4" type="subTitle"/>
          </p:nvPr>
        </p:nvSpPr>
        <p:spPr>
          <a:xfrm>
            <a:off x="729275" y="3488950"/>
            <a:ext cx="1938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5" type="subTitle"/>
          </p:nvPr>
        </p:nvSpPr>
        <p:spPr>
          <a:xfrm>
            <a:off x="729275" y="390930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idx="6" type="subTitle"/>
          </p:nvPr>
        </p:nvSpPr>
        <p:spPr>
          <a:xfrm>
            <a:off x="3088575" y="390930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7"/>
          <p:cNvGrpSpPr/>
          <p:nvPr/>
        </p:nvGrpSpPr>
        <p:grpSpPr>
          <a:xfrm>
            <a:off x="288236" y="300229"/>
            <a:ext cx="669290" cy="675957"/>
            <a:chOff x="-1042825" y="1873925"/>
            <a:chExt cx="948675" cy="958125"/>
          </a:xfrm>
        </p:grpSpPr>
        <p:sp>
          <p:nvSpPr>
            <p:cNvPr id="168" name="Google Shape;168;p17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1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/>
          <p:nvPr/>
        </p:nvSpPr>
        <p:spPr>
          <a:xfrm flipH="1">
            <a:off x="0" y="4250875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/>
          <p:cNvSpPr/>
          <p:nvPr/>
        </p:nvSpPr>
        <p:spPr>
          <a:xfrm flipH="1">
            <a:off x="0" y="4695900"/>
            <a:ext cx="447600" cy="447600"/>
          </a:xfrm>
          <a:prstGeom prst="rect">
            <a:avLst/>
          </a:prstGeom>
          <a:solidFill>
            <a:srgbClr val="2634F9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8"/>
          <p:cNvSpPr/>
          <p:nvPr/>
        </p:nvSpPr>
        <p:spPr>
          <a:xfrm flipH="1">
            <a:off x="447600" y="4695900"/>
            <a:ext cx="447600" cy="4476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0" y="0"/>
            <a:ext cx="949500" cy="9495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/>
          <p:nvPr/>
        </p:nvSpPr>
        <p:spPr>
          <a:xfrm>
            <a:off x="3713525" y="4118900"/>
            <a:ext cx="5430300" cy="10245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0" y="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9"/>
          <p:cNvSpPr txBox="1"/>
          <p:nvPr>
            <p:ph type="title"/>
          </p:nvPr>
        </p:nvSpPr>
        <p:spPr>
          <a:xfrm>
            <a:off x="4723600" y="1540650"/>
            <a:ext cx="37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1" type="subTitle"/>
          </p:nvPr>
        </p:nvSpPr>
        <p:spPr>
          <a:xfrm>
            <a:off x="4723350" y="2571750"/>
            <a:ext cx="37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ITLE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ctrTitle"/>
          </p:nvPr>
        </p:nvSpPr>
        <p:spPr>
          <a:xfrm>
            <a:off x="713100" y="1055750"/>
            <a:ext cx="41223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5727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/>
          <p:nvPr/>
        </p:nvSpPr>
        <p:spPr>
          <a:xfrm>
            <a:off x="1703800" y="1289100"/>
            <a:ext cx="5736300" cy="17037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 txBox="1"/>
          <p:nvPr>
            <p:ph hasCustomPrompt="1" type="title"/>
          </p:nvPr>
        </p:nvSpPr>
        <p:spPr>
          <a:xfrm>
            <a:off x="2114500" y="1422275"/>
            <a:ext cx="4915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1"/>
          <p:cNvSpPr txBox="1"/>
          <p:nvPr>
            <p:ph idx="1" type="subTitle"/>
          </p:nvPr>
        </p:nvSpPr>
        <p:spPr>
          <a:xfrm>
            <a:off x="1703800" y="2992800"/>
            <a:ext cx="5736300" cy="79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2" type="title"/>
          </p:nvPr>
        </p:nvSpPr>
        <p:spPr>
          <a:xfrm>
            <a:off x="729052" y="15114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1039725" y="18075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3" type="subTitle"/>
          </p:nvPr>
        </p:nvSpPr>
        <p:spPr>
          <a:xfrm>
            <a:off x="1039725" y="21549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4" type="subTitle"/>
          </p:nvPr>
        </p:nvSpPr>
        <p:spPr>
          <a:xfrm>
            <a:off x="3652150" y="18075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5" type="subTitle"/>
          </p:nvPr>
        </p:nvSpPr>
        <p:spPr>
          <a:xfrm>
            <a:off x="3652150" y="21549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6" type="title"/>
          </p:nvPr>
        </p:nvSpPr>
        <p:spPr>
          <a:xfrm>
            <a:off x="3341727" y="15114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7" type="subTitle"/>
          </p:nvPr>
        </p:nvSpPr>
        <p:spPr>
          <a:xfrm>
            <a:off x="6260975" y="18075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8" type="subTitle"/>
          </p:nvPr>
        </p:nvSpPr>
        <p:spPr>
          <a:xfrm>
            <a:off x="6260975" y="21549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9" type="title"/>
          </p:nvPr>
        </p:nvSpPr>
        <p:spPr>
          <a:xfrm>
            <a:off x="5950552" y="15114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3" type="subTitle"/>
          </p:nvPr>
        </p:nvSpPr>
        <p:spPr>
          <a:xfrm>
            <a:off x="1039725" y="37701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4" type="subTitle"/>
          </p:nvPr>
        </p:nvSpPr>
        <p:spPr>
          <a:xfrm>
            <a:off x="1039725" y="34227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5" type="title"/>
          </p:nvPr>
        </p:nvSpPr>
        <p:spPr>
          <a:xfrm>
            <a:off x="729052" y="31266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6" type="subTitle"/>
          </p:nvPr>
        </p:nvSpPr>
        <p:spPr>
          <a:xfrm>
            <a:off x="3652150" y="34227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7" type="subTitle"/>
          </p:nvPr>
        </p:nvSpPr>
        <p:spPr>
          <a:xfrm>
            <a:off x="3652150" y="37701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8" type="title"/>
          </p:nvPr>
        </p:nvSpPr>
        <p:spPr>
          <a:xfrm>
            <a:off x="3341727" y="31266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9" type="subTitle"/>
          </p:nvPr>
        </p:nvSpPr>
        <p:spPr>
          <a:xfrm>
            <a:off x="6260975" y="34227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20" type="subTitle"/>
          </p:nvPr>
        </p:nvSpPr>
        <p:spPr>
          <a:xfrm>
            <a:off x="6260975" y="37701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21" type="title"/>
          </p:nvPr>
        </p:nvSpPr>
        <p:spPr>
          <a:xfrm>
            <a:off x="5950552" y="31266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-3200"/>
            <a:ext cx="7587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1197300" y="1816800"/>
            <a:ext cx="3152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1210775" y="2484900"/>
            <a:ext cx="313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title"/>
          </p:nvPr>
        </p:nvSpPr>
        <p:spPr>
          <a:xfrm>
            <a:off x="1341189" y="1037700"/>
            <a:ext cx="816000" cy="77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1197300" y="1816800"/>
            <a:ext cx="3152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6"/>
          <p:cNvSpPr txBox="1"/>
          <p:nvPr>
            <p:ph idx="1" type="subTitle"/>
          </p:nvPr>
        </p:nvSpPr>
        <p:spPr>
          <a:xfrm>
            <a:off x="1210775" y="2484900"/>
            <a:ext cx="313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5" name="Google Shape;45;p6"/>
          <p:cNvGrpSpPr/>
          <p:nvPr/>
        </p:nvGrpSpPr>
        <p:grpSpPr>
          <a:xfrm>
            <a:off x="0" y="3949645"/>
            <a:ext cx="1193923" cy="1193958"/>
            <a:chOff x="0" y="3441250"/>
            <a:chExt cx="1702200" cy="1702250"/>
          </a:xfrm>
        </p:grpSpPr>
        <p:sp>
          <p:nvSpPr>
            <p:cNvPr id="46" name="Google Shape;46;p6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-7850" y="2435025"/>
            <a:ext cx="9144000" cy="27084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717200" y="29720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2" type="subTitle"/>
          </p:nvPr>
        </p:nvSpPr>
        <p:spPr>
          <a:xfrm>
            <a:off x="3371500" y="29720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3" type="subTitle"/>
          </p:nvPr>
        </p:nvSpPr>
        <p:spPr>
          <a:xfrm>
            <a:off x="6025800" y="29720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" type="subTitle"/>
          </p:nvPr>
        </p:nvSpPr>
        <p:spPr>
          <a:xfrm>
            <a:off x="1380375" y="3228025"/>
            <a:ext cx="1986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5166525" y="445025"/>
            <a:ext cx="32643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2" type="subTitle"/>
          </p:nvPr>
        </p:nvSpPr>
        <p:spPr>
          <a:xfrm>
            <a:off x="6144775" y="18075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3" type="subTitle"/>
          </p:nvPr>
        </p:nvSpPr>
        <p:spPr>
          <a:xfrm>
            <a:off x="6144775" y="27523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4" type="subTitle"/>
          </p:nvPr>
        </p:nvSpPr>
        <p:spPr>
          <a:xfrm>
            <a:off x="6144775" y="36971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5" type="title"/>
          </p:nvPr>
        </p:nvSpPr>
        <p:spPr>
          <a:xfrm>
            <a:off x="5170425" y="180752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6" type="title"/>
          </p:nvPr>
        </p:nvSpPr>
        <p:spPr>
          <a:xfrm>
            <a:off x="5170425" y="275427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7" type="title"/>
          </p:nvPr>
        </p:nvSpPr>
        <p:spPr>
          <a:xfrm>
            <a:off x="5170425" y="370102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86400" cy="6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686350" y="0"/>
            <a:ext cx="686400" cy="686400"/>
          </a:xfrm>
          <a:prstGeom prst="rect">
            <a:avLst/>
          </a:prstGeom>
          <a:solidFill>
            <a:srgbClr val="2634F9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0" y="686350"/>
            <a:ext cx="686400" cy="6864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372750" y="686350"/>
            <a:ext cx="337500" cy="3375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713100" y="1777500"/>
            <a:ext cx="3712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718125" y="2353500"/>
            <a:ext cx="37074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72" name="Google Shape;72;p9"/>
          <p:cNvSpPr txBox="1"/>
          <p:nvPr>
            <p:ph idx="2" type="subTitle"/>
          </p:nvPr>
        </p:nvSpPr>
        <p:spPr>
          <a:xfrm>
            <a:off x="5878925" y="1025288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3" type="subTitle"/>
          </p:nvPr>
        </p:nvSpPr>
        <p:spPr>
          <a:xfrm>
            <a:off x="5878925" y="1594188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4" name="Google Shape;74;p9"/>
          <p:cNvSpPr txBox="1"/>
          <p:nvPr>
            <p:ph idx="4" type="subTitle"/>
          </p:nvPr>
        </p:nvSpPr>
        <p:spPr>
          <a:xfrm>
            <a:off x="5878925" y="2278879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5" name="Google Shape;75;p9"/>
          <p:cNvSpPr txBox="1"/>
          <p:nvPr>
            <p:ph idx="5" type="subTitle"/>
          </p:nvPr>
        </p:nvSpPr>
        <p:spPr>
          <a:xfrm>
            <a:off x="5878925" y="2966871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6" name="Google Shape;76;p9"/>
          <p:cNvSpPr txBox="1"/>
          <p:nvPr>
            <p:ph idx="6" type="subTitle"/>
          </p:nvPr>
        </p:nvSpPr>
        <p:spPr>
          <a:xfrm>
            <a:off x="5878925" y="3654863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7" name="Google Shape;77;p9"/>
          <p:cNvSpPr txBox="1"/>
          <p:nvPr>
            <p:ph idx="7" type="title"/>
          </p:nvPr>
        </p:nvSpPr>
        <p:spPr>
          <a:xfrm>
            <a:off x="5171575" y="1590888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8" type="title"/>
          </p:nvPr>
        </p:nvSpPr>
        <p:spPr>
          <a:xfrm>
            <a:off x="5171575" y="2278879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9" type="title"/>
          </p:nvPr>
        </p:nvSpPr>
        <p:spPr>
          <a:xfrm>
            <a:off x="5171575" y="2966871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3" type="title"/>
          </p:nvPr>
        </p:nvSpPr>
        <p:spPr>
          <a:xfrm>
            <a:off x="5171575" y="3654863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7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8607725" y="4602000"/>
            <a:ext cx="536400" cy="5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13100" y="445025"/>
            <a:ext cx="260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713100" y="18400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2" type="subTitle"/>
          </p:nvPr>
        </p:nvSpPr>
        <p:spPr>
          <a:xfrm>
            <a:off x="713100" y="21874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3" type="subTitle"/>
          </p:nvPr>
        </p:nvSpPr>
        <p:spPr>
          <a:xfrm>
            <a:off x="713100" y="33219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4" type="subTitle"/>
          </p:nvPr>
        </p:nvSpPr>
        <p:spPr>
          <a:xfrm>
            <a:off x="713100" y="36693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5" type="subTitle"/>
          </p:nvPr>
        </p:nvSpPr>
        <p:spPr>
          <a:xfrm>
            <a:off x="6574800" y="18400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6" type="subTitle"/>
          </p:nvPr>
        </p:nvSpPr>
        <p:spPr>
          <a:xfrm>
            <a:off x="6574800" y="21874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7" type="subTitle"/>
          </p:nvPr>
        </p:nvSpPr>
        <p:spPr>
          <a:xfrm>
            <a:off x="6574800" y="33219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8" type="subTitle"/>
          </p:nvPr>
        </p:nvSpPr>
        <p:spPr>
          <a:xfrm>
            <a:off x="6574800" y="36693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A picture containing drawing&#10;&#10;Description automatically generated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59040" y="4698475"/>
            <a:ext cx="871861" cy="27860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scopus.com/record/display.uri?eid=2-s2.0-85088658370&amp;origin=resultslist&amp;sort=plf-f&amp;src=s&amp;st1=A+Systematic+Mapping+Study+on+Research+in+Anemia+Assessment+with+Non-Invasive+Devices&amp;sid=e73f3236c7a9346d0d0c0a75746e2743&amp;sot=b&amp;sdt=b&amp;sl=100&amp;s=TITLE-ABS-KEY%28A+Systematic+Mapping+Study+on+Research+in+Anemia+Assessment+with+Non-Invasive+Devices%29&amp;relpos=0&amp;citeCnt=9&amp;searchTerm=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copus.com/" TargetMode="External"/><Relationship Id="rId4" Type="http://schemas.openxmlformats.org/officeDocument/2006/relationships/hyperlink" Target="http://www.webofknowledge.com/WOS" TargetMode="External"/><Relationship Id="rId5" Type="http://schemas.openxmlformats.org/officeDocument/2006/relationships/hyperlink" Target="https://scholar.google.com/" TargetMode="External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ctrTitle"/>
          </p:nvPr>
        </p:nvSpPr>
        <p:spPr>
          <a:xfrm>
            <a:off x="398100" y="1001700"/>
            <a:ext cx="8347800" cy="31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Systematic Mapping Study on Research in Anemia Assessment with Non-Invasive Devices</a:t>
            </a:r>
            <a:endParaRPr/>
          </a:p>
        </p:txBody>
      </p:sp>
      <p:sp>
        <p:nvSpPr>
          <p:cNvPr id="208" name="Google Shape;208;p23"/>
          <p:cNvSpPr txBox="1"/>
          <p:nvPr>
            <p:ph idx="1" type="subTitle"/>
          </p:nvPr>
        </p:nvSpPr>
        <p:spPr>
          <a:xfrm>
            <a:off x="398104" y="4141800"/>
            <a:ext cx="41223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 to the paper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6" name="Google Shape;276;p32"/>
          <p:cNvSpPr txBox="1"/>
          <p:nvPr>
            <p:ph idx="1" type="body"/>
          </p:nvPr>
        </p:nvSpPr>
        <p:spPr>
          <a:xfrm>
            <a:off x="713100" y="1152475"/>
            <a:ext cx="7717800" cy="29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From an initial group of 950 papers, a total of 168 were selected for this mapping study. The chosen papers </a:t>
            </a:r>
            <a:r>
              <a:rPr lang="en" sz="1400"/>
              <a:t>a</a:t>
            </a:r>
            <a:r>
              <a:rPr lang="en" sz="1400"/>
              <a:t>llowed the authors to discuss the state of the art in the field of Estimating anemia non-invasively and to identify research gaps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most common solution is to use light absorption and reflection properties through co-oximeters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Another solution discussed by a considerable number of papers is to use a digital camera to take photos or small videos to a body part (conjunctiva, retina, sclera, fingernail) to later analyze it and provide information to the user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 alternative to the camera solutions is smartphone-based, which have the great advantage of local analysis of the taken photo that quickens the diagnosis process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713100" y="1017725"/>
            <a:ext cx="77178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analysis of the area of interest explored in the non-invasive estimate of anemia (NEA) literature,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evaluation of the peculiarities of papers, giving special consideration to empirical ones,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examining the papers from the point of view of the daily improvement of doctors and healthcare personnel activities and the daily life of patients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identification of any considerable research gap to encourage further investigations on new topics</a:t>
            </a:r>
            <a:endParaRPr sz="1500"/>
          </a:p>
        </p:txBody>
      </p:sp>
      <p:sp>
        <p:nvSpPr>
          <p:cNvPr id="215" name="Google Shape;215;p24"/>
          <p:cNvSpPr txBox="1"/>
          <p:nvPr/>
        </p:nvSpPr>
        <p:spPr>
          <a:xfrm>
            <a:off x="713100" y="3819775"/>
            <a:ext cx="771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systematic mapping study has been elected as the optimal approach to probe the NEA literature since it defines a rigorous process for data retrieving and interpretation.</a:t>
            </a:r>
            <a:endParaRPr sz="1500"/>
          </a:p>
        </p:txBody>
      </p:sp>
      <p:sp>
        <p:nvSpPr>
          <p:cNvPr id="216" name="Google Shape;216;p24"/>
          <p:cNvSpPr txBox="1"/>
          <p:nvPr>
            <p:ph type="title"/>
          </p:nvPr>
        </p:nvSpPr>
        <p:spPr>
          <a:xfrm>
            <a:off x="713100" y="32470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graphicFrame>
        <p:nvGraphicFramePr>
          <p:cNvPr id="222" name="Google Shape;222;p25"/>
          <p:cNvGraphicFramePr/>
          <p:nvPr/>
        </p:nvGraphicFramePr>
        <p:xfrm>
          <a:off x="713100" y="107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{5062F3CE-D51E-4573-8E7E-73AB74480C05}</a:tableStyleId>
              </a:tblPr>
              <a:tblGrid>
                <a:gridCol w="3246825"/>
                <a:gridCol w="4083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Question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Motivation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What is the temporal and geographical distribution of the papers?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 understand how papers develop over time and how they are distributed across countries interested in non-invasive technologies for anemia assessments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What are the topics of interest and with what frequency have they been investigated?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 discern the topics that stimulate researchers.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What are the most frequent aims of the papers?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To understand why these studies are conducted and to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reflect on their utility in improving anemia assessments.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What solutions are presented in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publications?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 understand the relevance of the research in the literature and the extent to which stakeholders can use it.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String</a:t>
            </a:r>
            <a:endParaRPr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713100" y="1017725"/>
            <a:ext cx="77178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“improving anemia assessment”, “non-invasive anemia estimation”, “non-invasive hemoglobin measurement”</a:t>
            </a:r>
            <a:endParaRPr/>
          </a:p>
        </p:txBody>
      </p:sp>
      <p:sp>
        <p:nvSpPr>
          <p:cNvPr id="229" name="Google Shape;229;p26"/>
          <p:cNvSpPr txBox="1"/>
          <p:nvPr>
            <p:ph type="title"/>
          </p:nvPr>
        </p:nvSpPr>
        <p:spPr>
          <a:xfrm>
            <a:off x="714375" y="1387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Period Examination</a:t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714375" y="1942875"/>
            <a:ext cx="77178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period examined for the search string validation goes from December 2019 to April 2020</a:t>
            </a:r>
            <a:endParaRPr/>
          </a:p>
        </p:txBody>
      </p:sp>
      <p:sp>
        <p:nvSpPr>
          <p:cNvPr id="231" name="Google Shape;231;p26"/>
          <p:cNvSpPr txBox="1"/>
          <p:nvPr>
            <p:ph type="title"/>
          </p:nvPr>
        </p:nvSpPr>
        <p:spPr>
          <a:xfrm>
            <a:off x="714375" y="23121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Engines Used</a:t>
            </a:r>
            <a:endParaRPr/>
          </a:p>
        </p:txBody>
      </p:sp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714375" y="2868025"/>
            <a:ext cx="77178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Scopus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https://www.scopus.com/</a:t>
            </a:r>
            <a:r>
              <a:rPr lang="en"/>
              <a:t>); Web of Science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http://www.webofknowledge.com/WOS</a:t>
            </a:r>
            <a:r>
              <a:rPr lang="en"/>
              <a:t>); </a:t>
            </a:r>
            <a:br>
              <a:rPr lang="en"/>
            </a:br>
            <a:r>
              <a:rPr lang="en"/>
              <a:t>Google Scholar (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https://scholar.google.com/</a:t>
            </a:r>
            <a:r>
              <a:rPr lang="en"/>
              <a:t>) </a:t>
            </a:r>
            <a:endParaRPr/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6538" y="3422125"/>
            <a:ext cx="5793474" cy="9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 txBox="1"/>
          <p:nvPr/>
        </p:nvSpPr>
        <p:spPr>
          <a:xfrm>
            <a:off x="713100" y="4387275"/>
            <a:ext cx="675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Journal Papers, </a:t>
            </a:r>
            <a:r>
              <a:rPr lang="en"/>
              <a:t>technical reports, and conference publications from January 2014 to April 2020 from all languages (not on English) were considered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100" y="1017725"/>
            <a:ext cx="3780799" cy="2331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1" name="Google Shape;24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7725"/>
            <a:ext cx="3941256" cy="2331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2" name="Google Shape;242;p27"/>
          <p:cNvSpPr txBox="1"/>
          <p:nvPr/>
        </p:nvSpPr>
        <p:spPr>
          <a:xfrm>
            <a:off x="713100" y="3558000"/>
            <a:ext cx="7820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- Papers distribution by year						  Right - Top productive countries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</a:t>
            </a:r>
            <a:r>
              <a:rPr lang="en"/>
              <a:t>he left graph indicates that the total number of researches relative to non-invasively estimating anemia seems to remain approximately stable over the years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Right Graph highlights a trend that varies from area to area, and seems to be increasing in the most populated countries and fast-growing economies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1919263" y="4010025"/>
            <a:ext cx="53055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 of the body investigated in published papers</a:t>
            </a:r>
            <a:endParaRPr/>
          </a:p>
        </p:txBody>
      </p:sp>
      <p:pic>
        <p:nvPicPr>
          <p:cNvPr id="249" name="Google Shape;2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288" y="1133475"/>
            <a:ext cx="5305425" cy="2876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5964875" y="1152475"/>
            <a:ext cx="24660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great majority of the papers investigate different regions of interest and different types of non-invasive devices.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discussed device is the co-oximeter and the finger as ROI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 devices follow and are used to examine different ROIs, but the conjunctiva seems to be the most promising one among the others.</a:t>
            </a:r>
            <a:endParaRPr/>
          </a:p>
        </p:txBody>
      </p:sp>
      <p:pic>
        <p:nvPicPr>
          <p:cNvPr id="256" name="Google Shape;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100" y="1152475"/>
            <a:ext cx="5251774" cy="2649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5004150" y="1555800"/>
            <a:ext cx="34269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</a:t>
            </a:r>
            <a:r>
              <a:rPr lang="en"/>
              <a:t>here is a predominance of papers that propose a solution, followed by a good number of empirical evaluations and validations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suggests that that the majority of the researchers are trying to find and evaluate new solutions and technologies to further improve the anemia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</a:t>
            </a:r>
            <a:endParaRPr/>
          </a:p>
        </p:txBody>
      </p:sp>
      <p:pic>
        <p:nvPicPr>
          <p:cNvPr id="263" name="Google Shape;2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100" y="1298638"/>
            <a:ext cx="4291050" cy="2563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69" name="Google Shape;269;p31"/>
          <p:cNvSpPr txBox="1"/>
          <p:nvPr>
            <p:ph idx="1" type="body"/>
          </p:nvPr>
        </p:nvSpPr>
        <p:spPr>
          <a:xfrm>
            <a:off x="5208900" y="1278750"/>
            <a:ext cx="3222000" cy="25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→ Technologies are beyond the state of experimentation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→ These papers present tools already implemented and validated with toy 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→ They offer empirically validated solutions, often accompanied by a working prototype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→ Proposals of technologies based only on a theoretical basis</a:t>
            </a:r>
            <a:endParaRPr/>
          </a:p>
        </p:txBody>
      </p:sp>
      <p:pic>
        <p:nvPicPr>
          <p:cNvPr id="270" name="Google Shape;2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100" y="1143000"/>
            <a:ext cx="4495800" cy="285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rgery Clinical Case by Slidesgo">
  <a:themeElements>
    <a:clrScheme name="Custom 3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7EBEB"/>
      </a:accent1>
      <a:accent2>
        <a:srgbClr val="F2DADA"/>
      </a:accent2>
      <a:accent3>
        <a:srgbClr val="D9B6B6"/>
      </a:accent3>
      <a:accent4>
        <a:srgbClr val="9EA4FF"/>
      </a:accent4>
      <a:accent5>
        <a:srgbClr val="2E1D91"/>
      </a:accent5>
      <a:accent6>
        <a:srgbClr val="2E1D9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