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7e6b64cb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7e6b64cb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7e6b64cb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7e6b64cb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7e6b64cb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7e6b64cb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104" y="1055750"/>
            <a:ext cx="4122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4" y="3108350"/>
            <a:ext cx="4122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8696525" y="0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8696525" y="445025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0" y="4604100"/>
            <a:ext cx="539400" cy="5394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539408" y="4604100"/>
            <a:ext cx="539400" cy="539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subTitle"/>
          </p:nvPr>
        </p:nvSpPr>
        <p:spPr>
          <a:xfrm>
            <a:off x="7172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2" type="subTitle"/>
          </p:nvPr>
        </p:nvSpPr>
        <p:spPr>
          <a:xfrm>
            <a:off x="3433600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3" type="subTitle"/>
          </p:nvPr>
        </p:nvSpPr>
        <p:spPr>
          <a:xfrm>
            <a:off x="6150001" y="1703075"/>
            <a:ext cx="2280900" cy="137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2"/>
          <p:cNvSpPr/>
          <p:nvPr/>
        </p:nvSpPr>
        <p:spPr>
          <a:xfrm>
            <a:off x="11" y="4604100"/>
            <a:ext cx="539400" cy="539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539405" y="4291325"/>
            <a:ext cx="312900" cy="3129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0" y="0"/>
            <a:ext cx="817198" cy="817198"/>
            <a:chOff x="0" y="0"/>
            <a:chExt cx="1372750" cy="1372750"/>
          </a:xfrm>
        </p:grpSpPr>
        <p:sp>
          <p:nvSpPr>
            <p:cNvPr id="107" name="Google Shape;107;p13"/>
            <p:cNvSpPr/>
            <p:nvPr/>
          </p:nvSpPr>
          <p:spPr>
            <a:xfrm>
              <a:off x="0" y="0"/>
              <a:ext cx="686400" cy="68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86350" y="0"/>
              <a:ext cx="686400" cy="6864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0" y="686350"/>
              <a:ext cx="686400" cy="6864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3"/>
          <p:cNvSpPr txBox="1"/>
          <p:nvPr>
            <p:ph type="title"/>
          </p:nvPr>
        </p:nvSpPr>
        <p:spPr>
          <a:xfrm>
            <a:off x="717200" y="441725"/>
            <a:ext cx="2808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7172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3666175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4" name="Google Shape;114;p14"/>
          <p:cNvSpPr txBox="1"/>
          <p:nvPr>
            <p:ph idx="2" type="subTitle"/>
          </p:nvPr>
        </p:nvSpPr>
        <p:spPr>
          <a:xfrm>
            <a:off x="3670675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3666175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4" type="subTitle"/>
          </p:nvPr>
        </p:nvSpPr>
        <p:spPr>
          <a:xfrm>
            <a:off x="3670675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5" type="subTitle"/>
          </p:nvPr>
        </p:nvSpPr>
        <p:spPr>
          <a:xfrm>
            <a:off x="3666175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18" name="Google Shape;118;p14"/>
          <p:cNvSpPr txBox="1"/>
          <p:nvPr>
            <p:ph idx="6" type="subTitle"/>
          </p:nvPr>
        </p:nvSpPr>
        <p:spPr>
          <a:xfrm>
            <a:off x="3670675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19" name="Google Shape;119;p14"/>
          <p:cNvGrpSpPr/>
          <p:nvPr/>
        </p:nvGrpSpPr>
        <p:grpSpPr>
          <a:xfrm>
            <a:off x="0" y="3441250"/>
            <a:ext cx="2157300" cy="1702250"/>
            <a:chOff x="0" y="3441250"/>
            <a:chExt cx="2157300" cy="1702250"/>
          </a:xfrm>
        </p:grpSpPr>
        <p:sp>
          <p:nvSpPr>
            <p:cNvPr id="120" name="Google Shape;120;p14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702200" y="3837250"/>
              <a:ext cx="455100" cy="455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4"/>
          <p:cNvSpPr/>
          <p:nvPr/>
        </p:nvSpPr>
        <p:spPr>
          <a:xfrm>
            <a:off x="8292800" y="0"/>
            <a:ext cx="851100" cy="851100"/>
          </a:xfrm>
          <a:prstGeom prst="rect">
            <a:avLst/>
          </a:prstGeom>
          <a:solidFill>
            <a:srgbClr val="F2DADA">
              <a:alpha val="5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441650" y="0"/>
            <a:ext cx="851100" cy="8511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 txBox="1"/>
          <p:nvPr>
            <p:ph type="title"/>
          </p:nvPr>
        </p:nvSpPr>
        <p:spPr>
          <a:xfrm>
            <a:off x="3666175" y="445025"/>
            <a:ext cx="476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7" type="subTitle"/>
          </p:nvPr>
        </p:nvSpPr>
        <p:spPr>
          <a:xfrm>
            <a:off x="6268500" y="1765371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28" name="Google Shape;128;p14"/>
          <p:cNvSpPr txBox="1"/>
          <p:nvPr>
            <p:ph idx="8" type="subTitle"/>
          </p:nvPr>
        </p:nvSpPr>
        <p:spPr>
          <a:xfrm>
            <a:off x="6273000" y="1417971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9" type="subTitle"/>
          </p:nvPr>
        </p:nvSpPr>
        <p:spPr>
          <a:xfrm>
            <a:off x="6268500" y="294723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0" name="Google Shape;130;p14"/>
          <p:cNvSpPr txBox="1"/>
          <p:nvPr>
            <p:ph idx="13" type="subTitle"/>
          </p:nvPr>
        </p:nvSpPr>
        <p:spPr>
          <a:xfrm>
            <a:off x="6273000" y="259983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idx="14" type="subTitle"/>
          </p:nvPr>
        </p:nvSpPr>
        <p:spPr>
          <a:xfrm>
            <a:off x="6268500" y="4129083"/>
            <a:ext cx="216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132" name="Google Shape;132;p14"/>
          <p:cNvSpPr txBox="1"/>
          <p:nvPr>
            <p:ph idx="15" type="subTitle"/>
          </p:nvPr>
        </p:nvSpPr>
        <p:spPr>
          <a:xfrm>
            <a:off x="6273000" y="3781683"/>
            <a:ext cx="21579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713100" y="36021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15"/>
          <p:cNvSpPr txBox="1"/>
          <p:nvPr>
            <p:ph idx="2" type="body"/>
          </p:nvPr>
        </p:nvSpPr>
        <p:spPr>
          <a:xfrm>
            <a:off x="4807875" y="3601975"/>
            <a:ext cx="3623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15"/>
          <p:cNvSpPr txBox="1"/>
          <p:nvPr>
            <p:ph idx="3" type="subTitle"/>
          </p:nvPr>
        </p:nvSpPr>
        <p:spPr>
          <a:xfrm>
            <a:off x="724425" y="3259875"/>
            <a:ext cx="3611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4" type="subTitle"/>
          </p:nvPr>
        </p:nvSpPr>
        <p:spPr>
          <a:xfrm>
            <a:off x="4807875" y="3259875"/>
            <a:ext cx="3623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/>
          <p:nvPr/>
        </p:nvSpPr>
        <p:spPr>
          <a:xfrm>
            <a:off x="768120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6"/>
          <p:cNvGrpSpPr/>
          <p:nvPr/>
        </p:nvGrpSpPr>
        <p:grpSpPr>
          <a:xfrm>
            <a:off x="217297" y="197659"/>
            <a:ext cx="999809" cy="1009672"/>
            <a:chOff x="-1042825" y="1873925"/>
            <a:chExt cx="948675" cy="958125"/>
          </a:xfrm>
        </p:grpSpPr>
        <p:sp>
          <p:nvSpPr>
            <p:cNvPr id="142" name="Google Shape;142;p16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rgbClr val="F2DADA">
                <a:alpha val="2784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6"/>
          <p:cNvSpPr/>
          <p:nvPr/>
        </p:nvSpPr>
        <p:spPr>
          <a:xfrm>
            <a:off x="-7300" y="3141275"/>
            <a:ext cx="7070700" cy="20022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713100" y="445025"/>
            <a:ext cx="4178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" type="subTitle"/>
          </p:nvPr>
        </p:nvSpPr>
        <p:spPr>
          <a:xfrm>
            <a:off x="729275" y="173300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2" type="subTitle"/>
          </p:nvPr>
        </p:nvSpPr>
        <p:spPr>
          <a:xfrm>
            <a:off x="7292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3" type="subTitle"/>
          </p:nvPr>
        </p:nvSpPr>
        <p:spPr>
          <a:xfrm>
            <a:off x="3088575" y="215335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4" type="subTitle"/>
          </p:nvPr>
        </p:nvSpPr>
        <p:spPr>
          <a:xfrm>
            <a:off x="729275" y="3488950"/>
            <a:ext cx="1938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5" type="subTitle"/>
          </p:nvPr>
        </p:nvSpPr>
        <p:spPr>
          <a:xfrm>
            <a:off x="7292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6" type="subTitle"/>
          </p:nvPr>
        </p:nvSpPr>
        <p:spPr>
          <a:xfrm>
            <a:off x="3088575" y="3909300"/>
            <a:ext cx="214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288236" y="300229"/>
            <a:ext cx="669290" cy="675957"/>
            <a:chOff x="-1042825" y="1873925"/>
            <a:chExt cx="948675" cy="958125"/>
          </a:xfrm>
        </p:grpSpPr>
        <p:sp>
          <p:nvSpPr>
            <p:cNvPr id="168" name="Google Shape;168;p17"/>
            <p:cNvSpPr/>
            <p:nvPr/>
          </p:nvSpPr>
          <p:spPr>
            <a:xfrm>
              <a:off x="-104282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-76840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-493975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-219550" y="187392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-104282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-104282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-104282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76840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-493975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-219550" y="215150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76840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-493975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-219550" y="2429075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-76840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-493975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-219550" y="2706650"/>
              <a:ext cx="125400" cy="125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 flipH="1">
            <a:off x="0" y="4250875"/>
            <a:ext cx="447600" cy="44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 flipH="1">
            <a:off x="0" y="4695900"/>
            <a:ext cx="447600" cy="4476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 flipH="1">
            <a:off x="447600" y="4695900"/>
            <a:ext cx="447600" cy="4476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0" y="0"/>
            <a:ext cx="949500" cy="949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/>
          <p:nvPr/>
        </p:nvSpPr>
        <p:spPr>
          <a:xfrm>
            <a:off x="3713525" y="4118900"/>
            <a:ext cx="5430300" cy="10245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0" y="1"/>
            <a:ext cx="1462800" cy="146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4723600" y="15406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subTitle"/>
          </p:nvPr>
        </p:nvSpPr>
        <p:spPr>
          <a:xfrm>
            <a:off x="4723350" y="2571750"/>
            <a:ext cx="37074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ctrTitle"/>
          </p:nvPr>
        </p:nvSpPr>
        <p:spPr>
          <a:xfrm>
            <a:off x="713100" y="1055750"/>
            <a:ext cx="41223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5727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1703800" y="1289100"/>
            <a:ext cx="5736300" cy="17037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>
            <p:ph hasCustomPrompt="1" type="title"/>
          </p:nvPr>
        </p:nvSpPr>
        <p:spPr>
          <a:xfrm>
            <a:off x="2114500" y="1422275"/>
            <a:ext cx="49152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1703800" y="2992800"/>
            <a:ext cx="5736300" cy="79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7290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03972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3" type="subTitle"/>
          </p:nvPr>
        </p:nvSpPr>
        <p:spPr>
          <a:xfrm>
            <a:off x="103972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4" type="subTitle"/>
          </p:nvPr>
        </p:nvSpPr>
        <p:spPr>
          <a:xfrm>
            <a:off x="3652150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5" type="subTitle"/>
          </p:nvPr>
        </p:nvSpPr>
        <p:spPr>
          <a:xfrm>
            <a:off x="3652150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6" type="title"/>
          </p:nvPr>
        </p:nvSpPr>
        <p:spPr>
          <a:xfrm>
            <a:off x="3341727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7" type="subTitle"/>
          </p:nvPr>
        </p:nvSpPr>
        <p:spPr>
          <a:xfrm>
            <a:off x="6260975" y="18075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8" type="subTitle"/>
          </p:nvPr>
        </p:nvSpPr>
        <p:spPr>
          <a:xfrm>
            <a:off x="6260975" y="2154925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9" type="title"/>
          </p:nvPr>
        </p:nvSpPr>
        <p:spPr>
          <a:xfrm>
            <a:off x="5950552" y="1511425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103972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103972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title"/>
          </p:nvPr>
        </p:nvSpPr>
        <p:spPr>
          <a:xfrm>
            <a:off x="7290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subTitle"/>
          </p:nvPr>
        </p:nvSpPr>
        <p:spPr>
          <a:xfrm>
            <a:off x="3652150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7" type="subTitle"/>
          </p:nvPr>
        </p:nvSpPr>
        <p:spPr>
          <a:xfrm>
            <a:off x="3652150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8" type="title"/>
          </p:nvPr>
        </p:nvSpPr>
        <p:spPr>
          <a:xfrm>
            <a:off x="3341727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9" type="subTitle"/>
          </p:nvPr>
        </p:nvSpPr>
        <p:spPr>
          <a:xfrm>
            <a:off x="6260975" y="34227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0" type="subTitle"/>
          </p:nvPr>
        </p:nvSpPr>
        <p:spPr>
          <a:xfrm>
            <a:off x="6260975" y="37701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1" type="title"/>
          </p:nvPr>
        </p:nvSpPr>
        <p:spPr>
          <a:xfrm>
            <a:off x="5950552" y="3126600"/>
            <a:ext cx="402300" cy="34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-3200"/>
            <a:ext cx="758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1341189" y="1037700"/>
            <a:ext cx="816000" cy="77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97300" y="1816800"/>
            <a:ext cx="31524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210775" y="2484900"/>
            <a:ext cx="3138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5" name="Google Shape;45;p6"/>
          <p:cNvGrpSpPr/>
          <p:nvPr/>
        </p:nvGrpSpPr>
        <p:grpSpPr>
          <a:xfrm>
            <a:off x="0" y="3949645"/>
            <a:ext cx="1193923" cy="1193958"/>
            <a:chOff x="0" y="3441250"/>
            <a:chExt cx="1702200" cy="1702250"/>
          </a:xfrm>
        </p:grpSpPr>
        <p:sp>
          <p:nvSpPr>
            <p:cNvPr id="46" name="Google Shape;46;p6"/>
            <p:cNvSpPr/>
            <p:nvPr/>
          </p:nvSpPr>
          <p:spPr>
            <a:xfrm>
              <a:off x="0" y="4292400"/>
              <a:ext cx="851100" cy="851100"/>
            </a:xfrm>
            <a:prstGeom prst="rect">
              <a:avLst/>
            </a:prstGeom>
            <a:solidFill>
              <a:srgbClr val="2634F9">
                <a:alpha val="5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851100" y="429240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0" y="3441250"/>
              <a:ext cx="851100" cy="851100"/>
            </a:xfrm>
            <a:prstGeom prst="rect">
              <a:avLst/>
            </a:prstGeom>
            <a:solidFill>
              <a:srgbClr val="2634F9">
                <a:alpha val="3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-7850" y="2435025"/>
            <a:ext cx="9144000" cy="2708400"/>
          </a:xfrm>
          <a:prstGeom prst="rect">
            <a:avLst/>
          </a:prstGeom>
          <a:solidFill>
            <a:srgbClr val="F2DADA">
              <a:alpha val="2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7172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33715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3" type="subTitle"/>
          </p:nvPr>
        </p:nvSpPr>
        <p:spPr>
          <a:xfrm>
            <a:off x="6025800" y="2972075"/>
            <a:ext cx="24051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" type="subTitle"/>
          </p:nvPr>
        </p:nvSpPr>
        <p:spPr>
          <a:xfrm>
            <a:off x="1380375" y="3228025"/>
            <a:ext cx="1986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5166525" y="445025"/>
            <a:ext cx="32643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6144775" y="18075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3" type="subTitle"/>
          </p:nvPr>
        </p:nvSpPr>
        <p:spPr>
          <a:xfrm>
            <a:off x="6144775" y="27523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6144775" y="3697125"/>
            <a:ext cx="2286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5" type="title"/>
          </p:nvPr>
        </p:nvSpPr>
        <p:spPr>
          <a:xfrm>
            <a:off x="5170425" y="18075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6" type="title"/>
          </p:nvPr>
        </p:nvSpPr>
        <p:spPr>
          <a:xfrm>
            <a:off x="5170425" y="275427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7" type="title"/>
          </p:nvPr>
        </p:nvSpPr>
        <p:spPr>
          <a:xfrm>
            <a:off x="5170425" y="3701025"/>
            <a:ext cx="630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CUSTOM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86400" cy="68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686350" y="0"/>
            <a:ext cx="686400" cy="686400"/>
          </a:xfrm>
          <a:prstGeom prst="rect">
            <a:avLst/>
          </a:prstGeom>
          <a:solidFill>
            <a:srgbClr val="2634F9">
              <a:alpha val="5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0" y="686350"/>
            <a:ext cx="686400" cy="6864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372750" y="686350"/>
            <a:ext cx="337500" cy="3375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713100" y="1777500"/>
            <a:ext cx="3712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8125" y="2353500"/>
            <a:ext cx="3707400" cy="1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2" type="subTitle"/>
          </p:nvPr>
        </p:nvSpPr>
        <p:spPr>
          <a:xfrm>
            <a:off x="5878925" y="1025288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5878925" y="1594188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4" name="Google Shape;74;p9"/>
          <p:cNvSpPr txBox="1"/>
          <p:nvPr>
            <p:ph idx="4" type="subTitle"/>
          </p:nvPr>
        </p:nvSpPr>
        <p:spPr>
          <a:xfrm>
            <a:off x="5878925" y="2278879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5878925" y="2966871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6" name="Google Shape;76;p9"/>
          <p:cNvSpPr txBox="1"/>
          <p:nvPr>
            <p:ph idx="6" type="subTitle"/>
          </p:nvPr>
        </p:nvSpPr>
        <p:spPr>
          <a:xfrm>
            <a:off x="5878925" y="3654863"/>
            <a:ext cx="2048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sz="1400"/>
            </a:lvl9pPr>
          </a:lstStyle>
          <a:p/>
        </p:txBody>
      </p:sp>
      <p:sp>
        <p:nvSpPr>
          <p:cNvPr id="77" name="Google Shape;77;p9"/>
          <p:cNvSpPr txBox="1"/>
          <p:nvPr>
            <p:ph idx="7" type="title"/>
          </p:nvPr>
        </p:nvSpPr>
        <p:spPr>
          <a:xfrm>
            <a:off x="5171575" y="1590888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8" type="title"/>
          </p:nvPr>
        </p:nvSpPr>
        <p:spPr>
          <a:xfrm>
            <a:off x="5171575" y="2278879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9" type="title"/>
          </p:nvPr>
        </p:nvSpPr>
        <p:spPr>
          <a:xfrm>
            <a:off x="5171575" y="2966871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3" type="title"/>
          </p:nvPr>
        </p:nvSpPr>
        <p:spPr>
          <a:xfrm>
            <a:off x="5171575" y="3654863"/>
            <a:ext cx="576000" cy="576000"/>
          </a:xfrm>
          <a:prstGeom prst="rect">
            <a:avLst/>
          </a:prstGeom>
          <a:solidFill>
            <a:srgbClr val="2634F9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8607725" y="4602000"/>
            <a:ext cx="536400" cy="53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100" y="445025"/>
            <a:ext cx="260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7131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2" type="subTitle"/>
          </p:nvPr>
        </p:nvSpPr>
        <p:spPr>
          <a:xfrm>
            <a:off x="7131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7131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subTitle"/>
          </p:nvPr>
        </p:nvSpPr>
        <p:spPr>
          <a:xfrm>
            <a:off x="7131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5" type="subTitle"/>
          </p:nvPr>
        </p:nvSpPr>
        <p:spPr>
          <a:xfrm>
            <a:off x="6574800" y="18400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6" type="subTitle"/>
          </p:nvPr>
        </p:nvSpPr>
        <p:spPr>
          <a:xfrm>
            <a:off x="6574800" y="21874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7" type="subTitle"/>
          </p:nvPr>
        </p:nvSpPr>
        <p:spPr>
          <a:xfrm>
            <a:off x="6574800" y="3321900"/>
            <a:ext cx="1856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 b="1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8" type="subTitle"/>
          </p:nvPr>
        </p:nvSpPr>
        <p:spPr>
          <a:xfrm>
            <a:off x="6574800" y="3669300"/>
            <a:ext cx="18561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picture containing drawing&#10;&#10;Description automatically generated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59040" y="4698475"/>
            <a:ext cx="871861" cy="2786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eeexplore.ieee.org/document/964111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ctrTitle"/>
          </p:nvPr>
        </p:nvSpPr>
        <p:spPr>
          <a:xfrm>
            <a:off x="559046" y="632250"/>
            <a:ext cx="8025900" cy="38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Region of Interest Extraction from Finger Nail Images for Measuring Blood Hemoglobin Level</a:t>
            </a:r>
            <a:endParaRPr/>
          </a:p>
        </p:txBody>
      </p:sp>
      <p:sp>
        <p:nvSpPr>
          <p:cNvPr id="208" name="Google Shape;208;p23"/>
          <p:cNvSpPr txBox="1"/>
          <p:nvPr>
            <p:ph idx="1" type="subTitle"/>
          </p:nvPr>
        </p:nvSpPr>
        <p:spPr>
          <a:xfrm>
            <a:off x="6567402" y="3049125"/>
            <a:ext cx="19347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paper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713100" y="1060625"/>
            <a:ext cx="77178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objective of this paper is to extract region of interest automatically from fingernail images to detect blood hemoglobin level</a:t>
            </a:r>
            <a:endParaRPr/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713100" y="176237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713100" y="2377975"/>
            <a:ext cx="77178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dataset comprising 138 subjects was collected and each data comprised of the subjects hand image and blood hemoglobin level.</a:t>
            </a:r>
            <a:endParaRPr/>
          </a:p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>
            <a:off x="713100" y="30797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713100" y="3695325"/>
            <a:ext cx="7717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extracting the ROI (nails) from the hand image, only red component (RGB values) of the pixels which reside within this detected region are extracted to calculate mean.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 value is the input feature for the linear regression model.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25" y="423538"/>
            <a:ext cx="3524100" cy="43951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25"/>
          <p:cNvSpPr txBox="1"/>
          <p:nvPr>
            <p:ph idx="4294967295" type="title"/>
          </p:nvPr>
        </p:nvSpPr>
        <p:spPr>
          <a:xfrm>
            <a:off x="4395075" y="314950"/>
            <a:ext cx="4698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4108875" y="617800"/>
            <a:ext cx="286200" cy="227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925" y="844900"/>
            <a:ext cx="3906079" cy="37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713100" y="445025"/>
            <a:ext cx="77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00" y="1060621"/>
            <a:ext cx="3421874" cy="2295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5575" y="3425496"/>
            <a:ext cx="5238750" cy="923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26"/>
          <p:cNvSpPr txBox="1"/>
          <p:nvPr/>
        </p:nvSpPr>
        <p:spPr>
          <a:xfrm>
            <a:off x="4106900" y="2012313"/>
            <a:ext cx="469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model after it was trained on the whole data set.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3931175" y="2109800"/>
            <a:ext cx="217200" cy="197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312650" y="3691263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performance measurement of model</a:t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3250138" y="3788763"/>
            <a:ext cx="266700" cy="1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rgery Clinical Case by Slidesgo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7EBEB"/>
      </a:accent1>
      <a:accent2>
        <a:srgbClr val="F2DADA"/>
      </a:accent2>
      <a:accent3>
        <a:srgbClr val="D9B6B6"/>
      </a:accent3>
      <a:accent4>
        <a:srgbClr val="9EA4FF"/>
      </a:accent4>
      <a:accent5>
        <a:srgbClr val="2E1D91"/>
      </a:accent5>
      <a:accent6>
        <a:srgbClr val="2E1D9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