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7e8ac0dc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7e8ac0dc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7e8ac0dc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7e8ac0dc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104" y="1055750"/>
            <a:ext cx="412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104" y="3108350"/>
            <a:ext cx="4122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8696525" y="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8696525" y="445025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subTitle"/>
          </p:nvPr>
        </p:nvSpPr>
        <p:spPr>
          <a:xfrm>
            <a:off x="7172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2" type="subTitle"/>
          </p:nvPr>
        </p:nvSpPr>
        <p:spPr>
          <a:xfrm>
            <a:off x="34336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3" type="subTitle"/>
          </p:nvPr>
        </p:nvSpPr>
        <p:spPr>
          <a:xfrm>
            <a:off x="6150001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2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>
            <a:off x="0" y="0"/>
            <a:ext cx="817198" cy="817198"/>
            <a:chOff x="0" y="0"/>
            <a:chExt cx="1372750" cy="1372750"/>
          </a:xfrm>
        </p:grpSpPr>
        <p:sp>
          <p:nvSpPr>
            <p:cNvPr id="107" name="Google Shape;107;p13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3"/>
          <p:cNvSpPr txBox="1"/>
          <p:nvPr>
            <p:ph type="title"/>
          </p:nvPr>
        </p:nvSpPr>
        <p:spPr>
          <a:xfrm>
            <a:off x="717200" y="441725"/>
            <a:ext cx="2808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7172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3666175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4" name="Google Shape;114;p14"/>
          <p:cNvSpPr txBox="1"/>
          <p:nvPr>
            <p:ph idx="2" type="subTitle"/>
          </p:nvPr>
        </p:nvSpPr>
        <p:spPr>
          <a:xfrm>
            <a:off x="3670675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3" type="subTitle"/>
          </p:nvPr>
        </p:nvSpPr>
        <p:spPr>
          <a:xfrm>
            <a:off x="3666175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4" type="subTitle"/>
          </p:nvPr>
        </p:nvSpPr>
        <p:spPr>
          <a:xfrm>
            <a:off x="3670675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5" type="subTitle"/>
          </p:nvPr>
        </p:nvSpPr>
        <p:spPr>
          <a:xfrm>
            <a:off x="3666175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8" name="Google Shape;118;p14"/>
          <p:cNvSpPr txBox="1"/>
          <p:nvPr>
            <p:ph idx="6" type="subTitle"/>
          </p:nvPr>
        </p:nvSpPr>
        <p:spPr>
          <a:xfrm>
            <a:off x="3670675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19" name="Google Shape;119;p14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120" name="Google Shape;120;p14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8292800" y="0"/>
            <a:ext cx="851100" cy="8511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7441650" y="0"/>
            <a:ext cx="851100" cy="8511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>
            <p:ph type="title"/>
          </p:nvPr>
        </p:nvSpPr>
        <p:spPr>
          <a:xfrm>
            <a:off x="3666175" y="445025"/>
            <a:ext cx="476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7" type="subTitle"/>
          </p:nvPr>
        </p:nvSpPr>
        <p:spPr>
          <a:xfrm>
            <a:off x="6268500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28" name="Google Shape;128;p14"/>
          <p:cNvSpPr txBox="1"/>
          <p:nvPr>
            <p:ph idx="8" type="subTitle"/>
          </p:nvPr>
        </p:nvSpPr>
        <p:spPr>
          <a:xfrm>
            <a:off x="6273000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9" type="subTitle"/>
          </p:nvPr>
        </p:nvSpPr>
        <p:spPr>
          <a:xfrm>
            <a:off x="6268500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0" name="Google Shape;130;p14"/>
          <p:cNvSpPr txBox="1"/>
          <p:nvPr>
            <p:ph idx="13" type="subTitle"/>
          </p:nvPr>
        </p:nvSpPr>
        <p:spPr>
          <a:xfrm>
            <a:off x="6273000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idx="14" type="subTitle"/>
          </p:nvPr>
        </p:nvSpPr>
        <p:spPr>
          <a:xfrm>
            <a:off x="6268500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2" name="Google Shape;132;p14"/>
          <p:cNvSpPr txBox="1"/>
          <p:nvPr>
            <p:ph idx="15" type="subTitle"/>
          </p:nvPr>
        </p:nvSpPr>
        <p:spPr>
          <a:xfrm>
            <a:off x="6273000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15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15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>
            <a:off x="768120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6"/>
          <p:cNvGrpSpPr/>
          <p:nvPr/>
        </p:nvGrpSpPr>
        <p:grpSpPr>
          <a:xfrm>
            <a:off x="217297" y="197659"/>
            <a:ext cx="999809" cy="1009672"/>
            <a:chOff x="-1042825" y="1873925"/>
            <a:chExt cx="948675" cy="958125"/>
          </a:xfrm>
        </p:grpSpPr>
        <p:sp>
          <p:nvSpPr>
            <p:cNvPr id="142" name="Google Shape;142;p1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713100" y="445025"/>
            <a:ext cx="4178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2" type="subTitle"/>
          </p:nvPr>
        </p:nvSpPr>
        <p:spPr>
          <a:xfrm>
            <a:off x="7292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3" type="subTitle"/>
          </p:nvPr>
        </p:nvSpPr>
        <p:spPr>
          <a:xfrm>
            <a:off x="30885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288236" y="300229"/>
            <a:ext cx="669290" cy="675957"/>
            <a:chOff x="-1042825" y="1873925"/>
            <a:chExt cx="948675" cy="958125"/>
          </a:xfrm>
        </p:grpSpPr>
        <p:sp>
          <p:nvSpPr>
            <p:cNvPr id="168" name="Google Shape;168;p1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0" y="0"/>
            <a:ext cx="949500" cy="949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1703800" y="1289100"/>
            <a:ext cx="5736300" cy="17037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>
            <p:ph hasCustomPrompt="1" type="title"/>
          </p:nvPr>
        </p:nvSpPr>
        <p:spPr>
          <a:xfrm>
            <a:off x="2114500" y="1422275"/>
            <a:ext cx="4915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1703800" y="2992800"/>
            <a:ext cx="5736300" cy="7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7290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03972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3" type="subTitle"/>
          </p:nvPr>
        </p:nvSpPr>
        <p:spPr>
          <a:xfrm>
            <a:off x="103972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4" type="subTitle"/>
          </p:nvPr>
        </p:nvSpPr>
        <p:spPr>
          <a:xfrm>
            <a:off x="3652150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5" type="subTitle"/>
          </p:nvPr>
        </p:nvSpPr>
        <p:spPr>
          <a:xfrm>
            <a:off x="3652150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6" type="title"/>
          </p:nvPr>
        </p:nvSpPr>
        <p:spPr>
          <a:xfrm>
            <a:off x="3341727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7" type="subTitle"/>
          </p:nvPr>
        </p:nvSpPr>
        <p:spPr>
          <a:xfrm>
            <a:off x="626097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8" type="subTitle"/>
          </p:nvPr>
        </p:nvSpPr>
        <p:spPr>
          <a:xfrm>
            <a:off x="626097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9" type="title"/>
          </p:nvPr>
        </p:nvSpPr>
        <p:spPr>
          <a:xfrm>
            <a:off x="59505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103972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4" type="subTitle"/>
          </p:nvPr>
        </p:nvSpPr>
        <p:spPr>
          <a:xfrm>
            <a:off x="103972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5" type="title"/>
          </p:nvPr>
        </p:nvSpPr>
        <p:spPr>
          <a:xfrm>
            <a:off x="7290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6" type="subTitle"/>
          </p:nvPr>
        </p:nvSpPr>
        <p:spPr>
          <a:xfrm>
            <a:off x="3652150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7" type="subTitle"/>
          </p:nvPr>
        </p:nvSpPr>
        <p:spPr>
          <a:xfrm>
            <a:off x="3652150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8" type="title"/>
          </p:nvPr>
        </p:nvSpPr>
        <p:spPr>
          <a:xfrm>
            <a:off x="3341727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9" type="subTitle"/>
          </p:nvPr>
        </p:nvSpPr>
        <p:spPr>
          <a:xfrm>
            <a:off x="626097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20" type="subTitle"/>
          </p:nvPr>
        </p:nvSpPr>
        <p:spPr>
          <a:xfrm>
            <a:off x="626097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21" type="title"/>
          </p:nvPr>
        </p:nvSpPr>
        <p:spPr>
          <a:xfrm>
            <a:off x="59505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title"/>
          </p:nvPr>
        </p:nvSpPr>
        <p:spPr>
          <a:xfrm>
            <a:off x="1341189" y="1037700"/>
            <a:ext cx="816000" cy="77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5" name="Google Shape;45;p6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46" name="Google Shape;46;p6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-7850" y="2435025"/>
            <a:ext cx="9144000" cy="2708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7172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33715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3" type="subTitle"/>
          </p:nvPr>
        </p:nvSpPr>
        <p:spPr>
          <a:xfrm>
            <a:off x="60258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5166525" y="445025"/>
            <a:ext cx="32643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686350" y="0"/>
            <a:ext cx="686400" cy="6864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0" y="686350"/>
            <a:ext cx="686400" cy="686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372750" y="686350"/>
            <a:ext cx="337500" cy="3375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idx="2" type="subTitle"/>
          </p:nvPr>
        </p:nvSpPr>
        <p:spPr>
          <a:xfrm>
            <a:off x="5878925" y="1025288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3" type="subTitle"/>
          </p:nvPr>
        </p:nvSpPr>
        <p:spPr>
          <a:xfrm>
            <a:off x="5878925" y="1594188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4" name="Google Shape;74;p9"/>
          <p:cNvSpPr txBox="1"/>
          <p:nvPr>
            <p:ph idx="4" type="subTitle"/>
          </p:nvPr>
        </p:nvSpPr>
        <p:spPr>
          <a:xfrm>
            <a:off x="5878925" y="2278879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5" name="Google Shape;75;p9"/>
          <p:cNvSpPr txBox="1"/>
          <p:nvPr>
            <p:ph idx="5" type="subTitle"/>
          </p:nvPr>
        </p:nvSpPr>
        <p:spPr>
          <a:xfrm>
            <a:off x="5878925" y="2966871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6" name="Google Shape;76;p9"/>
          <p:cNvSpPr txBox="1"/>
          <p:nvPr>
            <p:ph idx="6" type="subTitle"/>
          </p:nvPr>
        </p:nvSpPr>
        <p:spPr>
          <a:xfrm>
            <a:off x="5878925" y="3654863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7" name="Google Shape;77;p9"/>
          <p:cNvSpPr txBox="1"/>
          <p:nvPr>
            <p:ph idx="7" type="title"/>
          </p:nvPr>
        </p:nvSpPr>
        <p:spPr>
          <a:xfrm>
            <a:off x="5171575" y="1590888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8" type="title"/>
          </p:nvPr>
        </p:nvSpPr>
        <p:spPr>
          <a:xfrm>
            <a:off x="5171575" y="2278879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9" type="title"/>
          </p:nvPr>
        </p:nvSpPr>
        <p:spPr>
          <a:xfrm>
            <a:off x="5171575" y="2966871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3" type="title"/>
          </p:nvPr>
        </p:nvSpPr>
        <p:spPr>
          <a:xfrm>
            <a:off x="5171575" y="3654863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100" y="445025"/>
            <a:ext cx="260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7131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2" type="subTitle"/>
          </p:nvPr>
        </p:nvSpPr>
        <p:spPr>
          <a:xfrm>
            <a:off x="7131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3" type="subTitle"/>
          </p:nvPr>
        </p:nvSpPr>
        <p:spPr>
          <a:xfrm>
            <a:off x="7131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4" type="subTitle"/>
          </p:nvPr>
        </p:nvSpPr>
        <p:spPr>
          <a:xfrm>
            <a:off x="7131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picture containing drawing&#10;&#10;Description automatically generated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59040" y="4698475"/>
            <a:ext cx="871861" cy="2786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nature.com/articles/s41467-018-07262-2#Sec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ctrTitle"/>
          </p:nvPr>
        </p:nvSpPr>
        <p:spPr>
          <a:xfrm>
            <a:off x="484946" y="1001700"/>
            <a:ext cx="8174100" cy="31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app for non-invasive detection of anemia using only patient-sourced photos</a:t>
            </a:r>
            <a:endParaRPr/>
          </a:p>
        </p:txBody>
      </p:sp>
      <p:sp>
        <p:nvSpPr>
          <p:cNvPr id="208" name="Google Shape;208;p23"/>
          <p:cNvSpPr txBox="1"/>
          <p:nvPr>
            <p:ph idx="1" type="subTitle"/>
          </p:nvPr>
        </p:nvSpPr>
        <p:spPr>
          <a:xfrm>
            <a:off x="6873127" y="4141800"/>
            <a:ext cx="17859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paper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713100" y="1060625"/>
            <a:ext cx="77178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</a:t>
            </a:r>
            <a:r>
              <a:rPr lang="en"/>
              <a:t>demonstrate a system in which accurate Hgb measurements are obtained with a smartphone without the need for any external equipment</a:t>
            </a:r>
            <a:endParaRPr/>
          </a:p>
        </p:txBody>
      </p:sp>
      <p:sp>
        <p:nvSpPr>
          <p:cNvPr id="215" name="Google Shape;215;p24"/>
          <p:cNvSpPr txBox="1"/>
          <p:nvPr>
            <p:ph type="title"/>
          </p:nvPr>
        </p:nvSpPr>
        <p:spPr>
          <a:xfrm>
            <a:off x="713100" y="1634250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 of clinical assessment of Anemia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713100" y="2249850"/>
            <a:ext cx="77178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gold standard CBC Hgb level measurement requires: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blood sampling by a trained phlebotomist,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clinical hematology analyzer with the required electrical power,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biochemical reagents, and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infrastructure thereof, along with a trained laboratory technician to perform the analysis,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which are especially problematic in rural and low-resource settings, where anemia is most prevalent</a:t>
            </a:r>
            <a:endParaRPr/>
          </a:p>
        </p:txBody>
      </p:sp>
      <p:sp>
        <p:nvSpPr>
          <p:cNvPr id="217" name="Google Shape;217;p24"/>
          <p:cNvSpPr txBox="1"/>
          <p:nvPr>
            <p:ph type="title"/>
          </p:nvPr>
        </p:nvSpPr>
        <p:spPr>
          <a:xfrm>
            <a:off x="713100" y="356237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fingernail?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713100" y="4177975"/>
            <a:ext cx="77178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fingernails are straightforward for a user to self-image, unlike conjunctiva, and also have low person-to-person size and shape variability, unlike palmar creases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713100" y="1060625"/>
            <a:ext cx="77178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Fingernail data, skin color data, and image metadata were extracted from fingernail bed smartphone images via MATLAB (Mathworks, Natick, MA)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Regions of interest, from which fingernail and skin color data were extracted, were manually selected to ensure that fingernail irregularities were excluded from analysis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Color data were extracted from each region and averaged together across fingers for each subject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An algorithm was then written in MATLAB utilizing robust multi-linear regression with a bisquare weighting algorithm to relate the image parameter data to CBC Hgb levels for each patient</a:t>
            </a:r>
            <a:endParaRPr/>
          </a:p>
        </p:txBody>
      </p:sp>
      <p:sp>
        <p:nvSpPr>
          <p:cNvPr id="225" name="Google Shape;225;p25"/>
          <p:cNvSpPr txBox="1"/>
          <p:nvPr>
            <p:ph type="title"/>
          </p:nvPr>
        </p:nvSpPr>
        <p:spPr>
          <a:xfrm>
            <a:off x="713100" y="2571750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Testing</a:t>
            </a: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713100" y="3187350"/>
            <a:ext cx="77178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</a:t>
            </a:r>
            <a:r>
              <a:rPr lang="en"/>
              <a:t>o develop the algorithm as a tool to screen for anemia, the entire study population (337 subjects) was randomly split into a discovery group (237 subjects) and a testing group (100 subjects)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Validation was performed by applying the smartphone algorithm to each testing image and comparing the algorithm generated Hgb result with the CBC Hgb result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process was repeated 1000 times with different, randomly-selected without replacement, discovery/testing groups to minimize residual error, thereby optimizing the parameters of the algorithm for anemia screening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Custom 3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2E1D91"/>
      </a:accent5>
      <a:accent6>
        <a:srgbClr val="2E1D9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