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D1A527-7AF0-411A-9082-55CB38AB82F5}">
  <a:tblStyle styleId="{72D1A527-7AF0-411A-9082-55CB38AB82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b41c7147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b41c7147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b41c71475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b41c71475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b9be7c7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b9be7c7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b41c7147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b41c7147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3b9be7c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3b9be7c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b41c7147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b41c7147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3b9be7c7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3b9be7c7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b41c7147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b41c7147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b9be7c75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b9be7c75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b41c71475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5b41c71475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b9be7c75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b9be7c75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b41c7147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b41c7147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5fad3dc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5fad3dc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5b41c71475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5b41c71475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b41c7147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b41c7147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Advantages: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Non-invasive: PPG can be measured using wearable devices, making it more convenient and comfortable for patients.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Real-time monitoring: PPG provides continuous, real-time data, allowing for dynamic monitoring of hemoglobin levels.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Cost-effective: PPG devices are generally more affordable compared to medical imaging equipment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Limitations: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Indirect measurement: PPG signals provide an indirect estimation of hemoglobin levels based on changes in blood volume.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Accuracy and precision: The accuracy and precision of PPG-based hemoglobin estimation may not be as high as traditional laboratory methods, such as blood tests..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Interference: PPG signals are sensitive to motion artifacts and external light sources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b41c7147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b41c7147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Color information: Hemoglobin carries oxygen, which affects the color of blood. Images can capture these color variations, and certain imaging techniques like hyperspectral imaging can even quantify hemoglobin levels based on spectral analysis of the captured colors.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Ease of integration with existing technology: Many medical facilities already have imaging equipment, such as cameras or smartphones, which can be readily used for capturing images, making it a cost-effective option.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Objective and standardized analysis: Advanced imaging techniques can allow for objective and standardized analysis of hemoglobin levels, reducing inter-operator variability often seen in manual PPG signal analysis.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Potential for remote assessment: Images can be captured and transmitted remotely, allowing healthcare professionals to assess patients' conditions in telemedicine or remote healthcare setups.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Non-contact or minimally invasive: Some imaging techniques are non-contact or minimally invasive, minimizing patient discomfort and risk of infection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b41c7147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b41c7147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Researchers have widely used conjunctiva images for hemoglobin estimation due to its rich vascularization and the fact that pale conjunctiva is most common symptoms of anemia</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Coming to machine learning algorithms, there a wide range of machine learning algorithms being used starting from regression to neural networks or decision trees.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b41c7147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b41c7147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b9be7c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b9be7c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b41c7147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b41c7147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b41c7147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b41c7147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104" y="1055750"/>
            <a:ext cx="41223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11" name="Google Shape;11;p2"/>
          <p:cNvSpPr txBox="1"/>
          <p:nvPr>
            <p:ph idx="1" type="subTitle"/>
          </p:nvPr>
        </p:nvSpPr>
        <p:spPr>
          <a:xfrm>
            <a:off x="713104" y="3108350"/>
            <a:ext cx="4122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i="0" sz="1800">
                <a:latin typeface="Arial"/>
                <a:ea typeface="Arial"/>
                <a:cs typeface="Arial"/>
                <a:sym typeface="Aria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 name="Google Shape;12;p2"/>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1"/>
          <p:cNvSpPr/>
          <p:nvPr/>
        </p:nvSpPr>
        <p:spPr>
          <a:xfrm>
            <a:off x="8696525" y="0"/>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8696525" y="445025"/>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0" y="4604100"/>
            <a:ext cx="539400" cy="5394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539408" y="4604100"/>
            <a:ext cx="539400" cy="539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98" name="Shape 98"/>
        <p:cNvGrpSpPr/>
        <p:nvPr/>
      </p:nvGrpSpPr>
      <p:grpSpPr>
        <a:xfrm>
          <a:off x="0" y="0"/>
          <a:ext cx="0" cy="0"/>
          <a:chOff x="0" y="0"/>
          <a:chExt cx="0" cy="0"/>
        </a:xfrm>
      </p:grpSpPr>
      <p:sp>
        <p:nvSpPr>
          <p:cNvPr id="99" name="Google Shape;99;p12"/>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2"/>
          <p:cNvSpPr txBox="1"/>
          <p:nvPr>
            <p:ph idx="1" type="subTitle"/>
          </p:nvPr>
        </p:nvSpPr>
        <p:spPr>
          <a:xfrm>
            <a:off x="7172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1" name="Google Shape;101;p12"/>
          <p:cNvSpPr txBox="1"/>
          <p:nvPr>
            <p:ph idx="2" type="subTitle"/>
          </p:nvPr>
        </p:nvSpPr>
        <p:spPr>
          <a:xfrm>
            <a:off x="34336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2" name="Google Shape;102;p12"/>
          <p:cNvSpPr txBox="1"/>
          <p:nvPr>
            <p:ph idx="3" type="subTitle"/>
          </p:nvPr>
        </p:nvSpPr>
        <p:spPr>
          <a:xfrm>
            <a:off x="6150001"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3" name="Google Shape;103;p12"/>
          <p:cNvSpPr/>
          <p:nvPr/>
        </p:nvSpPr>
        <p:spPr>
          <a:xfrm>
            <a:off x="11" y="4604100"/>
            <a:ext cx="539400" cy="539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39405" y="4291325"/>
            <a:ext cx="312900" cy="3129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3"/>
          <p:cNvGrpSpPr/>
          <p:nvPr/>
        </p:nvGrpSpPr>
        <p:grpSpPr>
          <a:xfrm>
            <a:off x="0" y="0"/>
            <a:ext cx="817198" cy="817198"/>
            <a:chOff x="0" y="0"/>
            <a:chExt cx="1372750" cy="1372750"/>
          </a:xfrm>
        </p:grpSpPr>
        <p:sp>
          <p:nvSpPr>
            <p:cNvPr id="107" name="Google Shape;107;p13"/>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3"/>
          <p:cNvSpPr txBox="1"/>
          <p:nvPr>
            <p:ph type="title"/>
          </p:nvPr>
        </p:nvSpPr>
        <p:spPr>
          <a:xfrm>
            <a:off x="717200" y="441725"/>
            <a:ext cx="28080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13"/>
          <p:cNvSpPr txBox="1"/>
          <p:nvPr>
            <p:ph idx="1" type="body"/>
          </p:nvPr>
        </p:nvSpPr>
        <p:spPr>
          <a:xfrm>
            <a:off x="7172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sz="120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sz="1200">
                <a:solidFill>
                  <a:schemeClr val="dk1"/>
                </a:solidFill>
              </a:defRPr>
            </a:lvl2pPr>
            <a:lvl3pPr indent="-304800" lvl="2" marL="1371600" algn="l">
              <a:lnSpc>
                <a:spcPct val="100000"/>
              </a:lnSpc>
              <a:spcBef>
                <a:spcPts val="800"/>
              </a:spcBef>
              <a:spcAft>
                <a:spcPts val="0"/>
              </a:spcAft>
              <a:buClr>
                <a:schemeClr val="dk1"/>
              </a:buClr>
              <a:buSzPts val="1200"/>
              <a:buChar char="■"/>
              <a:defRPr sz="1200">
                <a:solidFill>
                  <a:schemeClr val="dk1"/>
                </a:solidFill>
              </a:defRPr>
            </a:lvl3pPr>
            <a:lvl4pPr indent="-304800" lvl="3" marL="1828800" algn="l">
              <a:lnSpc>
                <a:spcPct val="100000"/>
              </a:lnSpc>
              <a:spcBef>
                <a:spcPts val="800"/>
              </a:spcBef>
              <a:spcAft>
                <a:spcPts val="0"/>
              </a:spcAft>
              <a:buClr>
                <a:schemeClr val="dk1"/>
              </a:buClr>
              <a:buSzPts val="1200"/>
              <a:buChar char="●"/>
              <a:defRPr sz="1200">
                <a:solidFill>
                  <a:schemeClr val="dk1"/>
                </a:solidFill>
              </a:defRPr>
            </a:lvl4pPr>
            <a:lvl5pPr indent="-304800" lvl="4" marL="2286000" algn="l">
              <a:lnSpc>
                <a:spcPct val="100000"/>
              </a:lnSpc>
              <a:spcBef>
                <a:spcPts val="800"/>
              </a:spcBef>
              <a:spcAft>
                <a:spcPts val="0"/>
              </a:spcAft>
              <a:buClr>
                <a:schemeClr val="dk1"/>
              </a:buClr>
              <a:buSzPts val="1200"/>
              <a:buChar char="○"/>
              <a:defRPr sz="1200">
                <a:solidFill>
                  <a:schemeClr val="dk1"/>
                </a:solidFill>
              </a:defRPr>
            </a:lvl5pPr>
            <a:lvl6pPr indent="-304800" lvl="5" marL="2743200" algn="l">
              <a:lnSpc>
                <a:spcPct val="100000"/>
              </a:lnSpc>
              <a:spcBef>
                <a:spcPts val="800"/>
              </a:spcBef>
              <a:spcAft>
                <a:spcPts val="0"/>
              </a:spcAft>
              <a:buClr>
                <a:schemeClr val="dk1"/>
              </a:buClr>
              <a:buSzPts val="1200"/>
              <a:buChar char="■"/>
              <a:defRPr sz="1200">
                <a:solidFill>
                  <a:schemeClr val="dk1"/>
                </a:solidFill>
              </a:defRPr>
            </a:lvl6pPr>
            <a:lvl7pPr indent="-304800" lvl="6" marL="3200400" algn="l">
              <a:lnSpc>
                <a:spcPct val="100000"/>
              </a:lnSpc>
              <a:spcBef>
                <a:spcPts val="800"/>
              </a:spcBef>
              <a:spcAft>
                <a:spcPts val="0"/>
              </a:spcAft>
              <a:buClr>
                <a:schemeClr val="dk1"/>
              </a:buClr>
              <a:buSzPts val="1200"/>
              <a:buChar char="●"/>
              <a:defRPr sz="1200">
                <a:solidFill>
                  <a:schemeClr val="dk1"/>
                </a:solidFill>
              </a:defRPr>
            </a:lvl7pPr>
            <a:lvl8pPr indent="-304800" lvl="7" marL="3657600" algn="l">
              <a:lnSpc>
                <a:spcPct val="100000"/>
              </a:lnSpc>
              <a:spcBef>
                <a:spcPts val="800"/>
              </a:spcBef>
              <a:spcAft>
                <a:spcPts val="0"/>
              </a:spcAft>
              <a:buClr>
                <a:schemeClr val="dk1"/>
              </a:buClr>
              <a:buSzPts val="1200"/>
              <a:buChar char="○"/>
              <a:defRPr sz="1200">
                <a:solidFill>
                  <a:schemeClr val="dk1"/>
                </a:solidFill>
              </a:defRPr>
            </a:lvl8pPr>
            <a:lvl9pPr indent="-304800" lvl="8" marL="4114800" algn="l">
              <a:lnSpc>
                <a:spcPct val="100000"/>
              </a:lnSpc>
              <a:spcBef>
                <a:spcPts val="800"/>
              </a:spcBef>
              <a:spcAft>
                <a:spcPts val="800"/>
              </a:spcAft>
              <a:buClr>
                <a:schemeClr val="dk1"/>
              </a:buClr>
              <a:buSzPts val="1200"/>
              <a:buChar char="■"/>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2" name="Shape 112"/>
        <p:cNvGrpSpPr/>
        <p:nvPr/>
      </p:nvGrpSpPr>
      <p:grpSpPr>
        <a:xfrm>
          <a:off x="0" y="0"/>
          <a:ext cx="0" cy="0"/>
          <a:chOff x="0" y="0"/>
          <a:chExt cx="0" cy="0"/>
        </a:xfrm>
      </p:grpSpPr>
      <p:sp>
        <p:nvSpPr>
          <p:cNvPr id="113" name="Google Shape;113;p14"/>
          <p:cNvSpPr txBox="1"/>
          <p:nvPr>
            <p:ph idx="1" type="subTitle"/>
          </p:nvPr>
        </p:nvSpPr>
        <p:spPr>
          <a:xfrm>
            <a:off x="3666175"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4" name="Google Shape;114;p14"/>
          <p:cNvSpPr txBox="1"/>
          <p:nvPr>
            <p:ph idx="2" type="subTitle"/>
          </p:nvPr>
        </p:nvSpPr>
        <p:spPr>
          <a:xfrm>
            <a:off x="3670675"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5" name="Google Shape;115;p14"/>
          <p:cNvSpPr txBox="1"/>
          <p:nvPr>
            <p:ph idx="3" type="subTitle"/>
          </p:nvPr>
        </p:nvSpPr>
        <p:spPr>
          <a:xfrm>
            <a:off x="3666175"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6" name="Google Shape;116;p14"/>
          <p:cNvSpPr txBox="1"/>
          <p:nvPr>
            <p:ph idx="4" type="subTitle"/>
          </p:nvPr>
        </p:nvSpPr>
        <p:spPr>
          <a:xfrm>
            <a:off x="3670675"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7" name="Google Shape;117;p14"/>
          <p:cNvSpPr txBox="1"/>
          <p:nvPr>
            <p:ph idx="5" type="subTitle"/>
          </p:nvPr>
        </p:nvSpPr>
        <p:spPr>
          <a:xfrm>
            <a:off x="3666175"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8" name="Google Shape;118;p14"/>
          <p:cNvSpPr txBox="1"/>
          <p:nvPr>
            <p:ph idx="6" type="subTitle"/>
          </p:nvPr>
        </p:nvSpPr>
        <p:spPr>
          <a:xfrm>
            <a:off x="3670675"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grpSp>
        <p:nvGrpSpPr>
          <p:cNvPr id="119" name="Google Shape;119;p14"/>
          <p:cNvGrpSpPr/>
          <p:nvPr/>
        </p:nvGrpSpPr>
        <p:grpSpPr>
          <a:xfrm>
            <a:off x="0" y="3441250"/>
            <a:ext cx="2157300" cy="1702250"/>
            <a:chOff x="0" y="3441250"/>
            <a:chExt cx="2157300" cy="1702250"/>
          </a:xfrm>
        </p:grpSpPr>
        <p:sp>
          <p:nvSpPr>
            <p:cNvPr id="120" name="Google Shape;120;p14"/>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702200" y="3837250"/>
              <a:ext cx="455100" cy="455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4"/>
          <p:cNvSpPr/>
          <p:nvPr/>
        </p:nvSpPr>
        <p:spPr>
          <a:xfrm>
            <a:off x="8292800" y="0"/>
            <a:ext cx="851100" cy="8511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441650" y="0"/>
            <a:ext cx="851100" cy="8511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3666175" y="445025"/>
            <a:ext cx="476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14"/>
          <p:cNvSpPr txBox="1"/>
          <p:nvPr>
            <p:ph idx="7" type="subTitle"/>
          </p:nvPr>
        </p:nvSpPr>
        <p:spPr>
          <a:xfrm>
            <a:off x="6268500"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28" name="Google Shape;128;p14"/>
          <p:cNvSpPr txBox="1"/>
          <p:nvPr>
            <p:ph idx="8" type="subTitle"/>
          </p:nvPr>
        </p:nvSpPr>
        <p:spPr>
          <a:xfrm>
            <a:off x="6273000"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29" name="Google Shape;129;p14"/>
          <p:cNvSpPr txBox="1"/>
          <p:nvPr>
            <p:ph idx="9" type="subTitle"/>
          </p:nvPr>
        </p:nvSpPr>
        <p:spPr>
          <a:xfrm>
            <a:off x="6268500"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0" name="Google Shape;130;p14"/>
          <p:cNvSpPr txBox="1"/>
          <p:nvPr>
            <p:ph idx="13" type="subTitle"/>
          </p:nvPr>
        </p:nvSpPr>
        <p:spPr>
          <a:xfrm>
            <a:off x="6273000"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31" name="Google Shape;131;p14"/>
          <p:cNvSpPr txBox="1"/>
          <p:nvPr>
            <p:ph idx="14" type="subTitle"/>
          </p:nvPr>
        </p:nvSpPr>
        <p:spPr>
          <a:xfrm>
            <a:off x="6268500"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2" name="Google Shape;132;p14"/>
          <p:cNvSpPr txBox="1"/>
          <p:nvPr>
            <p:ph idx="15" type="subTitle"/>
          </p:nvPr>
        </p:nvSpPr>
        <p:spPr>
          <a:xfrm>
            <a:off x="6273000"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p1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15"/>
          <p:cNvSpPr txBox="1"/>
          <p:nvPr>
            <p:ph idx="1" type="body"/>
          </p:nvPr>
        </p:nvSpPr>
        <p:spPr>
          <a:xfrm>
            <a:off x="713100" y="36021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6" name="Google Shape;136;p15"/>
          <p:cNvSpPr txBox="1"/>
          <p:nvPr>
            <p:ph idx="2" type="body"/>
          </p:nvPr>
        </p:nvSpPr>
        <p:spPr>
          <a:xfrm>
            <a:off x="4807875" y="36019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7" name="Google Shape;137;p15"/>
          <p:cNvSpPr txBox="1"/>
          <p:nvPr>
            <p:ph idx="3" type="subTitle"/>
          </p:nvPr>
        </p:nvSpPr>
        <p:spPr>
          <a:xfrm>
            <a:off x="724425" y="3259875"/>
            <a:ext cx="36117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
        <p:nvSpPr>
          <p:cNvPr id="138" name="Google Shape;138;p15"/>
          <p:cNvSpPr txBox="1"/>
          <p:nvPr>
            <p:ph idx="4" type="subTitle"/>
          </p:nvPr>
        </p:nvSpPr>
        <p:spPr>
          <a:xfrm>
            <a:off x="4807875" y="3259875"/>
            <a:ext cx="36231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139" name="Shape 139"/>
        <p:cNvGrpSpPr/>
        <p:nvPr/>
      </p:nvGrpSpPr>
      <p:grpSpPr>
        <a:xfrm>
          <a:off x="0" y="0"/>
          <a:ext cx="0" cy="0"/>
          <a:chOff x="0" y="0"/>
          <a:chExt cx="0" cy="0"/>
        </a:xfrm>
      </p:grpSpPr>
      <p:sp>
        <p:nvSpPr>
          <p:cNvPr id="140" name="Google Shape;140;p16"/>
          <p:cNvSpPr/>
          <p:nvPr/>
        </p:nvSpPr>
        <p:spPr>
          <a:xfrm>
            <a:off x="768120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16"/>
          <p:cNvGrpSpPr/>
          <p:nvPr/>
        </p:nvGrpSpPr>
        <p:grpSpPr>
          <a:xfrm>
            <a:off x="217297" y="197659"/>
            <a:ext cx="999809" cy="1009672"/>
            <a:chOff x="-1042825" y="1873925"/>
            <a:chExt cx="948675" cy="958125"/>
          </a:xfrm>
        </p:grpSpPr>
        <p:sp>
          <p:nvSpPr>
            <p:cNvPr id="142" name="Google Shape;142;p16"/>
            <p:cNvSpPr/>
            <p:nvPr/>
          </p:nvSpPr>
          <p:spPr>
            <a:xfrm>
              <a:off x="-104282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76840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49397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21955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104282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104282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104282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76840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9397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21955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76840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49397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21955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76840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49397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21955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6"/>
          <p:cNvSpPr/>
          <p:nvPr/>
        </p:nvSpPr>
        <p:spPr>
          <a:xfrm>
            <a:off x="-7300" y="3141275"/>
            <a:ext cx="7070700" cy="20022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ph type="title"/>
          </p:nvPr>
        </p:nvSpPr>
        <p:spPr>
          <a:xfrm>
            <a:off x="713100" y="445025"/>
            <a:ext cx="4178700" cy="10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16"/>
          <p:cNvSpPr txBox="1"/>
          <p:nvPr>
            <p:ph idx="1" type="subTitle"/>
          </p:nvPr>
        </p:nvSpPr>
        <p:spPr>
          <a:xfrm>
            <a:off x="729275" y="173300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1" name="Google Shape;161;p16"/>
          <p:cNvSpPr txBox="1"/>
          <p:nvPr>
            <p:ph idx="2" type="subTitle"/>
          </p:nvPr>
        </p:nvSpPr>
        <p:spPr>
          <a:xfrm>
            <a:off x="7292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2" name="Google Shape;162;p16"/>
          <p:cNvSpPr txBox="1"/>
          <p:nvPr>
            <p:ph idx="3" type="subTitle"/>
          </p:nvPr>
        </p:nvSpPr>
        <p:spPr>
          <a:xfrm>
            <a:off x="30885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3" name="Google Shape;163;p16"/>
          <p:cNvSpPr txBox="1"/>
          <p:nvPr>
            <p:ph idx="4" type="subTitle"/>
          </p:nvPr>
        </p:nvSpPr>
        <p:spPr>
          <a:xfrm>
            <a:off x="729275" y="348895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4" name="Google Shape;164;p16"/>
          <p:cNvSpPr txBox="1"/>
          <p:nvPr>
            <p:ph idx="5" type="subTitle"/>
          </p:nvPr>
        </p:nvSpPr>
        <p:spPr>
          <a:xfrm>
            <a:off x="7292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5" name="Google Shape;165;p16"/>
          <p:cNvSpPr txBox="1"/>
          <p:nvPr>
            <p:ph idx="6" type="subTitle"/>
          </p:nvPr>
        </p:nvSpPr>
        <p:spPr>
          <a:xfrm>
            <a:off x="30885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166" name="Shape 166"/>
        <p:cNvGrpSpPr/>
        <p:nvPr/>
      </p:nvGrpSpPr>
      <p:grpSpPr>
        <a:xfrm>
          <a:off x="0" y="0"/>
          <a:ext cx="0" cy="0"/>
          <a:chOff x="0" y="0"/>
          <a:chExt cx="0" cy="0"/>
        </a:xfrm>
      </p:grpSpPr>
      <p:grpSp>
        <p:nvGrpSpPr>
          <p:cNvPr id="167" name="Google Shape;167;p17"/>
          <p:cNvGrpSpPr/>
          <p:nvPr/>
        </p:nvGrpSpPr>
        <p:grpSpPr>
          <a:xfrm>
            <a:off x="288236" y="300229"/>
            <a:ext cx="669290" cy="675957"/>
            <a:chOff x="-1042825" y="1873925"/>
            <a:chExt cx="948675" cy="958125"/>
          </a:xfrm>
        </p:grpSpPr>
        <p:sp>
          <p:nvSpPr>
            <p:cNvPr id="168" name="Google Shape;168;p17"/>
            <p:cNvSpPr/>
            <p:nvPr/>
          </p:nvSpPr>
          <p:spPr>
            <a:xfrm>
              <a:off x="-104282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76840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49397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21955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104282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104282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104282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76840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49397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21955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76840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49397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21955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76840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49397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21955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1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85" name="Shape 185"/>
        <p:cNvGrpSpPr/>
        <p:nvPr/>
      </p:nvGrpSpPr>
      <p:grpSpPr>
        <a:xfrm>
          <a:off x="0" y="0"/>
          <a:ext cx="0" cy="0"/>
          <a:chOff x="0" y="0"/>
          <a:chExt cx="0" cy="0"/>
        </a:xfrm>
      </p:grpSpPr>
      <p:sp>
        <p:nvSpPr>
          <p:cNvPr id="186" name="Google Shape;186;p18"/>
          <p:cNvSpPr/>
          <p:nvPr/>
        </p:nvSpPr>
        <p:spPr>
          <a:xfrm flipH="1">
            <a:off x="0" y="4250875"/>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0" y="4695900"/>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447600" y="4695900"/>
            <a:ext cx="447600" cy="4476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0" y="0"/>
            <a:ext cx="949500" cy="949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19"/>
          <p:cNvSpPr/>
          <p:nvPr/>
        </p:nvSpPr>
        <p:spPr>
          <a:xfrm>
            <a:off x="3713525" y="4118900"/>
            <a:ext cx="5430300" cy="1024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txBox="1"/>
          <p:nvPr>
            <p:ph type="title"/>
          </p:nvPr>
        </p:nvSpPr>
        <p:spPr>
          <a:xfrm>
            <a:off x="4723600" y="1540650"/>
            <a:ext cx="3707400" cy="103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9"/>
          <p:cNvSpPr txBox="1"/>
          <p:nvPr>
            <p:ph idx="1" type="subTitle"/>
          </p:nvPr>
        </p:nvSpPr>
        <p:spPr>
          <a:xfrm>
            <a:off x="4723350" y="2571750"/>
            <a:ext cx="3707400" cy="103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1">
    <p:spTree>
      <p:nvGrpSpPr>
        <p:cNvPr id="196" name="Shape 196"/>
        <p:cNvGrpSpPr/>
        <p:nvPr/>
      </p:nvGrpSpPr>
      <p:grpSpPr>
        <a:xfrm>
          <a:off x="0" y="0"/>
          <a:ext cx="0" cy="0"/>
          <a:chOff x="0" y="0"/>
          <a:chExt cx="0" cy="0"/>
        </a:xfrm>
      </p:grpSpPr>
      <p:sp>
        <p:nvSpPr>
          <p:cNvPr id="197" name="Google Shape;197;p20"/>
          <p:cNvSpPr txBox="1"/>
          <p:nvPr>
            <p:ph type="ctrTitle"/>
          </p:nvPr>
        </p:nvSpPr>
        <p:spPr>
          <a:xfrm>
            <a:off x="713100" y="1055750"/>
            <a:ext cx="4122300" cy="9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a:solidFill>
                  <a:schemeClr val="dk1"/>
                </a:solidFill>
              </a:defRPr>
            </a:lvl2pPr>
            <a:lvl3pPr indent="-304800" lvl="2" marL="1371600" algn="l">
              <a:lnSpc>
                <a:spcPct val="100000"/>
              </a:lnSpc>
              <a:spcBef>
                <a:spcPts val="800"/>
              </a:spcBef>
              <a:spcAft>
                <a:spcPts val="0"/>
              </a:spcAft>
              <a:buClr>
                <a:schemeClr val="dk1"/>
              </a:buClr>
              <a:buSzPts val="1200"/>
              <a:buChar char="■"/>
              <a:defRPr>
                <a:solidFill>
                  <a:schemeClr val="dk1"/>
                </a:solidFill>
              </a:defRPr>
            </a:lvl3pPr>
            <a:lvl4pPr indent="-304800" lvl="3" marL="1828800" algn="l">
              <a:lnSpc>
                <a:spcPct val="100000"/>
              </a:lnSpc>
              <a:spcBef>
                <a:spcPts val="800"/>
              </a:spcBef>
              <a:spcAft>
                <a:spcPts val="0"/>
              </a:spcAft>
              <a:buClr>
                <a:schemeClr val="dk1"/>
              </a:buClr>
              <a:buSzPts val="1200"/>
              <a:buChar char="●"/>
              <a:defRPr>
                <a:solidFill>
                  <a:schemeClr val="dk1"/>
                </a:solidFill>
              </a:defRPr>
            </a:lvl4pPr>
            <a:lvl5pPr indent="-304800" lvl="4" marL="2286000" algn="l">
              <a:lnSpc>
                <a:spcPct val="100000"/>
              </a:lnSpc>
              <a:spcBef>
                <a:spcPts val="800"/>
              </a:spcBef>
              <a:spcAft>
                <a:spcPts val="0"/>
              </a:spcAft>
              <a:buClr>
                <a:schemeClr val="dk1"/>
              </a:buClr>
              <a:buSzPts val="1200"/>
              <a:buChar char="○"/>
              <a:defRPr>
                <a:solidFill>
                  <a:schemeClr val="dk1"/>
                </a:solidFill>
              </a:defRPr>
            </a:lvl5pPr>
            <a:lvl6pPr indent="-304800" lvl="5" marL="2743200" algn="l">
              <a:lnSpc>
                <a:spcPct val="100000"/>
              </a:lnSpc>
              <a:spcBef>
                <a:spcPts val="800"/>
              </a:spcBef>
              <a:spcAft>
                <a:spcPts val="0"/>
              </a:spcAft>
              <a:buClr>
                <a:schemeClr val="dk1"/>
              </a:buClr>
              <a:buSzPts val="1200"/>
              <a:buChar char="■"/>
              <a:defRPr>
                <a:solidFill>
                  <a:schemeClr val="dk1"/>
                </a:solidFill>
              </a:defRPr>
            </a:lvl6pPr>
            <a:lvl7pPr indent="-304800" lvl="6" marL="3200400" algn="l">
              <a:lnSpc>
                <a:spcPct val="100000"/>
              </a:lnSpc>
              <a:spcBef>
                <a:spcPts val="800"/>
              </a:spcBef>
              <a:spcAft>
                <a:spcPts val="0"/>
              </a:spcAft>
              <a:buClr>
                <a:schemeClr val="dk1"/>
              </a:buClr>
              <a:buSzPts val="1200"/>
              <a:buChar char="●"/>
              <a:defRPr>
                <a:solidFill>
                  <a:schemeClr val="dk1"/>
                </a:solidFill>
              </a:defRPr>
            </a:lvl7pPr>
            <a:lvl8pPr indent="-304800" lvl="7" marL="3657600" algn="l">
              <a:lnSpc>
                <a:spcPct val="100000"/>
              </a:lnSpc>
              <a:spcBef>
                <a:spcPts val="800"/>
              </a:spcBef>
              <a:spcAft>
                <a:spcPts val="0"/>
              </a:spcAft>
              <a:buClr>
                <a:schemeClr val="dk1"/>
              </a:buClr>
              <a:buSzPts val="1200"/>
              <a:buChar char="○"/>
              <a:defRPr>
                <a:solidFill>
                  <a:schemeClr val="dk1"/>
                </a:solidFill>
              </a:defRPr>
            </a:lvl8pPr>
            <a:lvl9pPr indent="-304800" lvl="8" marL="4114800" algn="l">
              <a:lnSpc>
                <a:spcPct val="100000"/>
              </a:lnSpc>
              <a:spcBef>
                <a:spcPts val="800"/>
              </a:spcBef>
              <a:spcAft>
                <a:spcPts val="800"/>
              </a:spcAft>
              <a:buClr>
                <a:schemeClr val="dk1"/>
              </a:buClr>
              <a:buSzPts val="1200"/>
              <a:buChar char="■"/>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 name="Shape 198"/>
        <p:cNvGrpSpPr/>
        <p:nvPr/>
      </p:nvGrpSpPr>
      <p:grpSpPr>
        <a:xfrm>
          <a:off x="0" y="0"/>
          <a:ext cx="0" cy="0"/>
          <a:chOff x="0" y="0"/>
          <a:chExt cx="0" cy="0"/>
        </a:xfrm>
      </p:grpSpPr>
      <p:sp>
        <p:nvSpPr>
          <p:cNvPr id="199" name="Google Shape;199;p21"/>
          <p:cNvSpPr/>
          <p:nvPr/>
        </p:nvSpPr>
        <p:spPr>
          <a:xfrm>
            <a:off x="1703800" y="1289100"/>
            <a:ext cx="5736300" cy="17037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txBox="1"/>
          <p:nvPr>
            <p:ph hasCustomPrompt="1" type="title"/>
          </p:nvPr>
        </p:nvSpPr>
        <p:spPr>
          <a:xfrm>
            <a:off x="2114500" y="1422275"/>
            <a:ext cx="4915200" cy="14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chemeClr val="accent5"/>
              </a:buClr>
              <a:buSzPts val="6000"/>
              <a:buNone/>
              <a:defRPr sz="6000">
                <a:solidFill>
                  <a:schemeClr val="accent5"/>
                </a:solidFill>
              </a:defRPr>
            </a:lvl2pPr>
            <a:lvl3pPr lvl="2" algn="ctr">
              <a:lnSpc>
                <a:spcPct val="100000"/>
              </a:lnSpc>
              <a:spcBef>
                <a:spcPts val="0"/>
              </a:spcBef>
              <a:spcAft>
                <a:spcPts val="0"/>
              </a:spcAft>
              <a:buClr>
                <a:schemeClr val="accent5"/>
              </a:buClr>
              <a:buSzPts val="6000"/>
              <a:buNone/>
              <a:defRPr sz="6000">
                <a:solidFill>
                  <a:schemeClr val="accent5"/>
                </a:solidFill>
              </a:defRPr>
            </a:lvl3pPr>
            <a:lvl4pPr lvl="3" algn="ctr">
              <a:lnSpc>
                <a:spcPct val="100000"/>
              </a:lnSpc>
              <a:spcBef>
                <a:spcPts val="0"/>
              </a:spcBef>
              <a:spcAft>
                <a:spcPts val="0"/>
              </a:spcAft>
              <a:buClr>
                <a:schemeClr val="accent5"/>
              </a:buClr>
              <a:buSzPts val="6000"/>
              <a:buNone/>
              <a:defRPr sz="6000">
                <a:solidFill>
                  <a:schemeClr val="accent5"/>
                </a:solidFill>
              </a:defRPr>
            </a:lvl4pPr>
            <a:lvl5pPr lvl="4" algn="ctr">
              <a:lnSpc>
                <a:spcPct val="100000"/>
              </a:lnSpc>
              <a:spcBef>
                <a:spcPts val="0"/>
              </a:spcBef>
              <a:spcAft>
                <a:spcPts val="0"/>
              </a:spcAft>
              <a:buClr>
                <a:schemeClr val="accent5"/>
              </a:buClr>
              <a:buSzPts val="6000"/>
              <a:buNone/>
              <a:defRPr sz="6000">
                <a:solidFill>
                  <a:schemeClr val="accent5"/>
                </a:solidFill>
              </a:defRPr>
            </a:lvl5pPr>
            <a:lvl6pPr lvl="5" algn="ctr">
              <a:lnSpc>
                <a:spcPct val="100000"/>
              </a:lnSpc>
              <a:spcBef>
                <a:spcPts val="0"/>
              </a:spcBef>
              <a:spcAft>
                <a:spcPts val="0"/>
              </a:spcAft>
              <a:buClr>
                <a:schemeClr val="accent5"/>
              </a:buClr>
              <a:buSzPts val="6000"/>
              <a:buNone/>
              <a:defRPr sz="6000">
                <a:solidFill>
                  <a:schemeClr val="accent5"/>
                </a:solidFill>
              </a:defRPr>
            </a:lvl6pPr>
            <a:lvl7pPr lvl="6" algn="ctr">
              <a:lnSpc>
                <a:spcPct val="100000"/>
              </a:lnSpc>
              <a:spcBef>
                <a:spcPts val="0"/>
              </a:spcBef>
              <a:spcAft>
                <a:spcPts val="0"/>
              </a:spcAft>
              <a:buClr>
                <a:schemeClr val="accent5"/>
              </a:buClr>
              <a:buSzPts val="6000"/>
              <a:buNone/>
              <a:defRPr sz="6000">
                <a:solidFill>
                  <a:schemeClr val="accent5"/>
                </a:solidFill>
              </a:defRPr>
            </a:lvl7pPr>
            <a:lvl8pPr lvl="7" algn="ctr">
              <a:lnSpc>
                <a:spcPct val="100000"/>
              </a:lnSpc>
              <a:spcBef>
                <a:spcPts val="0"/>
              </a:spcBef>
              <a:spcAft>
                <a:spcPts val="0"/>
              </a:spcAft>
              <a:buClr>
                <a:schemeClr val="accent5"/>
              </a:buClr>
              <a:buSzPts val="6000"/>
              <a:buNone/>
              <a:defRPr sz="6000">
                <a:solidFill>
                  <a:schemeClr val="accent5"/>
                </a:solidFill>
              </a:defRPr>
            </a:lvl8pPr>
            <a:lvl9pPr lvl="8" algn="ctr">
              <a:lnSpc>
                <a:spcPct val="100000"/>
              </a:lnSpc>
              <a:spcBef>
                <a:spcPts val="0"/>
              </a:spcBef>
              <a:spcAft>
                <a:spcPts val="0"/>
              </a:spcAft>
              <a:buClr>
                <a:schemeClr val="accent5"/>
              </a:buClr>
              <a:buSzPts val="6000"/>
              <a:buNone/>
              <a:defRPr sz="6000">
                <a:solidFill>
                  <a:schemeClr val="accent5"/>
                </a:solidFill>
              </a:defRPr>
            </a:lvl9pPr>
          </a:lstStyle>
          <a:p>
            <a:r>
              <a:t>xx%</a:t>
            </a:r>
          </a:p>
        </p:txBody>
      </p:sp>
      <p:sp>
        <p:nvSpPr>
          <p:cNvPr id="201" name="Google Shape;201;p21"/>
          <p:cNvSpPr txBox="1"/>
          <p:nvPr>
            <p:ph idx="1" type="subTitle"/>
          </p:nvPr>
        </p:nvSpPr>
        <p:spPr>
          <a:xfrm>
            <a:off x="1703800" y="2992800"/>
            <a:ext cx="5736300" cy="792600"/>
          </a:xfrm>
          <a:prstGeom prst="rect">
            <a:avLst/>
          </a:prstGeom>
          <a:solidFill>
            <a:schemeClr val="accent5"/>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
    <p:spTree>
      <p:nvGrpSpPr>
        <p:cNvPr id="17" name="Shape 17"/>
        <p:cNvGrpSpPr/>
        <p:nvPr/>
      </p:nvGrpSpPr>
      <p:grpSpPr>
        <a:xfrm>
          <a:off x="0" y="0"/>
          <a:ext cx="0" cy="0"/>
          <a:chOff x="0" y="0"/>
          <a:chExt cx="0" cy="0"/>
        </a:xfrm>
      </p:grpSpPr>
      <p:sp>
        <p:nvSpPr>
          <p:cNvPr id="18" name="Google Shape;18;p4"/>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2" type="title"/>
          </p:nvPr>
        </p:nvSpPr>
        <p:spPr>
          <a:xfrm>
            <a:off x="7290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0" name="Google Shape;20;p4"/>
          <p:cNvSpPr txBox="1"/>
          <p:nvPr>
            <p:ph idx="1" type="subTitle"/>
          </p:nvPr>
        </p:nvSpPr>
        <p:spPr>
          <a:xfrm>
            <a:off x="103972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1" name="Google Shape;21;p4"/>
          <p:cNvSpPr txBox="1"/>
          <p:nvPr>
            <p:ph idx="3" type="subTitle"/>
          </p:nvPr>
        </p:nvSpPr>
        <p:spPr>
          <a:xfrm>
            <a:off x="103972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2" name="Google Shape;22;p4"/>
          <p:cNvSpPr txBox="1"/>
          <p:nvPr>
            <p:ph idx="4" type="subTitle"/>
          </p:nvPr>
        </p:nvSpPr>
        <p:spPr>
          <a:xfrm>
            <a:off x="3652150"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3" name="Google Shape;23;p4"/>
          <p:cNvSpPr txBox="1"/>
          <p:nvPr>
            <p:ph idx="5" type="subTitle"/>
          </p:nvPr>
        </p:nvSpPr>
        <p:spPr>
          <a:xfrm>
            <a:off x="3652150"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4" name="Google Shape;24;p4"/>
          <p:cNvSpPr txBox="1"/>
          <p:nvPr>
            <p:ph idx="6" type="title"/>
          </p:nvPr>
        </p:nvSpPr>
        <p:spPr>
          <a:xfrm>
            <a:off x="3341727"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5" name="Google Shape;25;p4"/>
          <p:cNvSpPr txBox="1"/>
          <p:nvPr>
            <p:ph idx="7" type="subTitle"/>
          </p:nvPr>
        </p:nvSpPr>
        <p:spPr>
          <a:xfrm>
            <a:off x="626097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6" name="Google Shape;26;p4"/>
          <p:cNvSpPr txBox="1"/>
          <p:nvPr>
            <p:ph idx="8" type="subTitle"/>
          </p:nvPr>
        </p:nvSpPr>
        <p:spPr>
          <a:xfrm>
            <a:off x="626097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7" name="Google Shape;27;p4"/>
          <p:cNvSpPr txBox="1"/>
          <p:nvPr>
            <p:ph idx="9" type="title"/>
          </p:nvPr>
        </p:nvSpPr>
        <p:spPr>
          <a:xfrm>
            <a:off x="59505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8" name="Google Shape;28;p4"/>
          <p:cNvSpPr txBox="1"/>
          <p:nvPr>
            <p:ph idx="13" type="subTitle"/>
          </p:nvPr>
        </p:nvSpPr>
        <p:spPr>
          <a:xfrm>
            <a:off x="103972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9" name="Google Shape;29;p4"/>
          <p:cNvSpPr txBox="1"/>
          <p:nvPr>
            <p:ph idx="14" type="subTitle"/>
          </p:nvPr>
        </p:nvSpPr>
        <p:spPr>
          <a:xfrm>
            <a:off x="103972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0" name="Google Shape;30;p4"/>
          <p:cNvSpPr txBox="1"/>
          <p:nvPr>
            <p:ph idx="15" type="title"/>
          </p:nvPr>
        </p:nvSpPr>
        <p:spPr>
          <a:xfrm>
            <a:off x="7290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1" name="Google Shape;31;p4"/>
          <p:cNvSpPr txBox="1"/>
          <p:nvPr>
            <p:ph idx="16" type="subTitle"/>
          </p:nvPr>
        </p:nvSpPr>
        <p:spPr>
          <a:xfrm>
            <a:off x="3652150"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2" name="Google Shape;32;p4"/>
          <p:cNvSpPr txBox="1"/>
          <p:nvPr>
            <p:ph idx="17" type="subTitle"/>
          </p:nvPr>
        </p:nvSpPr>
        <p:spPr>
          <a:xfrm>
            <a:off x="3652150"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3" name="Google Shape;33;p4"/>
          <p:cNvSpPr txBox="1"/>
          <p:nvPr>
            <p:ph idx="18" type="title"/>
          </p:nvPr>
        </p:nvSpPr>
        <p:spPr>
          <a:xfrm>
            <a:off x="3341727"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4" name="Google Shape;34;p4"/>
          <p:cNvSpPr txBox="1"/>
          <p:nvPr>
            <p:ph idx="19" type="subTitle"/>
          </p:nvPr>
        </p:nvSpPr>
        <p:spPr>
          <a:xfrm>
            <a:off x="626097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5" name="Google Shape;35;p4"/>
          <p:cNvSpPr txBox="1"/>
          <p:nvPr>
            <p:ph idx="20" type="subTitle"/>
          </p:nvPr>
        </p:nvSpPr>
        <p:spPr>
          <a:xfrm>
            <a:off x="626097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6" name="Google Shape;36;p4"/>
          <p:cNvSpPr txBox="1"/>
          <p:nvPr>
            <p:ph idx="21" type="title"/>
          </p:nvPr>
        </p:nvSpPr>
        <p:spPr>
          <a:xfrm>
            <a:off x="59505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p:nvPr/>
        </p:nvSpPr>
        <p:spPr>
          <a:xfrm>
            <a:off x="0" y="-3200"/>
            <a:ext cx="758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5"/>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a:solidFill>
                  <a:schemeClr val="dk1"/>
                </a:solidFill>
              </a:defRPr>
            </a:lvl2pPr>
            <a:lvl3pPr lvl="2" algn="l">
              <a:lnSpc>
                <a:spcPct val="100000"/>
              </a:lnSpc>
              <a:spcBef>
                <a:spcPts val="800"/>
              </a:spcBef>
              <a:spcAft>
                <a:spcPts val="0"/>
              </a:spcAft>
              <a:buSzPts val="1200"/>
              <a:buNone/>
              <a:defRPr>
                <a:solidFill>
                  <a:schemeClr val="dk1"/>
                </a:solidFill>
              </a:defRPr>
            </a:lvl3pPr>
            <a:lvl4pPr lvl="3" algn="l">
              <a:lnSpc>
                <a:spcPct val="100000"/>
              </a:lnSpc>
              <a:spcBef>
                <a:spcPts val="800"/>
              </a:spcBef>
              <a:spcAft>
                <a:spcPts val="0"/>
              </a:spcAft>
              <a:buSzPts val="1200"/>
              <a:buNone/>
              <a:defRPr>
                <a:solidFill>
                  <a:schemeClr val="dk1"/>
                </a:solidFill>
              </a:defRPr>
            </a:lvl4pPr>
            <a:lvl5pPr lvl="4" algn="l">
              <a:lnSpc>
                <a:spcPct val="100000"/>
              </a:lnSpc>
              <a:spcBef>
                <a:spcPts val="800"/>
              </a:spcBef>
              <a:spcAft>
                <a:spcPts val="0"/>
              </a:spcAft>
              <a:buSzPts val="1200"/>
              <a:buNone/>
              <a:defRPr>
                <a:solidFill>
                  <a:schemeClr val="dk1"/>
                </a:solidFill>
              </a:defRPr>
            </a:lvl5pPr>
            <a:lvl6pPr lvl="5" algn="l">
              <a:lnSpc>
                <a:spcPct val="100000"/>
              </a:lnSpc>
              <a:spcBef>
                <a:spcPts val="800"/>
              </a:spcBef>
              <a:spcAft>
                <a:spcPts val="0"/>
              </a:spcAft>
              <a:buSzPts val="1200"/>
              <a:buNone/>
              <a:defRPr>
                <a:solidFill>
                  <a:schemeClr val="dk1"/>
                </a:solidFill>
              </a:defRPr>
            </a:lvl6pPr>
            <a:lvl7pPr lvl="6" algn="l">
              <a:lnSpc>
                <a:spcPct val="100000"/>
              </a:lnSpc>
              <a:spcBef>
                <a:spcPts val="800"/>
              </a:spcBef>
              <a:spcAft>
                <a:spcPts val="0"/>
              </a:spcAft>
              <a:buSzPts val="1200"/>
              <a:buNone/>
              <a:defRPr>
                <a:solidFill>
                  <a:schemeClr val="dk1"/>
                </a:solidFill>
              </a:defRPr>
            </a:lvl7pPr>
            <a:lvl8pPr lvl="7" algn="l">
              <a:lnSpc>
                <a:spcPct val="100000"/>
              </a:lnSpc>
              <a:spcBef>
                <a:spcPts val="800"/>
              </a:spcBef>
              <a:spcAft>
                <a:spcPts val="0"/>
              </a:spcAft>
              <a:buSzPts val="1200"/>
              <a:buNone/>
              <a:defRPr>
                <a:solidFill>
                  <a:schemeClr val="dk1"/>
                </a:solidFill>
              </a:defRPr>
            </a:lvl8pPr>
            <a:lvl9pPr lvl="8" algn="l">
              <a:lnSpc>
                <a:spcPct val="100000"/>
              </a:lnSpc>
              <a:spcBef>
                <a:spcPts val="800"/>
              </a:spcBef>
              <a:spcAft>
                <a:spcPts val="800"/>
              </a:spcAft>
              <a:buSzPts val="1200"/>
              <a:buNone/>
              <a:defRPr>
                <a:solidFill>
                  <a:schemeClr val="dk1"/>
                </a:solidFill>
              </a:defRPr>
            </a:lvl9pPr>
          </a:lstStyle>
          <a:p/>
        </p:txBody>
      </p:sp>
      <p:sp>
        <p:nvSpPr>
          <p:cNvPr id="41" name="Google Shape;41;p5"/>
          <p:cNvSpPr txBox="1"/>
          <p:nvPr>
            <p:ph idx="2" type="title"/>
          </p:nvPr>
        </p:nvSpPr>
        <p:spPr>
          <a:xfrm>
            <a:off x="1341189" y="1037700"/>
            <a:ext cx="816000" cy="7791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800"/>
              <a:buNone/>
              <a:defRPr b="1" sz="1800">
                <a:solidFill>
                  <a:srgbClr val="FFFFFF"/>
                </a:solidFill>
              </a:defRPr>
            </a:lvl1pPr>
            <a:lvl2pPr lvl="1" algn="ctr">
              <a:lnSpc>
                <a:spcPct val="100000"/>
              </a:lnSpc>
              <a:spcBef>
                <a:spcPts val="0"/>
              </a:spcBef>
              <a:spcAft>
                <a:spcPts val="0"/>
              </a:spcAft>
              <a:buClr>
                <a:srgbClr val="FFFFFF"/>
              </a:buClr>
              <a:buSzPts val="1800"/>
              <a:buNone/>
              <a:defRPr b="1" sz="1800">
                <a:solidFill>
                  <a:srgbClr val="FFFFFF"/>
                </a:solidFill>
              </a:defRPr>
            </a:lvl2pPr>
            <a:lvl3pPr lvl="2" algn="ctr">
              <a:lnSpc>
                <a:spcPct val="100000"/>
              </a:lnSpc>
              <a:spcBef>
                <a:spcPts val="0"/>
              </a:spcBef>
              <a:spcAft>
                <a:spcPts val="0"/>
              </a:spcAft>
              <a:buClr>
                <a:srgbClr val="FFFFFF"/>
              </a:buClr>
              <a:buSzPts val="1800"/>
              <a:buNone/>
              <a:defRPr b="1" sz="1800">
                <a:solidFill>
                  <a:srgbClr val="FFFFFF"/>
                </a:solidFill>
              </a:defRPr>
            </a:lvl3pPr>
            <a:lvl4pPr lvl="3" algn="ctr">
              <a:lnSpc>
                <a:spcPct val="100000"/>
              </a:lnSpc>
              <a:spcBef>
                <a:spcPts val="0"/>
              </a:spcBef>
              <a:spcAft>
                <a:spcPts val="0"/>
              </a:spcAft>
              <a:buClr>
                <a:srgbClr val="FFFFFF"/>
              </a:buClr>
              <a:buSzPts val="1800"/>
              <a:buNone/>
              <a:defRPr b="1" sz="1800">
                <a:solidFill>
                  <a:srgbClr val="FFFFFF"/>
                </a:solidFill>
              </a:defRPr>
            </a:lvl4pPr>
            <a:lvl5pPr lvl="4" algn="ctr">
              <a:lnSpc>
                <a:spcPct val="100000"/>
              </a:lnSpc>
              <a:spcBef>
                <a:spcPts val="0"/>
              </a:spcBef>
              <a:spcAft>
                <a:spcPts val="0"/>
              </a:spcAft>
              <a:buClr>
                <a:srgbClr val="FFFFFF"/>
              </a:buClr>
              <a:buSzPts val="1800"/>
              <a:buNone/>
              <a:defRPr b="1" sz="1800">
                <a:solidFill>
                  <a:srgbClr val="FFFFFF"/>
                </a:solidFill>
              </a:defRPr>
            </a:lvl5pPr>
            <a:lvl6pPr lvl="5" algn="ctr">
              <a:lnSpc>
                <a:spcPct val="100000"/>
              </a:lnSpc>
              <a:spcBef>
                <a:spcPts val="0"/>
              </a:spcBef>
              <a:spcAft>
                <a:spcPts val="0"/>
              </a:spcAft>
              <a:buClr>
                <a:srgbClr val="FFFFFF"/>
              </a:buClr>
              <a:buSzPts val="1800"/>
              <a:buNone/>
              <a:defRPr b="1" sz="1800">
                <a:solidFill>
                  <a:srgbClr val="FFFFFF"/>
                </a:solidFill>
              </a:defRPr>
            </a:lvl6pPr>
            <a:lvl7pPr lvl="6" algn="ctr">
              <a:lnSpc>
                <a:spcPct val="100000"/>
              </a:lnSpc>
              <a:spcBef>
                <a:spcPts val="0"/>
              </a:spcBef>
              <a:spcAft>
                <a:spcPts val="0"/>
              </a:spcAft>
              <a:buClr>
                <a:srgbClr val="FFFFFF"/>
              </a:buClr>
              <a:buSzPts val="1800"/>
              <a:buNone/>
              <a:defRPr b="1" sz="1800">
                <a:solidFill>
                  <a:srgbClr val="FFFFFF"/>
                </a:solidFill>
              </a:defRPr>
            </a:lvl7pPr>
            <a:lvl8pPr lvl="7" algn="ctr">
              <a:lnSpc>
                <a:spcPct val="100000"/>
              </a:lnSpc>
              <a:spcBef>
                <a:spcPts val="0"/>
              </a:spcBef>
              <a:spcAft>
                <a:spcPts val="0"/>
              </a:spcAft>
              <a:buClr>
                <a:srgbClr val="FFFFFF"/>
              </a:buClr>
              <a:buSzPts val="1800"/>
              <a:buNone/>
              <a:defRPr b="1" sz="1800">
                <a:solidFill>
                  <a:srgbClr val="FFFFFF"/>
                </a:solidFill>
              </a:defRPr>
            </a:lvl8pPr>
            <a:lvl9pPr lvl="8" algn="ctr">
              <a:lnSpc>
                <a:spcPct val="100000"/>
              </a:lnSpc>
              <a:spcBef>
                <a:spcPts val="0"/>
              </a:spcBef>
              <a:spcAft>
                <a:spcPts val="0"/>
              </a:spcAft>
              <a:buClr>
                <a:srgbClr val="FFFFFF"/>
              </a:buClr>
              <a:buSzPts val="1800"/>
              <a:buNone/>
              <a:defRPr b="1" sz="18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6"/>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 name="Google Shape;44;p6"/>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grpSp>
        <p:nvGrpSpPr>
          <p:cNvPr id="45" name="Google Shape;45;p6"/>
          <p:cNvGrpSpPr/>
          <p:nvPr/>
        </p:nvGrpSpPr>
        <p:grpSpPr>
          <a:xfrm>
            <a:off x="0" y="3949645"/>
            <a:ext cx="1193923" cy="1193958"/>
            <a:chOff x="0" y="3441250"/>
            <a:chExt cx="1702200" cy="1702250"/>
          </a:xfrm>
        </p:grpSpPr>
        <p:sp>
          <p:nvSpPr>
            <p:cNvPr id="46" name="Google Shape;46;p6"/>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49" name="Shape 49"/>
        <p:cNvGrpSpPr/>
        <p:nvPr/>
      </p:nvGrpSpPr>
      <p:grpSpPr>
        <a:xfrm>
          <a:off x="0" y="0"/>
          <a:ext cx="0" cy="0"/>
          <a:chOff x="0" y="0"/>
          <a:chExt cx="0" cy="0"/>
        </a:xfrm>
      </p:grpSpPr>
      <p:sp>
        <p:nvSpPr>
          <p:cNvPr id="50" name="Google Shape;50;p7"/>
          <p:cNvSpPr/>
          <p:nvPr/>
        </p:nvSpPr>
        <p:spPr>
          <a:xfrm>
            <a:off x="-7850" y="2435025"/>
            <a:ext cx="9144000" cy="2708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7"/>
          <p:cNvSpPr txBox="1"/>
          <p:nvPr>
            <p:ph idx="1" type="subTitle"/>
          </p:nvPr>
        </p:nvSpPr>
        <p:spPr>
          <a:xfrm>
            <a:off x="7172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3" name="Google Shape;53;p7"/>
          <p:cNvSpPr txBox="1"/>
          <p:nvPr>
            <p:ph idx="2" type="subTitle"/>
          </p:nvPr>
        </p:nvSpPr>
        <p:spPr>
          <a:xfrm>
            <a:off x="33715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4" name="Google Shape;54;p7"/>
          <p:cNvSpPr txBox="1"/>
          <p:nvPr>
            <p:ph idx="3" type="subTitle"/>
          </p:nvPr>
        </p:nvSpPr>
        <p:spPr>
          <a:xfrm>
            <a:off x="60258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
          <p:cNvSpPr txBox="1"/>
          <p:nvPr>
            <p:ph idx="1" type="subTitle"/>
          </p:nvPr>
        </p:nvSpPr>
        <p:spPr>
          <a:xfrm>
            <a:off x="1380375" y="3228025"/>
            <a:ext cx="1986900" cy="107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600"/>
              </a:spcBef>
              <a:spcAft>
                <a:spcPts val="0"/>
              </a:spcAft>
              <a:buSzPts val="1200"/>
              <a:buNone/>
              <a:defRPr/>
            </a:lvl2pPr>
            <a:lvl3pPr lvl="2" algn="l">
              <a:lnSpc>
                <a:spcPct val="100000"/>
              </a:lnSpc>
              <a:spcBef>
                <a:spcPts val="600"/>
              </a:spcBef>
              <a:spcAft>
                <a:spcPts val="0"/>
              </a:spcAft>
              <a:buSzPts val="1200"/>
              <a:buNone/>
              <a:defRPr/>
            </a:lvl3pPr>
            <a:lvl4pPr lvl="3" algn="l">
              <a:lnSpc>
                <a:spcPct val="100000"/>
              </a:lnSpc>
              <a:spcBef>
                <a:spcPts val="600"/>
              </a:spcBef>
              <a:spcAft>
                <a:spcPts val="0"/>
              </a:spcAft>
              <a:buSzPts val="1200"/>
              <a:buNone/>
              <a:defRPr/>
            </a:lvl4pPr>
            <a:lvl5pPr lvl="4" algn="l">
              <a:lnSpc>
                <a:spcPct val="100000"/>
              </a:lnSpc>
              <a:spcBef>
                <a:spcPts val="600"/>
              </a:spcBef>
              <a:spcAft>
                <a:spcPts val="0"/>
              </a:spcAft>
              <a:buSzPts val="1200"/>
              <a:buNone/>
              <a:defRPr/>
            </a:lvl5pPr>
            <a:lvl6pPr lvl="5" algn="l">
              <a:lnSpc>
                <a:spcPct val="100000"/>
              </a:lnSpc>
              <a:spcBef>
                <a:spcPts val="600"/>
              </a:spcBef>
              <a:spcAft>
                <a:spcPts val="0"/>
              </a:spcAft>
              <a:buSzPts val="1200"/>
              <a:buNone/>
              <a:defRPr/>
            </a:lvl6pPr>
            <a:lvl7pPr lvl="6" algn="l">
              <a:lnSpc>
                <a:spcPct val="100000"/>
              </a:lnSpc>
              <a:spcBef>
                <a:spcPts val="600"/>
              </a:spcBef>
              <a:spcAft>
                <a:spcPts val="0"/>
              </a:spcAft>
              <a:buSzPts val="1200"/>
              <a:buNone/>
              <a:defRPr/>
            </a:lvl7pPr>
            <a:lvl8pPr lvl="7" algn="l">
              <a:lnSpc>
                <a:spcPct val="100000"/>
              </a:lnSpc>
              <a:spcBef>
                <a:spcPts val="600"/>
              </a:spcBef>
              <a:spcAft>
                <a:spcPts val="0"/>
              </a:spcAft>
              <a:buSzPts val="1200"/>
              <a:buNone/>
              <a:defRPr/>
            </a:lvl8pPr>
            <a:lvl9pPr lvl="8" algn="l">
              <a:lnSpc>
                <a:spcPct val="100000"/>
              </a:lnSpc>
              <a:spcBef>
                <a:spcPts val="600"/>
              </a:spcBef>
              <a:spcAft>
                <a:spcPts val="600"/>
              </a:spcAft>
              <a:buSzPts val="1200"/>
              <a:buNone/>
              <a:defRPr/>
            </a:lvl9pPr>
          </a:lstStyle>
          <a:p/>
        </p:txBody>
      </p:sp>
      <p:sp>
        <p:nvSpPr>
          <p:cNvPr id="57" name="Google Shape;57;p8"/>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txBox="1"/>
          <p:nvPr>
            <p:ph type="title"/>
          </p:nvPr>
        </p:nvSpPr>
        <p:spPr>
          <a:xfrm>
            <a:off x="5166525" y="445025"/>
            <a:ext cx="3264300" cy="104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59" name="Google Shape;59;p8"/>
          <p:cNvSpPr txBox="1"/>
          <p:nvPr>
            <p:ph idx="2" type="subTitle"/>
          </p:nvPr>
        </p:nvSpPr>
        <p:spPr>
          <a:xfrm>
            <a:off x="6144775" y="18075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0" name="Google Shape;60;p8"/>
          <p:cNvSpPr txBox="1"/>
          <p:nvPr>
            <p:ph idx="3" type="subTitle"/>
          </p:nvPr>
        </p:nvSpPr>
        <p:spPr>
          <a:xfrm>
            <a:off x="6144775" y="27523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1" name="Google Shape;61;p8"/>
          <p:cNvSpPr txBox="1"/>
          <p:nvPr>
            <p:ph idx="4" type="subTitle"/>
          </p:nvPr>
        </p:nvSpPr>
        <p:spPr>
          <a:xfrm>
            <a:off x="6144775" y="36971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2" name="Google Shape;62;p8"/>
          <p:cNvSpPr txBox="1"/>
          <p:nvPr>
            <p:ph idx="5" type="title"/>
          </p:nvPr>
        </p:nvSpPr>
        <p:spPr>
          <a:xfrm>
            <a:off x="5170425" y="18075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3" name="Google Shape;63;p8"/>
          <p:cNvSpPr txBox="1"/>
          <p:nvPr>
            <p:ph idx="6" type="title"/>
          </p:nvPr>
        </p:nvSpPr>
        <p:spPr>
          <a:xfrm>
            <a:off x="5170425" y="275427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4" name="Google Shape;64;p8"/>
          <p:cNvSpPr txBox="1"/>
          <p:nvPr>
            <p:ph idx="7" type="title"/>
          </p:nvPr>
        </p:nvSpPr>
        <p:spPr>
          <a:xfrm>
            <a:off x="5170425" y="37010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2">
    <p:spTree>
      <p:nvGrpSpPr>
        <p:cNvPr id="65" name="Shape 65"/>
        <p:cNvGrpSpPr/>
        <p:nvPr/>
      </p:nvGrpSpPr>
      <p:grpSpPr>
        <a:xfrm>
          <a:off x="0" y="0"/>
          <a:ext cx="0" cy="0"/>
          <a:chOff x="0" y="0"/>
          <a:chExt cx="0" cy="0"/>
        </a:xfrm>
      </p:grpSpPr>
      <p:sp>
        <p:nvSpPr>
          <p:cNvPr id="66" name="Google Shape;66;p9"/>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1372750" y="686350"/>
            <a:ext cx="337500" cy="3375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txBox="1"/>
          <p:nvPr>
            <p:ph type="title"/>
          </p:nvPr>
        </p:nvSpPr>
        <p:spPr>
          <a:xfrm>
            <a:off x="713100" y="1777500"/>
            <a:ext cx="3712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9"/>
          <p:cNvSpPr txBox="1"/>
          <p:nvPr>
            <p:ph idx="1" type="subTitle"/>
          </p:nvPr>
        </p:nvSpPr>
        <p:spPr>
          <a:xfrm>
            <a:off x="718125" y="2353500"/>
            <a:ext cx="3707400" cy="10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600">
                <a:latin typeface="Arial"/>
                <a:ea typeface="Arial"/>
                <a:cs typeface="Arial"/>
                <a:sym typeface="Arial"/>
              </a:defRPr>
            </a:lvl1pPr>
            <a:lvl2pPr lvl="1" algn="l">
              <a:lnSpc>
                <a:spcPct val="100000"/>
              </a:lnSpc>
              <a:spcBef>
                <a:spcPts val="800"/>
              </a:spcBef>
              <a:spcAft>
                <a:spcPts val="0"/>
              </a:spcAft>
              <a:buSzPts val="1200"/>
              <a:buNone/>
              <a:defRPr sz="1600"/>
            </a:lvl2pPr>
            <a:lvl3pPr lvl="2" algn="l">
              <a:lnSpc>
                <a:spcPct val="100000"/>
              </a:lnSpc>
              <a:spcBef>
                <a:spcPts val="800"/>
              </a:spcBef>
              <a:spcAft>
                <a:spcPts val="0"/>
              </a:spcAft>
              <a:buSzPts val="1200"/>
              <a:buNone/>
              <a:defRPr sz="1600"/>
            </a:lvl3pPr>
            <a:lvl4pPr lvl="3" algn="l">
              <a:lnSpc>
                <a:spcPct val="100000"/>
              </a:lnSpc>
              <a:spcBef>
                <a:spcPts val="800"/>
              </a:spcBef>
              <a:spcAft>
                <a:spcPts val="0"/>
              </a:spcAft>
              <a:buSzPts val="1200"/>
              <a:buNone/>
              <a:defRPr sz="1600"/>
            </a:lvl4pPr>
            <a:lvl5pPr lvl="4" algn="l">
              <a:lnSpc>
                <a:spcPct val="100000"/>
              </a:lnSpc>
              <a:spcBef>
                <a:spcPts val="800"/>
              </a:spcBef>
              <a:spcAft>
                <a:spcPts val="0"/>
              </a:spcAft>
              <a:buSzPts val="1200"/>
              <a:buNone/>
              <a:defRPr sz="1600"/>
            </a:lvl5pPr>
            <a:lvl6pPr lvl="5" algn="l">
              <a:lnSpc>
                <a:spcPct val="100000"/>
              </a:lnSpc>
              <a:spcBef>
                <a:spcPts val="800"/>
              </a:spcBef>
              <a:spcAft>
                <a:spcPts val="0"/>
              </a:spcAft>
              <a:buSzPts val="1200"/>
              <a:buNone/>
              <a:defRPr sz="1600"/>
            </a:lvl6pPr>
            <a:lvl7pPr lvl="6" algn="l">
              <a:lnSpc>
                <a:spcPct val="100000"/>
              </a:lnSpc>
              <a:spcBef>
                <a:spcPts val="800"/>
              </a:spcBef>
              <a:spcAft>
                <a:spcPts val="0"/>
              </a:spcAft>
              <a:buSzPts val="1200"/>
              <a:buNone/>
              <a:defRPr sz="1600"/>
            </a:lvl7pPr>
            <a:lvl8pPr lvl="7" algn="l">
              <a:lnSpc>
                <a:spcPct val="100000"/>
              </a:lnSpc>
              <a:spcBef>
                <a:spcPts val="800"/>
              </a:spcBef>
              <a:spcAft>
                <a:spcPts val="0"/>
              </a:spcAft>
              <a:buSzPts val="1200"/>
              <a:buNone/>
              <a:defRPr sz="1600"/>
            </a:lvl8pPr>
            <a:lvl9pPr lvl="8" algn="l">
              <a:lnSpc>
                <a:spcPct val="100000"/>
              </a:lnSpc>
              <a:spcBef>
                <a:spcPts val="800"/>
              </a:spcBef>
              <a:spcAft>
                <a:spcPts val="800"/>
              </a:spcAft>
              <a:buSzPts val="1200"/>
              <a:buNone/>
              <a:defRPr sz="1600"/>
            </a:lvl9pPr>
          </a:lstStyle>
          <a:p/>
        </p:txBody>
      </p:sp>
      <p:sp>
        <p:nvSpPr>
          <p:cNvPr id="72" name="Google Shape;72;p9"/>
          <p:cNvSpPr txBox="1"/>
          <p:nvPr>
            <p:ph idx="2" type="subTitle"/>
          </p:nvPr>
        </p:nvSpPr>
        <p:spPr>
          <a:xfrm>
            <a:off x="5878925" y="1025288"/>
            <a:ext cx="1856100" cy="34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600">
                <a:solidFill>
                  <a:schemeClr val="dk1"/>
                </a:solidFill>
                <a:latin typeface="Montserrat"/>
                <a:ea typeface="Montserrat"/>
                <a:cs typeface="Montserrat"/>
                <a:sym typeface="Montserrat"/>
              </a:defRPr>
            </a:lvl9pPr>
          </a:lstStyle>
          <a:p/>
        </p:txBody>
      </p:sp>
      <p:sp>
        <p:nvSpPr>
          <p:cNvPr id="73" name="Google Shape;73;p9"/>
          <p:cNvSpPr txBox="1"/>
          <p:nvPr>
            <p:ph idx="3" type="subTitle"/>
          </p:nvPr>
        </p:nvSpPr>
        <p:spPr>
          <a:xfrm>
            <a:off x="5878925" y="1594188"/>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4" name="Google Shape;74;p9"/>
          <p:cNvSpPr txBox="1"/>
          <p:nvPr>
            <p:ph idx="4" type="subTitle"/>
          </p:nvPr>
        </p:nvSpPr>
        <p:spPr>
          <a:xfrm>
            <a:off x="5878925" y="2278879"/>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5" name="Google Shape;75;p9"/>
          <p:cNvSpPr txBox="1"/>
          <p:nvPr>
            <p:ph idx="5" type="subTitle"/>
          </p:nvPr>
        </p:nvSpPr>
        <p:spPr>
          <a:xfrm>
            <a:off x="5878925" y="2966871"/>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6" name="Google Shape;76;p9"/>
          <p:cNvSpPr txBox="1"/>
          <p:nvPr>
            <p:ph idx="6" type="subTitle"/>
          </p:nvPr>
        </p:nvSpPr>
        <p:spPr>
          <a:xfrm>
            <a:off x="5878925" y="3654863"/>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7" name="Google Shape;77;p9"/>
          <p:cNvSpPr txBox="1"/>
          <p:nvPr>
            <p:ph idx="7" type="title"/>
          </p:nvPr>
        </p:nvSpPr>
        <p:spPr>
          <a:xfrm>
            <a:off x="5171575" y="1590888"/>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8" name="Google Shape;78;p9"/>
          <p:cNvSpPr txBox="1"/>
          <p:nvPr>
            <p:ph idx="8" type="title"/>
          </p:nvPr>
        </p:nvSpPr>
        <p:spPr>
          <a:xfrm>
            <a:off x="5171575" y="2278879"/>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9" name="Google Shape;79;p9"/>
          <p:cNvSpPr txBox="1"/>
          <p:nvPr>
            <p:ph idx="9" type="title"/>
          </p:nvPr>
        </p:nvSpPr>
        <p:spPr>
          <a:xfrm>
            <a:off x="5171575" y="2966871"/>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80" name="Google Shape;80;p9"/>
          <p:cNvSpPr txBox="1"/>
          <p:nvPr>
            <p:ph idx="13" type="title"/>
          </p:nvPr>
        </p:nvSpPr>
        <p:spPr>
          <a:xfrm>
            <a:off x="5171575" y="3654863"/>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81" name="Shape 81"/>
        <p:cNvGrpSpPr/>
        <p:nvPr/>
      </p:nvGrpSpPr>
      <p:grpSpPr>
        <a:xfrm>
          <a:off x="0" y="0"/>
          <a:ext cx="0" cy="0"/>
          <a:chOff x="0" y="0"/>
          <a:chExt cx="0" cy="0"/>
        </a:xfrm>
      </p:grpSpPr>
      <p:sp>
        <p:nvSpPr>
          <p:cNvPr id="82" name="Google Shape;82;p10"/>
          <p:cNvSpPr/>
          <p:nvPr/>
        </p:nvSpPr>
        <p:spPr>
          <a:xfrm>
            <a:off x="8607725" y="4602000"/>
            <a:ext cx="536400" cy="53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txBox="1"/>
          <p:nvPr>
            <p:ph type="title"/>
          </p:nvPr>
        </p:nvSpPr>
        <p:spPr>
          <a:xfrm>
            <a:off x="713100" y="445025"/>
            <a:ext cx="260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0"/>
          <p:cNvSpPr txBox="1"/>
          <p:nvPr>
            <p:ph idx="1" type="subTitle"/>
          </p:nvPr>
        </p:nvSpPr>
        <p:spPr>
          <a:xfrm>
            <a:off x="7131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5" name="Google Shape;85;p10"/>
          <p:cNvSpPr txBox="1"/>
          <p:nvPr>
            <p:ph idx="2" type="subTitle"/>
          </p:nvPr>
        </p:nvSpPr>
        <p:spPr>
          <a:xfrm>
            <a:off x="7131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6" name="Google Shape;86;p10"/>
          <p:cNvSpPr txBox="1"/>
          <p:nvPr>
            <p:ph idx="3" type="subTitle"/>
          </p:nvPr>
        </p:nvSpPr>
        <p:spPr>
          <a:xfrm>
            <a:off x="7131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7" name="Google Shape;87;p10"/>
          <p:cNvSpPr txBox="1"/>
          <p:nvPr>
            <p:ph idx="4" type="subTitle"/>
          </p:nvPr>
        </p:nvSpPr>
        <p:spPr>
          <a:xfrm>
            <a:off x="7131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8" name="Google Shape;88;p10"/>
          <p:cNvSpPr txBox="1"/>
          <p:nvPr>
            <p:ph idx="5" type="subTitle"/>
          </p:nvPr>
        </p:nvSpPr>
        <p:spPr>
          <a:xfrm>
            <a:off x="65748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9" name="Google Shape;89;p10"/>
          <p:cNvSpPr txBox="1"/>
          <p:nvPr>
            <p:ph idx="6" type="subTitle"/>
          </p:nvPr>
        </p:nvSpPr>
        <p:spPr>
          <a:xfrm>
            <a:off x="65748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90" name="Google Shape;90;p10"/>
          <p:cNvSpPr txBox="1"/>
          <p:nvPr>
            <p:ph idx="7" type="subTitle"/>
          </p:nvPr>
        </p:nvSpPr>
        <p:spPr>
          <a:xfrm>
            <a:off x="65748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91" name="Google Shape;91;p10"/>
          <p:cNvSpPr txBox="1"/>
          <p:nvPr>
            <p:ph idx="8" type="subTitle"/>
          </p:nvPr>
        </p:nvSpPr>
        <p:spPr>
          <a:xfrm>
            <a:off x="65748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800"/>
              </a:spcBef>
              <a:spcAft>
                <a:spcPts val="8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pic>
        <p:nvPicPr>
          <p:cNvPr descr="A picture containing drawing&#10;&#10;Description automatically generated" id="8" name="Google Shape;8;p1"/>
          <p:cNvPicPr preferRelativeResize="0"/>
          <p:nvPr/>
        </p:nvPicPr>
        <p:blipFill rotWithShape="1">
          <a:blip r:embed="rId1">
            <a:alphaModFix/>
          </a:blip>
          <a:srcRect b="0" l="0" r="0" t="0"/>
          <a:stretch/>
        </p:blipFill>
        <p:spPr>
          <a:xfrm>
            <a:off x="7559040" y="4698475"/>
            <a:ext cx="871861" cy="2786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nature.com/articles/s41467-018-07262-2#Sec8"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www.nature.com/articles/s41467-018-07262-2#Sec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nature.com/articles/s41467-018-07262-2#Sec8" TargetMode="External"/><Relationship Id="rId4" Type="http://schemas.openxmlformats.org/officeDocument/2006/relationships/image" Target="../media/image4.png"/><Relationship Id="rId5" Type="http://schemas.openxmlformats.org/officeDocument/2006/relationships/hyperlink" Target="https://www.nature.com/articles/s41467-018-07262-2#Sec8" TargetMode="External"/><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journals.plos.org/plosone/article?id=10.1371/journal.pone.0253495#sec013" TargetMode="External"/><Relationship Id="rId4" Type="http://schemas.openxmlformats.org/officeDocument/2006/relationships/image" Target="../media/image4.png"/><Relationship Id="rId5" Type="http://schemas.openxmlformats.org/officeDocument/2006/relationships/hyperlink" Target="https://journals.plos.org/plosone/article?id=10.1371/journal.pone.0253495#sec013" TargetMode="External"/><Relationship Id="rId6" Type="http://schemas.openxmlformats.org/officeDocument/2006/relationships/image" Target="../media/image16.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journals.plos.org/plosone/article?id=10.1371/journal.pone.0253495#sec013" TargetMode="External"/><Relationship Id="rId4" Type="http://schemas.openxmlformats.org/officeDocument/2006/relationships/image" Target="../media/image4.png"/><Relationship Id="rId5" Type="http://schemas.openxmlformats.org/officeDocument/2006/relationships/hyperlink" Target="https://journals.plos.org/plosone/article?id=10.1371/journal.pone.0253495#sec013" TargetMode="External"/><Relationship Id="rId6" Type="http://schemas.openxmlformats.org/officeDocument/2006/relationships/image" Target="../media/image21.png"/><Relationship Id="rId7"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onlinelibrary.wiley.com/doi/full/10.1002/eng2.12667" TargetMode="External"/><Relationship Id="rId4" Type="http://schemas.openxmlformats.org/officeDocument/2006/relationships/image" Target="../media/image4.png"/><Relationship Id="rId5" Type="http://schemas.openxmlformats.org/officeDocument/2006/relationships/hyperlink" Target="https://onlinelibrary.wiley.com/doi/full/10.1002/eng2.12667" TargetMode="External"/><Relationship Id="rId6" Type="http://schemas.openxmlformats.org/officeDocument/2006/relationships/image" Target="../media/image23.png"/><Relationship Id="rId7"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onlinelibrary.wiley.com/doi/full/10.1002/eng2.12667" TargetMode="External"/><Relationship Id="rId4" Type="http://schemas.openxmlformats.org/officeDocument/2006/relationships/image" Target="../media/image4.png"/><Relationship Id="rId5" Type="http://schemas.openxmlformats.org/officeDocument/2006/relationships/hyperlink" Target="https://onlinelibrary.wiley.com/doi/full/10.1002/eng2.12667" TargetMode="External"/><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sciencedirect.com/science/article/pii/S0933365722002299?via%3Dihub" TargetMode="External"/><Relationship Id="rId4" Type="http://schemas.openxmlformats.org/officeDocument/2006/relationships/image" Target="../media/image4.png"/><Relationship Id="rId5" Type="http://schemas.openxmlformats.org/officeDocument/2006/relationships/hyperlink" Target="https://www.sciencedirect.com/science/article/pii/S0933365722002299?via%3Dihub" TargetMode="External"/><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sciencedirect.com/science/article/pii/S0933365722002299?via%3Dihub" TargetMode="External"/><Relationship Id="rId4" Type="http://schemas.openxmlformats.org/officeDocument/2006/relationships/image" Target="../media/image4.png"/><Relationship Id="rId5" Type="http://schemas.openxmlformats.org/officeDocument/2006/relationships/hyperlink" Target="https://www.sciencedirect.com/science/article/pii/S0933365722002299?via%3Dihub" TargetMode="External"/><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biodatamining.biomedcentral.com/articles/10.1186/s13040-023-00319-z#Tab6" TargetMode="External"/><Relationship Id="rId4" Type="http://schemas.openxmlformats.org/officeDocument/2006/relationships/image" Target="../media/image4.png"/><Relationship Id="rId5" Type="http://schemas.openxmlformats.org/officeDocument/2006/relationships/hyperlink" Target="https://biodatamining.biomedcentral.com/articles/10.1186/s13040-023-00319-z#Tab6" TargetMode="External"/><Relationship Id="rId6" Type="http://schemas.openxmlformats.org/officeDocument/2006/relationships/image" Target="../media/image24.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biodatamining.biomedcentral.com/articles/10.1186/s13040-023-00319-z#Tab6" TargetMode="External"/><Relationship Id="rId4" Type="http://schemas.openxmlformats.org/officeDocument/2006/relationships/image" Target="../media/image4.png"/><Relationship Id="rId5" Type="http://schemas.openxmlformats.org/officeDocument/2006/relationships/hyperlink" Target="https://biodatamining.biomedcentral.com/articles/10.1186/s13040-023-00319-z#Tab6" TargetMode="External"/><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hyperlink" Target="https://www.ncbi.nlm.nih.gov/pmc/articles/PMC88753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hyperlink" Target="https://biodatamining.biomedcentral.com/articles/10.1186/s13040-023-00319-z#Tab6" TargetMode="External"/><Relationship Id="rId7" Type="http://schemas.openxmlformats.org/officeDocument/2006/relationships/hyperlink" Target="https://onlinelibrary.wiley.com/doi/full/10.1002/eng2.1266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AS5ZnELQjwgFQHvDR6foyp24NuUA9QlBRnYjk8jh5mA/edit?usp=sharing" TargetMode="External"/><Relationship Id="rId4" Type="http://schemas.openxmlformats.org/officeDocument/2006/relationships/image" Target="../media/image4.png"/><Relationship Id="rId9" Type="http://schemas.openxmlformats.org/officeDocument/2006/relationships/hyperlink" Target="https://biodatamining.biomedcentral.com/articles/10.1186/s13040-023-00319-z#Tab6" TargetMode="External"/><Relationship Id="rId5" Type="http://schemas.openxmlformats.org/officeDocument/2006/relationships/hyperlink" Target="https://www.nature.com/articles/s41467-018-07262-2#Sec8" TargetMode="External"/><Relationship Id="rId6" Type="http://schemas.openxmlformats.org/officeDocument/2006/relationships/hyperlink" Target="https://journals.plos.org/plosone/article?id=10.1371/journal.pone.0253495#sec013" TargetMode="External"/><Relationship Id="rId7" Type="http://schemas.openxmlformats.org/officeDocument/2006/relationships/hyperlink" Target="https://onlinelibrary.wiley.com/doi/full/10.1002/eng2.12667" TargetMode="External"/><Relationship Id="rId8" Type="http://schemas.openxmlformats.org/officeDocument/2006/relationships/hyperlink" Target="https://www.sciencedirect.com/science/article/pii/S0933365722002299?via%3Dihu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ctrTitle"/>
          </p:nvPr>
        </p:nvSpPr>
        <p:spPr>
          <a:xfrm>
            <a:off x="746550" y="1740600"/>
            <a:ext cx="7650900" cy="1662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Summary of Papers: </a:t>
            </a:r>
            <a:br>
              <a:rPr lang="en"/>
            </a:br>
            <a:r>
              <a:rPr lang="en"/>
              <a:t>Final presentation</a:t>
            </a:r>
            <a:endParaRPr/>
          </a:p>
        </p:txBody>
      </p:sp>
      <p:sp>
        <p:nvSpPr>
          <p:cNvPr id="208" name="Google Shape;208;p23"/>
          <p:cNvSpPr txBox="1"/>
          <p:nvPr>
            <p:ph idx="1" type="subTitle"/>
          </p:nvPr>
        </p:nvSpPr>
        <p:spPr>
          <a:xfrm>
            <a:off x="5955000" y="3402900"/>
            <a:ext cx="2442300" cy="461700"/>
          </a:xfrm>
          <a:prstGeom prst="rect">
            <a:avLst/>
          </a:prstGeom>
        </p:spPr>
        <p:txBody>
          <a:bodyPr anchorCtr="0" anchor="t" bIns="91425" lIns="91425" spcFirstLastPara="1" rIns="91425" wrap="square" tIns="91425">
            <a:spAutoFit/>
          </a:bodyPr>
          <a:lstStyle/>
          <a:p>
            <a:pPr indent="-342900" lvl="0" marL="457200" rtl="0" algn="r">
              <a:spcBef>
                <a:spcPts val="0"/>
              </a:spcBef>
              <a:spcAft>
                <a:spcPts val="0"/>
              </a:spcAft>
              <a:buSzPts val="1800"/>
              <a:buChar char="-"/>
            </a:pPr>
            <a:r>
              <a:rPr lang="en"/>
              <a:t>By Shrey Gupta</a:t>
            </a:r>
            <a:endParaRPr/>
          </a:p>
        </p:txBody>
      </p:sp>
      <p:pic>
        <p:nvPicPr>
          <p:cNvPr id="209" name="Google Shape;209;p23"/>
          <p:cNvPicPr preferRelativeResize="0"/>
          <p:nvPr/>
        </p:nvPicPr>
        <p:blipFill>
          <a:blip r:embed="rId3">
            <a:alphaModFix/>
          </a:blip>
          <a:stretch>
            <a:fillRect/>
          </a:stretch>
        </p:blipFill>
        <p:spPr>
          <a:xfrm>
            <a:off x="7386525" y="157075"/>
            <a:ext cx="1275025" cy="41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Robert G. Mannino et al [</a:t>
            </a:r>
            <a:r>
              <a:rPr lang="en" u="sng">
                <a:solidFill>
                  <a:schemeClr val="hlink"/>
                </a:solidFill>
                <a:hlinkClick r:id="rId3"/>
              </a:rPr>
              <a:t>1</a:t>
            </a:r>
            <a:r>
              <a:rPr lang="en"/>
              <a:t>]</a:t>
            </a:r>
            <a:endParaRPr/>
          </a:p>
        </p:txBody>
      </p:sp>
      <p:pic>
        <p:nvPicPr>
          <p:cNvPr id="285" name="Google Shape;285;p32"/>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286" name="Google Shape;286;p32"/>
          <p:cNvSpPr txBox="1"/>
          <p:nvPr>
            <p:ph idx="1" type="body"/>
          </p:nvPr>
        </p:nvSpPr>
        <p:spPr>
          <a:xfrm>
            <a:off x="713100" y="1152475"/>
            <a:ext cx="3769800" cy="36942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Aim</a:t>
            </a:r>
            <a:endParaRPr/>
          </a:p>
          <a:p>
            <a:pPr indent="-304800" lvl="1" marL="914400" rtl="0" algn="l">
              <a:spcBef>
                <a:spcPts val="0"/>
              </a:spcBef>
              <a:spcAft>
                <a:spcPts val="0"/>
              </a:spcAft>
              <a:buSzPts val="1200"/>
              <a:buChar char="○"/>
            </a:pPr>
            <a:r>
              <a:rPr lang="en"/>
              <a:t>T</a:t>
            </a:r>
            <a:r>
              <a:rPr lang="en"/>
              <a:t>o demonstrate a system in which accurate Hgb measurements are obtained with a smartphone without the need for any external equipment</a:t>
            </a:r>
            <a:endParaRPr/>
          </a:p>
          <a:p>
            <a:pPr indent="-304800" lvl="0" marL="457200" rtl="0" algn="l">
              <a:spcBef>
                <a:spcPts val="0"/>
              </a:spcBef>
              <a:spcAft>
                <a:spcPts val="0"/>
              </a:spcAft>
              <a:buSzPts val="1200"/>
              <a:buChar char="●"/>
            </a:pPr>
            <a:r>
              <a:rPr lang="en"/>
              <a:t>Why fingernail?</a:t>
            </a:r>
            <a:endParaRPr/>
          </a:p>
          <a:p>
            <a:pPr indent="-304800" lvl="1" marL="914400" rtl="0" algn="l">
              <a:spcBef>
                <a:spcPts val="0"/>
              </a:spcBef>
              <a:spcAft>
                <a:spcPts val="0"/>
              </a:spcAft>
              <a:buSzPts val="1200"/>
              <a:buChar char="○"/>
            </a:pPr>
            <a:r>
              <a:rPr lang="en"/>
              <a:t>Fingernails are straightforward for a user to self-image, unlike conjunctiva, and also have low person-to-person size and shape variability, unlike palmar creases</a:t>
            </a:r>
            <a:endParaRPr/>
          </a:p>
          <a:p>
            <a:pPr indent="-304800" lvl="0" marL="457200" rtl="0" algn="l">
              <a:spcBef>
                <a:spcPts val="0"/>
              </a:spcBef>
              <a:spcAft>
                <a:spcPts val="0"/>
              </a:spcAft>
              <a:buSzPts val="1200"/>
              <a:buChar char="●"/>
            </a:pPr>
            <a:r>
              <a:rPr lang="en"/>
              <a:t>Conclusion</a:t>
            </a:r>
            <a:endParaRPr/>
          </a:p>
          <a:p>
            <a:pPr indent="-304800" lvl="1" marL="914400" rtl="0" algn="l">
              <a:spcBef>
                <a:spcPts val="0"/>
              </a:spcBef>
              <a:spcAft>
                <a:spcPts val="0"/>
              </a:spcAft>
              <a:buSzPts val="1200"/>
              <a:buChar char="○"/>
            </a:pPr>
            <a:r>
              <a:rPr lang="en"/>
              <a:t>The </a:t>
            </a:r>
            <a:r>
              <a:rPr lang="en" u="sng"/>
              <a:t>sensitivity</a:t>
            </a:r>
            <a:r>
              <a:rPr lang="en"/>
              <a:t>, </a:t>
            </a:r>
            <a:r>
              <a:rPr lang="en" u="sng"/>
              <a:t>specificity</a:t>
            </a:r>
            <a:r>
              <a:rPr lang="en"/>
              <a:t> and </a:t>
            </a:r>
            <a:r>
              <a:rPr lang="en" u="sng"/>
              <a:t>AUC</a:t>
            </a:r>
            <a:r>
              <a:rPr lang="en"/>
              <a:t> was found to be </a:t>
            </a:r>
            <a:r>
              <a:rPr b="1" lang="en"/>
              <a:t>0.92</a:t>
            </a:r>
            <a:r>
              <a:rPr lang="en"/>
              <a:t>, </a:t>
            </a:r>
            <a:r>
              <a:rPr b="1" lang="en"/>
              <a:t>0.76</a:t>
            </a:r>
            <a:r>
              <a:rPr lang="en"/>
              <a:t> and </a:t>
            </a:r>
            <a:r>
              <a:rPr b="1" lang="en"/>
              <a:t>0.88</a:t>
            </a:r>
            <a:br>
              <a:rPr lang="en"/>
            </a:br>
            <a:r>
              <a:rPr lang="en"/>
              <a:t>Note: AUC is the area under the </a:t>
            </a:r>
            <a:r>
              <a:rPr lang="en"/>
              <a:t>receiver operating characteristic (ROC) curve and ROC is the curve between sensitivity and 1 - specificity at different classification threshold</a:t>
            </a:r>
            <a:endParaRPr/>
          </a:p>
        </p:txBody>
      </p:sp>
      <p:pic>
        <p:nvPicPr>
          <p:cNvPr id="287" name="Google Shape;287;p32"/>
          <p:cNvPicPr preferRelativeResize="0"/>
          <p:nvPr/>
        </p:nvPicPr>
        <p:blipFill>
          <a:blip r:embed="rId5">
            <a:alphaModFix/>
          </a:blip>
          <a:stretch>
            <a:fillRect/>
          </a:stretch>
        </p:blipFill>
        <p:spPr>
          <a:xfrm>
            <a:off x="5040725" y="1152475"/>
            <a:ext cx="3390175" cy="3355525"/>
          </a:xfrm>
          <a:prstGeom prst="rect">
            <a:avLst/>
          </a:prstGeom>
          <a:noFill/>
          <a:ln>
            <a:noFill/>
          </a:ln>
        </p:spPr>
      </p:pic>
      <p:sp>
        <p:nvSpPr>
          <p:cNvPr id="288" name="Google Shape;288;p32"/>
          <p:cNvSpPr txBox="1"/>
          <p:nvPr/>
        </p:nvSpPr>
        <p:spPr>
          <a:xfrm>
            <a:off x="713100" y="4754750"/>
            <a:ext cx="339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6"/>
              </a:rPr>
              <a:t>https://www.nature.com/articles/s41467-018-07262-2#Sec8</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Robert G. Mannino et al [</a:t>
            </a:r>
            <a:r>
              <a:rPr lang="en" u="sng">
                <a:solidFill>
                  <a:schemeClr val="hlink"/>
                </a:solidFill>
                <a:hlinkClick r:id="rId3"/>
              </a:rPr>
              <a:t>1</a:t>
            </a:r>
            <a:r>
              <a:rPr lang="en"/>
              <a:t>]</a:t>
            </a:r>
            <a:endParaRPr/>
          </a:p>
        </p:txBody>
      </p:sp>
      <p:pic>
        <p:nvPicPr>
          <p:cNvPr id="294" name="Google Shape;294;p33"/>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295" name="Google Shape;295;p33"/>
          <p:cNvSpPr txBox="1"/>
          <p:nvPr>
            <p:ph idx="1" type="body"/>
          </p:nvPr>
        </p:nvSpPr>
        <p:spPr>
          <a:xfrm>
            <a:off x="713100" y="1152475"/>
            <a:ext cx="4215600" cy="3509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Methodology</a:t>
            </a:r>
            <a:endParaRPr/>
          </a:p>
          <a:p>
            <a:pPr indent="-304800" lvl="1" marL="914400" rtl="0" algn="l">
              <a:spcBef>
                <a:spcPts val="0"/>
              </a:spcBef>
              <a:spcAft>
                <a:spcPts val="0"/>
              </a:spcAft>
              <a:buSzPts val="1200"/>
              <a:buChar char="○"/>
            </a:pPr>
            <a:r>
              <a:rPr lang="en"/>
              <a:t>A total of </a:t>
            </a:r>
            <a:r>
              <a:rPr b="1" lang="en"/>
              <a:t>337 </a:t>
            </a:r>
            <a:r>
              <a:rPr lang="en"/>
              <a:t>fingernail images were taken with 50.4% being male</a:t>
            </a:r>
            <a:endParaRPr/>
          </a:p>
          <a:p>
            <a:pPr indent="-304800" lvl="1" marL="914400" rtl="0" algn="l">
              <a:spcBef>
                <a:spcPts val="0"/>
              </a:spcBef>
              <a:spcAft>
                <a:spcPts val="0"/>
              </a:spcAft>
              <a:buSzPts val="1200"/>
              <a:buChar char="○"/>
            </a:pPr>
            <a:r>
              <a:rPr lang="en"/>
              <a:t>Region of interest was manually selected from the images from each finger, excluding the thumb</a:t>
            </a:r>
            <a:endParaRPr/>
          </a:p>
          <a:p>
            <a:pPr indent="-304800" lvl="1" marL="914400" rtl="0" algn="l">
              <a:spcBef>
                <a:spcPts val="0"/>
              </a:spcBef>
              <a:spcAft>
                <a:spcPts val="0"/>
              </a:spcAft>
              <a:buSzPts val="1200"/>
              <a:buChar char="○"/>
            </a:pPr>
            <a:r>
              <a:rPr lang="en"/>
              <a:t>Fingernail data, skin color data, and image metadata were extracted from ROI via MATLAB</a:t>
            </a:r>
            <a:endParaRPr/>
          </a:p>
          <a:p>
            <a:pPr indent="-304800" lvl="1" marL="914400" rtl="0" algn="l">
              <a:spcBef>
                <a:spcPts val="0"/>
              </a:spcBef>
              <a:spcAft>
                <a:spcPts val="0"/>
              </a:spcAft>
              <a:buSzPts val="1200"/>
              <a:buChar char="○"/>
            </a:pPr>
            <a:r>
              <a:rPr lang="en"/>
              <a:t>Using skin color data and image metadata as parameters a </a:t>
            </a:r>
            <a:r>
              <a:rPr lang="en" u="sng"/>
              <a:t>multi-linear regression</a:t>
            </a:r>
            <a:r>
              <a:rPr lang="en"/>
              <a:t> with a </a:t>
            </a:r>
            <a:r>
              <a:rPr lang="en" u="sng"/>
              <a:t>bisquare weighting algorithm</a:t>
            </a:r>
            <a:r>
              <a:rPr lang="en"/>
              <a:t> was used to relate the image parameter data to CBC Hgb levels for each patient in MATLAB</a:t>
            </a:r>
            <a:endParaRPr/>
          </a:p>
          <a:p>
            <a:pPr indent="-304800" lvl="1" marL="914400" rtl="0" algn="l">
              <a:spcBef>
                <a:spcPts val="0"/>
              </a:spcBef>
              <a:spcAft>
                <a:spcPts val="0"/>
              </a:spcAft>
              <a:buSzPts val="1200"/>
              <a:buChar char="○"/>
            </a:pPr>
            <a:r>
              <a:rPr lang="en"/>
              <a:t>A </a:t>
            </a:r>
            <a:r>
              <a:rPr b="1" lang="en"/>
              <a:t>70:30</a:t>
            </a:r>
            <a:r>
              <a:rPr lang="en"/>
              <a:t> split was done for training and testing and validation was done by repeating the process a </a:t>
            </a:r>
            <a:r>
              <a:rPr b="1" lang="en"/>
              <a:t>1000 times</a:t>
            </a:r>
            <a:r>
              <a:rPr lang="en"/>
              <a:t> with a random split to optimize the parameters of the algorithm</a:t>
            </a:r>
            <a:endParaRPr/>
          </a:p>
        </p:txBody>
      </p:sp>
      <p:sp>
        <p:nvSpPr>
          <p:cNvPr id="296" name="Google Shape;296;p33"/>
          <p:cNvSpPr txBox="1"/>
          <p:nvPr/>
        </p:nvSpPr>
        <p:spPr>
          <a:xfrm>
            <a:off x="713100" y="4754750"/>
            <a:ext cx="339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https://www.nature.com/articles/s41467-018-07262-2#Sec8</a:t>
            </a:r>
            <a:endParaRPr sz="800"/>
          </a:p>
        </p:txBody>
      </p:sp>
      <p:pic>
        <p:nvPicPr>
          <p:cNvPr id="297" name="Google Shape;297;p33"/>
          <p:cNvPicPr preferRelativeResize="0"/>
          <p:nvPr/>
        </p:nvPicPr>
        <p:blipFill>
          <a:blip r:embed="rId6">
            <a:alphaModFix/>
          </a:blip>
          <a:stretch>
            <a:fillRect/>
          </a:stretch>
        </p:blipFill>
        <p:spPr>
          <a:xfrm>
            <a:off x="4928700" y="1152475"/>
            <a:ext cx="3910501" cy="31226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Selim Suner et al [</a:t>
            </a:r>
            <a:r>
              <a:rPr lang="en" u="sng">
                <a:solidFill>
                  <a:schemeClr val="hlink"/>
                </a:solidFill>
                <a:hlinkClick r:id="rId3"/>
              </a:rPr>
              <a:t>2</a:t>
            </a:r>
            <a:r>
              <a:rPr lang="en"/>
              <a:t>]</a:t>
            </a:r>
            <a:endParaRPr/>
          </a:p>
        </p:txBody>
      </p:sp>
      <p:sp>
        <p:nvSpPr>
          <p:cNvPr id="303" name="Google Shape;303;p34"/>
          <p:cNvSpPr txBox="1"/>
          <p:nvPr>
            <p:ph idx="1" type="body"/>
          </p:nvPr>
        </p:nvSpPr>
        <p:spPr>
          <a:xfrm>
            <a:off x="713100" y="1152475"/>
            <a:ext cx="4066800" cy="3140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Aim</a:t>
            </a:r>
            <a:endParaRPr/>
          </a:p>
          <a:p>
            <a:pPr indent="-304800" lvl="1" marL="914400" rtl="0" algn="l">
              <a:spcBef>
                <a:spcPts val="0"/>
              </a:spcBef>
              <a:spcAft>
                <a:spcPts val="0"/>
              </a:spcAft>
              <a:buSzPts val="1200"/>
              <a:buChar char="○"/>
            </a:pPr>
            <a:r>
              <a:rPr lang="en"/>
              <a:t>T</a:t>
            </a:r>
            <a:r>
              <a:rPr lang="en"/>
              <a:t>o develop an algorithm to predict hemoglobin concentration using smartphone captured images of the conjunctiva</a:t>
            </a:r>
            <a:endParaRPr/>
          </a:p>
          <a:p>
            <a:pPr indent="-304800" lvl="0" marL="457200" rtl="0" algn="l">
              <a:spcBef>
                <a:spcPts val="0"/>
              </a:spcBef>
              <a:spcAft>
                <a:spcPts val="0"/>
              </a:spcAft>
              <a:buSzPts val="1200"/>
              <a:buChar char="●"/>
            </a:pPr>
            <a:r>
              <a:rPr lang="en"/>
              <a:t>Why conjunctiva?</a:t>
            </a:r>
            <a:endParaRPr/>
          </a:p>
          <a:p>
            <a:pPr indent="-304800" lvl="1" marL="914400" rtl="0" algn="l">
              <a:spcBef>
                <a:spcPts val="0"/>
              </a:spcBef>
              <a:spcAft>
                <a:spcPts val="0"/>
              </a:spcAft>
              <a:buSzPts val="1200"/>
              <a:buChar char="○"/>
            </a:pPr>
            <a:r>
              <a:rPr lang="en"/>
              <a:t>It is a highly vascular surface with minimal connective tissue between the outer mucous membrane and blood vessels. </a:t>
            </a:r>
            <a:endParaRPr/>
          </a:p>
          <a:p>
            <a:pPr indent="-304800" lvl="1" marL="914400" rtl="0" algn="l">
              <a:spcBef>
                <a:spcPts val="0"/>
              </a:spcBef>
              <a:spcAft>
                <a:spcPts val="0"/>
              </a:spcAft>
              <a:buSzPts val="1200"/>
              <a:buChar char="○"/>
            </a:pPr>
            <a:r>
              <a:rPr lang="en"/>
              <a:t>It lacks melanin, epidermis, dermis, and subcutaneous fat</a:t>
            </a:r>
            <a:endParaRPr/>
          </a:p>
          <a:p>
            <a:pPr indent="-304800" lvl="0" marL="457200" rtl="0" algn="l">
              <a:spcBef>
                <a:spcPts val="0"/>
              </a:spcBef>
              <a:spcAft>
                <a:spcPts val="0"/>
              </a:spcAft>
              <a:buSzPts val="1200"/>
              <a:buChar char="●"/>
            </a:pPr>
            <a:r>
              <a:rPr lang="en"/>
              <a:t>Conclusion</a:t>
            </a:r>
            <a:endParaRPr/>
          </a:p>
          <a:p>
            <a:pPr indent="-304800" lvl="1" marL="914400" rtl="0" algn="l">
              <a:spcBef>
                <a:spcPts val="0"/>
              </a:spcBef>
              <a:spcAft>
                <a:spcPts val="0"/>
              </a:spcAft>
              <a:buSzPts val="1200"/>
              <a:buChar char="○"/>
            </a:pPr>
            <a:r>
              <a:rPr lang="en"/>
              <a:t>The </a:t>
            </a:r>
            <a:r>
              <a:rPr b="1" lang="en"/>
              <a:t>HHR </a:t>
            </a:r>
            <a:r>
              <a:rPr lang="en"/>
              <a:t>(High Hue Ratio) parameter was the primary parameter in the final matrix</a:t>
            </a:r>
            <a:endParaRPr/>
          </a:p>
          <a:p>
            <a:pPr indent="-304800" lvl="1" marL="914400" rtl="0" algn="l">
              <a:spcBef>
                <a:spcPts val="0"/>
              </a:spcBef>
              <a:spcAft>
                <a:spcPts val="0"/>
              </a:spcAft>
              <a:buSzPts val="1200"/>
              <a:buChar char="○"/>
            </a:pPr>
            <a:r>
              <a:rPr lang="en"/>
              <a:t> Accuracy, Sensitivity and Specificity were </a:t>
            </a:r>
            <a:r>
              <a:rPr b="1" lang="en"/>
              <a:t>0.78</a:t>
            </a:r>
            <a:r>
              <a:rPr lang="en"/>
              <a:t>, </a:t>
            </a:r>
            <a:r>
              <a:rPr b="1" lang="en"/>
              <a:t>0.81</a:t>
            </a:r>
            <a:r>
              <a:rPr lang="en"/>
              <a:t> and </a:t>
            </a:r>
            <a:r>
              <a:rPr b="1" lang="en"/>
              <a:t>0.73</a:t>
            </a:r>
            <a:r>
              <a:rPr lang="en"/>
              <a:t> respectively</a:t>
            </a:r>
            <a:endParaRPr/>
          </a:p>
        </p:txBody>
      </p:sp>
      <p:pic>
        <p:nvPicPr>
          <p:cNvPr id="304" name="Google Shape;304;p34"/>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05" name="Google Shape;305;p34"/>
          <p:cNvSpPr txBox="1"/>
          <p:nvPr/>
        </p:nvSpPr>
        <p:spPr>
          <a:xfrm>
            <a:off x="713100" y="4754750"/>
            <a:ext cx="396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https://journals.plos.org/plosone/article?id=10.1371/journal.pone.0253495#sec013</a:t>
            </a:r>
            <a:endParaRPr sz="800"/>
          </a:p>
        </p:txBody>
      </p:sp>
      <p:pic>
        <p:nvPicPr>
          <p:cNvPr id="306" name="Google Shape;306;p34"/>
          <p:cNvPicPr preferRelativeResize="0"/>
          <p:nvPr/>
        </p:nvPicPr>
        <p:blipFill>
          <a:blip r:embed="rId6">
            <a:alphaModFix/>
          </a:blip>
          <a:stretch>
            <a:fillRect/>
          </a:stretch>
        </p:blipFill>
        <p:spPr>
          <a:xfrm>
            <a:off x="6515475" y="1060625"/>
            <a:ext cx="2146075" cy="2129680"/>
          </a:xfrm>
          <a:prstGeom prst="rect">
            <a:avLst/>
          </a:prstGeom>
          <a:noFill/>
          <a:ln>
            <a:noFill/>
          </a:ln>
        </p:spPr>
      </p:pic>
      <p:pic>
        <p:nvPicPr>
          <p:cNvPr id="307" name="Google Shape;307;p34"/>
          <p:cNvPicPr preferRelativeResize="0"/>
          <p:nvPr/>
        </p:nvPicPr>
        <p:blipFill>
          <a:blip r:embed="rId7">
            <a:alphaModFix/>
          </a:blip>
          <a:stretch>
            <a:fillRect/>
          </a:stretch>
        </p:blipFill>
        <p:spPr>
          <a:xfrm>
            <a:off x="4572000" y="2814923"/>
            <a:ext cx="1943476" cy="1939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Selim Suner et al [</a:t>
            </a:r>
            <a:r>
              <a:rPr lang="en" u="sng">
                <a:solidFill>
                  <a:schemeClr val="hlink"/>
                </a:solidFill>
                <a:hlinkClick r:id="rId3"/>
              </a:rPr>
              <a:t>2</a:t>
            </a:r>
            <a:r>
              <a:rPr lang="en"/>
              <a:t>]</a:t>
            </a:r>
            <a:endParaRPr/>
          </a:p>
        </p:txBody>
      </p:sp>
      <p:sp>
        <p:nvSpPr>
          <p:cNvPr id="313" name="Google Shape;313;p35"/>
          <p:cNvSpPr txBox="1"/>
          <p:nvPr>
            <p:ph idx="1" type="body"/>
          </p:nvPr>
        </p:nvSpPr>
        <p:spPr>
          <a:xfrm>
            <a:off x="713100" y="1152475"/>
            <a:ext cx="4386900" cy="3140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Methodology</a:t>
            </a:r>
            <a:endParaRPr/>
          </a:p>
          <a:p>
            <a:pPr indent="-304800" lvl="1" marL="914400" rtl="0" algn="l">
              <a:spcBef>
                <a:spcPts val="0"/>
              </a:spcBef>
              <a:spcAft>
                <a:spcPts val="0"/>
              </a:spcAft>
              <a:buSzPts val="1200"/>
              <a:buChar char="○"/>
            </a:pPr>
            <a:r>
              <a:rPr lang="en"/>
              <a:t>Total </a:t>
            </a:r>
            <a:r>
              <a:rPr b="1" lang="en"/>
              <a:t>344 </a:t>
            </a:r>
            <a:r>
              <a:rPr lang="en"/>
              <a:t>patients out of which 52% were male</a:t>
            </a:r>
            <a:endParaRPr/>
          </a:p>
          <a:p>
            <a:pPr indent="-304800" lvl="1" marL="914400" rtl="0" algn="l">
              <a:spcBef>
                <a:spcPts val="0"/>
              </a:spcBef>
              <a:spcAft>
                <a:spcPts val="0"/>
              </a:spcAft>
              <a:buSzPts val="1200"/>
              <a:buChar char="○"/>
            </a:pPr>
            <a:r>
              <a:rPr lang="en"/>
              <a:t>Close to 3K images were captured using an iPhone 7 Plus</a:t>
            </a:r>
            <a:endParaRPr/>
          </a:p>
          <a:p>
            <a:pPr indent="-304800" lvl="1" marL="914400" rtl="0" algn="l">
              <a:spcBef>
                <a:spcPts val="0"/>
              </a:spcBef>
              <a:spcAft>
                <a:spcPts val="0"/>
              </a:spcAft>
              <a:buSzPts val="1200"/>
              <a:buChar char="○"/>
            </a:pPr>
            <a:r>
              <a:rPr lang="en"/>
              <a:t>Images were analysed using MATLAB, the ROI was selected manually and stored for further use</a:t>
            </a:r>
            <a:endParaRPr/>
          </a:p>
          <a:p>
            <a:pPr indent="-304800" lvl="1" marL="914400" rtl="0" algn="l">
              <a:spcBef>
                <a:spcPts val="0"/>
              </a:spcBef>
              <a:spcAft>
                <a:spcPts val="0"/>
              </a:spcAft>
              <a:buSzPts val="1200"/>
              <a:buChar char="○"/>
            </a:pPr>
            <a:r>
              <a:rPr lang="en"/>
              <a:t>26 image-based parameters such as average brightness of the image, average value of red image component, flash activation and entropy of the image etc, were extracted from ROI</a:t>
            </a:r>
            <a:endParaRPr/>
          </a:p>
          <a:p>
            <a:pPr indent="-304800" lvl="1" marL="914400" rtl="0" algn="l">
              <a:spcBef>
                <a:spcPts val="0"/>
              </a:spcBef>
              <a:spcAft>
                <a:spcPts val="0"/>
              </a:spcAft>
              <a:buSzPts val="1200"/>
              <a:buChar char="○"/>
            </a:pPr>
            <a:r>
              <a:rPr lang="en"/>
              <a:t>A matrix with columns as these </a:t>
            </a:r>
            <a:r>
              <a:rPr b="1" lang="en"/>
              <a:t>26 parameters</a:t>
            </a:r>
            <a:r>
              <a:rPr lang="en"/>
              <a:t> and the actual Hb values was formed</a:t>
            </a:r>
            <a:endParaRPr/>
          </a:p>
          <a:p>
            <a:pPr indent="-304800" lvl="1" marL="914400" rtl="0" algn="l">
              <a:spcBef>
                <a:spcPts val="0"/>
              </a:spcBef>
              <a:spcAft>
                <a:spcPts val="0"/>
              </a:spcAft>
              <a:buSzPts val="1200"/>
              <a:buChar char="○"/>
            </a:pPr>
            <a:r>
              <a:rPr lang="en"/>
              <a:t>Regression analysis was performed using this matrix for estimating hemoglobin</a:t>
            </a:r>
            <a:endParaRPr/>
          </a:p>
          <a:p>
            <a:pPr indent="-304800" lvl="1" marL="914400" rtl="0" algn="l">
              <a:spcBef>
                <a:spcPts val="0"/>
              </a:spcBef>
              <a:spcAft>
                <a:spcPts val="0"/>
              </a:spcAft>
              <a:buSzPts val="1200"/>
              <a:buChar char="○"/>
            </a:pPr>
            <a:r>
              <a:rPr lang="en"/>
              <a:t>During validation k-fold testing was done on 10% of total data for ten times</a:t>
            </a:r>
            <a:endParaRPr/>
          </a:p>
        </p:txBody>
      </p:sp>
      <p:pic>
        <p:nvPicPr>
          <p:cNvPr id="314" name="Google Shape;314;p35"/>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15" name="Google Shape;315;p35"/>
          <p:cNvSpPr txBox="1"/>
          <p:nvPr/>
        </p:nvSpPr>
        <p:spPr>
          <a:xfrm>
            <a:off x="713100" y="4754750"/>
            <a:ext cx="396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https://journals.plos.org/plosone/article?id=10.1371/journal.pone.0253495#sec013</a:t>
            </a:r>
            <a:endParaRPr sz="800"/>
          </a:p>
        </p:txBody>
      </p:sp>
      <p:pic>
        <p:nvPicPr>
          <p:cNvPr id="316" name="Google Shape;316;p35"/>
          <p:cNvPicPr preferRelativeResize="0"/>
          <p:nvPr/>
        </p:nvPicPr>
        <p:blipFill>
          <a:blip r:embed="rId6">
            <a:alphaModFix/>
          </a:blip>
          <a:stretch>
            <a:fillRect/>
          </a:stretch>
        </p:blipFill>
        <p:spPr>
          <a:xfrm>
            <a:off x="5252400" y="1213025"/>
            <a:ext cx="3048000" cy="866775"/>
          </a:xfrm>
          <a:prstGeom prst="rect">
            <a:avLst/>
          </a:prstGeom>
          <a:noFill/>
          <a:ln>
            <a:noFill/>
          </a:ln>
        </p:spPr>
      </p:pic>
      <p:pic>
        <p:nvPicPr>
          <p:cNvPr id="317" name="Google Shape;317;p35"/>
          <p:cNvPicPr preferRelativeResize="0"/>
          <p:nvPr/>
        </p:nvPicPr>
        <p:blipFill>
          <a:blip r:embed="rId7">
            <a:alphaModFix/>
          </a:blip>
          <a:stretch>
            <a:fillRect/>
          </a:stretch>
        </p:blipFill>
        <p:spPr>
          <a:xfrm>
            <a:off x="5252400" y="2129325"/>
            <a:ext cx="2126372" cy="275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Justice Williams Asare et al [</a:t>
            </a:r>
            <a:r>
              <a:rPr lang="en" u="sng">
                <a:solidFill>
                  <a:schemeClr val="hlink"/>
                </a:solidFill>
                <a:hlinkClick r:id="rId3"/>
              </a:rPr>
              <a:t>3</a:t>
            </a:r>
            <a:r>
              <a:rPr lang="en"/>
              <a:t>]</a:t>
            </a:r>
            <a:endParaRPr/>
          </a:p>
        </p:txBody>
      </p:sp>
      <p:pic>
        <p:nvPicPr>
          <p:cNvPr id="323" name="Google Shape;323;p36"/>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24" name="Google Shape;324;p36"/>
          <p:cNvSpPr txBox="1"/>
          <p:nvPr>
            <p:ph idx="1" type="body"/>
          </p:nvPr>
        </p:nvSpPr>
        <p:spPr>
          <a:xfrm>
            <a:off x="713100" y="1152475"/>
            <a:ext cx="3858900" cy="33246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Aim</a:t>
            </a:r>
            <a:endParaRPr/>
          </a:p>
          <a:p>
            <a:pPr indent="-304800" lvl="1" marL="914400" rtl="0" algn="l">
              <a:spcBef>
                <a:spcPts val="0"/>
              </a:spcBef>
              <a:spcAft>
                <a:spcPts val="0"/>
              </a:spcAft>
              <a:buSzPts val="1200"/>
              <a:buChar char="○"/>
            </a:pPr>
            <a:r>
              <a:rPr lang="en"/>
              <a:t>T</a:t>
            </a:r>
            <a:r>
              <a:rPr lang="en"/>
              <a:t>o do a comparative study of the popular machine learning algorithms like SVM, k-NN, CNN, Naïve Bayes and decision tree for detecting iron-deficiency anemia using images of the conjunctiva of the eyes, palpable palm and color of the fingernails</a:t>
            </a:r>
            <a:endParaRPr/>
          </a:p>
          <a:p>
            <a:pPr indent="-304800" lvl="0" marL="457200" rtl="0" algn="l">
              <a:spcBef>
                <a:spcPts val="0"/>
              </a:spcBef>
              <a:spcAft>
                <a:spcPts val="0"/>
              </a:spcAft>
              <a:buSzPts val="1200"/>
              <a:buChar char="●"/>
            </a:pPr>
            <a:r>
              <a:rPr lang="en"/>
              <a:t>Conclusion</a:t>
            </a:r>
            <a:endParaRPr/>
          </a:p>
          <a:p>
            <a:pPr indent="-304800" lvl="1" marL="914400" rtl="0" algn="l">
              <a:spcBef>
                <a:spcPts val="0"/>
              </a:spcBef>
              <a:spcAft>
                <a:spcPts val="0"/>
              </a:spcAft>
              <a:buSzPts val="1200"/>
              <a:buChar char="○"/>
            </a:pPr>
            <a:r>
              <a:rPr lang="en"/>
              <a:t>The CNN obtained an accuracy of </a:t>
            </a:r>
            <a:r>
              <a:rPr b="1" lang="en"/>
              <a:t>98.45</a:t>
            </a:r>
            <a:r>
              <a:rPr lang="en"/>
              <a:t>% on the </a:t>
            </a:r>
            <a:r>
              <a:rPr lang="en" u="sng"/>
              <a:t>conjunctiva of the eyes</a:t>
            </a:r>
            <a:r>
              <a:rPr lang="en"/>
              <a:t>, </a:t>
            </a:r>
            <a:r>
              <a:rPr b="1" lang="en"/>
              <a:t>98.33</a:t>
            </a:r>
            <a:r>
              <a:rPr lang="en"/>
              <a:t>% on the color of the </a:t>
            </a:r>
            <a:r>
              <a:rPr lang="en" u="sng"/>
              <a:t>fingernails</a:t>
            </a:r>
            <a:r>
              <a:rPr lang="en"/>
              <a:t>, and </a:t>
            </a:r>
            <a:r>
              <a:rPr b="1" lang="en"/>
              <a:t>99.12</a:t>
            </a:r>
            <a:r>
              <a:rPr lang="en"/>
              <a:t>% on the </a:t>
            </a:r>
            <a:r>
              <a:rPr lang="en" u="sng"/>
              <a:t>palpable palm</a:t>
            </a:r>
            <a:endParaRPr u="sng"/>
          </a:p>
          <a:p>
            <a:pPr indent="-304800" lvl="1" marL="914400" rtl="0" algn="l">
              <a:spcBef>
                <a:spcPts val="0"/>
              </a:spcBef>
              <a:spcAft>
                <a:spcPts val="0"/>
              </a:spcAft>
              <a:buSzPts val="1200"/>
              <a:buChar char="○"/>
            </a:pPr>
            <a:r>
              <a:rPr lang="en"/>
              <a:t>The best detection result was obtained by combining three component features </a:t>
            </a:r>
            <a:br>
              <a:rPr lang="en"/>
            </a:br>
            <a:r>
              <a:rPr b="1" lang="en"/>
              <a:t>a*</a:t>
            </a:r>
            <a:r>
              <a:rPr lang="en"/>
              <a:t>, </a:t>
            </a:r>
            <a:r>
              <a:rPr b="1" lang="en"/>
              <a:t>b*</a:t>
            </a:r>
            <a:r>
              <a:rPr lang="en"/>
              <a:t>, and the </a:t>
            </a:r>
            <a:r>
              <a:rPr b="1" lang="en"/>
              <a:t>G</a:t>
            </a:r>
            <a:r>
              <a:rPr lang="en"/>
              <a:t> value retrieved from the RGB component pictures.</a:t>
            </a:r>
            <a:endParaRPr/>
          </a:p>
        </p:txBody>
      </p:sp>
      <p:sp>
        <p:nvSpPr>
          <p:cNvPr id="325" name="Google Shape;325;p36"/>
          <p:cNvSpPr txBox="1"/>
          <p:nvPr/>
        </p:nvSpPr>
        <p:spPr>
          <a:xfrm>
            <a:off x="713100" y="4754750"/>
            <a:ext cx="396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https://onlinelibrary.wiley.com/doi/full/10.1002/eng2.12667</a:t>
            </a:r>
            <a:endParaRPr sz="800"/>
          </a:p>
        </p:txBody>
      </p:sp>
      <p:pic>
        <p:nvPicPr>
          <p:cNvPr id="326" name="Google Shape;326;p36"/>
          <p:cNvPicPr preferRelativeResize="0"/>
          <p:nvPr/>
        </p:nvPicPr>
        <p:blipFill>
          <a:blip r:embed="rId6">
            <a:alphaModFix/>
          </a:blip>
          <a:stretch>
            <a:fillRect/>
          </a:stretch>
        </p:blipFill>
        <p:spPr>
          <a:xfrm>
            <a:off x="4677300" y="1152473"/>
            <a:ext cx="3858900" cy="1566713"/>
          </a:xfrm>
          <a:prstGeom prst="rect">
            <a:avLst/>
          </a:prstGeom>
          <a:noFill/>
          <a:ln>
            <a:noFill/>
          </a:ln>
        </p:spPr>
      </p:pic>
      <p:pic>
        <p:nvPicPr>
          <p:cNvPr id="327" name="Google Shape;327;p36"/>
          <p:cNvPicPr preferRelativeResize="0"/>
          <p:nvPr/>
        </p:nvPicPr>
        <p:blipFill>
          <a:blip r:embed="rId7">
            <a:alphaModFix/>
          </a:blip>
          <a:stretch>
            <a:fillRect/>
          </a:stretch>
        </p:blipFill>
        <p:spPr>
          <a:xfrm>
            <a:off x="5161850" y="2811027"/>
            <a:ext cx="2889800" cy="1705000"/>
          </a:xfrm>
          <a:prstGeom prst="rect">
            <a:avLst/>
          </a:prstGeom>
          <a:noFill/>
          <a:ln>
            <a:noFill/>
          </a:ln>
        </p:spPr>
      </p:pic>
      <p:sp>
        <p:nvSpPr>
          <p:cNvPr id="328" name="Google Shape;328;p36"/>
          <p:cNvSpPr txBox="1"/>
          <p:nvPr/>
        </p:nvSpPr>
        <p:spPr>
          <a:xfrm>
            <a:off x="5161850" y="4607875"/>
            <a:ext cx="234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C1D1E"/>
                </a:solidFill>
                <a:highlight>
                  <a:srgbClr val="FFFFFF"/>
                </a:highlight>
              </a:rPr>
              <a:t>AUC curve of the conjunctiva of the eyes for anemia detection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Justice Williams Asare et al [</a:t>
            </a:r>
            <a:r>
              <a:rPr lang="en" u="sng">
                <a:solidFill>
                  <a:schemeClr val="hlink"/>
                </a:solidFill>
                <a:hlinkClick r:id="rId3"/>
              </a:rPr>
              <a:t>3</a:t>
            </a:r>
            <a:r>
              <a:rPr lang="en"/>
              <a:t>]</a:t>
            </a:r>
            <a:endParaRPr/>
          </a:p>
        </p:txBody>
      </p:sp>
      <p:pic>
        <p:nvPicPr>
          <p:cNvPr id="334" name="Google Shape;334;p37"/>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35" name="Google Shape;335;p37"/>
          <p:cNvSpPr txBox="1"/>
          <p:nvPr>
            <p:ph idx="1" type="body"/>
          </p:nvPr>
        </p:nvSpPr>
        <p:spPr>
          <a:xfrm>
            <a:off x="713100" y="1152475"/>
            <a:ext cx="6215700" cy="3509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Methodology</a:t>
            </a:r>
            <a:endParaRPr/>
          </a:p>
          <a:p>
            <a:pPr indent="-304800" lvl="1" marL="914400" rtl="0" algn="l">
              <a:spcBef>
                <a:spcPts val="0"/>
              </a:spcBef>
              <a:spcAft>
                <a:spcPts val="0"/>
              </a:spcAft>
              <a:buSzPts val="1200"/>
              <a:buChar char="○"/>
            </a:pPr>
            <a:r>
              <a:rPr lang="en"/>
              <a:t>The data was collected using Kobo Collect (v2021.2.4) installed on Samsung Galaxy Tab 7A</a:t>
            </a:r>
            <a:endParaRPr/>
          </a:p>
          <a:p>
            <a:pPr indent="-304800" lvl="1" marL="914400" rtl="0" algn="l">
              <a:spcBef>
                <a:spcPts val="0"/>
              </a:spcBef>
              <a:spcAft>
                <a:spcPts val="0"/>
              </a:spcAft>
              <a:buSzPts val="1200"/>
              <a:buChar char="○"/>
            </a:pPr>
            <a:r>
              <a:rPr lang="en"/>
              <a:t>Images of conjunctiva, palm and fingernails were taken from </a:t>
            </a:r>
            <a:r>
              <a:rPr b="1" lang="en"/>
              <a:t>710</a:t>
            </a:r>
            <a:r>
              <a:rPr lang="en"/>
              <a:t> children aged 6 to 59 months</a:t>
            </a:r>
            <a:endParaRPr/>
          </a:p>
          <a:p>
            <a:pPr indent="-304800" lvl="1" marL="914400" rtl="0" algn="l">
              <a:spcBef>
                <a:spcPts val="0"/>
              </a:spcBef>
              <a:spcAft>
                <a:spcPts val="0"/>
              </a:spcAft>
              <a:buSzPts val="1200"/>
              <a:buChar char="○"/>
            </a:pPr>
            <a:r>
              <a:rPr lang="en"/>
              <a:t>To extract the conjunctiva from the eye image, triangle thresholding was applied </a:t>
            </a:r>
            <a:endParaRPr/>
          </a:p>
          <a:p>
            <a:pPr indent="-304800" lvl="1" marL="914400" rtl="0" algn="l">
              <a:spcBef>
                <a:spcPts val="0"/>
              </a:spcBef>
              <a:spcAft>
                <a:spcPts val="0"/>
              </a:spcAft>
              <a:buSzPts val="1200"/>
              <a:buChar char="○"/>
            </a:pPr>
            <a:r>
              <a:rPr lang="en"/>
              <a:t>Then all the images were segmented into their various CIE L*a*b* color spaces</a:t>
            </a:r>
            <a:endParaRPr/>
          </a:p>
          <a:p>
            <a:pPr indent="-304800" lvl="1" marL="914400" rtl="0" algn="l">
              <a:spcBef>
                <a:spcPts val="0"/>
              </a:spcBef>
              <a:spcAft>
                <a:spcPts val="0"/>
              </a:spcAft>
              <a:buSzPts val="1200"/>
              <a:buChar char="○"/>
            </a:pPr>
            <a:r>
              <a:rPr lang="en"/>
              <a:t>Then for each image of the dataset augmenting such as rotating 90°, and 270°, flipping using the vertical and horizontal method and a translation to the X and Y axis</a:t>
            </a:r>
            <a:endParaRPr/>
          </a:p>
          <a:p>
            <a:pPr indent="-304800" lvl="1" marL="914400" rtl="0" algn="l">
              <a:spcBef>
                <a:spcPts val="0"/>
              </a:spcBef>
              <a:spcAft>
                <a:spcPts val="0"/>
              </a:spcAft>
              <a:buSzPts val="1200"/>
              <a:buChar char="○"/>
            </a:pPr>
            <a:r>
              <a:rPr lang="en"/>
              <a:t>The </a:t>
            </a:r>
            <a:r>
              <a:rPr lang="en" u="sng"/>
              <a:t>final dataset</a:t>
            </a:r>
            <a:r>
              <a:rPr lang="en"/>
              <a:t> had </a:t>
            </a:r>
            <a:r>
              <a:rPr b="1" lang="en"/>
              <a:t>2635</a:t>
            </a:r>
            <a:r>
              <a:rPr lang="en"/>
              <a:t> images of each conjunctiva, palm and fingernail</a:t>
            </a:r>
            <a:endParaRPr/>
          </a:p>
          <a:p>
            <a:pPr indent="-304800" lvl="1" marL="914400" rtl="0" algn="l">
              <a:spcBef>
                <a:spcPts val="0"/>
              </a:spcBef>
              <a:spcAft>
                <a:spcPts val="0"/>
              </a:spcAft>
              <a:buSzPts val="1200"/>
              <a:buChar char="○"/>
            </a:pPr>
            <a:r>
              <a:rPr lang="en"/>
              <a:t>The dataset was randomly divided into </a:t>
            </a:r>
            <a:r>
              <a:rPr b="1" lang="en"/>
              <a:t>70</a:t>
            </a:r>
            <a:r>
              <a:rPr lang="en"/>
              <a:t>%, </a:t>
            </a:r>
            <a:r>
              <a:rPr b="1" lang="en"/>
              <a:t>10</a:t>
            </a:r>
            <a:r>
              <a:rPr lang="en"/>
              <a:t>% and </a:t>
            </a:r>
            <a:r>
              <a:rPr b="1" lang="en"/>
              <a:t>20</a:t>
            </a:r>
            <a:r>
              <a:rPr lang="en"/>
              <a:t>%, to train, validated, and tested the models respectively and </a:t>
            </a:r>
            <a:r>
              <a:rPr lang="en" u="sng"/>
              <a:t>10-fold cross-validation</a:t>
            </a:r>
            <a:r>
              <a:rPr lang="en"/>
              <a:t> was employed for validating the models</a:t>
            </a:r>
            <a:endParaRPr/>
          </a:p>
          <a:p>
            <a:pPr indent="-304800" lvl="1" marL="914400" rtl="0" algn="l">
              <a:spcBef>
                <a:spcPts val="0"/>
              </a:spcBef>
              <a:spcAft>
                <a:spcPts val="0"/>
              </a:spcAft>
              <a:buSzPts val="1200"/>
              <a:buChar char="○"/>
            </a:pPr>
            <a:r>
              <a:rPr lang="en"/>
              <a:t>CNN was trained using the AlexNet and the stochastic gradient descent (SGD) optimization and ReLu.</a:t>
            </a:r>
            <a:endParaRPr/>
          </a:p>
        </p:txBody>
      </p:sp>
      <p:sp>
        <p:nvSpPr>
          <p:cNvPr id="336" name="Google Shape;336;p37"/>
          <p:cNvSpPr txBox="1"/>
          <p:nvPr/>
        </p:nvSpPr>
        <p:spPr>
          <a:xfrm>
            <a:off x="713100" y="4754750"/>
            <a:ext cx="396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https://onlinelibrary.wiley.com/doi/full/10.1002/eng2.12667</a:t>
            </a:r>
            <a:endParaRPr sz="800"/>
          </a:p>
        </p:txBody>
      </p:sp>
      <p:pic>
        <p:nvPicPr>
          <p:cNvPr id="337" name="Google Shape;337;p37"/>
          <p:cNvPicPr preferRelativeResize="0"/>
          <p:nvPr/>
        </p:nvPicPr>
        <p:blipFill>
          <a:blip r:embed="rId6">
            <a:alphaModFix/>
          </a:blip>
          <a:stretch>
            <a:fillRect/>
          </a:stretch>
        </p:blipFill>
        <p:spPr>
          <a:xfrm>
            <a:off x="7068838" y="1468750"/>
            <a:ext cx="1910400" cy="22060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Giovanni Dimauro et al [</a:t>
            </a:r>
            <a:r>
              <a:rPr lang="en" u="sng">
                <a:solidFill>
                  <a:schemeClr val="hlink"/>
                </a:solidFill>
                <a:hlinkClick r:id="rId3"/>
              </a:rPr>
              <a:t>4</a:t>
            </a:r>
            <a:r>
              <a:rPr lang="en"/>
              <a:t>]</a:t>
            </a:r>
            <a:endParaRPr/>
          </a:p>
        </p:txBody>
      </p:sp>
      <p:pic>
        <p:nvPicPr>
          <p:cNvPr id="343" name="Google Shape;343;p38"/>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44" name="Google Shape;344;p38"/>
          <p:cNvSpPr txBox="1"/>
          <p:nvPr>
            <p:ph idx="1" type="body"/>
          </p:nvPr>
        </p:nvSpPr>
        <p:spPr>
          <a:xfrm>
            <a:off x="713100" y="1152475"/>
            <a:ext cx="3858900" cy="3140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Aim</a:t>
            </a:r>
            <a:endParaRPr/>
          </a:p>
          <a:p>
            <a:pPr indent="-304800" lvl="1" marL="914400" rtl="0" algn="l">
              <a:spcBef>
                <a:spcPts val="0"/>
              </a:spcBef>
              <a:spcAft>
                <a:spcPts val="0"/>
              </a:spcAft>
              <a:buSzPts val="1200"/>
              <a:buChar char="○"/>
            </a:pPr>
            <a:r>
              <a:rPr lang="en"/>
              <a:t>To </a:t>
            </a:r>
            <a:r>
              <a:rPr lang="en"/>
              <a:t>present a novel intelligent system, based on machine learning, that supports the automated diagnosis of anemia</a:t>
            </a:r>
            <a:endParaRPr/>
          </a:p>
          <a:p>
            <a:pPr indent="-304800" lvl="0" marL="457200" rtl="0" algn="l">
              <a:spcBef>
                <a:spcPts val="0"/>
              </a:spcBef>
              <a:spcAft>
                <a:spcPts val="0"/>
              </a:spcAft>
              <a:buSzPts val="1200"/>
              <a:buChar char="●"/>
            </a:pPr>
            <a:r>
              <a:rPr lang="en"/>
              <a:t>Why conjunctiva?</a:t>
            </a:r>
            <a:endParaRPr/>
          </a:p>
          <a:p>
            <a:pPr indent="-304800" lvl="1" marL="914400" rtl="0" algn="l">
              <a:spcBef>
                <a:spcPts val="0"/>
              </a:spcBef>
              <a:spcAft>
                <a:spcPts val="0"/>
              </a:spcAft>
              <a:buSzPts val="1200"/>
              <a:buChar char="○"/>
            </a:pPr>
            <a:r>
              <a:rPr lang="en"/>
              <a:t>It has </a:t>
            </a:r>
            <a:r>
              <a:rPr lang="en"/>
              <a:t>high degree of vascularization and an abundant presence of micro-vessels</a:t>
            </a:r>
            <a:endParaRPr/>
          </a:p>
          <a:p>
            <a:pPr indent="-304800" lvl="1" marL="914400" rtl="0" algn="l">
              <a:spcBef>
                <a:spcPts val="0"/>
              </a:spcBef>
              <a:spcAft>
                <a:spcPts val="0"/>
              </a:spcAft>
              <a:buSzPts val="1200"/>
              <a:buChar char="○"/>
            </a:pPr>
            <a:r>
              <a:rPr lang="en"/>
              <a:t>Also during the physical examination, heart rate, respiratory rate and pallor conjunctiva or tongue or nail bed are evaluated</a:t>
            </a:r>
            <a:endParaRPr/>
          </a:p>
          <a:p>
            <a:pPr indent="-304800" lvl="0" marL="457200" rtl="0" algn="l">
              <a:spcBef>
                <a:spcPts val="0"/>
              </a:spcBef>
              <a:spcAft>
                <a:spcPts val="0"/>
              </a:spcAft>
              <a:buSzPts val="1200"/>
              <a:buChar char="●"/>
            </a:pPr>
            <a:r>
              <a:rPr lang="en"/>
              <a:t>Conclusion</a:t>
            </a:r>
            <a:endParaRPr/>
          </a:p>
          <a:p>
            <a:pPr indent="-304800" lvl="1" marL="914400" rtl="0" algn="l">
              <a:spcBef>
                <a:spcPts val="0"/>
              </a:spcBef>
              <a:spcAft>
                <a:spcPts val="0"/>
              </a:spcAft>
              <a:buSzPts val="1200"/>
              <a:buChar char="○"/>
            </a:pPr>
            <a:r>
              <a:rPr lang="en"/>
              <a:t>SVM had the best accuracy of </a:t>
            </a:r>
            <a:r>
              <a:rPr b="1" lang="en"/>
              <a:t>0.86</a:t>
            </a:r>
            <a:r>
              <a:rPr lang="en"/>
              <a:t> </a:t>
            </a:r>
            <a:r>
              <a:rPr lang="en"/>
              <a:t>while RUSBoost had the best sensitivity of </a:t>
            </a:r>
            <a:r>
              <a:rPr b="1" lang="en"/>
              <a:t>0.66</a:t>
            </a:r>
            <a:endParaRPr b="1"/>
          </a:p>
        </p:txBody>
      </p:sp>
      <p:sp>
        <p:nvSpPr>
          <p:cNvPr id="345" name="Google Shape;345;p38"/>
          <p:cNvSpPr txBox="1"/>
          <p:nvPr/>
        </p:nvSpPr>
        <p:spPr>
          <a:xfrm>
            <a:off x="713100" y="4754750"/>
            <a:ext cx="396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https://www.sciencedirect.com/science/article/pii/S0933365722002299?via%3Dihub</a:t>
            </a:r>
            <a:endParaRPr sz="800"/>
          </a:p>
        </p:txBody>
      </p:sp>
      <p:pic>
        <p:nvPicPr>
          <p:cNvPr id="346" name="Google Shape;346;p38"/>
          <p:cNvPicPr preferRelativeResize="0"/>
          <p:nvPr/>
        </p:nvPicPr>
        <p:blipFill>
          <a:blip r:embed="rId6">
            <a:alphaModFix/>
          </a:blip>
          <a:stretch>
            <a:fillRect/>
          </a:stretch>
        </p:blipFill>
        <p:spPr>
          <a:xfrm>
            <a:off x="4724400" y="1369513"/>
            <a:ext cx="4267200" cy="27060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Giovanni Dimauro et al [</a:t>
            </a:r>
            <a:r>
              <a:rPr lang="en" u="sng">
                <a:solidFill>
                  <a:schemeClr val="hlink"/>
                </a:solidFill>
                <a:hlinkClick r:id="rId3"/>
              </a:rPr>
              <a:t>4</a:t>
            </a:r>
            <a:r>
              <a:rPr lang="en"/>
              <a:t>]</a:t>
            </a:r>
            <a:endParaRPr/>
          </a:p>
        </p:txBody>
      </p:sp>
      <p:pic>
        <p:nvPicPr>
          <p:cNvPr id="352" name="Google Shape;352;p39"/>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53" name="Google Shape;353;p39"/>
          <p:cNvSpPr txBox="1"/>
          <p:nvPr>
            <p:ph idx="1" type="body"/>
          </p:nvPr>
        </p:nvSpPr>
        <p:spPr>
          <a:xfrm>
            <a:off x="713100" y="1152475"/>
            <a:ext cx="4775700" cy="3509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Methodology</a:t>
            </a:r>
            <a:endParaRPr/>
          </a:p>
          <a:p>
            <a:pPr indent="-304800" lvl="1" marL="914400" rtl="0" algn="l">
              <a:spcBef>
                <a:spcPts val="0"/>
              </a:spcBef>
              <a:spcAft>
                <a:spcPts val="0"/>
              </a:spcAft>
              <a:buSzPts val="1200"/>
              <a:buChar char="○"/>
            </a:pPr>
            <a:r>
              <a:rPr lang="en"/>
              <a:t>They used the Eye-defy-anemia dataset containing </a:t>
            </a:r>
            <a:r>
              <a:rPr b="1" lang="en"/>
              <a:t>218</a:t>
            </a:r>
            <a:r>
              <a:rPr lang="en"/>
              <a:t> photos of eye which had </a:t>
            </a:r>
            <a:r>
              <a:rPr b="1" lang="en"/>
              <a:t>40% women</a:t>
            </a:r>
            <a:endParaRPr b="1"/>
          </a:p>
          <a:p>
            <a:pPr indent="-304800" lvl="1" marL="914400" rtl="0" algn="l">
              <a:spcBef>
                <a:spcPts val="0"/>
              </a:spcBef>
              <a:spcAft>
                <a:spcPts val="0"/>
              </a:spcAft>
              <a:buSzPts val="1200"/>
              <a:buChar char="○"/>
            </a:pPr>
            <a:r>
              <a:rPr lang="en"/>
              <a:t>The conjunctiva was either automatically segmented or manually segmented by experts</a:t>
            </a:r>
            <a:endParaRPr/>
          </a:p>
          <a:p>
            <a:pPr indent="-304800" lvl="1" marL="914400" rtl="0" algn="l">
              <a:spcBef>
                <a:spcPts val="0"/>
              </a:spcBef>
              <a:spcAft>
                <a:spcPts val="0"/>
              </a:spcAft>
              <a:buSzPts val="1200"/>
              <a:buChar char="○"/>
            </a:pPr>
            <a:r>
              <a:rPr b="1" lang="en"/>
              <a:t>Eleven</a:t>
            </a:r>
            <a:r>
              <a:rPr lang="en"/>
              <a:t> features are extracted: </a:t>
            </a:r>
            <a:r>
              <a:rPr i="1" lang="en"/>
              <a:t>mean</a:t>
            </a:r>
            <a:r>
              <a:rPr baseline="-25000" i="1" lang="en"/>
              <a:t>R</a:t>
            </a:r>
            <a:r>
              <a:rPr i="1" lang="en"/>
              <a:t>, mean</a:t>
            </a:r>
            <a:r>
              <a:rPr baseline="-25000" i="1" lang="en"/>
              <a:t>G</a:t>
            </a:r>
            <a:r>
              <a:rPr i="1" lang="en"/>
              <a:t>, mean</a:t>
            </a:r>
            <a:r>
              <a:rPr baseline="-25000" i="1" lang="en"/>
              <a:t>B</a:t>
            </a:r>
            <a:r>
              <a:rPr i="1" lang="en"/>
              <a:t>, HHR, Ent, B, g</a:t>
            </a:r>
            <a:r>
              <a:rPr baseline="-25000" i="1" lang="en"/>
              <a:t>1</a:t>
            </a:r>
            <a:r>
              <a:rPr i="1" lang="en"/>
              <a:t>, g</a:t>
            </a:r>
            <a:r>
              <a:rPr baseline="-25000" i="1" lang="en"/>
              <a:t>2</a:t>
            </a:r>
            <a:r>
              <a:rPr i="1" lang="en"/>
              <a:t>, g</a:t>
            </a:r>
            <a:r>
              <a:rPr baseline="-25000" i="1" lang="en"/>
              <a:t>3</a:t>
            </a:r>
            <a:r>
              <a:rPr i="1" lang="en"/>
              <a:t>, g</a:t>
            </a:r>
            <a:r>
              <a:rPr baseline="-25000" i="1" lang="en"/>
              <a:t>4</a:t>
            </a:r>
            <a:r>
              <a:rPr i="1" lang="en"/>
              <a:t>, and g</a:t>
            </a:r>
            <a:r>
              <a:rPr baseline="-25000" i="1" lang="en"/>
              <a:t>5 </a:t>
            </a:r>
            <a:endParaRPr i="1"/>
          </a:p>
          <a:p>
            <a:pPr indent="-304800" lvl="1" marL="914400" rtl="0" algn="l">
              <a:spcBef>
                <a:spcPts val="0"/>
              </a:spcBef>
              <a:spcAft>
                <a:spcPts val="0"/>
              </a:spcAft>
              <a:buSzPts val="1200"/>
              <a:buChar char="○"/>
            </a:pPr>
            <a:r>
              <a:rPr lang="en"/>
              <a:t>All the pixels whose components in the RGB color space were less than or equal to 20 and greater than or equal to 240 were not considered</a:t>
            </a:r>
            <a:endParaRPr/>
          </a:p>
          <a:p>
            <a:pPr indent="-304800" lvl="1" marL="914400" rtl="0" algn="l">
              <a:spcBef>
                <a:spcPts val="0"/>
              </a:spcBef>
              <a:spcAft>
                <a:spcPts val="0"/>
              </a:spcAft>
              <a:buSzPts val="1200"/>
              <a:buChar char="○"/>
            </a:pPr>
            <a:r>
              <a:rPr lang="en"/>
              <a:t>The dataset was randomly split for training (70 %) and testing (30 %), while preserving the proportion of anemic and non-anemic patients</a:t>
            </a:r>
            <a:endParaRPr/>
          </a:p>
          <a:p>
            <a:pPr indent="-304800" lvl="1" marL="914400" rtl="0" algn="l">
              <a:spcBef>
                <a:spcPts val="0"/>
              </a:spcBef>
              <a:spcAft>
                <a:spcPts val="0"/>
              </a:spcAft>
              <a:buSzPts val="1200"/>
              <a:buChar char="○"/>
            </a:pPr>
            <a:r>
              <a:rPr lang="en"/>
              <a:t>To address the class-imbalance of the dataset RUSBoost algorithm was used. </a:t>
            </a:r>
            <a:endParaRPr/>
          </a:p>
          <a:p>
            <a:pPr indent="-304800" lvl="1" marL="914400" rtl="0" algn="l">
              <a:spcBef>
                <a:spcPts val="0"/>
              </a:spcBef>
              <a:spcAft>
                <a:spcPts val="0"/>
              </a:spcAft>
              <a:buSzPts val="1200"/>
              <a:buChar char="○"/>
            </a:pPr>
            <a:r>
              <a:rPr lang="en"/>
              <a:t>The RUS algorithm helps balance the class distribution, and the AdaBoost algorithm improves the performance of the base learner using balanced data</a:t>
            </a:r>
            <a:endParaRPr b="1"/>
          </a:p>
        </p:txBody>
      </p:sp>
      <p:sp>
        <p:nvSpPr>
          <p:cNvPr id="354" name="Google Shape;354;p39"/>
          <p:cNvSpPr txBox="1"/>
          <p:nvPr/>
        </p:nvSpPr>
        <p:spPr>
          <a:xfrm>
            <a:off x="713100" y="4754750"/>
            <a:ext cx="396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https://www.sciencedirect.com/science/article/pii/S0933365722002299?via%3Dihub</a:t>
            </a:r>
            <a:endParaRPr sz="800"/>
          </a:p>
        </p:txBody>
      </p:sp>
      <p:pic>
        <p:nvPicPr>
          <p:cNvPr id="355" name="Google Shape;355;p39"/>
          <p:cNvPicPr preferRelativeResize="0"/>
          <p:nvPr/>
        </p:nvPicPr>
        <p:blipFill>
          <a:blip r:embed="rId6">
            <a:alphaModFix/>
          </a:blip>
          <a:stretch>
            <a:fillRect/>
          </a:stretch>
        </p:blipFill>
        <p:spPr>
          <a:xfrm>
            <a:off x="5680225" y="1353750"/>
            <a:ext cx="2675559" cy="330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Peter Appiahene et al [</a:t>
            </a:r>
            <a:r>
              <a:rPr lang="en" u="sng">
                <a:solidFill>
                  <a:schemeClr val="hlink"/>
                </a:solidFill>
                <a:hlinkClick r:id="rId3"/>
              </a:rPr>
              <a:t>5</a:t>
            </a:r>
            <a:r>
              <a:rPr lang="en"/>
              <a:t>]</a:t>
            </a:r>
            <a:endParaRPr/>
          </a:p>
        </p:txBody>
      </p:sp>
      <p:pic>
        <p:nvPicPr>
          <p:cNvPr id="361" name="Google Shape;361;p40"/>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62" name="Google Shape;362;p40"/>
          <p:cNvSpPr txBox="1"/>
          <p:nvPr>
            <p:ph idx="1" type="body"/>
          </p:nvPr>
        </p:nvSpPr>
        <p:spPr>
          <a:xfrm>
            <a:off x="713100" y="1152475"/>
            <a:ext cx="4467000" cy="27705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Aim</a:t>
            </a:r>
            <a:endParaRPr/>
          </a:p>
          <a:p>
            <a:pPr indent="-304800" lvl="1" marL="914400" rtl="0" algn="l">
              <a:spcBef>
                <a:spcPts val="0"/>
              </a:spcBef>
              <a:spcAft>
                <a:spcPts val="0"/>
              </a:spcAft>
              <a:buSzPts val="1200"/>
              <a:buChar char="○"/>
            </a:pPr>
            <a:r>
              <a:rPr lang="en"/>
              <a:t>U</a:t>
            </a:r>
            <a:r>
              <a:rPr lang="en"/>
              <a:t>sing the pallor of the palm to detect anemia using machine learning algorithms through a comparative study of Decision Tree, SVM, Naïve Bayes, k-NN and CNN</a:t>
            </a:r>
            <a:endParaRPr/>
          </a:p>
          <a:p>
            <a:pPr indent="-304800" lvl="0" marL="457200" rtl="0" algn="l">
              <a:spcBef>
                <a:spcPts val="0"/>
              </a:spcBef>
              <a:spcAft>
                <a:spcPts val="0"/>
              </a:spcAft>
              <a:buSzPts val="1200"/>
              <a:buChar char="●"/>
            </a:pPr>
            <a:r>
              <a:rPr lang="en"/>
              <a:t>Why palm?</a:t>
            </a:r>
            <a:endParaRPr/>
          </a:p>
          <a:p>
            <a:pPr indent="-304800" lvl="1" marL="914400" rtl="0" algn="l">
              <a:spcBef>
                <a:spcPts val="0"/>
              </a:spcBef>
              <a:spcAft>
                <a:spcPts val="0"/>
              </a:spcAft>
              <a:buSzPts val="1200"/>
              <a:buChar char="○"/>
            </a:pPr>
            <a:r>
              <a:rPr lang="en"/>
              <a:t>The Integrated Management of Childhood Illness (IMCI) strategy developed by the World Health Organization recommends the use of palmar pallor as the initial screening tool for anemia</a:t>
            </a:r>
            <a:endParaRPr/>
          </a:p>
          <a:p>
            <a:pPr indent="-304800" lvl="0" marL="457200" rtl="0" algn="l">
              <a:spcBef>
                <a:spcPts val="0"/>
              </a:spcBef>
              <a:spcAft>
                <a:spcPts val="0"/>
              </a:spcAft>
              <a:buSzPts val="1200"/>
              <a:buChar char="●"/>
            </a:pPr>
            <a:r>
              <a:rPr lang="en"/>
              <a:t>Conclusion</a:t>
            </a:r>
            <a:endParaRPr/>
          </a:p>
          <a:p>
            <a:pPr indent="-304800" lvl="1" marL="914400" rtl="0" algn="l">
              <a:spcBef>
                <a:spcPts val="0"/>
              </a:spcBef>
              <a:spcAft>
                <a:spcPts val="0"/>
              </a:spcAft>
              <a:buSzPts val="1200"/>
              <a:buChar char="○"/>
            </a:pPr>
            <a:r>
              <a:rPr lang="en"/>
              <a:t>The Naïve Bayes attained the highest accuracy of </a:t>
            </a:r>
            <a:r>
              <a:rPr b="1" lang="en"/>
              <a:t>99.96</a:t>
            </a:r>
            <a:r>
              <a:rPr lang="en"/>
              <a:t>% while CNN had the highest sensitivity of </a:t>
            </a:r>
            <a:r>
              <a:rPr b="1" lang="en"/>
              <a:t>99.98</a:t>
            </a:r>
            <a:r>
              <a:rPr lang="en"/>
              <a:t>%</a:t>
            </a:r>
            <a:endParaRPr/>
          </a:p>
        </p:txBody>
      </p:sp>
      <p:sp>
        <p:nvSpPr>
          <p:cNvPr id="363" name="Google Shape;363;p40"/>
          <p:cNvSpPr txBox="1"/>
          <p:nvPr/>
        </p:nvSpPr>
        <p:spPr>
          <a:xfrm>
            <a:off x="713100" y="4754750"/>
            <a:ext cx="406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https://biodatamining.biomedcentral.com/articles/10.1186/s13040-023-00319-z#Tab6</a:t>
            </a:r>
            <a:endParaRPr sz="800"/>
          </a:p>
        </p:txBody>
      </p:sp>
      <p:pic>
        <p:nvPicPr>
          <p:cNvPr id="364" name="Google Shape;364;p40"/>
          <p:cNvPicPr preferRelativeResize="0"/>
          <p:nvPr/>
        </p:nvPicPr>
        <p:blipFill>
          <a:blip r:embed="rId6">
            <a:alphaModFix/>
          </a:blip>
          <a:stretch>
            <a:fillRect/>
          </a:stretch>
        </p:blipFill>
        <p:spPr>
          <a:xfrm>
            <a:off x="5180100" y="1060625"/>
            <a:ext cx="3048457" cy="1873575"/>
          </a:xfrm>
          <a:prstGeom prst="rect">
            <a:avLst/>
          </a:prstGeom>
          <a:noFill/>
          <a:ln>
            <a:noFill/>
          </a:ln>
        </p:spPr>
      </p:pic>
      <p:pic>
        <p:nvPicPr>
          <p:cNvPr id="365" name="Google Shape;365;p40"/>
          <p:cNvPicPr preferRelativeResize="0"/>
          <p:nvPr/>
        </p:nvPicPr>
        <p:blipFill>
          <a:blip r:embed="rId7">
            <a:alphaModFix/>
          </a:blip>
          <a:stretch>
            <a:fillRect/>
          </a:stretch>
        </p:blipFill>
        <p:spPr>
          <a:xfrm>
            <a:off x="5544186" y="3012300"/>
            <a:ext cx="2320275" cy="1578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Peter Appiahene et al [</a:t>
            </a:r>
            <a:r>
              <a:rPr lang="en" u="sng">
                <a:solidFill>
                  <a:schemeClr val="hlink"/>
                </a:solidFill>
                <a:hlinkClick r:id="rId3"/>
              </a:rPr>
              <a:t>5</a:t>
            </a:r>
            <a:r>
              <a:rPr lang="en"/>
              <a:t>]</a:t>
            </a:r>
            <a:endParaRPr/>
          </a:p>
        </p:txBody>
      </p:sp>
      <p:pic>
        <p:nvPicPr>
          <p:cNvPr id="371" name="Google Shape;371;p41"/>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72" name="Google Shape;372;p41"/>
          <p:cNvSpPr txBox="1"/>
          <p:nvPr>
            <p:ph idx="1" type="body"/>
          </p:nvPr>
        </p:nvSpPr>
        <p:spPr>
          <a:xfrm>
            <a:off x="713100" y="1152475"/>
            <a:ext cx="3858900" cy="3509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Methodology</a:t>
            </a:r>
            <a:endParaRPr/>
          </a:p>
          <a:p>
            <a:pPr indent="-304800" lvl="1" marL="914400" rtl="0" algn="l">
              <a:spcBef>
                <a:spcPts val="0"/>
              </a:spcBef>
              <a:spcAft>
                <a:spcPts val="0"/>
              </a:spcAft>
              <a:buSzPts val="1200"/>
              <a:buChar char="○"/>
            </a:pPr>
            <a:r>
              <a:rPr lang="en"/>
              <a:t>Data was collected using the Kobo and ODK Collect apps for </a:t>
            </a:r>
            <a:r>
              <a:rPr b="1" lang="en"/>
              <a:t>527</a:t>
            </a:r>
            <a:r>
              <a:rPr lang="en"/>
              <a:t> patients with 57% being female</a:t>
            </a:r>
            <a:endParaRPr/>
          </a:p>
          <a:p>
            <a:pPr indent="-304800" lvl="1" marL="914400" rtl="0" algn="l">
              <a:spcBef>
                <a:spcPts val="0"/>
              </a:spcBef>
              <a:spcAft>
                <a:spcPts val="0"/>
              </a:spcAft>
              <a:buSzPts val="1200"/>
              <a:buChar char="○"/>
            </a:pPr>
            <a:r>
              <a:rPr lang="en"/>
              <a:t>The triangle thresholding approach was used to extract the features images to generate the ROI</a:t>
            </a:r>
            <a:endParaRPr/>
          </a:p>
          <a:p>
            <a:pPr indent="-304800" lvl="1" marL="914400" rtl="0" algn="l">
              <a:spcBef>
                <a:spcPts val="0"/>
              </a:spcBef>
              <a:spcAft>
                <a:spcPts val="0"/>
              </a:spcAft>
              <a:buSzPts val="1200"/>
              <a:buChar char="○"/>
            </a:pPr>
            <a:r>
              <a:rPr lang="en"/>
              <a:t>Then all the images were segmented into their various CIE L*a*b* color spaces</a:t>
            </a:r>
            <a:endParaRPr/>
          </a:p>
          <a:p>
            <a:pPr indent="-304800" lvl="1" marL="914400" rtl="0" algn="l">
              <a:spcBef>
                <a:spcPts val="0"/>
              </a:spcBef>
              <a:spcAft>
                <a:spcPts val="0"/>
              </a:spcAft>
              <a:buSzPts val="1200"/>
              <a:buChar char="○"/>
            </a:pPr>
            <a:r>
              <a:rPr lang="en"/>
              <a:t>Then for each image of the dataset augmenting such as rotating 90°, and 270°, flipping using the vertical and horizontal method and a translation to the X and Y axis</a:t>
            </a:r>
            <a:endParaRPr/>
          </a:p>
          <a:p>
            <a:pPr indent="-304800" lvl="1" marL="914400" rtl="0" algn="l">
              <a:spcBef>
                <a:spcPts val="0"/>
              </a:spcBef>
              <a:spcAft>
                <a:spcPts val="0"/>
              </a:spcAft>
              <a:buSzPts val="1200"/>
              <a:buChar char="○"/>
            </a:pPr>
            <a:r>
              <a:rPr lang="en"/>
              <a:t>Final dataset has </a:t>
            </a:r>
            <a:r>
              <a:rPr b="1" lang="en"/>
              <a:t>2635 </a:t>
            </a:r>
            <a:r>
              <a:rPr lang="en"/>
              <a:t>palm images and </a:t>
            </a:r>
            <a:r>
              <a:rPr b="1" lang="en"/>
              <a:t>70:10:20 </a:t>
            </a:r>
            <a:r>
              <a:rPr lang="en"/>
              <a:t>split with a 10-fold cross-validation was done</a:t>
            </a:r>
            <a:endParaRPr/>
          </a:p>
        </p:txBody>
      </p:sp>
      <p:sp>
        <p:nvSpPr>
          <p:cNvPr id="373" name="Google Shape;373;p41"/>
          <p:cNvSpPr txBox="1"/>
          <p:nvPr/>
        </p:nvSpPr>
        <p:spPr>
          <a:xfrm>
            <a:off x="713100" y="4754750"/>
            <a:ext cx="406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https://biodatamining.biomedcentral.com/articles/10.1186/s13040-023-00319-z#Tab6</a:t>
            </a:r>
            <a:endParaRPr sz="800"/>
          </a:p>
        </p:txBody>
      </p:sp>
      <p:pic>
        <p:nvPicPr>
          <p:cNvPr id="374" name="Google Shape;374;p41"/>
          <p:cNvPicPr preferRelativeResize="0"/>
          <p:nvPr/>
        </p:nvPicPr>
        <p:blipFill>
          <a:blip r:embed="rId6">
            <a:alphaModFix/>
          </a:blip>
          <a:stretch>
            <a:fillRect/>
          </a:stretch>
        </p:blipFill>
        <p:spPr>
          <a:xfrm>
            <a:off x="5513375" y="1286563"/>
            <a:ext cx="2917525" cy="3241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Questions</a:t>
            </a:r>
            <a:endParaRPr/>
          </a:p>
        </p:txBody>
      </p:sp>
      <p:sp>
        <p:nvSpPr>
          <p:cNvPr id="215" name="Google Shape;215;p24"/>
          <p:cNvSpPr txBox="1"/>
          <p:nvPr>
            <p:ph idx="1" type="body"/>
          </p:nvPr>
        </p:nvSpPr>
        <p:spPr>
          <a:xfrm>
            <a:off x="713100" y="1152475"/>
            <a:ext cx="7717800" cy="24936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AutoNum type="arabicPeriod"/>
            </a:pPr>
            <a:r>
              <a:rPr lang="en" sz="1500"/>
              <a:t>What prior work existed before using smartphone images?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What are the advantages and limitations of using smartphone images over PPG signals?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What prior work exists using smartphone images?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Which body location is best for determining pallor via smartphone image?</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What is the dataset comprised of?</a:t>
            </a:r>
            <a:endParaRPr sz="1500"/>
          </a:p>
        </p:txBody>
      </p:sp>
      <p:pic>
        <p:nvPicPr>
          <p:cNvPr id="216" name="Google Shape;216;p24"/>
          <p:cNvPicPr preferRelativeResize="0"/>
          <p:nvPr/>
        </p:nvPicPr>
        <p:blipFill>
          <a:blip r:embed="rId3">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Summary</a:t>
            </a:r>
            <a:endParaRPr/>
          </a:p>
        </p:txBody>
      </p:sp>
      <p:sp>
        <p:nvSpPr>
          <p:cNvPr id="380" name="Google Shape;380;p42"/>
          <p:cNvSpPr txBox="1"/>
          <p:nvPr>
            <p:ph idx="1" type="body"/>
          </p:nvPr>
        </p:nvSpPr>
        <p:spPr>
          <a:xfrm>
            <a:off x="713100" y="956700"/>
            <a:ext cx="7717800" cy="4186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AutoNum type="arabicPeriod"/>
            </a:pPr>
            <a:r>
              <a:rPr lang="en" sz="1300"/>
              <a:t>Dataset Collection</a:t>
            </a:r>
            <a:endParaRPr sz="1300"/>
          </a:p>
          <a:p>
            <a:pPr indent="-311150" lvl="0" marL="914400" rtl="0" algn="l">
              <a:spcBef>
                <a:spcPts val="0"/>
              </a:spcBef>
              <a:spcAft>
                <a:spcPts val="0"/>
              </a:spcAft>
              <a:buSzPts val="1300"/>
              <a:buChar char="●"/>
            </a:pPr>
            <a:r>
              <a:rPr lang="en" sz="1300"/>
              <a:t>Use </a:t>
            </a:r>
            <a:r>
              <a:rPr lang="en" sz="1300" u="sng"/>
              <a:t>conjunctiva </a:t>
            </a:r>
            <a:r>
              <a:rPr lang="en" sz="1300"/>
              <a:t>and </a:t>
            </a:r>
            <a:r>
              <a:rPr lang="en" sz="1300" u="sng"/>
              <a:t>nail images</a:t>
            </a:r>
            <a:r>
              <a:rPr lang="en" sz="1300"/>
              <a:t> for final model</a:t>
            </a:r>
            <a:endParaRPr sz="1300"/>
          </a:p>
          <a:p>
            <a:pPr indent="-311150" lvl="0" marL="457200" rtl="0" algn="l">
              <a:spcBef>
                <a:spcPts val="0"/>
              </a:spcBef>
              <a:spcAft>
                <a:spcPts val="0"/>
              </a:spcAft>
              <a:buSzPts val="1300"/>
              <a:buAutoNum type="arabicPeriod"/>
            </a:pPr>
            <a:r>
              <a:rPr lang="en" sz="1300"/>
              <a:t>ROI Extraction</a:t>
            </a:r>
            <a:endParaRPr sz="1300"/>
          </a:p>
          <a:p>
            <a:pPr indent="-311150" lvl="0" marL="914400" rtl="0" algn="l">
              <a:spcBef>
                <a:spcPts val="0"/>
              </a:spcBef>
              <a:spcAft>
                <a:spcPts val="0"/>
              </a:spcAft>
              <a:buSzPts val="1300"/>
              <a:buChar char="●"/>
            </a:pPr>
            <a:r>
              <a:rPr lang="en" sz="1300"/>
              <a:t>To extract the conjunctiva from eye image use a deep neural network </a:t>
            </a:r>
            <a:r>
              <a:rPr lang="en" sz="1300"/>
              <a:t>structure</a:t>
            </a:r>
            <a:endParaRPr sz="1300"/>
          </a:p>
          <a:p>
            <a:pPr indent="-311150" lvl="0" marL="914400" rtl="0" algn="l">
              <a:spcBef>
                <a:spcPts val="0"/>
              </a:spcBef>
              <a:spcAft>
                <a:spcPts val="0"/>
              </a:spcAft>
              <a:buSzPts val="1300"/>
              <a:buChar char="●"/>
            </a:pPr>
            <a:r>
              <a:rPr lang="en" sz="1300"/>
              <a:t>To extract ROI from nail images either do manual extraction or again use a deep neural network</a:t>
            </a:r>
            <a:endParaRPr sz="1300"/>
          </a:p>
          <a:p>
            <a:pPr indent="-311150" lvl="0" marL="457200" rtl="0" algn="l">
              <a:spcBef>
                <a:spcPts val="0"/>
              </a:spcBef>
              <a:spcAft>
                <a:spcPts val="0"/>
              </a:spcAft>
              <a:buSzPts val="1300"/>
              <a:buAutoNum type="arabicPeriod"/>
            </a:pPr>
            <a:r>
              <a:rPr lang="en" sz="1300"/>
              <a:t>Feature Extraction and Data Processing</a:t>
            </a:r>
            <a:endParaRPr sz="1300"/>
          </a:p>
          <a:p>
            <a:pPr indent="-311150" lvl="0" marL="914400" rtl="0" algn="l">
              <a:spcBef>
                <a:spcPts val="0"/>
              </a:spcBef>
              <a:spcAft>
                <a:spcPts val="0"/>
              </a:spcAft>
              <a:buSzPts val="1300"/>
              <a:buChar char="●"/>
            </a:pPr>
            <a:r>
              <a:rPr lang="en" sz="1300"/>
              <a:t>After all ROI’s are extracted, e</a:t>
            </a:r>
            <a:r>
              <a:rPr lang="en" sz="1300"/>
              <a:t>xtract the features from the images and make the </a:t>
            </a:r>
            <a:r>
              <a:rPr lang="en" sz="1300" u="sng"/>
              <a:t>matrix of features</a:t>
            </a:r>
            <a:r>
              <a:rPr lang="en" sz="1300"/>
              <a:t> which includes the haemoglobin values and the classes (anemic, non-anemic, etc.) and gender</a:t>
            </a:r>
            <a:endParaRPr sz="1300"/>
          </a:p>
          <a:p>
            <a:pPr indent="-311150" lvl="0" marL="914400" rtl="0" algn="l">
              <a:spcBef>
                <a:spcPts val="0"/>
              </a:spcBef>
              <a:spcAft>
                <a:spcPts val="0"/>
              </a:spcAft>
              <a:buSzPts val="1300"/>
              <a:buChar char="●"/>
            </a:pPr>
            <a:r>
              <a:rPr lang="en" sz="1300"/>
              <a:t>Perform </a:t>
            </a:r>
            <a:r>
              <a:rPr lang="en" sz="1300" u="sng"/>
              <a:t>EDA</a:t>
            </a:r>
            <a:r>
              <a:rPr lang="en" sz="1300"/>
              <a:t> on </a:t>
            </a:r>
            <a:r>
              <a:rPr lang="en" sz="1300" u="sng"/>
              <a:t>matrix of features</a:t>
            </a:r>
            <a:r>
              <a:rPr lang="en" sz="1300"/>
              <a:t> to determine the possible algorithms to use</a:t>
            </a:r>
            <a:endParaRPr sz="1300"/>
          </a:p>
          <a:p>
            <a:pPr indent="-311150" lvl="0" marL="914400" rtl="0" algn="l">
              <a:spcBef>
                <a:spcPts val="0"/>
              </a:spcBef>
              <a:spcAft>
                <a:spcPts val="0"/>
              </a:spcAft>
              <a:buSzPts val="1300"/>
              <a:buChar char="●"/>
            </a:pPr>
            <a:r>
              <a:rPr lang="en" sz="1300"/>
              <a:t>Perform data augmentation to </a:t>
            </a:r>
            <a:r>
              <a:rPr lang="en" sz="1300"/>
              <a:t>increase</a:t>
            </a:r>
            <a:r>
              <a:rPr lang="en" sz="1300"/>
              <a:t> the data and make model robust to orientation of images</a:t>
            </a:r>
            <a:br>
              <a:rPr lang="en" sz="1300"/>
            </a:br>
            <a:r>
              <a:rPr lang="en" sz="1300"/>
              <a:t>P.S. - keep the </a:t>
            </a:r>
            <a:r>
              <a:rPr lang="en" sz="1300"/>
              <a:t>target</a:t>
            </a:r>
            <a:r>
              <a:rPr lang="en" sz="1300"/>
              <a:t> values same after augmentation</a:t>
            </a:r>
            <a:endParaRPr sz="1300"/>
          </a:p>
          <a:p>
            <a:pPr indent="-311150" lvl="0" marL="914400" rtl="0" algn="l">
              <a:spcBef>
                <a:spcPts val="0"/>
              </a:spcBef>
              <a:spcAft>
                <a:spcPts val="0"/>
              </a:spcAft>
              <a:buSzPts val="1300"/>
              <a:buChar char="●"/>
            </a:pPr>
            <a:r>
              <a:rPr lang="en" sz="1300"/>
              <a:t>Add all the images to make the final dataset and extract the features to make the </a:t>
            </a:r>
            <a:r>
              <a:rPr lang="en" sz="1300" u="sng"/>
              <a:t>final matrix</a:t>
            </a:r>
            <a:endParaRPr sz="1300" u="sng"/>
          </a:p>
          <a:p>
            <a:pPr indent="-311150" lvl="0" marL="457200" rtl="0" algn="l">
              <a:spcBef>
                <a:spcPts val="0"/>
              </a:spcBef>
              <a:spcAft>
                <a:spcPts val="0"/>
              </a:spcAft>
              <a:buSzPts val="1300"/>
              <a:buAutoNum type="arabicPeriod"/>
            </a:pPr>
            <a:r>
              <a:rPr lang="en" sz="1300"/>
              <a:t>Modeling</a:t>
            </a:r>
            <a:endParaRPr sz="1300"/>
          </a:p>
          <a:p>
            <a:pPr indent="-311150" lvl="0" marL="914400" rtl="0" algn="l">
              <a:spcBef>
                <a:spcPts val="0"/>
              </a:spcBef>
              <a:spcAft>
                <a:spcPts val="0"/>
              </a:spcAft>
              <a:buSzPts val="1300"/>
              <a:buChar char="●"/>
            </a:pPr>
            <a:r>
              <a:rPr lang="en" sz="1300"/>
              <a:t>Divide the f</a:t>
            </a:r>
            <a:r>
              <a:rPr lang="en" sz="1300" u="sng"/>
              <a:t>inal matrix</a:t>
            </a:r>
            <a:r>
              <a:rPr lang="en" sz="1300"/>
              <a:t> into training, validation and testing </a:t>
            </a:r>
            <a:endParaRPr sz="1300"/>
          </a:p>
          <a:p>
            <a:pPr indent="-311150" lvl="0" marL="914400" rtl="0" algn="l">
              <a:spcBef>
                <a:spcPts val="0"/>
              </a:spcBef>
              <a:spcAft>
                <a:spcPts val="0"/>
              </a:spcAft>
              <a:buSzPts val="1300"/>
              <a:buChar char="●"/>
            </a:pPr>
            <a:r>
              <a:rPr lang="en" sz="1300"/>
              <a:t>Train different models to find the “best model”</a:t>
            </a:r>
            <a:endParaRPr sz="1300"/>
          </a:p>
          <a:p>
            <a:pPr indent="-311150" lvl="0" marL="914400" rtl="0" algn="l">
              <a:spcBef>
                <a:spcPts val="0"/>
              </a:spcBef>
              <a:spcAft>
                <a:spcPts val="0"/>
              </a:spcAft>
              <a:buSzPts val="1300"/>
              <a:buChar char="●"/>
            </a:pPr>
            <a:r>
              <a:rPr lang="en" sz="1300"/>
              <a:t>Then find the “right </a:t>
            </a:r>
            <a:r>
              <a:rPr lang="en" sz="1300"/>
              <a:t>hyperparameters”</a:t>
            </a:r>
            <a:r>
              <a:rPr lang="en" sz="1300"/>
              <a:t> to the “best </a:t>
            </a:r>
            <a:r>
              <a:rPr lang="en" sz="1300"/>
              <a:t>model</a:t>
            </a:r>
            <a:r>
              <a:rPr lang="en" sz="1300"/>
              <a:t>”</a:t>
            </a:r>
            <a:endParaRPr sz="1300"/>
          </a:p>
        </p:txBody>
      </p:sp>
      <p:pic>
        <p:nvPicPr>
          <p:cNvPr id="381" name="Google Shape;381;p42"/>
          <p:cNvPicPr preferRelativeResize="0"/>
          <p:nvPr/>
        </p:nvPicPr>
        <p:blipFill>
          <a:blip r:embed="rId3">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3"/>
          <p:cNvPicPr preferRelativeResize="0"/>
          <p:nvPr/>
        </p:nvPicPr>
        <p:blipFill>
          <a:blip r:embed="rId3">
            <a:alphaModFix/>
          </a:blip>
          <a:stretch>
            <a:fillRect/>
          </a:stretch>
        </p:blipFill>
        <p:spPr>
          <a:xfrm>
            <a:off x="7386525" y="157075"/>
            <a:ext cx="1275025" cy="414525"/>
          </a:xfrm>
          <a:prstGeom prst="rect">
            <a:avLst/>
          </a:prstGeom>
          <a:noFill/>
          <a:ln>
            <a:noFill/>
          </a:ln>
        </p:spPr>
      </p:pic>
      <p:sp>
        <p:nvSpPr>
          <p:cNvPr id="387" name="Google Shape;387;p43"/>
          <p:cNvSpPr txBox="1"/>
          <p:nvPr>
            <p:ph type="ctrTitle"/>
          </p:nvPr>
        </p:nvSpPr>
        <p:spPr>
          <a:xfrm>
            <a:off x="2510850" y="2110050"/>
            <a:ext cx="41223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to </a:t>
            </a:r>
            <a:r>
              <a:rPr lang="en"/>
              <a:t>Key Questions</a:t>
            </a:r>
            <a:endParaRPr/>
          </a:p>
        </p:txBody>
      </p:sp>
      <p:sp>
        <p:nvSpPr>
          <p:cNvPr id="222" name="Google Shape;222;p25"/>
          <p:cNvSpPr txBox="1"/>
          <p:nvPr>
            <p:ph idx="1" type="body"/>
          </p:nvPr>
        </p:nvSpPr>
        <p:spPr>
          <a:xfrm>
            <a:off x="713100" y="1017725"/>
            <a:ext cx="7717800" cy="3370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1.    </a:t>
            </a:r>
            <a:r>
              <a:rPr lang="en" sz="1500"/>
              <a:t>What prior work existed before using smartphone images?</a:t>
            </a:r>
            <a:endParaRPr sz="1500"/>
          </a:p>
          <a:p>
            <a:pPr indent="0" lvl="0" marL="0" rtl="0" algn="l">
              <a:spcBef>
                <a:spcPts val="0"/>
              </a:spcBef>
              <a:spcAft>
                <a:spcPts val="0"/>
              </a:spcAft>
              <a:buNone/>
            </a:pPr>
            <a:r>
              <a:t/>
            </a:r>
            <a:endParaRPr/>
          </a:p>
          <a:p>
            <a:pPr indent="0" lvl="0" marL="0" rtl="0" algn="l">
              <a:spcBef>
                <a:spcPts val="0"/>
              </a:spcBef>
              <a:spcAft>
                <a:spcPts val="0"/>
              </a:spcAft>
              <a:buNone/>
            </a:pPr>
            <a:r>
              <a:rPr lang="en"/>
              <a:t>Before 2019 most of the research was focused on using Photoplethysmogram (PPG) signals to non-invasively measure the haemoglobin concentration. Devices such as Pronto-7, Haemospect, NBM-200 and Pulse Oximeter were used to determine the haemoglobin levels in the blood.</a:t>
            </a:r>
            <a:endParaRPr/>
          </a:p>
          <a:p>
            <a:pPr indent="0" lvl="0" marL="0" rtl="0" algn="l">
              <a:spcBef>
                <a:spcPts val="0"/>
              </a:spcBef>
              <a:spcAft>
                <a:spcPts val="0"/>
              </a:spcAft>
              <a:buNone/>
            </a:pPr>
            <a:r>
              <a:rPr lang="en"/>
              <a:t>Researchers</a:t>
            </a:r>
            <a:r>
              <a:rPr lang="en"/>
              <a:t> were trying to validate these </a:t>
            </a:r>
            <a:r>
              <a:rPr lang="en"/>
              <a:t>applications</a:t>
            </a:r>
            <a:r>
              <a:rPr lang="en"/>
              <a:t> in various medical cases while others were focused on using machine learning models to determine the haemoglobin from these PPG signals.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Advantages:</a:t>
            </a:r>
            <a:endParaRPr/>
          </a:p>
          <a:p>
            <a:pPr indent="-304800" lvl="0" marL="457200" rtl="0" algn="l">
              <a:spcBef>
                <a:spcPts val="0"/>
              </a:spcBef>
              <a:spcAft>
                <a:spcPts val="0"/>
              </a:spcAft>
              <a:buSzPts val="1200"/>
              <a:buChar char="●"/>
            </a:pPr>
            <a:r>
              <a:rPr lang="en"/>
              <a:t>Non-invasive</a:t>
            </a:r>
            <a:endParaRPr/>
          </a:p>
          <a:p>
            <a:pPr indent="-304800" lvl="0" marL="457200" rtl="0" algn="l">
              <a:spcBef>
                <a:spcPts val="0"/>
              </a:spcBef>
              <a:spcAft>
                <a:spcPts val="0"/>
              </a:spcAft>
              <a:buSzPts val="1200"/>
              <a:buChar char="●"/>
            </a:pPr>
            <a:r>
              <a:rPr lang="en"/>
              <a:t>Real-time monitoring</a:t>
            </a:r>
            <a:endParaRPr/>
          </a:p>
          <a:p>
            <a:pPr indent="-304800" lvl="0" marL="457200" rtl="0" algn="l">
              <a:spcBef>
                <a:spcPts val="0"/>
              </a:spcBef>
              <a:spcAft>
                <a:spcPts val="0"/>
              </a:spcAft>
              <a:buSzPts val="1200"/>
              <a:buChar char="●"/>
            </a:pPr>
            <a:r>
              <a:rPr lang="en"/>
              <a:t>Cost-effective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a:t>
            </a:r>
            <a:endParaRPr/>
          </a:p>
          <a:p>
            <a:pPr indent="-304800" lvl="0" marL="457200" rtl="0" algn="l">
              <a:spcBef>
                <a:spcPts val="0"/>
              </a:spcBef>
              <a:spcAft>
                <a:spcPts val="0"/>
              </a:spcAft>
              <a:buSzPts val="1200"/>
              <a:buChar char="●"/>
            </a:pPr>
            <a:r>
              <a:rPr lang="en"/>
              <a:t>Indirect measurement </a:t>
            </a:r>
            <a:endParaRPr/>
          </a:p>
          <a:p>
            <a:pPr indent="-304800" lvl="0" marL="457200" rtl="0" algn="l">
              <a:spcBef>
                <a:spcPts val="0"/>
              </a:spcBef>
              <a:spcAft>
                <a:spcPts val="0"/>
              </a:spcAft>
              <a:buSzPts val="1200"/>
              <a:buChar char="●"/>
            </a:pPr>
            <a:r>
              <a:rPr lang="en"/>
              <a:t>Accuracy and precision</a:t>
            </a:r>
            <a:endParaRPr/>
          </a:p>
          <a:p>
            <a:pPr indent="-304800" lvl="0" marL="457200" rtl="0" algn="l">
              <a:spcBef>
                <a:spcPts val="0"/>
              </a:spcBef>
              <a:spcAft>
                <a:spcPts val="0"/>
              </a:spcAft>
              <a:buSzPts val="1200"/>
              <a:buChar char="●"/>
            </a:pPr>
            <a:r>
              <a:rPr lang="en"/>
              <a:t>Interference</a:t>
            </a:r>
            <a:endParaRPr/>
          </a:p>
        </p:txBody>
      </p:sp>
      <p:pic>
        <p:nvPicPr>
          <p:cNvPr id="223" name="Google Shape;223;p25"/>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224" name="Google Shape;224;p25"/>
          <p:cNvPicPr preferRelativeResize="0"/>
          <p:nvPr/>
        </p:nvPicPr>
        <p:blipFill>
          <a:blip r:embed="rId4">
            <a:alphaModFix/>
          </a:blip>
          <a:stretch>
            <a:fillRect/>
          </a:stretch>
        </p:blipFill>
        <p:spPr>
          <a:xfrm>
            <a:off x="3198424" y="2571749"/>
            <a:ext cx="1603150" cy="2409150"/>
          </a:xfrm>
          <a:prstGeom prst="rect">
            <a:avLst/>
          </a:prstGeom>
          <a:noFill/>
          <a:ln>
            <a:noFill/>
          </a:ln>
        </p:spPr>
      </p:pic>
      <p:pic>
        <p:nvPicPr>
          <p:cNvPr id="225" name="Google Shape;225;p25"/>
          <p:cNvPicPr preferRelativeResize="0"/>
          <p:nvPr/>
        </p:nvPicPr>
        <p:blipFill>
          <a:blip r:embed="rId5">
            <a:alphaModFix/>
          </a:blip>
          <a:stretch>
            <a:fillRect/>
          </a:stretch>
        </p:blipFill>
        <p:spPr>
          <a:xfrm>
            <a:off x="5208275" y="2529200"/>
            <a:ext cx="3222625" cy="1920675"/>
          </a:xfrm>
          <a:prstGeom prst="rect">
            <a:avLst/>
          </a:prstGeom>
          <a:noFill/>
          <a:ln>
            <a:noFill/>
          </a:ln>
        </p:spPr>
      </p:pic>
      <p:sp>
        <p:nvSpPr>
          <p:cNvPr id="226" name="Google Shape;226;p25"/>
          <p:cNvSpPr txBox="1"/>
          <p:nvPr/>
        </p:nvSpPr>
        <p:spPr>
          <a:xfrm>
            <a:off x="6262188" y="4503400"/>
            <a:ext cx="111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CF0"/>
                </a:highlight>
                <a:latin typeface="Times New Roman"/>
                <a:ea typeface="Times New Roman"/>
                <a:cs typeface="Times New Roman"/>
                <a:sym typeface="Times New Roman"/>
              </a:rPr>
              <a:t>NBM-200</a:t>
            </a:r>
            <a:endParaRPr/>
          </a:p>
        </p:txBody>
      </p:sp>
      <p:sp>
        <p:nvSpPr>
          <p:cNvPr id="227" name="Google Shape;227;p25"/>
          <p:cNvSpPr txBox="1"/>
          <p:nvPr/>
        </p:nvSpPr>
        <p:spPr>
          <a:xfrm>
            <a:off x="3198425" y="46634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CF0"/>
                </a:highlight>
                <a:latin typeface="Times New Roman"/>
                <a:ea typeface="Times New Roman"/>
                <a:cs typeface="Times New Roman"/>
                <a:sym typeface="Times New Roman"/>
              </a:rPr>
              <a:t> Pronto-7</a:t>
            </a:r>
            <a:endParaRPr/>
          </a:p>
        </p:txBody>
      </p:sp>
      <p:sp>
        <p:nvSpPr>
          <p:cNvPr id="228" name="Google Shape;228;p25"/>
          <p:cNvSpPr txBox="1"/>
          <p:nvPr/>
        </p:nvSpPr>
        <p:spPr>
          <a:xfrm>
            <a:off x="713100" y="470185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6"/>
              </a:rPr>
              <a:t>https://www.ncbi.nlm.nih.gov/pmc/articles/PMC8875318/</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Answers to Key Questions</a:t>
            </a:r>
            <a:endParaRPr/>
          </a:p>
        </p:txBody>
      </p:sp>
      <p:sp>
        <p:nvSpPr>
          <p:cNvPr id="234" name="Google Shape;234;p26"/>
          <p:cNvSpPr txBox="1"/>
          <p:nvPr>
            <p:ph idx="1" type="body"/>
          </p:nvPr>
        </p:nvSpPr>
        <p:spPr>
          <a:xfrm>
            <a:off x="713100" y="1017725"/>
            <a:ext cx="7717800" cy="3232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2.    </a:t>
            </a:r>
            <a:r>
              <a:rPr lang="en" sz="1500"/>
              <a:t>What are the advantages &amp; limitations of using smartphone images over PPG signals?</a:t>
            </a:r>
            <a:endParaRPr sz="1500"/>
          </a:p>
          <a:p>
            <a:pPr indent="0" lvl="0" marL="0" rtl="0" algn="l">
              <a:spcBef>
                <a:spcPts val="0"/>
              </a:spcBef>
              <a:spcAft>
                <a:spcPts val="0"/>
              </a:spcAft>
              <a:buNone/>
            </a:pPr>
            <a:r>
              <a:t/>
            </a:r>
            <a:endParaRPr/>
          </a:p>
          <a:p>
            <a:pPr indent="0" lvl="0" marL="0" rtl="0" algn="l">
              <a:spcBef>
                <a:spcPts val="0"/>
              </a:spcBef>
              <a:spcAft>
                <a:spcPts val="0"/>
              </a:spcAft>
              <a:buNone/>
            </a:pPr>
            <a:r>
              <a:rPr lang="en"/>
              <a:t>Advantages</a:t>
            </a:r>
            <a:endParaRPr/>
          </a:p>
          <a:p>
            <a:pPr indent="-304800" lvl="0" marL="457200" rtl="0" algn="l">
              <a:spcBef>
                <a:spcPts val="0"/>
              </a:spcBef>
              <a:spcAft>
                <a:spcPts val="0"/>
              </a:spcAft>
              <a:buSzPts val="1200"/>
              <a:buChar char="●"/>
            </a:pPr>
            <a:r>
              <a:rPr lang="en"/>
              <a:t>Color information</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Ease of integration with existing technology</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Potential for remote assessment</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Non-contact or minimally invasive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a:t>
            </a:r>
            <a:endParaRPr/>
          </a:p>
          <a:p>
            <a:pPr indent="-304800" lvl="0" marL="457200" rtl="0" algn="l">
              <a:spcBef>
                <a:spcPts val="0"/>
              </a:spcBef>
              <a:spcAft>
                <a:spcPts val="0"/>
              </a:spcAft>
              <a:buSzPts val="1200"/>
              <a:buChar char="●"/>
            </a:pPr>
            <a:r>
              <a:rPr lang="en"/>
              <a:t>Camera quality</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Lighting Condition</a:t>
            </a:r>
            <a:endParaRPr/>
          </a:p>
        </p:txBody>
      </p:sp>
      <p:pic>
        <p:nvPicPr>
          <p:cNvPr id="235" name="Google Shape;235;p26"/>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236" name="Google Shape;236;p26"/>
          <p:cNvPicPr preferRelativeResize="0"/>
          <p:nvPr/>
        </p:nvPicPr>
        <p:blipFill>
          <a:blip r:embed="rId4">
            <a:alphaModFix/>
          </a:blip>
          <a:stretch>
            <a:fillRect/>
          </a:stretch>
        </p:blipFill>
        <p:spPr>
          <a:xfrm>
            <a:off x="4380300" y="1539138"/>
            <a:ext cx="4281250" cy="1558375"/>
          </a:xfrm>
          <a:prstGeom prst="rect">
            <a:avLst/>
          </a:prstGeom>
          <a:noFill/>
          <a:ln>
            <a:noFill/>
          </a:ln>
        </p:spPr>
      </p:pic>
      <p:pic>
        <p:nvPicPr>
          <p:cNvPr id="237" name="Google Shape;237;p26"/>
          <p:cNvPicPr preferRelativeResize="0"/>
          <p:nvPr/>
        </p:nvPicPr>
        <p:blipFill>
          <a:blip r:embed="rId5">
            <a:alphaModFix/>
          </a:blip>
          <a:stretch>
            <a:fillRect/>
          </a:stretch>
        </p:blipFill>
        <p:spPr>
          <a:xfrm>
            <a:off x="5066249" y="3149475"/>
            <a:ext cx="2320275" cy="1578475"/>
          </a:xfrm>
          <a:prstGeom prst="rect">
            <a:avLst/>
          </a:prstGeom>
          <a:noFill/>
          <a:ln>
            <a:noFill/>
          </a:ln>
        </p:spPr>
      </p:pic>
      <p:sp>
        <p:nvSpPr>
          <p:cNvPr id="238" name="Google Shape;238;p26"/>
          <p:cNvSpPr txBox="1"/>
          <p:nvPr/>
        </p:nvSpPr>
        <p:spPr>
          <a:xfrm>
            <a:off x="713100" y="4754750"/>
            <a:ext cx="406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6"/>
              </a:rPr>
              <a:t>https://biodatamining.biomedcentral.com/articles/10.1186/s13040-023-00319-z#Tab6</a:t>
            </a:r>
            <a:endParaRPr sz="800"/>
          </a:p>
          <a:p>
            <a:pPr indent="0" lvl="0" marL="0" rtl="0" algn="l">
              <a:spcBef>
                <a:spcPts val="0"/>
              </a:spcBef>
              <a:spcAft>
                <a:spcPts val="0"/>
              </a:spcAft>
              <a:buNone/>
            </a:pPr>
            <a:r>
              <a:rPr lang="en" sz="800" u="sng">
                <a:solidFill>
                  <a:schemeClr val="hlink"/>
                </a:solidFill>
                <a:hlinkClick r:id="rId7"/>
              </a:rPr>
              <a:t>https://onlinelibrary.wiley.com/doi/full/10.1002/eng2.12667</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to Key Questions</a:t>
            </a:r>
            <a:endParaRPr/>
          </a:p>
        </p:txBody>
      </p:sp>
      <p:sp>
        <p:nvSpPr>
          <p:cNvPr id="244" name="Google Shape;244;p27"/>
          <p:cNvSpPr txBox="1"/>
          <p:nvPr>
            <p:ph idx="1" type="body"/>
          </p:nvPr>
        </p:nvSpPr>
        <p:spPr>
          <a:xfrm>
            <a:off x="713100" y="1017725"/>
            <a:ext cx="7717800" cy="133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3.    What prior work exists using smartphone images?</a:t>
            </a:r>
            <a:endParaRPr sz="1500"/>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After 2019 most of research saw a shift towards using smartphone\digital camera and images of anatomic parts such as palm, conjunctiva, fingernail bed and tongue to determine the hemoglobin level. </a:t>
            </a:r>
            <a:r>
              <a:rPr lang="en"/>
              <a:t>These</a:t>
            </a:r>
            <a:r>
              <a:rPr lang="en"/>
              <a:t> anatomic parts contains few melanin-producing skin cells and there is a correlation between the degree of paleness of these parts and the hemoglobin content</a:t>
            </a:r>
            <a:endParaRPr/>
          </a:p>
        </p:txBody>
      </p:sp>
      <p:pic>
        <p:nvPicPr>
          <p:cNvPr id="245" name="Google Shape;245;p27"/>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246" name="Google Shape;246;p27" title="Chart"/>
          <p:cNvPicPr preferRelativeResize="0"/>
          <p:nvPr/>
        </p:nvPicPr>
        <p:blipFill>
          <a:blip r:embed="rId4">
            <a:alphaModFix/>
          </a:blip>
          <a:stretch>
            <a:fillRect/>
          </a:stretch>
        </p:blipFill>
        <p:spPr>
          <a:xfrm>
            <a:off x="4864823" y="2356925"/>
            <a:ext cx="3566076" cy="2205026"/>
          </a:xfrm>
          <a:prstGeom prst="rect">
            <a:avLst/>
          </a:prstGeom>
          <a:noFill/>
          <a:ln>
            <a:noFill/>
          </a:ln>
        </p:spPr>
      </p:pic>
      <p:pic>
        <p:nvPicPr>
          <p:cNvPr id="247" name="Google Shape;247;p27" title="Chart"/>
          <p:cNvPicPr preferRelativeResize="0"/>
          <p:nvPr/>
        </p:nvPicPr>
        <p:blipFill>
          <a:blip r:embed="rId5">
            <a:alphaModFix/>
          </a:blip>
          <a:stretch>
            <a:fillRect/>
          </a:stretch>
        </p:blipFill>
        <p:spPr>
          <a:xfrm>
            <a:off x="713100" y="2356925"/>
            <a:ext cx="3566076" cy="2205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to Key Questions</a:t>
            </a:r>
            <a:endParaRPr/>
          </a:p>
        </p:txBody>
      </p:sp>
      <p:sp>
        <p:nvSpPr>
          <p:cNvPr id="253" name="Google Shape;253;p28"/>
          <p:cNvSpPr txBox="1"/>
          <p:nvPr>
            <p:ph idx="1" type="body"/>
          </p:nvPr>
        </p:nvSpPr>
        <p:spPr>
          <a:xfrm>
            <a:off x="713100" y="1017725"/>
            <a:ext cx="77178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4.    </a:t>
            </a:r>
            <a:r>
              <a:rPr lang="en" sz="1500"/>
              <a:t>Which body location is best for determining pallor via smartphone image?</a:t>
            </a:r>
            <a:endParaRPr sz="1500"/>
          </a:p>
          <a:p>
            <a:pPr indent="0" lvl="0" marL="0" rtl="0" algn="l">
              <a:spcBef>
                <a:spcPts val="0"/>
              </a:spcBef>
              <a:spcAft>
                <a:spcPts val="0"/>
              </a:spcAft>
              <a:buNone/>
            </a:pPr>
            <a:r>
              <a:t/>
            </a:r>
            <a:endParaRPr/>
          </a:p>
        </p:txBody>
      </p:sp>
      <p:pic>
        <p:nvPicPr>
          <p:cNvPr id="254" name="Google Shape;254;p28"/>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255" name="Google Shape;255;p28" title="Chart"/>
          <p:cNvPicPr preferRelativeResize="0"/>
          <p:nvPr/>
        </p:nvPicPr>
        <p:blipFill>
          <a:blip r:embed="rId4">
            <a:alphaModFix/>
          </a:blip>
          <a:stretch>
            <a:fillRect/>
          </a:stretch>
        </p:blipFill>
        <p:spPr>
          <a:xfrm>
            <a:off x="4840975" y="1618025"/>
            <a:ext cx="3820575" cy="2362383"/>
          </a:xfrm>
          <a:prstGeom prst="rect">
            <a:avLst/>
          </a:prstGeom>
          <a:noFill/>
          <a:ln>
            <a:noFill/>
          </a:ln>
        </p:spPr>
      </p:pic>
      <p:pic>
        <p:nvPicPr>
          <p:cNvPr id="256" name="Google Shape;256;p28" title="Chart"/>
          <p:cNvPicPr preferRelativeResize="0"/>
          <p:nvPr/>
        </p:nvPicPr>
        <p:blipFill>
          <a:blip r:embed="rId5">
            <a:alphaModFix/>
          </a:blip>
          <a:stretch>
            <a:fillRect/>
          </a:stretch>
        </p:blipFill>
        <p:spPr>
          <a:xfrm>
            <a:off x="713100" y="1618025"/>
            <a:ext cx="3820575" cy="23623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to Key Questions</a:t>
            </a:r>
            <a:endParaRPr/>
          </a:p>
        </p:txBody>
      </p:sp>
      <p:sp>
        <p:nvSpPr>
          <p:cNvPr id="262" name="Google Shape;262;p29"/>
          <p:cNvSpPr txBox="1"/>
          <p:nvPr>
            <p:ph idx="1" type="body"/>
          </p:nvPr>
        </p:nvSpPr>
        <p:spPr>
          <a:xfrm>
            <a:off x="713100" y="1017725"/>
            <a:ext cx="77178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4.    Which body location is best for determining pallor via smartphone image?</a:t>
            </a:r>
            <a:endParaRPr sz="1500"/>
          </a:p>
          <a:p>
            <a:pPr indent="0" lvl="0" marL="0" rtl="0" algn="l">
              <a:spcBef>
                <a:spcPts val="0"/>
              </a:spcBef>
              <a:spcAft>
                <a:spcPts val="0"/>
              </a:spcAft>
              <a:buNone/>
            </a:pPr>
            <a:r>
              <a:t/>
            </a:r>
            <a:endParaRPr/>
          </a:p>
        </p:txBody>
      </p:sp>
      <p:pic>
        <p:nvPicPr>
          <p:cNvPr id="263" name="Google Shape;263;p29"/>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264" name="Google Shape;264;p29" title="Chart"/>
          <p:cNvPicPr preferRelativeResize="0"/>
          <p:nvPr/>
        </p:nvPicPr>
        <p:blipFill>
          <a:blip r:embed="rId4">
            <a:alphaModFix/>
          </a:blip>
          <a:stretch>
            <a:fillRect/>
          </a:stretch>
        </p:blipFill>
        <p:spPr>
          <a:xfrm>
            <a:off x="713100" y="1473250"/>
            <a:ext cx="5212310" cy="3220675"/>
          </a:xfrm>
          <a:prstGeom prst="rect">
            <a:avLst/>
          </a:prstGeom>
          <a:noFill/>
          <a:ln>
            <a:noFill/>
          </a:ln>
        </p:spPr>
      </p:pic>
      <p:graphicFrame>
        <p:nvGraphicFramePr>
          <p:cNvPr id="265" name="Google Shape;265;p29"/>
          <p:cNvGraphicFramePr/>
          <p:nvPr/>
        </p:nvGraphicFramePr>
        <p:xfrm>
          <a:off x="6233150" y="2064150"/>
          <a:ext cx="3000000" cy="3000000"/>
        </p:xfrm>
        <a:graphic>
          <a:graphicData uri="http://schemas.openxmlformats.org/drawingml/2006/table">
            <a:tbl>
              <a:tblPr>
                <a:noFill/>
                <a:tableStyleId>{72D1A527-7AF0-411A-9082-55CB38AB82F5}</a:tableStyleId>
              </a:tblPr>
              <a:tblGrid>
                <a:gridCol w="1098875"/>
                <a:gridCol w="1098875"/>
              </a:tblGrid>
              <a:tr h="666500">
                <a:tc>
                  <a:txBody>
                    <a:bodyPr/>
                    <a:lstStyle/>
                    <a:p>
                      <a:pPr indent="0" lvl="0" marL="0" rtl="0" algn="l">
                        <a:lnSpc>
                          <a:spcPct val="115000"/>
                        </a:lnSpc>
                        <a:spcBef>
                          <a:spcPts val="0"/>
                        </a:spcBef>
                        <a:spcAft>
                          <a:spcPts val="0"/>
                        </a:spcAft>
                        <a:buNone/>
                      </a:pPr>
                      <a:r>
                        <a:rPr i="1" lang="en" sz="1000"/>
                        <a:t>Anatomic Site</a:t>
                      </a:r>
                      <a:endParaRPr i="1" sz="1000"/>
                    </a:p>
                  </a:txBody>
                  <a:tcPr marT="19050" marB="19050" marR="28575" marL="28575" anchor="b">
                    <a:lnB cap="flat" cmpd="sng" w="22850">
                      <a:solidFill>
                        <a:srgbClr val="8093B3"/>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lang="en" sz="1000">
                          <a:solidFill>
                            <a:srgbClr val="FFFFFF"/>
                          </a:solidFill>
                        </a:rPr>
                        <a:t>COUNTA of Anatomic Site</a:t>
                      </a:r>
                      <a:endParaRPr sz="1000">
                        <a:solidFill>
                          <a:srgbClr val="FFFFFF"/>
                        </a:solidFill>
                      </a:endParaRPr>
                    </a:p>
                  </a:txBody>
                  <a:tcPr marT="19050" marB="19050" marR="91425" marL="91425" anchor="b">
                    <a:lnR cap="flat" cmpd="sng" w="7625">
                      <a:solidFill>
                        <a:srgbClr val="000000"/>
                      </a:solidFill>
                      <a:prstDash val="solid"/>
                      <a:round/>
                      <a:headEnd len="sm" w="sm" type="none"/>
                      <a:tailEnd len="sm" w="sm" type="none"/>
                    </a:lnR>
                    <a:lnB cap="flat" cmpd="sng" w="22850">
                      <a:solidFill>
                        <a:srgbClr val="8093B3"/>
                      </a:solidFill>
                      <a:prstDash val="solid"/>
                      <a:round/>
                      <a:headEnd len="sm" w="sm" type="none"/>
                      <a:tailEnd len="sm" w="sm" type="none"/>
                    </a:lnB>
                    <a:solidFill>
                      <a:srgbClr val="8093B3"/>
                    </a:solidFill>
                  </a:tcPr>
                </a:tc>
              </a:tr>
              <a:tr h="252800">
                <a:tc>
                  <a:txBody>
                    <a:bodyPr/>
                    <a:lstStyle/>
                    <a:p>
                      <a:pPr indent="0" lvl="0" marL="0" rtl="0" algn="l">
                        <a:lnSpc>
                          <a:spcPct val="115000"/>
                        </a:lnSpc>
                        <a:spcBef>
                          <a:spcPts val="0"/>
                        </a:spcBef>
                        <a:spcAft>
                          <a:spcPts val="0"/>
                        </a:spcAft>
                        <a:buNone/>
                      </a:pPr>
                      <a:r>
                        <a:rPr lang="en" sz="1000"/>
                        <a:t>conjunctiva</a:t>
                      </a:r>
                      <a:endParaRPr sz="1000"/>
                    </a:p>
                  </a:txBody>
                  <a:tcPr marT="19050" marB="19050" marR="28575" marL="28575" anchor="b">
                    <a:lnR cap="flat" cmpd="sng" w="7625">
                      <a:solidFill>
                        <a:srgbClr val="FFFFFF"/>
                      </a:solidFill>
                      <a:prstDash val="solid"/>
                      <a:round/>
                      <a:headEnd len="sm" w="sm" type="none"/>
                      <a:tailEnd len="sm" w="sm" type="none"/>
                    </a:lnR>
                    <a:lnT cap="flat" cmpd="sng" w="22850">
                      <a:solidFill>
                        <a:srgbClr val="8093B3"/>
                      </a:solidFill>
                      <a:prstDash val="solid"/>
                      <a:round/>
                      <a:headEnd len="sm" w="sm" type="none"/>
                      <a:tailEnd len="sm" w="sm" type="none"/>
                    </a:lnT>
                    <a:solidFill>
                      <a:srgbClr val="F4F6F8"/>
                    </a:solidFill>
                  </a:tcPr>
                </a:tc>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7625">
                      <a:solidFill>
                        <a:srgbClr val="FFFFFF"/>
                      </a:solidFill>
                      <a:prstDash val="solid"/>
                      <a:round/>
                      <a:headEnd len="sm" w="sm" type="none"/>
                      <a:tailEnd len="sm" w="sm" type="none"/>
                    </a:lnL>
                    <a:lnT cap="flat" cmpd="sng" w="22850">
                      <a:solidFill>
                        <a:srgbClr val="8093B3"/>
                      </a:solidFill>
                      <a:prstDash val="solid"/>
                      <a:round/>
                      <a:headEnd len="sm" w="sm" type="none"/>
                      <a:tailEnd len="sm" w="sm" type="none"/>
                    </a:lnT>
                    <a:solidFill>
                      <a:srgbClr val="FFFFFF"/>
                    </a:solidFill>
                  </a:tcPr>
                </a:tc>
              </a:tr>
              <a:tr h="252800">
                <a:tc>
                  <a:txBody>
                    <a:bodyPr/>
                    <a:lstStyle/>
                    <a:p>
                      <a:pPr indent="0" lvl="0" marL="0" rtl="0" algn="l">
                        <a:lnSpc>
                          <a:spcPct val="115000"/>
                        </a:lnSpc>
                        <a:spcBef>
                          <a:spcPts val="0"/>
                        </a:spcBef>
                        <a:spcAft>
                          <a:spcPts val="0"/>
                        </a:spcAft>
                        <a:buNone/>
                      </a:pPr>
                      <a:r>
                        <a:rPr lang="en" sz="1000"/>
                        <a:t>fingernail</a:t>
                      </a:r>
                      <a:endParaRPr sz="1000"/>
                    </a:p>
                  </a:txBody>
                  <a:tcPr marT="19050" marB="19050" marR="28575" marL="28575" anchor="b">
                    <a:lnR cap="flat" cmpd="sng" w="7625">
                      <a:solidFill>
                        <a:srgbClr val="FFFFFF"/>
                      </a:solidFill>
                      <a:prstDash val="solid"/>
                      <a:round/>
                      <a:headEnd len="sm" w="sm" type="none"/>
                      <a:tailEnd len="sm" w="sm" type="none"/>
                    </a:lnR>
                    <a:solidFill>
                      <a:srgbClr val="F4F6F8"/>
                    </a:solidFill>
                  </a:tcPr>
                </a:tc>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7625">
                      <a:solidFill>
                        <a:srgbClr val="FFFFFF"/>
                      </a:solidFill>
                      <a:prstDash val="solid"/>
                      <a:round/>
                      <a:headEnd len="sm" w="sm" type="none"/>
                      <a:tailEnd len="sm" w="sm" type="none"/>
                    </a:lnL>
                    <a:solidFill>
                      <a:srgbClr val="FFFFFF"/>
                    </a:solidFill>
                  </a:tcPr>
                </a:tc>
              </a:tr>
              <a:tr h="252800">
                <a:tc>
                  <a:txBody>
                    <a:bodyPr/>
                    <a:lstStyle/>
                    <a:p>
                      <a:pPr indent="0" lvl="0" marL="0" rtl="0" algn="l">
                        <a:lnSpc>
                          <a:spcPct val="115000"/>
                        </a:lnSpc>
                        <a:spcBef>
                          <a:spcPts val="0"/>
                        </a:spcBef>
                        <a:spcAft>
                          <a:spcPts val="0"/>
                        </a:spcAft>
                        <a:buNone/>
                      </a:pPr>
                      <a:r>
                        <a:rPr lang="en" sz="1000"/>
                        <a:t>palm</a:t>
                      </a:r>
                      <a:endParaRPr sz="1000"/>
                    </a:p>
                  </a:txBody>
                  <a:tcPr marT="19050" marB="19050" marR="28575" marL="28575" anchor="b">
                    <a:lnR cap="flat" cmpd="sng" w="7625">
                      <a:solidFill>
                        <a:srgbClr val="FFFFFF"/>
                      </a:solidFill>
                      <a:prstDash val="solid"/>
                      <a:round/>
                      <a:headEnd len="sm" w="sm" type="none"/>
                      <a:tailEnd len="sm" w="sm" type="none"/>
                    </a:lnR>
                    <a:solidFill>
                      <a:srgbClr val="F4F6F8"/>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7625">
                      <a:solidFill>
                        <a:srgbClr val="FFFFFF"/>
                      </a:solidFill>
                      <a:prstDash val="solid"/>
                      <a:round/>
                      <a:headEnd len="sm" w="sm" type="none"/>
                      <a:tailEnd len="sm" w="sm" type="none"/>
                    </a:lnL>
                    <a:solidFill>
                      <a:srgbClr val="FFFFFF"/>
                    </a:solidFill>
                  </a:tcPr>
                </a:tc>
              </a:tr>
              <a:tr h="252800">
                <a:tc>
                  <a:txBody>
                    <a:bodyPr/>
                    <a:lstStyle/>
                    <a:p>
                      <a:pPr indent="0" lvl="0" marL="0" rtl="0" algn="l">
                        <a:lnSpc>
                          <a:spcPct val="115000"/>
                        </a:lnSpc>
                        <a:spcBef>
                          <a:spcPts val="0"/>
                        </a:spcBef>
                        <a:spcAft>
                          <a:spcPts val="0"/>
                        </a:spcAft>
                        <a:buNone/>
                      </a:pPr>
                      <a:r>
                        <a:rPr lang="en" sz="1000"/>
                        <a:t>tongue</a:t>
                      </a:r>
                      <a:endParaRPr sz="1000"/>
                    </a:p>
                  </a:txBody>
                  <a:tcPr marT="19050" marB="19050" marR="28575" marL="28575" anchor="b">
                    <a:lnR cap="flat" cmpd="sng" w="7625">
                      <a:solidFill>
                        <a:srgbClr val="FFFFFF"/>
                      </a:solidFill>
                      <a:prstDash val="solid"/>
                      <a:round/>
                      <a:headEnd len="sm" w="sm" type="none"/>
                      <a:tailEnd len="sm" w="sm" type="none"/>
                    </a:lnR>
                    <a:lnB cap="flat" cmpd="sng" w="22850">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7625">
                      <a:solidFill>
                        <a:srgbClr val="FFFFFF"/>
                      </a:solidFill>
                      <a:prstDash val="solid"/>
                      <a:round/>
                      <a:headEnd len="sm" w="sm" type="none"/>
                      <a:tailEnd len="sm" w="sm" type="none"/>
                    </a:lnL>
                    <a:lnB cap="flat" cmpd="sng" w="22850">
                      <a:solidFill>
                        <a:srgbClr val="000000"/>
                      </a:solidFill>
                      <a:prstDash val="solid"/>
                      <a:round/>
                      <a:headEnd len="sm" w="sm" type="none"/>
                      <a:tailEnd len="sm" w="sm" type="none"/>
                    </a:lnB>
                    <a:solidFill>
                      <a:srgbClr val="FFFFFF"/>
                    </a:solidFill>
                  </a:tcPr>
                </a:tc>
              </a:tr>
              <a:tr h="252800">
                <a:tc>
                  <a:txBody>
                    <a:bodyPr/>
                    <a:lstStyle/>
                    <a:p>
                      <a:pPr indent="0" lvl="0" marL="0" rtl="0" algn="l">
                        <a:lnSpc>
                          <a:spcPct val="115000"/>
                        </a:lnSpc>
                        <a:spcBef>
                          <a:spcPts val="0"/>
                        </a:spcBef>
                        <a:spcAft>
                          <a:spcPts val="0"/>
                        </a:spcAft>
                        <a:buNone/>
                      </a:pPr>
                      <a:r>
                        <a:rPr b="1" lang="en" sz="1000"/>
                        <a:t>Grand Total</a:t>
                      </a:r>
                      <a:endParaRPr b="1" sz="1000"/>
                    </a:p>
                  </a:txBody>
                  <a:tcPr marT="19050" marB="19050" marR="28575" marL="28575" anchor="b">
                    <a:lnT cap="flat" cmpd="sng" w="22850">
                      <a:solidFill>
                        <a:srgbClr val="000000"/>
                      </a:solidFill>
                      <a:prstDash val="solid"/>
                      <a:round/>
                      <a:headEnd len="sm" w="sm" type="none"/>
                      <a:tailEnd len="sm" w="sm" type="none"/>
                    </a:lnT>
                    <a:solidFill>
                      <a:srgbClr val="DFE4EC"/>
                    </a:solidFill>
                  </a:tcPr>
                </a:tc>
                <a:tc>
                  <a:txBody>
                    <a:bodyPr/>
                    <a:lstStyle/>
                    <a:p>
                      <a:pPr indent="0" lvl="0" marL="0" rtl="0" algn="r">
                        <a:lnSpc>
                          <a:spcPct val="115000"/>
                        </a:lnSpc>
                        <a:spcBef>
                          <a:spcPts val="0"/>
                        </a:spcBef>
                        <a:spcAft>
                          <a:spcPts val="0"/>
                        </a:spcAft>
                        <a:buNone/>
                      </a:pPr>
                      <a:r>
                        <a:rPr b="1" lang="en" sz="1000"/>
                        <a:t>31</a:t>
                      </a:r>
                      <a:endParaRPr b="1" sz="1000"/>
                    </a:p>
                  </a:txBody>
                  <a:tcPr marT="19050" marB="19050" marR="28575" marL="28575" anchor="b">
                    <a:lnT cap="flat" cmpd="sng" w="22850">
                      <a:solidFill>
                        <a:srgbClr val="000000"/>
                      </a:solidFill>
                      <a:prstDash val="solid"/>
                      <a:round/>
                      <a:headEnd len="sm" w="sm" type="none"/>
                      <a:tailEnd len="sm" w="sm" type="none"/>
                    </a:lnT>
                    <a:solidFill>
                      <a:srgbClr val="DFE4E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to Key Questions</a:t>
            </a:r>
            <a:endParaRPr/>
          </a:p>
        </p:txBody>
      </p:sp>
      <p:sp>
        <p:nvSpPr>
          <p:cNvPr id="271" name="Google Shape;271;p30"/>
          <p:cNvSpPr txBox="1"/>
          <p:nvPr>
            <p:ph idx="1" type="body"/>
          </p:nvPr>
        </p:nvSpPr>
        <p:spPr>
          <a:xfrm>
            <a:off x="713100" y="1017725"/>
            <a:ext cx="7717800" cy="3001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5.    What is the dataset comprised of?</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The minimum number of people used of the dataset is 41, while the maximum is close to 57K</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The average number of people (</a:t>
            </a:r>
            <a:r>
              <a:rPr lang="en"/>
              <a:t>excluding</a:t>
            </a:r>
            <a:r>
              <a:rPr lang="en"/>
              <a:t> the outlier) is approximately 200</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The </a:t>
            </a:r>
            <a:r>
              <a:rPr lang="en"/>
              <a:t>average</a:t>
            </a:r>
            <a:r>
              <a:rPr lang="en"/>
              <a:t> number of images per person is 1 when considering each </a:t>
            </a:r>
            <a:r>
              <a:rPr lang="en"/>
              <a:t>anatomic</a:t>
            </a:r>
            <a:r>
              <a:rPr lang="en"/>
              <a:t> part </a:t>
            </a:r>
            <a:r>
              <a:rPr lang="en"/>
              <a:t>separately</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In most of the dataset the percentage of women is more than men</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Smartphone images has been widely used for capturing the images, while some of the researches used camera or some device connected to the smartphone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Though the researches span all age groups, the majority of the people in the dataset were in the range of 25 - 45 years</a:t>
            </a:r>
            <a:endParaRPr/>
          </a:p>
        </p:txBody>
      </p:sp>
      <p:pic>
        <p:nvPicPr>
          <p:cNvPr id="272" name="Google Shape;272;p30"/>
          <p:cNvPicPr preferRelativeResize="0"/>
          <p:nvPr/>
        </p:nvPicPr>
        <p:blipFill>
          <a:blip r:embed="rId3">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Summary</a:t>
            </a:r>
            <a:endParaRPr/>
          </a:p>
        </p:txBody>
      </p:sp>
      <p:pic>
        <p:nvPicPr>
          <p:cNvPr id="278" name="Google Shape;278;p31"/>
          <p:cNvPicPr preferRelativeResize="0"/>
          <p:nvPr/>
        </p:nvPicPr>
        <p:blipFill>
          <a:blip r:embed="rId4">
            <a:alphaModFix/>
          </a:blip>
          <a:stretch>
            <a:fillRect/>
          </a:stretch>
        </p:blipFill>
        <p:spPr>
          <a:xfrm>
            <a:off x="7386525" y="157075"/>
            <a:ext cx="1275025" cy="414525"/>
          </a:xfrm>
          <a:prstGeom prst="rect">
            <a:avLst/>
          </a:prstGeom>
          <a:noFill/>
          <a:ln>
            <a:noFill/>
          </a:ln>
        </p:spPr>
      </p:pic>
      <p:graphicFrame>
        <p:nvGraphicFramePr>
          <p:cNvPr id="279" name="Google Shape;279;p31"/>
          <p:cNvGraphicFramePr/>
          <p:nvPr/>
        </p:nvGraphicFramePr>
        <p:xfrm>
          <a:off x="221588" y="1017725"/>
          <a:ext cx="3000000" cy="3000000"/>
        </p:xfrm>
        <a:graphic>
          <a:graphicData uri="http://schemas.openxmlformats.org/drawingml/2006/table">
            <a:tbl>
              <a:tblPr>
                <a:noFill/>
                <a:tableStyleId>{72D1A527-7AF0-411A-9082-55CB38AB82F5}</a:tableStyleId>
              </a:tblPr>
              <a:tblGrid>
                <a:gridCol w="2492225"/>
                <a:gridCol w="1162875"/>
                <a:gridCol w="968525"/>
                <a:gridCol w="1151200"/>
                <a:gridCol w="948050"/>
                <a:gridCol w="917400"/>
                <a:gridCol w="1060550"/>
              </a:tblGrid>
              <a:tr h="701750">
                <a:tc>
                  <a:txBody>
                    <a:bodyPr/>
                    <a:lstStyle/>
                    <a:p>
                      <a:pPr indent="0" lvl="0" marL="0" rtl="0" algn="ctr">
                        <a:lnSpc>
                          <a:spcPct val="115000"/>
                        </a:lnSpc>
                        <a:spcBef>
                          <a:spcPts val="0"/>
                        </a:spcBef>
                        <a:spcAft>
                          <a:spcPts val="0"/>
                        </a:spcAft>
                        <a:buNone/>
                      </a:pPr>
                      <a:r>
                        <a:rPr b="1" lang="en" sz="1100"/>
                        <a:t>Title of Paper</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Author</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Year of Publication</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Algorithm Used</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Accuracy</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Sensitivity</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Precision / Specificity</a:t>
                      </a:r>
                      <a:endParaRPr b="1" sz="11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r>
              <a:tr h="576425">
                <a:tc>
                  <a:txBody>
                    <a:bodyPr/>
                    <a:lstStyle/>
                    <a:p>
                      <a:pPr indent="0" lvl="0" marL="0" rtl="0" algn="ctr">
                        <a:lnSpc>
                          <a:spcPct val="115000"/>
                        </a:lnSpc>
                        <a:spcBef>
                          <a:spcPts val="0"/>
                        </a:spcBef>
                        <a:spcAft>
                          <a:spcPts val="0"/>
                        </a:spcAft>
                        <a:buNone/>
                      </a:pPr>
                      <a:r>
                        <a:rPr lang="en" sz="1000"/>
                        <a:t>Smartphone app for non-invasive detection of anemia using only patient-sourced photos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Robert G. Mannino et al</a:t>
                      </a:r>
                      <a:r>
                        <a:rPr baseline="30000" lang="en" sz="1000"/>
                        <a:t>[</a:t>
                      </a:r>
                      <a:r>
                        <a:rPr baseline="30000" lang="en" sz="1000" u="sng">
                          <a:solidFill>
                            <a:schemeClr val="hlink"/>
                          </a:solidFill>
                          <a:hlinkClick r:id="rId5"/>
                        </a:rPr>
                        <a:t>1</a:t>
                      </a:r>
                      <a:r>
                        <a:rPr baseline="30000" lang="en" sz="1000"/>
                        <a:t>]</a:t>
                      </a:r>
                      <a:endParaRPr baseline="30000"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2018</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linear regression</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NA</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0.92</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0.76 (S)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6425">
                <a:tc>
                  <a:txBody>
                    <a:bodyPr/>
                    <a:lstStyle/>
                    <a:p>
                      <a:pPr indent="0" lvl="0" marL="0" rtl="0" algn="ctr">
                        <a:lnSpc>
                          <a:spcPct val="115000"/>
                        </a:lnSpc>
                        <a:spcBef>
                          <a:spcPts val="0"/>
                        </a:spcBef>
                        <a:spcAft>
                          <a:spcPts val="0"/>
                        </a:spcAft>
                        <a:buNone/>
                      </a:pPr>
                      <a:r>
                        <a:rPr lang="en" sz="1000"/>
                        <a:t>Prediction of anemia and estimation of hemoglobin concentration using a smartphone camera</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Selim Suner et al</a:t>
                      </a:r>
                      <a:r>
                        <a:rPr baseline="30000" lang="en" sz="1000"/>
                        <a:t>[</a:t>
                      </a:r>
                      <a:r>
                        <a:rPr baseline="30000" lang="en" sz="1000" u="sng">
                          <a:solidFill>
                            <a:schemeClr val="hlink"/>
                          </a:solidFill>
                          <a:hlinkClick r:id="rId6"/>
                        </a:rPr>
                        <a:t>2</a:t>
                      </a:r>
                      <a:r>
                        <a:rPr baseline="30000" lang="en" sz="1000"/>
                        <a:t>]</a:t>
                      </a:r>
                      <a:endParaRPr baseline="30000"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2021</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linear regression</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0.78</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0.73 (S)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0100">
                <a:tc>
                  <a:txBody>
                    <a:bodyPr/>
                    <a:lstStyle/>
                    <a:p>
                      <a:pPr indent="0" lvl="0" marL="0" rtl="0" algn="ctr">
                        <a:lnSpc>
                          <a:spcPct val="115000"/>
                        </a:lnSpc>
                        <a:spcBef>
                          <a:spcPts val="0"/>
                        </a:spcBef>
                        <a:spcAft>
                          <a:spcPts val="0"/>
                        </a:spcAft>
                        <a:buNone/>
                      </a:pPr>
                      <a:r>
                        <a:rPr lang="en" sz="1000"/>
                        <a:t>Iron deficiency anemia detection using machine learning models: A comparative study of fingernails, palm and conjunctiva of the eye images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Justice Williams Asare et al</a:t>
                      </a:r>
                      <a:r>
                        <a:rPr baseline="30000" lang="en" sz="1000"/>
                        <a:t>[</a:t>
                      </a:r>
                      <a:r>
                        <a:rPr baseline="30000" lang="en" sz="1000" u="sng">
                          <a:solidFill>
                            <a:schemeClr val="hlink"/>
                          </a:solidFill>
                          <a:hlinkClick r:id="rId7"/>
                        </a:rPr>
                        <a:t>3</a:t>
                      </a:r>
                      <a:r>
                        <a:rPr baseline="30000" lang="en" sz="1000"/>
                        <a:t>]</a:t>
                      </a:r>
                      <a:endParaRPr baseline="30000"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2023</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cnn</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0.99</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0.97</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0.98 (P)</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6425">
                <a:tc>
                  <a:txBody>
                    <a:bodyPr/>
                    <a:lstStyle/>
                    <a:p>
                      <a:pPr indent="0" lvl="0" marL="0" rtl="0" algn="ctr">
                        <a:lnSpc>
                          <a:spcPct val="115000"/>
                        </a:lnSpc>
                        <a:spcBef>
                          <a:spcPts val="0"/>
                        </a:spcBef>
                        <a:spcAft>
                          <a:spcPts val="0"/>
                        </a:spcAft>
                        <a:buNone/>
                      </a:pPr>
                      <a:r>
                        <a:rPr lang="en" sz="1000"/>
                        <a:t>An intelligent non-invasive system for automated diagnosis of anemia exploiting a novel dataset</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Giovanni Dimauro et al</a:t>
                      </a:r>
                      <a:r>
                        <a:rPr baseline="30000" lang="en" sz="1100"/>
                        <a:t>[</a:t>
                      </a:r>
                      <a:r>
                        <a:rPr baseline="30000" lang="en" sz="1100" u="sng">
                          <a:solidFill>
                            <a:schemeClr val="hlink"/>
                          </a:solidFill>
                          <a:hlinkClick r:id="rId8"/>
                        </a:rPr>
                        <a:t>4</a:t>
                      </a:r>
                      <a:r>
                        <a:rPr baseline="30000" lang="en" sz="1100"/>
                        <a:t>]</a:t>
                      </a:r>
                      <a:endParaRPr baseline="30000" sz="11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2023</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svm</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0.86</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0.64</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0.91 (S)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4550">
                <a:tc>
                  <a:txBody>
                    <a:bodyPr/>
                    <a:lstStyle/>
                    <a:p>
                      <a:pPr indent="0" lvl="0" marL="0" rtl="0" algn="ctr">
                        <a:lnSpc>
                          <a:spcPct val="115000"/>
                        </a:lnSpc>
                        <a:spcBef>
                          <a:spcPts val="0"/>
                        </a:spcBef>
                        <a:spcAft>
                          <a:spcPts val="0"/>
                        </a:spcAft>
                        <a:buNone/>
                      </a:pPr>
                      <a:r>
                        <a:rPr lang="en" sz="1000"/>
                        <a:t>Detection of iron deficiency anemia by medical images: a comparative study of machine learning algorithms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Peter Appiahene et al</a:t>
                      </a:r>
                      <a:r>
                        <a:rPr baseline="30000" lang="en" sz="1000"/>
                        <a:t>[</a:t>
                      </a:r>
                      <a:r>
                        <a:rPr baseline="30000" lang="en" sz="1000" u="sng">
                          <a:solidFill>
                            <a:schemeClr val="hlink"/>
                          </a:solidFill>
                          <a:hlinkClick r:id="rId9"/>
                        </a:rPr>
                        <a:t>5</a:t>
                      </a:r>
                      <a:r>
                        <a:rPr baseline="30000" lang="en" sz="1000"/>
                        <a:t>]</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2023</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naïve bayes</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0.99</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0.99</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0.99 (P)</a:t>
                      </a:r>
                      <a:endParaRPr sz="1000"/>
                    </a:p>
                  </a:txBody>
                  <a:tcPr marT="19050" marB="19050" marR="28575" marL="2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rgery Clinical Case by Slidesgo">
  <a:themeElements>
    <a:clrScheme name="Custom 3">
      <a:dk1>
        <a:srgbClr val="000000"/>
      </a:dk1>
      <a:lt1>
        <a:srgbClr val="FFFFFF"/>
      </a:lt1>
      <a:dk2>
        <a:srgbClr val="595959"/>
      </a:dk2>
      <a:lt2>
        <a:srgbClr val="EEEEEE"/>
      </a:lt2>
      <a:accent1>
        <a:srgbClr val="F7EBEB"/>
      </a:accent1>
      <a:accent2>
        <a:srgbClr val="F2DADA"/>
      </a:accent2>
      <a:accent3>
        <a:srgbClr val="D9B6B6"/>
      </a:accent3>
      <a:accent4>
        <a:srgbClr val="9EA4FF"/>
      </a:accent4>
      <a:accent5>
        <a:srgbClr val="2E1D91"/>
      </a:accent5>
      <a:accent6>
        <a:srgbClr val="2E1D9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