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7ec83e3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7ec83e3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7ec83e32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7ec83e32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7ec83e32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7ec83e32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7ec83e3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7ec83e3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7ec83e32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7ec83e32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57ec83e3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57ec83e3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7ec83e32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7ec83e32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7eadfacf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7eadfacf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7eadfacf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7eadfacf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7ec83e3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7ec83e3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Sahil’s Method</a:t>
            </a:r>
            <a:endParaRPr/>
          </a:p>
          <a:p>
            <a:pPr indent="0" lvl="0" marL="0" rtl="0" algn="l">
              <a:spcBef>
                <a:spcPts val="0"/>
              </a:spcBef>
              <a:spcAft>
                <a:spcPts val="0"/>
              </a:spcAft>
              <a:buNone/>
            </a:pPr>
            <a:r>
              <a:rPr lang="en"/>
              <a:t>When the blood is added to dilute hydrochloric acid (HCl), hemoglobin present in the RBCs is converted into brown-colored acid hematin. The acid hematin solution is further diluted until it’s color matches exactly with the permanent standard brown glass compared by direct vision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7ec83e3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7ec83e3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The working principle of both methods is based on the Beer-Lambert law, </a:t>
            </a:r>
            <a:r>
              <a:rPr i="1" lang="en" sz="1500">
                <a:solidFill>
                  <a:srgbClr val="212121"/>
                </a:solidFill>
                <a:highlight>
                  <a:srgbClr val="FFFFFF"/>
                </a:highlight>
                <a:latin typeface="Times New Roman"/>
                <a:ea typeface="Times New Roman"/>
                <a:cs typeface="Times New Roman"/>
                <a:sym typeface="Times New Roman"/>
              </a:rPr>
              <a:t>I</a:t>
            </a:r>
            <a:r>
              <a:rPr lang="en" sz="1150">
                <a:solidFill>
                  <a:srgbClr val="212121"/>
                </a:solidFill>
                <a:highlight>
                  <a:srgbClr val="FFFFFF"/>
                </a:highlight>
                <a:latin typeface="Times New Roman"/>
                <a:ea typeface="Times New Roman"/>
                <a:cs typeface="Times New Roman"/>
                <a:sym typeface="Times New Roman"/>
              </a:rPr>
              <a:t>0</a:t>
            </a:r>
            <a:r>
              <a:rPr lang="en" sz="1500">
                <a:solidFill>
                  <a:srgbClr val="212121"/>
                </a:solidFill>
                <a:highlight>
                  <a:srgbClr val="FFFFFF"/>
                </a:highlight>
                <a:latin typeface="Times New Roman"/>
                <a:ea typeface="Times New Roman"/>
                <a:cs typeface="Times New Roman"/>
                <a:sym typeface="Times New Roman"/>
              </a:rPr>
              <a:t> = </a:t>
            </a:r>
            <a:r>
              <a:rPr i="1" lang="en" sz="1500">
                <a:solidFill>
                  <a:srgbClr val="212121"/>
                </a:solidFill>
                <a:highlight>
                  <a:srgbClr val="FFFFFF"/>
                </a:highlight>
                <a:latin typeface="Times New Roman"/>
                <a:ea typeface="Times New Roman"/>
                <a:cs typeface="Times New Roman"/>
                <a:sym typeface="Times New Roman"/>
              </a:rPr>
              <a:t>Ie</a:t>
            </a:r>
            <a:r>
              <a:rPr i="1" lang="en" sz="1150">
                <a:solidFill>
                  <a:srgbClr val="212121"/>
                </a:solidFill>
                <a:highlight>
                  <a:srgbClr val="FFFFFF"/>
                </a:highlight>
                <a:latin typeface="Times New Roman"/>
                <a:ea typeface="Times New Roman"/>
                <a:cs typeface="Times New Roman"/>
                <a:sym typeface="Times New Roman"/>
              </a:rPr>
              <a:t>−α·C·D</a:t>
            </a:r>
            <a:r>
              <a:rPr lang="en" sz="1500">
                <a:solidFill>
                  <a:srgbClr val="212121"/>
                </a:solidFill>
                <a:highlight>
                  <a:srgbClr val="FFFFFF"/>
                </a:highlight>
                <a:latin typeface="Times New Roman"/>
                <a:ea typeface="Times New Roman"/>
                <a:cs typeface="Times New Roman"/>
                <a:sym typeface="Times New Roman"/>
              </a:rPr>
              <a:t>, where </a:t>
            </a:r>
            <a:r>
              <a:rPr i="1" lang="en" sz="1500">
                <a:solidFill>
                  <a:srgbClr val="212121"/>
                </a:solidFill>
                <a:highlight>
                  <a:srgbClr val="FFFFFF"/>
                </a:highlight>
                <a:latin typeface="Times New Roman"/>
                <a:ea typeface="Times New Roman"/>
                <a:cs typeface="Times New Roman"/>
                <a:sym typeface="Times New Roman"/>
              </a:rPr>
              <a:t>I</a:t>
            </a:r>
            <a:r>
              <a:rPr lang="en" sz="1150">
                <a:solidFill>
                  <a:srgbClr val="212121"/>
                </a:solidFill>
                <a:highlight>
                  <a:srgbClr val="FFFFFF"/>
                </a:highlight>
                <a:latin typeface="Times New Roman"/>
                <a:ea typeface="Times New Roman"/>
                <a:cs typeface="Times New Roman"/>
                <a:sym typeface="Times New Roman"/>
              </a:rPr>
              <a:t>0</a:t>
            </a:r>
            <a:r>
              <a:rPr lang="en" sz="1500">
                <a:solidFill>
                  <a:srgbClr val="212121"/>
                </a:solidFill>
                <a:highlight>
                  <a:srgbClr val="FFFFFF"/>
                </a:highlight>
                <a:latin typeface="Times New Roman"/>
                <a:ea typeface="Times New Roman"/>
                <a:cs typeface="Times New Roman"/>
                <a:sym typeface="Times New Roman"/>
              </a:rPr>
              <a:t> is output light intensity, </a:t>
            </a:r>
            <a:r>
              <a:rPr i="1" lang="en" sz="1500">
                <a:solidFill>
                  <a:srgbClr val="212121"/>
                </a:solidFill>
                <a:highlight>
                  <a:srgbClr val="FFFFFF"/>
                </a:highlight>
                <a:latin typeface="Times New Roman"/>
                <a:ea typeface="Times New Roman"/>
                <a:cs typeface="Times New Roman"/>
                <a:sym typeface="Times New Roman"/>
              </a:rPr>
              <a:t>I</a:t>
            </a:r>
            <a:r>
              <a:rPr lang="en" sz="1500">
                <a:solidFill>
                  <a:srgbClr val="212121"/>
                </a:solidFill>
                <a:highlight>
                  <a:srgbClr val="FFFFFF"/>
                </a:highlight>
                <a:latin typeface="Times New Roman"/>
                <a:ea typeface="Times New Roman"/>
                <a:cs typeface="Times New Roman"/>
                <a:sym typeface="Times New Roman"/>
              </a:rPr>
              <a:t> is incident light intensity, α is the light absorption coefficient, C is the concentration of Hb, and D is the light path.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7ec83e32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7ec83e32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ec83e32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ec83e32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7ec83e32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7ec83e32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7ec83e32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7ec83e32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104" y="1055750"/>
            <a:ext cx="41223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11" name="Google Shape;11;p2"/>
          <p:cNvSpPr txBox="1"/>
          <p:nvPr>
            <p:ph idx="1" type="subTitle"/>
          </p:nvPr>
        </p:nvSpPr>
        <p:spPr>
          <a:xfrm>
            <a:off x="713104" y="3108350"/>
            <a:ext cx="4122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i="0" sz="1800">
                <a:latin typeface="Arial"/>
                <a:ea typeface="Arial"/>
                <a:cs typeface="Arial"/>
                <a:sym typeface="Aria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 name="Google Shape;12;p2"/>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1"/>
          <p:cNvSpPr/>
          <p:nvPr/>
        </p:nvSpPr>
        <p:spPr>
          <a:xfrm>
            <a:off x="8696525" y="0"/>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8696525" y="445025"/>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0" y="4604100"/>
            <a:ext cx="539400" cy="5394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539408" y="4604100"/>
            <a:ext cx="539400" cy="539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98" name="Shape 98"/>
        <p:cNvGrpSpPr/>
        <p:nvPr/>
      </p:nvGrpSpPr>
      <p:grpSpPr>
        <a:xfrm>
          <a:off x="0" y="0"/>
          <a:ext cx="0" cy="0"/>
          <a:chOff x="0" y="0"/>
          <a:chExt cx="0" cy="0"/>
        </a:xfrm>
      </p:grpSpPr>
      <p:sp>
        <p:nvSpPr>
          <p:cNvPr id="99" name="Google Shape;99;p12"/>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2"/>
          <p:cNvSpPr txBox="1"/>
          <p:nvPr>
            <p:ph idx="1" type="subTitle"/>
          </p:nvPr>
        </p:nvSpPr>
        <p:spPr>
          <a:xfrm>
            <a:off x="7172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1" name="Google Shape;101;p12"/>
          <p:cNvSpPr txBox="1"/>
          <p:nvPr>
            <p:ph idx="2" type="subTitle"/>
          </p:nvPr>
        </p:nvSpPr>
        <p:spPr>
          <a:xfrm>
            <a:off x="34336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2" name="Google Shape;102;p12"/>
          <p:cNvSpPr txBox="1"/>
          <p:nvPr>
            <p:ph idx="3" type="subTitle"/>
          </p:nvPr>
        </p:nvSpPr>
        <p:spPr>
          <a:xfrm>
            <a:off x="6150001"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3" name="Google Shape;103;p12"/>
          <p:cNvSpPr/>
          <p:nvPr/>
        </p:nvSpPr>
        <p:spPr>
          <a:xfrm>
            <a:off x="11" y="4604100"/>
            <a:ext cx="539400" cy="539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39405" y="4291325"/>
            <a:ext cx="312900" cy="3129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3"/>
          <p:cNvGrpSpPr/>
          <p:nvPr/>
        </p:nvGrpSpPr>
        <p:grpSpPr>
          <a:xfrm>
            <a:off x="0" y="0"/>
            <a:ext cx="817198" cy="817198"/>
            <a:chOff x="0" y="0"/>
            <a:chExt cx="1372750" cy="1372750"/>
          </a:xfrm>
        </p:grpSpPr>
        <p:sp>
          <p:nvSpPr>
            <p:cNvPr id="107" name="Google Shape;107;p13"/>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3"/>
          <p:cNvSpPr txBox="1"/>
          <p:nvPr>
            <p:ph type="title"/>
          </p:nvPr>
        </p:nvSpPr>
        <p:spPr>
          <a:xfrm>
            <a:off x="717200" y="441725"/>
            <a:ext cx="28080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13"/>
          <p:cNvSpPr txBox="1"/>
          <p:nvPr>
            <p:ph idx="1" type="body"/>
          </p:nvPr>
        </p:nvSpPr>
        <p:spPr>
          <a:xfrm>
            <a:off x="7172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sz="120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sz="1200">
                <a:solidFill>
                  <a:schemeClr val="dk1"/>
                </a:solidFill>
              </a:defRPr>
            </a:lvl2pPr>
            <a:lvl3pPr indent="-304800" lvl="2" marL="1371600" algn="l">
              <a:lnSpc>
                <a:spcPct val="100000"/>
              </a:lnSpc>
              <a:spcBef>
                <a:spcPts val="800"/>
              </a:spcBef>
              <a:spcAft>
                <a:spcPts val="0"/>
              </a:spcAft>
              <a:buClr>
                <a:schemeClr val="dk1"/>
              </a:buClr>
              <a:buSzPts val="1200"/>
              <a:buChar char="■"/>
              <a:defRPr sz="1200">
                <a:solidFill>
                  <a:schemeClr val="dk1"/>
                </a:solidFill>
              </a:defRPr>
            </a:lvl3pPr>
            <a:lvl4pPr indent="-304800" lvl="3" marL="1828800" algn="l">
              <a:lnSpc>
                <a:spcPct val="100000"/>
              </a:lnSpc>
              <a:spcBef>
                <a:spcPts val="800"/>
              </a:spcBef>
              <a:spcAft>
                <a:spcPts val="0"/>
              </a:spcAft>
              <a:buClr>
                <a:schemeClr val="dk1"/>
              </a:buClr>
              <a:buSzPts val="1200"/>
              <a:buChar char="●"/>
              <a:defRPr sz="1200">
                <a:solidFill>
                  <a:schemeClr val="dk1"/>
                </a:solidFill>
              </a:defRPr>
            </a:lvl4pPr>
            <a:lvl5pPr indent="-304800" lvl="4" marL="2286000" algn="l">
              <a:lnSpc>
                <a:spcPct val="100000"/>
              </a:lnSpc>
              <a:spcBef>
                <a:spcPts val="800"/>
              </a:spcBef>
              <a:spcAft>
                <a:spcPts val="0"/>
              </a:spcAft>
              <a:buClr>
                <a:schemeClr val="dk1"/>
              </a:buClr>
              <a:buSzPts val="1200"/>
              <a:buChar char="○"/>
              <a:defRPr sz="1200">
                <a:solidFill>
                  <a:schemeClr val="dk1"/>
                </a:solidFill>
              </a:defRPr>
            </a:lvl5pPr>
            <a:lvl6pPr indent="-304800" lvl="5" marL="2743200" algn="l">
              <a:lnSpc>
                <a:spcPct val="100000"/>
              </a:lnSpc>
              <a:spcBef>
                <a:spcPts val="800"/>
              </a:spcBef>
              <a:spcAft>
                <a:spcPts val="0"/>
              </a:spcAft>
              <a:buClr>
                <a:schemeClr val="dk1"/>
              </a:buClr>
              <a:buSzPts val="1200"/>
              <a:buChar char="■"/>
              <a:defRPr sz="1200">
                <a:solidFill>
                  <a:schemeClr val="dk1"/>
                </a:solidFill>
              </a:defRPr>
            </a:lvl6pPr>
            <a:lvl7pPr indent="-304800" lvl="6" marL="3200400" algn="l">
              <a:lnSpc>
                <a:spcPct val="100000"/>
              </a:lnSpc>
              <a:spcBef>
                <a:spcPts val="800"/>
              </a:spcBef>
              <a:spcAft>
                <a:spcPts val="0"/>
              </a:spcAft>
              <a:buClr>
                <a:schemeClr val="dk1"/>
              </a:buClr>
              <a:buSzPts val="1200"/>
              <a:buChar char="●"/>
              <a:defRPr sz="1200">
                <a:solidFill>
                  <a:schemeClr val="dk1"/>
                </a:solidFill>
              </a:defRPr>
            </a:lvl7pPr>
            <a:lvl8pPr indent="-304800" lvl="7" marL="3657600" algn="l">
              <a:lnSpc>
                <a:spcPct val="100000"/>
              </a:lnSpc>
              <a:spcBef>
                <a:spcPts val="800"/>
              </a:spcBef>
              <a:spcAft>
                <a:spcPts val="0"/>
              </a:spcAft>
              <a:buClr>
                <a:schemeClr val="dk1"/>
              </a:buClr>
              <a:buSzPts val="1200"/>
              <a:buChar char="○"/>
              <a:defRPr sz="1200">
                <a:solidFill>
                  <a:schemeClr val="dk1"/>
                </a:solidFill>
              </a:defRPr>
            </a:lvl8pPr>
            <a:lvl9pPr indent="-304800" lvl="8" marL="4114800" algn="l">
              <a:lnSpc>
                <a:spcPct val="100000"/>
              </a:lnSpc>
              <a:spcBef>
                <a:spcPts val="800"/>
              </a:spcBef>
              <a:spcAft>
                <a:spcPts val="800"/>
              </a:spcAft>
              <a:buClr>
                <a:schemeClr val="dk1"/>
              </a:buClr>
              <a:buSzPts val="1200"/>
              <a:buChar char="■"/>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2" name="Shape 112"/>
        <p:cNvGrpSpPr/>
        <p:nvPr/>
      </p:nvGrpSpPr>
      <p:grpSpPr>
        <a:xfrm>
          <a:off x="0" y="0"/>
          <a:ext cx="0" cy="0"/>
          <a:chOff x="0" y="0"/>
          <a:chExt cx="0" cy="0"/>
        </a:xfrm>
      </p:grpSpPr>
      <p:sp>
        <p:nvSpPr>
          <p:cNvPr id="113" name="Google Shape;113;p14"/>
          <p:cNvSpPr txBox="1"/>
          <p:nvPr>
            <p:ph idx="1" type="subTitle"/>
          </p:nvPr>
        </p:nvSpPr>
        <p:spPr>
          <a:xfrm>
            <a:off x="3666175"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4" name="Google Shape;114;p14"/>
          <p:cNvSpPr txBox="1"/>
          <p:nvPr>
            <p:ph idx="2" type="subTitle"/>
          </p:nvPr>
        </p:nvSpPr>
        <p:spPr>
          <a:xfrm>
            <a:off x="3670675"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5" name="Google Shape;115;p14"/>
          <p:cNvSpPr txBox="1"/>
          <p:nvPr>
            <p:ph idx="3" type="subTitle"/>
          </p:nvPr>
        </p:nvSpPr>
        <p:spPr>
          <a:xfrm>
            <a:off x="3666175"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6" name="Google Shape;116;p14"/>
          <p:cNvSpPr txBox="1"/>
          <p:nvPr>
            <p:ph idx="4" type="subTitle"/>
          </p:nvPr>
        </p:nvSpPr>
        <p:spPr>
          <a:xfrm>
            <a:off x="3670675"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7" name="Google Shape;117;p14"/>
          <p:cNvSpPr txBox="1"/>
          <p:nvPr>
            <p:ph idx="5" type="subTitle"/>
          </p:nvPr>
        </p:nvSpPr>
        <p:spPr>
          <a:xfrm>
            <a:off x="3666175"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8" name="Google Shape;118;p14"/>
          <p:cNvSpPr txBox="1"/>
          <p:nvPr>
            <p:ph idx="6" type="subTitle"/>
          </p:nvPr>
        </p:nvSpPr>
        <p:spPr>
          <a:xfrm>
            <a:off x="3670675"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grpSp>
        <p:nvGrpSpPr>
          <p:cNvPr id="119" name="Google Shape;119;p14"/>
          <p:cNvGrpSpPr/>
          <p:nvPr/>
        </p:nvGrpSpPr>
        <p:grpSpPr>
          <a:xfrm>
            <a:off x="0" y="3441250"/>
            <a:ext cx="2157300" cy="1702250"/>
            <a:chOff x="0" y="3441250"/>
            <a:chExt cx="2157300" cy="1702250"/>
          </a:xfrm>
        </p:grpSpPr>
        <p:sp>
          <p:nvSpPr>
            <p:cNvPr id="120" name="Google Shape;120;p14"/>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702200" y="3837250"/>
              <a:ext cx="455100" cy="455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4"/>
          <p:cNvSpPr/>
          <p:nvPr/>
        </p:nvSpPr>
        <p:spPr>
          <a:xfrm>
            <a:off x="8292800" y="0"/>
            <a:ext cx="851100" cy="8511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441650" y="0"/>
            <a:ext cx="851100" cy="8511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3666175" y="445025"/>
            <a:ext cx="476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14"/>
          <p:cNvSpPr txBox="1"/>
          <p:nvPr>
            <p:ph idx="7" type="subTitle"/>
          </p:nvPr>
        </p:nvSpPr>
        <p:spPr>
          <a:xfrm>
            <a:off x="6268500"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28" name="Google Shape;128;p14"/>
          <p:cNvSpPr txBox="1"/>
          <p:nvPr>
            <p:ph idx="8" type="subTitle"/>
          </p:nvPr>
        </p:nvSpPr>
        <p:spPr>
          <a:xfrm>
            <a:off x="6273000"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29" name="Google Shape;129;p14"/>
          <p:cNvSpPr txBox="1"/>
          <p:nvPr>
            <p:ph idx="9" type="subTitle"/>
          </p:nvPr>
        </p:nvSpPr>
        <p:spPr>
          <a:xfrm>
            <a:off x="6268500"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0" name="Google Shape;130;p14"/>
          <p:cNvSpPr txBox="1"/>
          <p:nvPr>
            <p:ph idx="13" type="subTitle"/>
          </p:nvPr>
        </p:nvSpPr>
        <p:spPr>
          <a:xfrm>
            <a:off x="6273000"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31" name="Google Shape;131;p14"/>
          <p:cNvSpPr txBox="1"/>
          <p:nvPr>
            <p:ph idx="14" type="subTitle"/>
          </p:nvPr>
        </p:nvSpPr>
        <p:spPr>
          <a:xfrm>
            <a:off x="6268500"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2" name="Google Shape;132;p14"/>
          <p:cNvSpPr txBox="1"/>
          <p:nvPr>
            <p:ph idx="15" type="subTitle"/>
          </p:nvPr>
        </p:nvSpPr>
        <p:spPr>
          <a:xfrm>
            <a:off x="6273000"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p1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15"/>
          <p:cNvSpPr txBox="1"/>
          <p:nvPr>
            <p:ph idx="1" type="body"/>
          </p:nvPr>
        </p:nvSpPr>
        <p:spPr>
          <a:xfrm>
            <a:off x="713100" y="36021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6" name="Google Shape;136;p15"/>
          <p:cNvSpPr txBox="1"/>
          <p:nvPr>
            <p:ph idx="2" type="body"/>
          </p:nvPr>
        </p:nvSpPr>
        <p:spPr>
          <a:xfrm>
            <a:off x="4807875" y="36019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7" name="Google Shape;137;p15"/>
          <p:cNvSpPr txBox="1"/>
          <p:nvPr>
            <p:ph idx="3" type="subTitle"/>
          </p:nvPr>
        </p:nvSpPr>
        <p:spPr>
          <a:xfrm>
            <a:off x="724425" y="3259875"/>
            <a:ext cx="36117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
        <p:nvSpPr>
          <p:cNvPr id="138" name="Google Shape;138;p15"/>
          <p:cNvSpPr txBox="1"/>
          <p:nvPr>
            <p:ph idx="4" type="subTitle"/>
          </p:nvPr>
        </p:nvSpPr>
        <p:spPr>
          <a:xfrm>
            <a:off x="4807875" y="3259875"/>
            <a:ext cx="36231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139" name="Shape 139"/>
        <p:cNvGrpSpPr/>
        <p:nvPr/>
      </p:nvGrpSpPr>
      <p:grpSpPr>
        <a:xfrm>
          <a:off x="0" y="0"/>
          <a:ext cx="0" cy="0"/>
          <a:chOff x="0" y="0"/>
          <a:chExt cx="0" cy="0"/>
        </a:xfrm>
      </p:grpSpPr>
      <p:sp>
        <p:nvSpPr>
          <p:cNvPr id="140" name="Google Shape;140;p16"/>
          <p:cNvSpPr/>
          <p:nvPr/>
        </p:nvSpPr>
        <p:spPr>
          <a:xfrm>
            <a:off x="768120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16"/>
          <p:cNvGrpSpPr/>
          <p:nvPr/>
        </p:nvGrpSpPr>
        <p:grpSpPr>
          <a:xfrm>
            <a:off x="217297" y="197659"/>
            <a:ext cx="999809" cy="1009672"/>
            <a:chOff x="-1042825" y="1873925"/>
            <a:chExt cx="948675" cy="958125"/>
          </a:xfrm>
        </p:grpSpPr>
        <p:sp>
          <p:nvSpPr>
            <p:cNvPr id="142" name="Google Shape;142;p16"/>
            <p:cNvSpPr/>
            <p:nvPr/>
          </p:nvSpPr>
          <p:spPr>
            <a:xfrm>
              <a:off x="-104282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76840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49397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21955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104282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104282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104282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76840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9397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21955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76840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49397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21955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76840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49397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21955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6"/>
          <p:cNvSpPr/>
          <p:nvPr/>
        </p:nvSpPr>
        <p:spPr>
          <a:xfrm>
            <a:off x="-7300" y="3141275"/>
            <a:ext cx="7070700" cy="20022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ph type="title"/>
          </p:nvPr>
        </p:nvSpPr>
        <p:spPr>
          <a:xfrm>
            <a:off x="713100" y="445025"/>
            <a:ext cx="4178700" cy="10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16"/>
          <p:cNvSpPr txBox="1"/>
          <p:nvPr>
            <p:ph idx="1" type="subTitle"/>
          </p:nvPr>
        </p:nvSpPr>
        <p:spPr>
          <a:xfrm>
            <a:off x="729275" y="173300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1" name="Google Shape;161;p16"/>
          <p:cNvSpPr txBox="1"/>
          <p:nvPr>
            <p:ph idx="2" type="subTitle"/>
          </p:nvPr>
        </p:nvSpPr>
        <p:spPr>
          <a:xfrm>
            <a:off x="7292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2" name="Google Shape;162;p16"/>
          <p:cNvSpPr txBox="1"/>
          <p:nvPr>
            <p:ph idx="3" type="subTitle"/>
          </p:nvPr>
        </p:nvSpPr>
        <p:spPr>
          <a:xfrm>
            <a:off x="30885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3" name="Google Shape;163;p16"/>
          <p:cNvSpPr txBox="1"/>
          <p:nvPr>
            <p:ph idx="4" type="subTitle"/>
          </p:nvPr>
        </p:nvSpPr>
        <p:spPr>
          <a:xfrm>
            <a:off x="729275" y="348895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4" name="Google Shape;164;p16"/>
          <p:cNvSpPr txBox="1"/>
          <p:nvPr>
            <p:ph idx="5" type="subTitle"/>
          </p:nvPr>
        </p:nvSpPr>
        <p:spPr>
          <a:xfrm>
            <a:off x="7292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5" name="Google Shape;165;p16"/>
          <p:cNvSpPr txBox="1"/>
          <p:nvPr>
            <p:ph idx="6" type="subTitle"/>
          </p:nvPr>
        </p:nvSpPr>
        <p:spPr>
          <a:xfrm>
            <a:off x="30885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166" name="Shape 166"/>
        <p:cNvGrpSpPr/>
        <p:nvPr/>
      </p:nvGrpSpPr>
      <p:grpSpPr>
        <a:xfrm>
          <a:off x="0" y="0"/>
          <a:ext cx="0" cy="0"/>
          <a:chOff x="0" y="0"/>
          <a:chExt cx="0" cy="0"/>
        </a:xfrm>
      </p:grpSpPr>
      <p:grpSp>
        <p:nvGrpSpPr>
          <p:cNvPr id="167" name="Google Shape;167;p17"/>
          <p:cNvGrpSpPr/>
          <p:nvPr/>
        </p:nvGrpSpPr>
        <p:grpSpPr>
          <a:xfrm>
            <a:off x="288236" y="300229"/>
            <a:ext cx="669290" cy="675957"/>
            <a:chOff x="-1042825" y="1873925"/>
            <a:chExt cx="948675" cy="958125"/>
          </a:xfrm>
        </p:grpSpPr>
        <p:sp>
          <p:nvSpPr>
            <p:cNvPr id="168" name="Google Shape;168;p17"/>
            <p:cNvSpPr/>
            <p:nvPr/>
          </p:nvSpPr>
          <p:spPr>
            <a:xfrm>
              <a:off x="-104282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76840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49397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21955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104282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104282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104282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76840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49397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21955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76840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49397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21955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76840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49397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21955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1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85" name="Shape 185"/>
        <p:cNvGrpSpPr/>
        <p:nvPr/>
      </p:nvGrpSpPr>
      <p:grpSpPr>
        <a:xfrm>
          <a:off x="0" y="0"/>
          <a:ext cx="0" cy="0"/>
          <a:chOff x="0" y="0"/>
          <a:chExt cx="0" cy="0"/>
        </a:xfrm>
      </p:grpSpPr>
      <p:sp>
        <p:nvSpPr>
          <p:cNvPr id="186" name="Google Shape;186;p18"/>
          <p:cNvSpPr/>
          <p:nvPr/>
        </p:nvSpPr>
        <p:spPr>
          <a:xfrm flipH="1">
            <a:off x="0" y="4250875"/>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0" y="4695900"/>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447600" y="4695900"/>
            <a:ext cx="447600" cy="4476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0" y="0"/>
            <a:ext cx="949500" cy="949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19"/>
          <p:cNvSpPr/>
          <p:nvPr/>
        </p:nvSpPr>
        <p:spPr>
          <a:xfrm>
            <a:off x="3713525" y="4118900"/>
            <a:ext cx="5430300" cy="1024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txBox="1"/>
          <p:nvPr>
            <p:ph type="title"/>
          </p:nvPr>
        </p:nvSpPr>
        <p:spPr>
          <a:xfrm>
            <a:off x="4723600" y="1540650"/>
            <a:ext cx="3707400" cy="103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9"/>
          <p:cNvSpPr txBox="1"/>
          <p:nvPr>
            <p:ph idx="1" type="subTitle"/>
          </p:nvPr>
        </p:nvSpPr>
        <p:spPr>
          <a:xfrm>
            <a:off x="4723350" y="2571750"/>
            <a:ext cx="3707400" cy="103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1">
    <p:spTree>
      <p:nvGrpSpPr>
        <p:cNvPr id="196" name="Shape 196"/>
        <p:cNvGrpSpPr/>
        <p:nvPr/>
      </p:nvGrpSpPr>
      <p:grpSpPr>
        <a:xfrm>
          <a:off x="0" y="0"/>
          <a:ext cx="0" cy="0"/>
          <a:chOff x="0" y="0"/>
          <a:chExt cx="0" cy="0"/>
        </a:xfrm>
      </p:grpSpPr>
      <p:sp>
        <p:nvSpPr>
          <p:cNvPr id="197" name="Google Shape;197;p20"/>
          <p:cNvSpPr txBox="1"/>
          <p:nvPr>
            <p:ph type="ctrTitle"/>
          </p:nvPr>
        </p:nvSpPr>
        <p:spPr>
          <a:xfrm>
            <a:off x="713100" y="1055750"/>
            <a:ext cx="4122300" cy="9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a:solidFill>
                  <a:schemeClr val="dk1"/>
                </a:solidFill>
              </a:defRPr>
            </a:lvl2pPr>
            <a:lvl3pPr indent="-304800" lvl="2" marL="1371600" algn="l">
              <a:lnSpc>
                <a:spcPct val="100000"/>
              </a:lnSpc>
              <a:spcBef>
                <a:spcPts val="800"/>
              </a:spcBef>
              <a:spcAft>
                <a:spcPts val="0"/>
              </a:spcAft>
              <a:buClr>
                <a:schemeClr val="dk1"/>
              </a:buClr>
              <a:buSzPts val="1200"/>
              <a:buChar char="■"/>
              <a:defRPr>
                <a:solidFill>
                  <a:schemeClr val="dk1"/>
                </a:solidFill>
              </a:defRPr>
            </a:lvl3pPr>
            <a:lvl4pPr indent="-304800" lvl="3" marL="1828800" algn="l">
              <a:lnSpc>
                <a:spcPct val="100000"/>
              </a:lnSpc>
              <a:spcBef>
                <a:spcPts val="800"/>
              </a:spcBef>
              <a:spcAft>
                <a:spcPts val="0"/>
              </a:spcAft>
              <a:buClr>
                <a:schemeClr val="dk1"/>
              </a:buClr>
              <a:buSzPts val="1200"/>
              <a:buChar char="●"/>
              <a:defRPr>
                <a:solidFill>
                  <a:schemeClr val="dk1"/>
                </a:solidFill>
              </a:defRPr>
            </a:lvl4pPr>
            <a:lvl5pPr indent="-304800" lvl="4" marL="2286000" algn="l">
              <a:lnSpc>
                <a:spcPct val="100000"/>
              </a:lnSpc>
              <a:spcBef>
                <a:spcPts val="800"/>
              </a:spcBef>
              <a:spcAft>
                <a:spcPts val="0"/>
              </a:spcAft>
              <a:buClr>
                <a:schemeClr val="dk1"/>
              </a:buClr>
              <a:buSzPts val="1200"/>
              <a:buChar char="○"/>
              <a:defRPr>
                <a:solidFill>
                  <a:schemeClr val="dk1"/>
                </a:solidFill>
              </a:defRPr>
            </a:lvl5pPr>
            <a:lvl6pPr indent="-304800" lvl="5" marL="2743200" algn="l">
              <a:lnSpc>
                <a:spcPct val="100000"/>
              </a:lnSpc>
              <a:spcBef>
                <a:spcPts val="800"/>
              </a:spcBef>
              <a:spcAft>
                <a:spcPts val="0"/>
              </a:spcAft>
              <a:buClr>
                <a:schemeClr val="dk1"/>
              </a:buClr>
              <a:buSzPts val="1200"/>
              <a:buChar char="■"/>
              <a:defRPr>
                <a:solidFill>
                  <a:schemeClr val="dk1"/>
                </a:solidFill>
              </a:defRPr>
            </a:lvl6pPr>
            <a:lvl7pPr indent="-304800" lvl="6" marL="3200400" algn="l">
              <a:lnSpc>
                <a:spcPct val="100000"/>
              </a:lnSpc>
              <a:spcBef>
                <a:spcPts val="800"/>
              </a:spcBef>
              <a:spcAft>
                <a:spcPts val="0"/>
              </a:spcAft>
              <a:buClr>
                <a:schemeClr val="dk1"/>
              </a:buClr>
              <a:buSzPts val="1200"/>
              <a:buChar char="●"/>
              <a:defRPr>
                <a:solidFill>
                  <a:schemeClr val="dk1"/>
                </a:solidFill>
              </a:defRPr>
            </a:lvl7pPr>
            <a:lvl8pPr indent="-304800" lvl="7" marL="3657600" algn="l">
              <a:lnSpc>
                <a:spcPct val="100000"/>
              </a:lnSpc>
              <a:spcBef>
                <a:spcPts val="800"/>
              </a:spcBef>
              <a:spcAft>
                <a:spcPts val="0"/>
              </a:spcAft>
              <a:buClr>
                <a:schemeClr val="dk1"/>
              </a:buClr>
              <a:buSzPts val="1200"/>
              <a:buChar char="○"/>
              <a:defRPr>
                <a:solidFill>
                  <a:schemeClr val="dk1"/>
                </a:solidFill>
              </a:defRPr>
            </a:lvl8pPr>
            <a:lvl9pPr indent="-304800" lvl="8" marL="4114800" algn="l">
              <a:lnSpc>
                <a:spcPct val="100000"/>
              </a:lnSpc>
              <a:spcBef>
                <a:spcPts val="800"/>
              </a:spcBef>
              <a:spcAft>
                <a:spcPts val="800"/>
              </a:spcAft>
              <a:buClr>
                <a:schemeClr val="dk1"/>
              </a:buClr>
              <a:buSzPts val="1200"/>
              <a:buChar char="■"/>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 name="Shape 198"/>
        <p:cNvGrpSpPr/>
        <p:nvPr/>
      </p:nvGrpSpPr>
      <p:grpSpPr>
        <a:xfrm>
          <a:off x="0" y="0"/>
          <a:ext cx="0" cy="0"/>
          <a:chOff x="0" y="0"/>
          <a:chExt cx="0" cy="0"/>
        </a:xfrm>
      </p:grpSpPr>
      <p:sp>
        <p:nvSpPr>
          <p:cNvPr id="199" name="Google Shape;199;p21"/>
          <p:cNvSpPr/>
          <p:nvPr/>
        </p:nvSpPr>
        <p:spPr>
          <a:xfrm>
            <a:off x="1703800" y="1289100"/>
            <a:ext cx="5736300" cy="17037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txBox="1"/>
          <p:nvPr>
            <p:ph hasCustomPrompt="1" type="title"/>
          </p:nvPr>
        </p:nvSpPr>
        <p:spPr>
          <a:xfrm>
            <a:off x="2114500" y="1422275"/>
            <a:ext cx="4915200" cy="14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chemeClr val="accent5"/>
              </a:buClr>
              <a:buSzPts val="6000"/>
              <a:buNone/>
              <a:defRPr sz="6000">
                <a:solidFill>
                  <a:schemeClr val="accent5"/>
                </a:solidFill>
              </a:defRPr>
            </a:lvl2pPr>
            <a:lvl3pPr lvl="2" algn="ctr">
              <a:lnSpc>
                <a:spcPct val="100000"/>
              </a:lnSpc>
              <a:spcBef>
                <a:spcPts val="0"/>
              </a:spcBef>
              <a:spcAft>
                <a:spcPts val="0"/>
              </a:spcAft>
              <a:buClr>
                <a:schemeClr val="accent5"/>
              </a:buClr>
              <a:buSzPts val="6000"/>
              <a:buNone/>
              <a:defRPr sz="6000">
                <a:solidFill>
                  <a:schemeClr val="accent5"/>
                </a:solidFill>
              </a:defRPr>
            </a:lvl3pPr>
            <a:lvl4pPr lvl="3" algn="ctr">
              <a:lnSpc>
                <a:spcPct val="100000"/>
              </a:lnSpc>
              <a:spcBef>
                <a:spcPts val="0"/>
              </a:spcBef>
              <a:spcAft>
                <a:spcPts val="0"/>
              </a:spcAft>
              <a:buClr>
                <a:schemeClr val="accent5"/>
              </a:buClr>
              <a:buSzPts val="6000"/>
              <a:buNone/>
              <a:defRPr sz="6000">
                <a:solidFill>
                  <a:schemeClr val="accent5"/>
                </a:solidFill>
              </a:defRPr>
            </a:lvl4pPr>
            <a:lvl5pPr lvl="4" algn="ctr">
              <a:lnSpc>
                <a:spcPct val="100000"/>
              </a:lnSpc>
              <a:spcBef>
                <a:spcPts val="0"/>
              </a:spcBef>
              <a:spcAft>
                <a:spcPts val="0"/>
              </a:spcAft>
              <a:buClr>
                <a:schemeClr val="accent5"/>
              </a:buClr>
              <a:buSzPts val="6000"/>
              <a:buNone/>
              <a:defRPr sz="6000">
                <a:solidFill>
                  <a:schemeClr val="accent5"/>
                </a:solidFill>
              </a:defRPr>
            </a:lvl5pPr>
            <a:lvl6pPr lvl="5" algn="ctr">
              <a:lnSpc>
                <a:spcPct val="100000"/>
              </a:lnSpc>
              <a:spcBef>
                <a:spcPts val="0"/>
              </a:spcBef>
              <a:spcAft>
                <a:spcPts val="0"/>
              </a:spcAft>
              <a:buClr>
                <a:schemeClr val="accent5"/>
              </a:buClr>
              <a:buSzPts val="6000"/>
              <a:buNone/>
              <a:defRPr sz="6000">
                <a:solidFill>
                  <a:schemeClr val="accent5"/>
                </a:solidFill>
              </a:defRPr>
            </a:lvl6pPr>
            <a:lvl7pPr lvl="6" algn="ctr">
              <a:lnSpc>
                <a:spcPct val="100000"/>
              </a:lnSpc>
              <a:spcBef>
                <a:spcPts val="0"/>
              </a:spcBef>
              <a:spcAft>
                <a:spcPts val="0"/>
              </a:spcAft>
              <a:buClr>
                <a:schemeClr val="accent5"/>
              </a:buClr>
              <a:buSzPts val="6000"/>
              <a:buNone/>
              <a:defRPr sz="6000">
                <a:solidFill>
                  <a:schemeClr val="accent5"/>
                </a:solidFill>
              </a:defRPr>
            </a:lvl7pPr>
            <a:lvl8pPr lvl="7" algn="ctr">
              <a:lnSpc>
                <a:spcPct val="100000"/>
              </a:lnSpc>
              <a:spcBef>
                <a:spcPts val="0"/>
              </a:spcBef>
              <a:spcAft>
                <a:spcPts val="0"/>
              </a:spcAft>
              <a:buClr>
                <a:schemeClr val="accent5"/>
              </a:buClr>
              <a:buSzPts val="6000"/>
              <a:buNone/>
              <a:defRPr sz="6000">
                <a:solidFill>
                  <a:schemeClr val="accent5"/>
                </a:solidFill>
              </a:defRPr>
            </a:lvl8pPr>
            <a:lvl9pPr lvl="8" algn="ctr">
              <a:lnSpc>
                <a:spcPct val="100000"/>
              </a:lnSpc>
              <a:spcBef>
                <a:spcPts val="0"/>
              </a:spcBef>
              <a:spcAft>
                <a:spcPts val="0"/>
              </a:spcAft>
              <a:buClr>
                <a:schemeClr val="accent5"/>
              </a:buClr>
              <a:buSzPts val="6000"/>
              <a:buNone/>
              <a:defRPr sz="6000">
                <a:solidFill>
                  <a:schemeClr val="accent5"/>
                </a:solidFill>
              </a:defRPr>
            </a:lvl9pPr>
          </a:lstStyle>
          <a:p>
            <a:r>
              <a:t>xx%</a:t>
            </a:r>
          </a:p>
        </p:txBody>
      </p:sp>
      <p:sp>
        <p:nvSpPr>
          <p:cNvPr id="201" name="Google Shape;201;p21"/>
          <p:cNvSpPr txBox="1"/>
          <p:nvPr>
            <p:ph idx="1" type="subTitle"/>
          </p:nvPr>
        </p:nvSpPr>
        <p:spPr>
          <a:xfrm>
            <a:off x="1703800" y="2992800"/>
            <a:ext cx="5736300" cy="792600"/>
          </a:xfrm>
          <a:prstGeom prst="rect">
            <a:avLst/>
          </a:prstGeom>
          <a:solidFill>
            <a:schemeClr val="accent5"/>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
    <p:spTree>
      <p:nvGrpSpPr>
        <p:cNvPr id="17" name="Shape 17"/>
        <p:cNvGrpSpPr/>
        <p:nvPr/>
      </p:nvGrpSpPr>
      <p:grpSpPr>
        <a:xfrm>
          <a:off x="0" y="0"/>
          <a:ext cx="0" cy="0"/>
          <a:chOff x="0" y="0"/>
          <a:chExt cx="0" cy="0"/>
        </a:xfrm>
      </p:grpSpPr>
      <p:sp>
        <p:nvSpPr>
          <p:cNvPr id="18" name="Google Shape;18;p4"/>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2" type="title"/>
          </p:nvPr>
        </p:nvSpPr>
        <p:spPr>
          <a:xfrm>
            <a:off x="7290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0" name="Google Shape;20;p4"/>
          <p:cNvSpPr txBox="1"/>
          <p:nvPr>
            <p:ph idx="1" type="subTitle"/>
          </p:nvPr>
        </p:nvSpPr>
        <p:spPr>
          <a:xfrm>
            <a:off x="103972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1" name="Google Shape;21;p4"/>
          <p:cNvSpPr txBox="1"/>
          <p:nvPr>
            <p:ph idx="3" type="subTitle"/>
          </p:nvPr>
        </p:nvSpPr>
        <p:spPr>
          <a:xfrm>
            <a:off x="103972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2" name="Google Shape;22;p4"/>
          <p:cNvSpPr txBox="1"/>
          <p:nvPr>
            <p:ph idx="4" type="subTitle"/>
          </p:nvPr>
        </p:nvSpPr>
        <p:spPr>
          <a:xfrm>
            <a:off x="3652150"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3" name="Google Shape;23;p4"/>
          <p:cNvSpPr txBox="1"/>
          <p:nvPr>
            <p:ph idx="5" type="subTitle"/>
          </p:nvPr>
        </p:nvSpPr>
        <p:spPr>
          <a:xfrm>
            <a:off x="3652150"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4" name="Google Shape;24;p4"/>
          <p:cNvSpPr txBox="1"/>
          <p:nvPr>
            <p:ph idx="6" type="title"/>
          </p:nvPr>
        </p:nvSpPr>
        <p:spPr>
          <a:xfrm>
            <a:off x="3341727"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5" name="Google Shape;25;p4"/>
          <p:cNvSpPr txBox="1"/>
          <p:nvPr>
            <p:ph idx="7" type="subTitle"/>
          </p:nvPr>
        </p:nvSpPr>
        <p:spPr>
          <a:xfrm>
            <a:off x="626097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6" name="Google Shape;26;p4"/>
          <p:cNvSpPr txBox="1"/>
          <p:nvPr>
            <p:ph idx="8" type="subTitle"/>
          </p:nvPr>
        </p:nvSpPr>
        <p:spPr>
          <a:xfrm>
            <a:off x="626097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7" name="Google Shape;27;p4"/>
          <p:cNvSpPr txBox="1"/>
          <p:nvPr>
            <p:ph idx="9" type="title"/>
          </p:nvPr>
        </p:nvSpPr>
        <p:spPr>
          <a:xfrm>
            <a:off x="59505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8" name="Google Shape;28;p4"/>
          <p:cNvSpPr txBox="1"/>
          <p:nvPr>
            <p:ph idx="13" type="subTitle"/>
          </p:nvPr>
        </p:nvSpPr>
        <p:spPr>
          <a:xfrm>
            <a:off x="103972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9" name="Google Shape;29;p4"/>
          <p:cNvSpPr txBox="1"/>
          <p:nvPr>
            <p:ph idx="14" type="subTitle"/>
          </p:nvPr>
        </p:nvSpPr>
        <p:spPr>
          <a:xfrm>
            <a:off x="103972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0" name="Google Shape;30;p4"/>
          <p:cNvSpPr txBox="1"/>
          <p:nvPr>
            <p:ph idx="15" type="title"/>
          </p:nvPr>
        </p:nvSpPr>
        <p:spPr>
          <a:xfrm>
            <a:off x="7290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1" name="Google Shape;31;p4"/>
          <p:cNvSpPr txBox="1"/>
          <p:nvPr>
            <p:ph idx="16" type="subTitle"/>
          </p:nvPr>
        </p:nvSpPr>
        <p:spPr>
          <a:xfrm>
            <a:off x="3652150"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2" name="Google Shape;32;p4"/>
          <p:cNvSpPr txBox="1"/>
          <p:nvPr>
            <p:ph idx="17" type="subTitle"/>
          </p:nvPr>
        </p:nvSpPr>
        <p:spPr>
          <a:xfrm>
            <a:off x="3652150"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3" name="Google Shape;33;p4"/>
          <p:cNvSpPr txBox="1"/>
          <p:nvPr>
            <p:ph idx="18" type="title"/>
          </p:nvPr>
        </p:nvSpPr>
        <p:spPr>
          <a:xfrm>
            <a:off x="3341727"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4" name="Google Shape;34;p4"/>
          <p:cNvSpPr txBox="1"/>
          <p:nvPr>
            <p:ph idx="19" type="subTitle"/>
          </p:nvPr>
        </p:nvSpPr>
        <p:spPr>
          <a:xfrm>
            <a:off x="626097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5" name="Google Shape;35;p4"/>
          <p:cNvSpPr txBox="1"/>
          <p:nvPr>
            <p:ph idx="20" type="subTitle"/>
          </p:nvPr>
        </p:nvSpPr>
        <p:spPr>
          <a:xfrm>
            <a:off x="626097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6" name="Google Shape;36;p4"/>
          <p:cNvSpPr txBox="1"/>
          <p:nvPr>
            <p:ph idx="21" type="title"/>
          </p:nvPr>
        </p:nvSpPr>
        <p:spPr>
          <a:xfrm>
            <a:off x="59505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p:nvPr/>
        </p:nvSpPr>
        <p:spPr>
          <a:xfrm>
            <a:off x="0" y="-3200"/>
            <a:ext cx="758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5"/>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a:solidFill>
                  <a:schemeClr val="dk1"/>
                </a:solidFill>
              </a:defRPr>
            </a:lvl2pPr>
            <a:lvl3pPr lvl="2" algn="l">
              <a:lnSpc>
                <a:spcPct val="100000"/>
              </a:lnSpc>
              <a:spcBef>
                <a:spcPts val="800"/>
              </a:spcBef>
              <a:spcAft>
                <a:spcPts val="0"/>
              </a:spcAft>
              <a:buSzPts val="1200"/>
              <a:buNone/>
              <a:defRPr>
                <a:solidFill>
                  <a:schemeClr val="dk1"/>
                </a:solidFill>
              </a:defRPr>
            </a:lvl3pPr>
            <a:lvl4pPr lvl="3" algn="l">
              <a:lnSpc>
                <a:spcPct val="100000"/>
              </a:lnSpc>
              <a:spcBef>
                <a:spcPts val="800"/>
              </a:spcBef>
              <a:spcAft>
                <a:spcPts val="0"/>
              </a:spcAft>
              <a:buSzPts val="1200"/>
              <a:buNone/>
              <a:defRPr>
                <a:solidFill>
                  <a:schemeClr val="dk1"/>
                </a:solidFill>
              </a:defRPr>
            </a:lvl4pPr>
            <a:lvl5pPr lvl="4" algn="l">
              <a:lnSpc>
                <a:spcPct val="100000"/>
              </a:lnSpc>
              <a:spcBef>
                <a:spcPts val="800"/>
              </a:spcBef>
              <a:spcAft>
                <a:spcPts val="0"/>
              </a:spcAft>
              <a:buSzPts val="1200"/>
              <a:buNone/>
              <a:defRPr>
                <a:solidFill>
                  <a:schemeClr val="dk1"/>
                </a:solidFill>
              </a:defRPr>
            </a:lvl5pPr>
            <a:lvl6pPr lvl="5" algn="l">
              <a:lnSpc>
                <a:spcPct val="100000"/>
              </a:lnSpc>
              <a:spcBef>
                <a:spcPts val="800"/>
              </a:spcBef>
              <a:spcAft>
                <a:spcPts val="0"/>
              </a:spcAft>
              <a:buSzPts val="1200"/>
              <a:buNone/>
              <a:defRPr>
                <a:solidFill>
                  <a:schemeClr val="dk1"/>
                </a:solidFill>
              </a:defRPr>
            </a:lvl6pPr>
            <a:lvl7pPr lvl="6" algn="l">
              <a:lnSpc>
                <a:spcPct val="100000"/>
              </a:lnSpc>
              <a:spcBef>
                <a:spcPts val="800"/>
              </a:spcBef>
              <a:spcAft>
                <a:spcPts val="0"/>
              </a:spcAft>
              <a:buSzPts val="1200"/>
              <a:buNone/>
              <a:defRPr>
                <a:solidFill>
                  <a:schemeClr val="dk1"/>
                </a:solidFill>
              </a:defRPr>
            </a:lvl7pPr>
            <a:lvl8pPr lvl="7" algn="l">
              <a:lnSpc>
                <a:spcPct val="100000"/>
              </a:lnSpc>
              <a:spcBef>
                <a:spcPts val="800"/>
              </a:spcBef>
              <a:spcAft>
                <a:spcPts val="0"/>
              </a:spcAft>
              <a:buSzPts val="1200"/>
              <a:buNone/>
              <a:defRPr>
                <a:solidFill>
                  <a:schemeClr val="dk1"/>
                </a:solidFill>
              </a:defRPr>
            </a:lvl8pPr>
            <a:lvl9pPr lvl="8" algn="l">
              <a:lnSpc>
                <a:spcPct val="100000"/>
              </a:lnSpc>
              <a:spcBef>
                <a:spcPts val="800"/>
              </a:spcBef>
              <a:spcAft>
                <a:spcPts val="800"/>
              </a:spcAft>
              <a:buSzPts val="1200"/>
              <a:buNone/>
              <a:defRPr>
                <a:solidFill>
                  <a:schemeClr val="dk1"/>
                </a:solidFill>
              </a:defRPr>
            </a:lvl9pPr>
          </a:lstStyle>
          <a:p/>
        </p:txBody>
      </p:sp>
      <p:sp>
        <p:nvSpPr>
          <p:cNvPr id="41" name="Google Shape;41;p5"/>
          <p:cNvSpPr txBox="1"/>
          <p:nvPr>
            <p:ph idx="2" type="title"/>
          </p:nvPr>
        </p:nvSpPr>
        <p:spPr>
          <a:xfrm>
            <a:off x="1341189" y="1037700"/>
            <a:ext cx="816000" cy="7791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800"/>
              <a:buNone/>
              <a:defRPr b="1" sz="1800">
                <a:solidFill>
                  <a:srgbClr val="FFFFFF"/>
                </a:solidFill>
              </a:defRPr>
            </a:lvl1pPr>
            <a:lvl2pPr lvl="1" algn="ctr">
              <a:lnSpc>
                <a:spcPct val="100000"/>
              </a:lnSpc>
              <a:spcBef>
                <a:spcPts val="0"/>
              </a:spcBef>
              <a:spcAft>
                <a:spcPts val="0"/>
              </a:spcAft>
              <a:buClr>
                <a:srgbClr val="FFFFFF"/>
              </a:buClr>
              <a:buSzPts val="1800"/>
              <a:buNone/>
              <a:defRPr b="1" sz="1800">
                <a:solidFill>
                  <a:srgbClr val="FFFFFF"/>
                </a:solidFill>
              </a:defRPr>
            </a:lvl2pPr>
            <a:lvl3pPr lvl="2" algn="ctr">
              <a:lnSpc>
                <a:spcPct val="100000"/>
              </a:lnSpc>
              <a:spcBef>
                <a:spcPts val="0"/>
              </a:spcBef>
              <a:spcAft>
                <a:spcPts val="0"/>
              </a:spcAft>
              <a:buClr>
                <a:srgbClr val="FFFFFF"/>
              </a:buClr>
              <a:buSzPts val="1800"/>
              <a:buNone/>
              <a:defRPr b="1" sz="1800">
                <a:solidFill>
                  <a:srgbClr val="FFFFFF"/>
                </a:solidFill>
              </a:defRPr>
            </a:lvl3pPr>
            <a:lvl4pPr lvl="3" algn="ctr">
              <a:lnSpc>
                <a:spcPct val="100000"/>
              </a:lnSpc>
              <a:spcBef>
                <a:spcPts val="0"/>
              </a:spcBef>
              <a:spcAft>
                <a:spcPts val="0"/>
              </a:spcAft>
              <a:buClr>
                <a:srgbClr val="FFFFFF"/>
              </a:buClr>
              <a:buSzPts val="1800"/>
              <a:buNone/>
              <a:defRPr b="1" sz="1800">
                <a:solidFill>
                  <a:srgbClr val="FFFFFF"/>
                </a:solidFill>
              </a:defRPr>
            </a:lvl4pPr>
            <a:lvl5pPr lvl="4" algn="ctr">
              <a:lnSpc>
                <a:spcPct val="100000"/>
              </a:lnSpc>
              <a:spcBef>
                <a:spcPts val="0"/>
              </a:spcBef>
              <a:spcAft>
                <a:spcPts val="0"/>
              </a:spcAft>
              <a:buClr>
                <a:srgbClr val="FFFFFF"/>
              </a:buClr>
              <a:buSzPts val="1800"/>
              <a:buNone/>
              <a:defRPr b="1" sz="1800">
                <a:solidFill>
                  <a:srgbClr val="FFFFFF"/>
                </a:solidFill>
              </a:defRPr>
            </a:lvl5pPr>
            <a:lvl6pPr lvl="5" algn="ctr">
              <a:lnSpc>
                <a:spcPct val="100000"/>
              </a:lnSpc>
              <a:spcBef>
                <a:spcPts val="0"/>
              </a:spcBef>
              <a:spcAft>
                <a:spcPts val="0"/>
              </a:spcAft>
              <a:buClr>
                <a:srgbClr val="FFFFFF"/>
              </a:buClr>
              <a:buSzPts val="1800"/>
              <a:buNone/>
              <a:defRPr b="1" sz="1800">
                <a:solidFill>
                  <a:srgbClr val="FFFFFF"/>
                </a:solidFill>
              </a:defRPr>
            </a:lvl6pPr>
            <a:lvl7pPr lvl="6" algn="ctr">
              <a:lnSpc>
                <a:spcPct val="100000"/>
              </a:lnSpc>
              <a:spcBef>
                <a:spcPts val="0"/>
              </a:spcBef>
              <a:spcAft>
                <a:spcPts val="0"/>
              </a:spcAft>
              <a:buClr>
                <a:srgbClr val="FFFFFF"/>
              </a:buClr>
              <a:buSzPts val="1800"/>
              <a:buNone/>
              <a:defRPr b="1" sz="1800">
                <a:solidFill>
                  <a:srgbClr val="FFFFFF"/>
                </a:solidFill>
              </a:defRPr>
            </a:lvl7pPr>
            <a:lvl8pPr lvl="7" algn="ctr">
              <a:lnSpc>
                <a:spcPct val="100000"/>
              </a:lnSpc>
              <a:spcBef>
                <a:spcPts val="0"/>
              </a:spcBef>
              <a:spcAft>
                <a:spcPts val="0"/>
              </a:spcAft>
              <a:buClr>
                <a:srgbClr val="FFFFFF"/>
              </a:buClr>
              <a:buSzPts val="1800"/>
              <a:buNone/>
              <a:defRPr b="1" sz="1800">
                <a:solidFill>
                  <a:srgbClr val="FFFFFF"/>
                </a:solidFill>
              </a:defRPr>
            </a:lvl8pPr>
            <a:lvl9pPr lvl="8" algn="ctr">
              <a:lnSpc>
                <a:spcPct val="100000"/>
              </a:lnSpc>
              <a:spcBef>
                <a:spcPts val="0"/>
              </a:spcBef>
              <a:spcAft>
                <a:spcPts val="0"/>
              </a:spcAft>
              <a:buClr>
                <a:srgbClr val="FFFFFF"/>
              </a:buClr>
              <a:buSzPts val="1800"/>
              <a:buNone/>
              <a:defRPr b="1" sz="18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6"/>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 name="Google Shape;44;p6"/>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grpSp>
        <p:nvGrpSpPr>
          <p:cNvPr id="45" name="Google Shape;45;p6"/>
          <p:cNvGrpSpPr/>
          <p:nvPr/>
        </p:nvGrpSpPr>
        <p:grpSpPr>
          <a:xfrm>
            <a:off x="0" y="3949645"/>
            <a:ext cx="1193923" cy="1193958"/>
            <a:chOff x="0" y="3441250"/>
            <a:chExt cx="1702200" cy="1702250"/>
          </a:xfrm>
        </p:grpSpPr>
        <p:sp>
          <p:nvSpPr>
            <p:cNvPr id="46" name="Google Shape;46;p6"/>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49" name="Shape 49"/>
        <p:cNvGrpSpPr/>
        <p:nvPr/>
      </p:nvGrpSpPr>
      <p:grpSpPr>
        <a:xfrm>
          <a:off x="0" y="0"/>
          <a:ext cx="0" cy="0"/>
          <a:chOff x="0" y="0"/>
          <a:chExt cx="0" cy="0"/>
        </a:xfrm>
      </p:grpSpPr>
      <p:sp>
        <p:nvSpPr>
          <p:cNvPr id="50" name="Google Shape;50;p7"/>
          <p:cNvSpPr/>
          <p:nvPr/>
        </p:nvSpPr>
        <p:spPr>
          <a:xfrm>
            <a:off x="-7850" y="2435025"/>
            <a:ext cx="9144000" cy="2708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7"/>
          <p:cNvSpPr txBox="1"/>
          <p:nvPr>
            <p:ph idx="1" type="subTitle"/>
          </p:nvPr>
        </p:nvSpPr>
        <p:spPr>
          <a:xfrm>
            <a:off x="7172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3" name="Google Shape;53;p7"/>
          <p:cNvSpPr txBox="1"/>
          <p:nvPr>
            <p:ph idx="2" type="subTitle"/>
          </p:nvPr>
        </p:nvSpPr>
        <p:spPr>
          <a:xfrm>
            <a:off x="33715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4" name="Google Shape;54;p7"/>
          <p:cNvSpPr txBox="1"/>
          <p:nvPr>
            <p:ph idx="3" type="subTitle"/>
          </p:nvPr>
        </p:nvSpPr>
        <p:spPr>
          <a:xfrm>
            <a:off x="60258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
          <p:cNvSpPr txBox="1"/>
          <p:nvPr>
            <p:ph idx="1" type="subTitle"/>
          </p:nvPr>
        </p:nvSpPr>
        <p:spPr>
          <a:xfrm>
            <a:off x="1380375" y="3228025"/>
            <a:ext cx="1986900" cy="107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600"/>
              </a:spcBef>
              <a:spcAft>
                <a:spcPts val="0"/>
              </a:spcAft>
              <a:buSzPts val="1200"/>
              <a:buNone/>
              <a:defRPr/>
            </a:lvl2pPr>
            <a:lvl3pPr lvl="2" algn="l">
              <a:lnSpc>
                <a:spcPct val="100000"/>
              </a:lnSpc>
              <a:spcBef>
                <a:spcPts val="600"/>
              </a:spcBef>
              <a:spcAft>
                <a:spcPts val="0"/>
              </a:spcAft>
              <a:buSzPts val="1200"/>
              <a:buNone/>
              <a:defRPr/>
            </a:lvl3pPr>
            <a:lvl4pPr lvl="3" algn="l">
              <a:lnSpc>
                <a:spcPct val="100000"/>
              </a:lnSpc>
              <a:spcBef>
                <a:spcPts val="600"/>
              </a:spcBef>
              <a:spcAft>
                <a:spcPts val="0"/>
              </a:spcAft>
              <a:buSzPts val="1200"/>
              <a:buNone/>
              <a:defRPr/>
            </a:lvl4pPr>
            <a:lvl5pPr lvl="4" algn="l">
              <a:lnSpc>
                <a:spcPct val="100000"/>
              </a:lnSpc>
              <a:spcBef>
                <a:spcPts val="600"/>
              </a:spcBef>
              <a:spcAft>
                <a:spcPts val="0"/>
              </a:spcAft>
              <a:buSzPts val="1200"/>
              <a:buNone/>
              <a:defRPr/>
            </a:lvl5pPr>
            <a:lvl6pPr lvl="5" algn="l">
              <a:lnSpc>
                <a:spcPct val="100000"/>
              </a:lnSpc>
              <a:spcBef>
                <a:spcPts val="600"/>
              </a:spcBef>
              <a:spcAft>
                <a:spcPts val="0"/>
              </a:spcAft>
              <a:buSzPts val="1200"/>
              <a:buNone/>
              <a:defRPr/>
            </a:lvl6pPr>
            <a:lvl7pPr lvl="6" algn="l">
              <a:lnSpc>
                <a:spcPct val="100000"/>
              </a:lnSpc>
              <a:spcBef>
                <a:spcPts val="600"/>
              </a:spcBef>
              <a:spcAft>
                <a:spcPts val="0"/>
              </a:spcAft>
              <a:buSzPts val="1200"/>
              <a:buNone/>
              <a:defRPr/>
            </a:lvl7pPr>
            <a:lvl8pPr lvl="7" algn="l">
              <a:lnSpc>
                <a:spcPct val="100000"/>
              </a:lnSpc>
              <a:spcBef>
                <a:spcPts val="600"/>
              </a:spcBef>
              <a:spcAft>
                <a:spcPts val="0"/>
              </a:spcAft>
              <a:buSzPts val="1200"/>
              <a:buNone/>
              <a:defRPr/>
            </a:lvl8pPr>
            <a:lvl9pPr lvl="8" algn="l">
              <a:lnSpc>
                <a:spcPct val="100000"/>
              </a:lnSpc>
              <a:spcBef>
                <a:spcPts val="600"/>
              </a:spcBef>
              <a:spcAft>
                <a:spcPts val="600"/>
              </a:spcAft>
              <a:buSzPts val="1200"/>
              <a:buNone/>
              <a:defRPr/>
            </a:lvl9pPr>
          </a:lstStyle>
          <a:p/>
        </p:txBody>
      </p:sp>
      <p:sp>
        <p:nvSpPr>
          <p:cNvPr id="57" name="Google Shape;57;p8"/>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txBox="1"/>
          <p:nvPr>
            <p:ph type="title"/>
          </p:nvPr>
        </p:nvSpPr>
        <p:spPr>
          <a:xfrm>
            <a:off x="5166525" y="445025"/>
            <a:ext cx="3264300" cy="104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59" name="Google Shape;59;p8"/>
          <p:cNvSpPr txBox="1"/>
          <p:nvPr>
            <p:ph idx="2" type="subTitle"/>
          </p:nvPr>
        </p:nvSpPr>
        <p:spPr>
          <a:xfrm>
            <a:off x="6144775" y="18075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0" name="Google Shape;60;p8"/>
          <p:cNvSpPr txBox="1"/>
          <p:nvPr>
            <p:ph idx="3" type="subTitle"/>
          </p:nvPr>
        </p:nvSpPr>
        <p:spPr>
          <a:xfrm>
            <a:off x="6144775" y="27523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1" name="Google Shape;61;p8"/>
          <p:cNvSpPr txBox="1"/>
          <p:nvPr>
            <p:ph idx="4" type="subTitle"/>
          </p:nvPr>
        </p:nvSpPr>
        <p:spPr>
          <a:xfrm>
            <a:off x="6144775" y="36971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2" name="Google Shape;62;p8"/>
          <p:cNvSpPr txBox="1"/>
          <p:nvPr>
            <p:ph idx="5" type="title"/>
          </p:nvPr>
        </p:nvSpPr>
        <p:spPr>
          <a:xfrm>
            <a:off x="5170425" y="18075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3" name="Google Shape;63;p8"/>
          <p:cNvSpPr txBox="1"/>
          <p:nvPr>
            <p:ph idx="6" type="title"/>
          </p:nvPr>
        </p:nvSpPr>
        <p:spPr>
          <a:xfrm>
            <a:off x="5170425" y="275427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4" name="Google Shape;64;p8"/>
          <p:cNvSpPr txBox="1"/>
          <p:nvPr>
            <p:ph idx="7" type="title"/>
          </p:nvPr>
        </p:nvSpPr>
        <p:spPr>
          <a:xfrm>
            <a:off x="5170425" y="37010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2">
    <p:spTree>
      <p:nvGrpSpPr>
        <p:cNvPr id="65" name="Shape 65"/>
        <p:cNvGrpSpPr/>
        <p:nvPr/>
      </p:nvGrpSpPr>
      <p:grpSpPr>
        <a:xfrm>
          <a:off x="0" y="0"/>
          <a:ext cx="0" cy="0"/>
          <a:chOff x="0" y="0"/>
          <a:chExt cx="0" cy="0"/>
        </a:xfrm>
      </p:grpSpPr>
      <p:sp>
        <p:nvSpPr>
          <p:cNvPr id="66" name="Google Shape;66;p9"/>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1372750" y="686350"/>
            <a:ext cx="337500" cy="3375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txBox="1"/>
          <p:nvPr>
            <p:ph type="title"/>
          </p:nvPr>
        </p:nvSpPr>
        <p:spPr>
          <a:xfrm>
            <a:off x="713100" y="1777500"/>
            <a:ext cx="3712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9"/>
          <p:cNvSpPr txBox="1"/>
          <p:nvPr>
            <p:ph idx="1" type="subTitle"/>
          </p:nvPr>
        </p:nvSpPr>
        <p:spPr>
          <a:xfrm>
            <a:off x="718125" y="2353500"/>
            <a:ext cx="3707400" cy="10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600">
                <a:latin typeface="Arial"/>
                <a:ea typeface="Arial"/>
                <a:cs typeface="Arial"/>
                <a:sym typeface="Arial"/>
              </a:defRPr>
            </a:lvl1pPr>
            <a:lvl2pPr lvl="1" algn="l">
              <a:lnSpc>
                <a:spcPct val="100000"/>
              </a:lnSpc>
              <a:spcBef>
                <a:spcPts val="800"/>
              </a:spcBef>
              <a:spcAft>
                <a:spcPts val="0"/>
              </a:spcAft>
              <a:buSzPts val="1200"/>
              <a:buNone/>
              <a:defRPr sz="1600"/>
            </a:lvl2pPr>
            <a:lvl3pPr lvl="2" algn="l">
              <a:lnSpc>
                <a:spcPct val="100000"/>
              </a:lnSpc>
              <a:spcBef>
                <a:spcPts val="800"/>
              </a:spcBef>
              <a:spcAft>
                <a:spcPts val="0"/>
              </a:spcAft>
              <a:buSzPts val="1200"/>
              <a:buNone/>
              <a:defRPr sz="1600"/>
            </a:lvl3pPr>
            <a:lvl4pPr lvl="3" algn="l">
              <a:lnSpc>
                <a:spcPct val="100000"/>
              </a:lnSpc>
              <a:spcBef>
                <a:spcPts val="800"/>
              </a:spcBef>
              <a:spcAft>
                <a:spcPts val="0"/>
              </a:spcAft>
              <a:buSzPts val="1200"/>
              <a:buNone/>
              <a:defRPr sz="1600"/>
            </a:lvl4pPr>
            <a:lvl5pPr lvl="4" algn="l">
              <a:lnSpc>
                <a:spcPct val="100000"/>
              </a:lnSpc>
              <a:spcBef>
                <a:spcPts val="800"/>
              </a:spcBef>
              <a:spcAft>
                <a:spcPts val="0"/>
              </a:spcAft>
              <a:buSzPts val="1200"/>
              <a:buNone/>
              <a:defRPr sz="1600"/>
            </a:lvl5pPr>
            <a:lvl6pPr lvl="5" algn="l">
              <a:lnSpc>
                <a:spcPct val="100000"/>
              </a:lnSpc>
              <a:spcBef>
                <a:spcPts val="800"/>
              </a:spcBef>
              <a:spcAft>
                <a:spcPts val="0"/>
              </a:spcAft>
              <a:buSzPts val="1200"/>
              <a:buNone/>
              <a:defRPr sz="1600"/>
            </a:lvl6pPr>
            <a:lvl7pPr lvl="6" algn="l">
              <a:lnSpc>
                <a:spcPct val="100000"/>
              </a:lnSpc>
              <a:spcBef>
                <a:spcPts val="800"/>
              </a:spcBef>
              <a:spcAft>
                <a:spcPts val="0"/>
              </a:spcAft>
              <a:buSzPts val="1200"/>
              <a:buNone/>
              <a:defRPr sz="1600"/>
            </a:lvl7pPr>
            <a:lvl8pPr lvl="7" algn="l">
              <a:lnSpc>
                <a:spcPct val="100000"/>
              </a:lnSpc>
              <a:spcBef>
                <a:spcPts val="800"/>
              </a:spcBef>
              <a:spcAft>
                <a:spcPts val="0"/>
              </a:spcAft>
              <a:buSzPts val="1200"/>
              <a:buNone/>
              <a:defRPr sz="1600"/>
            </a:lvl8pPr>
            <a:lvl9pPr lvl="8" algn="l">
              <a:lnSpc>
                <a:spcPct val="100000"/>
              </a:lnSpc>
              <a:spcBef>
                <a:spcPts val="800"/>
              </a:spcBef>
              <a:spcAft>
                <a:spcPts val="800"/>
              </a:spcAft>
              <a:buSzPts val="1200"/>
              <a:buNone/>
              <a:defRPr sz="1600"/>
            </a:lvl9pPr>
          </a:lstStyle>
          <a:p/>
        </p:txBody>
      </p:sp>
      <p:sp>
        <p:nvSpPr>
          <p:cNvPr id="72" name="Google Shape;72;p9"/>
          <p:cNvSpPr txBox="1"/>
          <p:nvPr>
            <p:ph idx="2" type="subTitle"/>
          </p:nvPr>
        </p:nvSpPr>
        <p:spPr>
          <a:xfrm>
            <a:off x="5878925" y="1025288"/>
            <a:ext cx="1856100" cy="34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600">
                <a:solidFill>
                  <a:schemeClr val="dk1"/>
                </a:solidFill>
                <a:latin typeface="Montserrat"/>
                <a:ea typeface="Montserrat"/>
                <a:cs typeface="Montserrat"/>
                <a:sym typeface="Montserrat"/>
              </a:defRPr>
            </a:lvl9pPr>
          </a:lstStyle>
          <a:p/>
        </p:txBody>
      </p:sp>
      <p:sp>
        <p:nvSpPr>
          <p:cNvPr id="73" name="Google Shape;73;p9"/>
          <p:cNvSpPr txBox="1"/>
          <p:nvPr>
            <p:ph idx="3" type="subTitle"/>
          </p:nvPr>
        </p:nvSpPr>
        <p:spPr>
          <a:xfrm>
            <a:off x="5878925" y="1594188"/>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4" name="Google Shape;74;p9"/>
          <p:cNvSpPr txBox="1"/>
          <p:nvPr>
            <p:ph idx="4" type="subTitle"/>
          </p:nvPr>
        </p:nvSpPr>
        <p:spPr>
          <a:xfrm>
            <a:off x="5878925" y="2278879"/>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5" name="Google Shape;75;p9"/>
          <p:cNvSpPr txBox="1"/>
          <p:nvPr>
            <p:ph idx="5" type="subTitle"/>
          </p:nvPr>
        </p:nvSpPr>
        <p:spPr>
          <a:xfrm>
            <a:off x="5878925" y="2966871"/>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6" name="Google Shape;76;p9"/>
          <p:cNvSpPr txBox="1"/>
          <p:nvPr>
            <p:ph idx="6" type="subTitle"/>
          </p:nvPr>
        </p:nvSpPr>
        <p:spPr>
          <a:xfrm>
            <a:off x="5878925" y="3654863"/>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7" name="Google Shape;77;p9"/>
          <p:cNvSpPr txBox="1"/>
          <p:nvPr>
            <p:ph idx="7" type="title"/>
          </p:nvPr>
        </p:nvSpPr>
        <p:spPr>
          <a:xfrm>
            <a:off x="5171575" y="1590888"/>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8" name="Google Shape;78;p9"/>
          <p:cNvSpPr txBox="1"/>
          <p:nvPr>
            <p:ph idx="8" type="title"/>
          </p:nvPr>
        </p:nvSpPr>
        <p:spPr>
          <a:xfrm>
            <a:off x="5171575" y="2278879"/>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9" name="Google Shape;79;p9"/>
          <p:cNvSpPr txBox="1"/>
          <p:nvPr>
            <p:ph idx="9" type="title"/>
          </p:nvPr>
        </p:nvSpPr>
        <p:spPr>
          <a:xfrm>
            <a:off x="5171575" y="2966871"/>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80" name="Google Shape;80;p9"/>
          <p:cNvSpPr txBox="1"/>
          <p:nvPr>
            <p:ph idx="13" type="title"/>
          </p:nvPr>
        </p:nvSpPr>
        <p:spPr>
          <a:xfrm>
            <a:off x="5171575" y="3654863"/>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81" name="Shape 81"/>
        <p:cNvGrpSpPr/>
        <p:nvPr/>
      </p:nvGrpSpPr>
      <p:grpSpPr>
        <a:xfrm>
          <a:off x="0" y="0"/>
          <a:ext cx="0" cy="0"/>
          <a:chOff x="0" y="0"/>
          <a:chExt cx="0" cy="0"/>
        </a:xfrm>
      </p:grpSpPr>
      <p:sp>
        <p:nvSpPr>
          <p:cNvPr id="82" name="Google Shape;82;p10"/>
          <p:cNvSpPr/>
          <p:nvPr/>
        </p:nvSpPr>
        <p:spPr>
          <a:xfrm>
            <a:off x="8607725" y="4602000"/>
            <a:ext cx="536400" cy="53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txBox="1"/>
          <p:nvPr>
            <p:ph type="title"/>
          </p:nvPr>
        </p:nvSpPr>
        <p:spPr>
          <a:xfrm>
            <a:off x="713100" y="445025"/>
            <a:ext cx="260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0"/>
          <p:cNvSpPr txBox="1"/>
          <p:nvPr>
            <p:ph idx="1" type="subTitle"/>
          </p:nvPr>
        </p:nvSpPr>
        <p:spPr>
          <a:xfrm>
            <a:off x="7131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5" name="Google Shape;85;p10"/>
          <p:cNvSpPr txBox="1"/>
          <p:nvPr>
            <p:ph idx="2" type="subTitle"/>
          </p:nvPr>
        </p:nvSpPr>
        <p:spPr>
          <a:xfrm>
            <a:off x="7131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6" name="Google Shape;86;p10"/>
          <p:cNvSpPr txBox="1"/>
          <p:nvPr>
            <p:ph idx="3" type="subTitle"/>
          </p:nvPr>
        </p:nvSpPr>
        <p:spPr>
          <a:xfrm>
            <a:off x="7131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7" name="Google Shape;87;p10"/>
          <p:cNvSpPr txBox="1"/>
          <p:nvPr>
            <p:ph idx="4" type="subTitle"/>
          </p:nvPr>
        </p:nvSpPr>
        <p:spPr>
          <a:xfrm>
            <a:off x="7131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8" name="Google Shape;88;p10"/>
          <p:cNvSpPr txBox="1"/>
          <p:nvPr>
            <p:ph idx="5" type="subTitle"/>
          </p:nvPr>
        </p:nvSpPr>
        <p:spPr>
          <a:xfrm>
            <a:off x="65748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9" name="Google Shape;89;p10"/>
          <p:cNvSpPr txBox="1"/>
          <p:nvPr>
            <p:ph idx="6" type="subTitle"/>
          </p:nvPr>
        </p:nvSpPr>
        <p:spPr>
          <a:xfrm>
            <a:off x="65748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90" name="Google Shape;90;p10"/>
          <p:cNvSpPr txBox="1"/>
          <p:nvPr>
            <p:ph idx="7" type="subTitle"/>
          </p:nvPr>
        </p:nvSpPr>
        <p:spPr>
          <a:xfrm>
            <a:off x="65748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91" name="Google Shape;91;p10"/>
          <p:cNvSpPr txBox="1"/>
          <p:nvPr>
            <p:ph idx="8" type="subTitle"/>
          </p:nvPr>
        </p:nvSpPr>
        <p:spPr>
          <a:xfrm>
            <a:off x="65748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800"/>
              </a:spcBef>
              <a:spcAft>
                <a:spcPts val="8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pic>
        <p:nvPicPr>
          <p:cNvPr descr="A picture containing drawing&#10;&#10;Description automatically generated" id="8" name="Google Shape;8;p1"/>
          <p:cNvPicPr preferRelativeResize="0"/>
          <p:nvPr/>
        </p:nvPicPr>
        <p:blipFill rotWithShape="1">
          <a:blip r:embed="rId1">
            <a:alphaModFix/>
          </a:blip>
          <a:srcRect b="0" l="0" r="0" t="0"/>
          <a:stretch/>
        </p:blipFill>
        <p:spPr>
          <a:xfrm>
            <a:off x="7559040" y="4698475"/>
            <a:ext cx="871861" cy="2786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spreadsheets/d/1SCN6JZicWXMjfqQw94ncAiS_2HRLOTb0uO9xLc54uPo/edit?usp=sharing" TargetMode="Externa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iodatamining.biomedcentral.com/articles/10.1186/s13040-023-00319-z"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onlinelibrary.wiley.com/doi/full/10.1002/eng2.12667"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google.com/spreadsheets/d/1SCN6JZicWXMjfqQw94ncAiS_2HRLOTb0uO9xLc54uPo/edit?usp=sharing"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presentation/d/17upreQvQUsr0zXeosEwbIBtbkJNDchqFLT9Jiff1M50/edit?usp=sharing" TargetMode="External"/><Relationship Id="rId4" Type="http://schemas.openxmlformats.org/officeDocument/2006/relationships/image" Target="../media/image5.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nature.com/articles/s41467-018-07262-2#Sec8"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eeexplore.ieee.org/document/8449922"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ctrTitle"/>
          </p:nvPr>
        </p:nvSpPr>
        <p:spPr>
          <a:xfrm>
            <a:off x="746550" y="1740600"/>
            <a:ext cx="7650900" cy="1662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Summary of Papers: </a:t>
            </a:r>
            <a:br>
              <a:rPr lang="en"/>
            </a:br>
            <a:r>
              <a:rPr lang="en"/>
              <a:t>A presentation</a:t>
            </a:r>
            <a:endParaRPr/>
          </a:p>
        </p:txBody>
      </p:sp>
      <p:sp>
        <p:nvSpPr>
          <p:cNvPr id="208" name="Google Shape;208;p23"/>
          <p:cNvSpPr txBox="1"/>
          <p:nvPr>
            <p:ph idx="1" type="subTitle"/>
          </p:nvPr>
        </p:nvSpPr>
        <p:spPr>
          <a:xfrm>
            <a:off x="746554" y="3402900"/>
            <a:ext cx="41223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Link to spreadsheet</a:t>
            </a:r>
            <a:endParaRPr/>
          </a:p>
        </p:txBody>
      </p:sp>
      <p:sp>
        <p:nvSpPr>
          <p:cNvPr id="209" name="Google Shape;209;p23"/>
          <p:cNvSpPr txBox="1"/>
          <p:nvPr>
            <p:ph idx="1" type="subTitle"/>
          </p:nvPr>
        </p:nvSpPr>
        <p:spPr>
          <a:xfrm>
            <a:off x="5955000" y="3402900"/>
            <a:ext cx="2442300" cy="461700"/>
          </a:xfrm>
          <a:prstGeom prst="rect">
            <a:avLst/>
          </a:prstGeom>
        </p:spPr>
        <p:txBody>
          <a:bodyPr anchorCtr="0" anchor="t" bIns="91425" lIns="91425" spcFirstLastPara="1" rIns="91425" wrap="square" tIns="91425">
            <a:spAutoFit/>
          </a:bodyPr>
          <a:lstStyle/>
          <a:p>
            <a:pPr indent="-342900" lvl="0" marL="457200" rtl="0" algn="r">
              <a:spcBef>
                <a:spcPts val="0"/>
              </a:spcBef>
              <a:spcAft>
                <a:spcPts val="0"/>
              </a:spcAft>
              <a:buSzPts val="1800"/>
              <a:buChar char="-"/>
            </a:pPr>
            <a:r>
              <a:rPr lang="en"/>
              <a:t>By Shrey Gupta</a:t>
            </a:r>
            <a:endParaRPr/>
          </a:p>
        </p:txBody>
      </p:sp>
      <p:pic>
        <p:nvPicPr>
          <p:cNvPr id="210" name="Google Shape;210;p23"/>
          <p:cNvPicPr preferRelativeResize="0"/>
          <p:nvPr/>
        </p:nvPicPr>
        <p:blipFill>
          <a:blip r:embed="rId4">
            <a:alphaModFix/>
          </a:blip>
          <a:stretch>
            <a:fillRect/>
          </a:stretch>
        </p:blipFill>
        <p:spPr>
          <a:xfrm>
            <a:off x="7386525" y="157075"/>
            <a:ext cx="1275025" cy="41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Paper </a:t>
            </a:r>
            <a:r>
              <a:rPr lang="en" u="sng">
                <a:solidFill>
                  <a:schemeClr val="hlink"/>
                </a:solidFill>
                <a:hlinkClick r:id="rId3"/>
              </a:rPr>
              <a:t>[3]</a:t>
            </a:r>
            <a:endParaRPr/>
          </a:p>
        </p:txBody>
      </p:sp>
      <p:sp>
        <p:nvSpPr>
          <p:cNvPr id="285" name="Google Shape;285;p32"/>
          <p:cNvSpPr txBox="1"/>
          <p:nvPr>
            <p:ph idx="1" type="body"/>
          </p:nvPr>
        </p:nvSpPr>
        <p:spPr>
          <a:xfrm>
            <a:off x="713100" y="1152475"/>
            <a:ext cx="7717800" cy="1785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Aim</a:t>
            </a:r>
            <a:endParaRPr sz="1300"/>
          </a:p>
          <a:p>
            <a:pPr indent="-311150" lvl="1" marL="914400" rtl="0" algn="l">
              <a:spcBef>
                <a:spcPts val="0"/>
              </a:spcBef>
              <a:spcAft>
                <a:spcPts val="0"/>
              </a:spcAft>
              <a:buSzPts val="1300"/>
              <a:buChar char="○"/>
            </a:pPr>
            <a:r>
              <a:rPr lang="en" sz="1300"/>
              <a:t>Using the pallor of the palm to detect anemia using machine learning algorithms through a comparative study of Decision Tree, SVM, Naïve Bayes, k-NN and CNN</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Conclusion</a:t>
            </a:r>
            <a:endParaRPr sz="1300"/>
          </a:p>
          <a:p>
            <a:pPr indent="-311150" lvl="1" marL="914400" rtl="0" algn="l">
              <a:spcBef>
                <a:spcPts val="0"/>
              </a:spcBef>
              <a:spcAft>
                <a:spcPts val="0"/>
              </a:spcAft>
              <a:buSzPts val="1300"/>
              <a:buChar char="○"/>
            </a:pPr>
            <a:r>
              <a:rPr lang="en" sz="1300"/>
              <a:t>All of the proposed models used in the study produced or achieved significant results</a:t>
            </a:r>
            <a:endParaRPr sz="1300"/>
          </a:p>
          <a:p>
            <a:pPr indent="-311150" lvl="1" marL="914400" rtl="0" algn="l">
              <a:spcBef>
                <a:spcPts val="0"/>
              </a:spcBef>
              <a:spcAft>
                <a:spcPts val="0"/>
              </a:spcAft>
              <a:buSzPts val="1300"/>
              <a:buChar char="○"/>
            </a:pPr>
            <a:r>
              <a:rPr lang="en" sz="1300"/>
              <a:t>Naïve Bayes attained 99.96% accuracy which is the highest among all the models</a:t>
            </a:r>
            <a:endParaRPr sz="1300"/>
          </a:p>
          <a:p>
            <a:pPr indent="-311150" lvl="1" marL="914400" rtl="0" algn="l">
              <a:spcBef>
                <a:spcPts val="0"/>
              </a:spcBef>
              <a:spcAft>
                <a:spcPts val="0"/>
              </a:spcAft>
              <a:buSzPts val="1300"/>
              <a:buChar char="○"/>
            </a:pPr>
            <a:r>
              <a:rPr lang="en" sz="1300"/>
              <a:t>k-NN and the CNN both had an accuracy of 99.92% each</a:t>
            </a:r>
            <a:endParaRPr sz="1300"/>
          </a:p>
        </p:txBody>
      </p:sp>
      <p:pic>
        <p:nvPicPr>
          <p:cNvPr id="286" name="Google Shape;286;p32"/>
          <p:cNvPicPr preferRelativeResize="0"/>
          <p:nvPr/>
        </p:nvPicPr>
        <p:blipFill>
          <a:blip r:embed="rId4">
            <a:alphaModFix/>
          </a:blip>
          <a:stretch>
            <a:fillRect/>
          </a:stretch>
        </p:blipFill>
        <p:spPr>
          <a:xfrm>
            <a:off x="7386525" y="157075"/>
            <a:ext cx="1275025" cy="414525"/>
          </a:xfrm>
          <a:prstGeom prst="rect">
            <a:avLst/>
          </a:prstGeom>
          <a:noFill/>
          <a:ln>
            <a:noFill/>
          </a:ln>
        </p:spPr>
      </p:pic>
      <p:pic>
        <p:nvPicPr>
          <p:cNvPr id="287" name="Google Shape;287;p32"/>
          <p:cNvPicPr preferRelativeResize="0"/>
          <p:nvPr/>
        </p:nvPicPr>
        <p:blipFill>
          <a:blip r:embed="rId5">
            <a:alphaModFix/>
          </a:blip>
          <a:stretch>
            <a:fillRect/>
          </a:stretch>
        </p:blipFill>
        <p:spPr>
          <a:xfrm>
            <a:off x="2825351" y="2938075"/>
            <a:ext cx="3493299" cy="1835375"/>
          </a:xfrm>
          <a:prstGeom prst="rect">
            <a:avLst/>
          </a:prstGeom>
          <a:noFill/>
          <a:ln cap="flat" cmpd="sng" w="9525">
            <a:solidFill>
              <a:srgbClr val="595959"/>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nvSpPr>
        <p:spPr>
          <a:xfrm>
            <a:off x="713100" y="1152475"/>
            <a:ext cx="77178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000000"/>
              </a:buClr>
              <a:buSzPts val="1200"/>
              <a:buChar char="●"/>
            </a:pPr>
            <a:r>
              <a:rPr lang="en" sz="1200">
                <a:solidFill>
                  <a:srgbClr val="000000"/>
                </a:solidFill>
              </a:rPr>
              <a:t>After collecting the images, the triangle thresholding approach was used to extract the features of the palm images to generate the ROI</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Then image augmentation technique was done on the original datasets, which includes rotation, flipping, and translation, to expand the size of the original datasets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Next, the extracted Region of Interest (ROI) is divided into metrics through the utilization of the CIE L*a*b* colour space intensity value of the pictures (The L*a*b colour space is intended to simulate human eyesight or perception).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There is a </a:t>
            </a:r>
            <a:r>
              <a:rPr lang="en" sz="1200" u="sng">
                <a:solidFill>
                  <a:srgbClr val="000000"/>
                </a:solidFill>
              </a:rPr>
              <a:t>strong relationship</a:t>
            </a:r>
            <a:r>
              <a:rPr lang="en" sz="1200">
                <a:solidFill>
                  <a:srgbClr val="000000"/>
                </a:solidFill>
              </a:rPr>
              <a:t> between </a:t>
            </a:r>
            <a:r>
              <a:rPr lang="en" sz="1200" u="sng">
                <a:solidFill>
                  <a:srgbClr val="000000"/>
                </a:solidFill>
              </a:rPr>
              <a:t>a* components</a:t>
            </a:r>
            <a:r>
              <a:rPr lang="en" sz="1200">
                <a:solidFill>
                  <a:srgbClr val="000000"/>
                </a:solidFill>
              </a:rPr>
              <a:t> and </a:t>
            </a:r>
            <a:r>
              <a:rPr lang="en" sz="1200" u="sng">
                <a:solidFill>
                  <a:srgbClr val="000000"/>
                </a:solidFill>
              </a:rPr>
              <a:t>Hb levels</a:t>
            </a:r>
            <a:r>
              <a:rPr lang="en" sz="1200">
                <a:solidFill>
                  <a:srgbClr val="000000"/>
                </a:solidFill>
              </a:rPr>
              <a:t> when calculated using the Pearson Correlation Index</a:t>
            </a:r>
            <a:endParaRPr sz="1200">
              <a:solidFill>
                <a:srgbClr val="000000"/>
              </a:solidFill>
            </a:endParaRPr>
          </a:p>
        </p:txBody>
      </p:sp>
      <p:sp>
        <p:nvSpPr>
          <p:cNvPr id="293" name="Google Shape;293;p33"/>
          <p:cNvSpPr txBox="1"/>
          <p:nvPr/>
        </p:nvSpPr>
        <p:spPr>
          <a:xfrm>
            <a:off x="713100" y="445025"/>
            <a:ext cx="771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Preprocessing</a:t>
            </a:r>
            <a:endParaRPr b="1" sz="2800">
              <a:solidFill>
                <a:srgbClr val="000000"/>
              </a:solidFill>
              <a:latin typeface="Montserrat"/>
              <a:ea typeface="Montserrat"/>
              <a:cs typeface="Montserrat"/>
              <a:sym typeface="Montserrat"/>
            </a:endParaRPr>
          </a:p>
        </p:txBody>
      </p:sp>
      <p:sp>
        <p:nvSpPr>
          <p:cNvPr id="294" name="Google Shape;294;p33"/>
          <p:cNvSpPr txBox="1"/>
          <p:nvPr/>
        </p:nvSpPr>
        <p:spPr>
          <a:xfrm>
            <a:off x="713100" y="3664350"/>
            <a:ext cx="77178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000000"/>
              </a:buClr>
              <a:buSzPts val="1200"/>
              <a:buChar char="●"/>
            </a:pPr>
            <a:r>
              <a:rPr lang="en" sz="1200">
                <a:solidFill>
                  <a:srgbClr val="000000"/>
                </a:solidFill>
              </a:rPr>
              <a:t>The best classifying result was reached after numerous trials by integrating three-component features in total, namely a*, b*, and the G value derived from the RGB component photos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L and RGB component values were retained for filtering the incoming data.</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mean values of the characteristics a*, b*, and G were carefully calculated by considering just the image pixels with minL &lt; L &lt; maxL and min &lt; R = G = B &lt; max.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This last filtering guarantees that image pixels that are abnormally dark or bright are deleted</a:t>
            </a:r>
            <a:endParaRPr sz="1200">
              <a:solidFill>
                <a:srgbClr val="000000"/>
              </a:solidFill>
            </a:endParaRPr>
          </a:p>
        </p:txBody>
      </p:sp>
      <p:sp>
        <p:nvSpPr>
          <p:cNvPr id="295" name="Google Shape;295;p33"/>
          <p:cNvSpPr txBox="1"/>
          <p:nvPr/>
        </p:nvSpPr>
        <p:spPr>
          <a:xfrm>
            <a:off x="713100" y="2956900"/>
            <a:ext cx="771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Feature Selection</a:t>
            </a:r>
            <a:endParaRPr b="1" sz="2800">
              <a:solidFill>
                <a:srgbClr val="000000"/>
              </a:solidFill>
              <a:latin typeface="Montserrat"/>
              <a:ea typeface="Montserrat"/>
              <a:cs typeface="Montserrat"/>
              <a:sym typeface="Montserrat"/>
            </a:endParaRPr>
          </a:p>
        </p:txBody>
      </p:sp>
      <p:pic>
        <p:nvPicPr>
          <p:cNvPr id="296" name="Google Shape;296;p33"/>
          <p:cNvPicPr preferRelativeResize="0"/>
          <p:nvPr/>
        </p:nvPicPr>
        <p:blipFill>
          <a:blip r:embed="rId3">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4"/>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302" name="Google Shape;302;p34"/>
          <p:cNvPicPr preferRelativeResize="0"/>
          <p:nvPr/>
        </p:nvPicPr>
        <p:blipFill>
          <a:blip r:embed="rId4">
            <a:alphaModFix/>
          </a:blip>
          <a:stretch>
            <a:fillRect/>
          </a:stretch>
        </p:blipFill>
        <p:spPr>
          <a:xfrm>
            <a:off x="856252" y="274800"/>
            <a:ext cx="3572600" cy="2430430"/>
          </a:xfrm>
          <a:prstGeom prst="rect">
            <a:avLst/>
          </a:prstGeom>
          <a:noFill/>
          <a:ln cap="flat" cmpd="sng" w="9525">
            <a:solidFill>
              <a:srgbClr val="595959"/>
            </a:solidFill>
            <a:prstDash val="solid"/>
            <a:round/>
            <a:headEnd len="sm" w="sm" type="none"/>
            <a:tailEnd len="sm" w="sm" type="none"/>
          </a:ln>
        </p:spPr>
      </p:pic>
      <p:pic>
        <p:nvPicPr>
          <p:cNvPr id="303" name="Google Shape;303;p34"/>
          <p:cNvPicPr preferRelativeResize="0"/>
          <p:nvPr/>
        </p:nvPicPr>
        <p:blipFill>
          <a:blip r:embed="rId5">
            <a:alphaModFix/>
          </a:blip>
          <a:stretch>
            <a:fillRect/>
          </a:stretch>
        </p:blipFill>
        <p:spPr>
          <a:xfrm>
            <a:off x="4361243" y="2333625"/>
            <a:ext cx="3926509" cy="2430425"/>
          </a:xfrm>
          <a:prstGeom prst="rect">
            <a:avLst/>
          </a:prstGeom>
          <a:noFill/>
          <a:ln cap="flat" cmpd="sng" w="9525">
            <a:solidFill>
              <a:srgbClr val="595959"/>
            </a:solidFill>
            <a:prstDash val="solid"/>
            <a:round/>
            <a:headEnd len="sm" w="sm" type="none"/>
            <a:tailEnd len="sm" w="sm" type="none"/>
          </a:ln>
        </p:spPr>
      </p:pic>
      <p:sp>
        <p:nvSpPr>
          <p:cNvPr id="304" name="Google Shape;304;p34"/>
          <p:cNvSpPr txBox="1"/>
          <p:nvPr/>
        </p:nvSpPr>
        <p:spPr>
          <a:xfrm>
            <a:off x="4646175" y="1289913"/>
            <a:ext cx="18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CIELab color space</a:t>
            </a:r>
            <a:endParaRPr/>
          </a:p>
        </p:txBody>
      </p:sp>
      <p:sp>
        <p:nvSpPr>
          <p:cNvPr id="305" name="Google Shape;305;p34"/>
          <p:cNvSpPr txBox="1"/>
          <p:nvPr/>
        </p:nvSpPr>
        <p:spPr>
          <a:xfrm>
            <a:off x="2256925" y="3348738"/>
            <a:ext cx="18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Augmentation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Paper </a:t>
            </a:r>
            <a:r>
              <a:rPr lang="en" u="sng">
                <a:solidFill>
                  <a:schemeClr val="hlink"/>
                </a:solidFill>
                <a:hlinkClick r:id="rId3"/>
              </a:rPr>
              <a:t>[4]</a:t>
            </a:r>
            <a:endParaRPr/>
          </a:p>
        </p:txBody>
      </p:sp>
      <p:sp>
        <p:nvSpPr>
          <p:cNvPr id="311" name="Google Shape;311;p35"/>
          <p:cNvSpPr txBox="1"/>
          <p:nvPr>
            <p:ph idx="1" type="body"/>
          </p:nvPr>
        </p:nvSpPr>
        <p:spPr>
          <a:xfrm>
            <a:off x="713100" y="1152475"/>
            <a:ext cx="7717800" cy="29862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Aim</a:t>
            </a:r>
            <a:endParaRPr sz="1300"/>
          </a:p>
          <a:p>
            <a:pPr indent="-311150" lvl="1" marL="914400" rtl="0" algn="l">
              <a:spcBef>
                <a:spcPts val="0"/>
              </a:spcBef>
              <a:spcAft>
                <a:spcPts val="0"/>
              </a:spcAft>
              <a:buSzPts val="1300"/>
              <a:buChar char="○"/>
            </a:pPr>
            <a:r>
              <a:rPr lang="en" sz="1300"/>
              <a:t>Compare Naïve Bayes, CNN, SVM, k-NN, and decision tree algorithms to detect anemia</a:t>
            </a:r>
            <a:endParaRPr sz="1300"/>
          </a:p>
          <a:p>
            <a:pPr indent="-311150" lvl="1" marL="914400" rtl="0" algn="l">
              <a:spcBef>
                <a:spcPts val="0"/>
              </a:spcBef>
              <a:spcAft>
                <a:spcPts val="0"/>
              </a:spcAft>
              <a:buSzPts val="1300"/>
              <a:buChar char="○"/>
            </a:pPr>
            <a:r>
              <a:rPr lang="en" sz="1300"/>
              <a:t>Compare the conjunctiva of the eyes, the palpable palm, and the color of the fingernail images to justify which of them has a higher accuracy for detecting anemia in children</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Used the largest publicly available dataset of 710 images for each class</a:t>
            </a:r>
            <a:endParaRPr sz="1300"/>
          </a:p>
          <a:p>
            <a:pPr indent="-311150" lvl="0" marL="457200" rtl="0" algn="l">
              <a:spcBef>
                <a:spcPts val="0"/>
              </a:spcBef>
              <a:spcAft>
                <a:spcPts val="0"/>
              </a:spcAft>
              <a:buSzPts val="1300"/>
              <a:buChar char="●"/>
            </a:pPr>
            <a:r>
              <a:rPr lang="en" sz="1300"/>
              <a:t>Same </a:t>
            </a:r>
            <a:r>
              <a:rPr lang="en" sz="1300"/>
              <a:t>preprocessing</a:t>
            </a:r>
            <a:r>
              <a:rPr lang="en" sz="1300"/>
              <a:t> as the previous paper</a:t>
            </a:r>
            <a:endParaRPr sz="1300"/>
          </a:p>
          <a:p>
            <a:pPr indent="-311150" lvl="0" marL="457200" rtl="0" algn="l">
              <a:spcBef>
                <a:spcPts val="0"/>
              </a:spcBef>
              <a:spcAft>
                <a:spcPts val="0"/>
              </a:spcAft>
              <a:buSzPts val="1300"/>
              <a:buChar char="●"/>
            </a:pPr>
            <a:r>
              <a:rPr lang="en" sz="1300"/>
              <a:t>In the process of augmenting the images, the original datasets for each image, were rotated 90°, and 270°, flipped and utilized a translation to the X and Y axis. </a:t>
            </a:r>
            <a:endParaRPr sz="1300"/>
          </a:p>
          <a:p>
            <a:pPr indent="-311150" lvl="0" marL="457200" rtl="0" algn="l">
              <a:spcBef>
                <a:spcPts val="0"/>
              </a:spcBef>
              <a:spcAft>
                <a:spcPts val="0"/>
              </a:spcAft>
              <a:buSzPts val="1300"/>
              <a:buChar char="●"/>
            </a:pPr>
            <a:r>
              <a:rPr lang="en" sz="1300"/>
              <a:t>Afterwards a 70:10:20 split was done to the dataset</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Conclusion</a:t>
            </a:r>
            <a:endParaRPr sz="1300"/>
          </a:p>
          <a:p>
            <a:pPr indent="-311150" lvl="1" marL="914400" rtl="0" algn="l">
              <a:spcBef>
                <a:spcPts val="0"/>
              </a:spcBef>
              <a:spcAft>
                <a:spcPts val="0"/>
              </a:spcAft>
              <a:buSzPts val="1300"/>
              <a:buChar char="○"/>
            </a:pPr>
            <a:r>
              <a:rPr lang="en" sz="1300"/>
              <a:t>The CNN achieved a higher accuracy of 99.12%, while the SVM had the least accuracy of 95.4%</a:t>
            </a:r>
            <a:endParaRPr sz="1300"/>
          </a:p>
        </p:txBody>
      </p:sp>
      <p:pic>
        <p:nvPicPr>
          <p:cNvPr id="312" name="Google Shape;312;p35"/>
          <p:cNvPicPr preferRelativeResize="0"/>
          <p:nvPr/>
        </p:nvPicPr>
        <p:blipFill>
          <a:blip r:embed="rId4">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6"/>
          <p:cNvPicPr preferRelativeResize="0"/>
          <p:nvPr/>
        </p:nvPicPr>
        <p:blipFill>
          <a:blip r:embed="rId3">
            <a:alphaModFix/>
          </a:blip>
          <a:stretch>
            <a:fillRect/>
          </a:stretch>
        </p:blipFill>
        <p:spPr>
          <a:xfrm>
            <a:off x="1824660" y="737577"/>
            <a:ext cx="5494675" cy="3668350"/>
          </a:xfrm>
          <a:prstGeom prst="rect">
            <a:avLst/>
          </a:prstGeom>
          <a:noFill/>
          <a:ln cap="flat" cmpd="sng" w="9525">
            <a:solidFill>
              <a:srgbClr val="595959"/>
            </a:solidFill>
            <a:prstDash val="solid"/>
            <a:round/>
            <a:headEnd len="sm" w="sm" type="none"/>
            <a:tailEnd len="sm" w="sm" type="none"/>
          </a:ln>
        </p:spPr>
      </p:pic>
      <p:pic>
        <p:nvPicPr>
          <p:cNvPr id="318" name="Google Shape;318;p36"/>
          <p:cNvPicPr preferRelativeResize="0"/>
          <p:nvPr/>
        </p:nvPicPr>
        <p:blipFill>
          <a:blip r:embed="rId4">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713100" y="1165700"/>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324" name="Google Shape;324;p37"/>
          <p:cNvSpPr txBox="1"/>
          <p:nvPr>
            <p:ph idx="1" type="body"/>
          </p:nvPr>
        </p:nvSpPr>
        <p:spPr>
          <a:xfrm>
            <a:off x="713100" y="571600"/>
            <a:ext cx="77178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t>Here is the summary of the performance metrics of all the papers I have read so far </a:t>
            </a:r>
            <a:br>
              <a:rPr lang="en" sz="1300"/>
            </a:br>
            <a:r>
              <a:rPr lang="en" sz="1300" u="sng">
                <a:solidFill>
                  <a:schemeClr val="hlink"/>
                </a:solidFill>
                <a:hlinkClick r:id="rId3"/>
              </a:rPr>
              <a:t>Link to spreadsheet</a:t>
            </a:r>
            <a:r>
              <a:rPr lang="en" sz="1300"/>
              <a:t> </a:t>
            </a:r>
            <a:endParaRPr sz="1300"/>
          </a:p>
        </p:txBody>
      </p:sp>
      <p:pic>
        <p:nvPicPr>
          <p:cNvPr id="325" name="Google Shape;325;p37"/>
          <p:cNvPicPr preferRelativeResize="0"/>
          <p:nvPr/>
        </p:nvPicPr>
        <p:blipFill>
          <a:blip r:embed="rId4">
            <a:alphaModFix/>
          </a:blip>
          <a:stretch>
            <a:fillRect/>
          </a:stretch>
        </p:blipFill>
        <p:spPr>
          <a:xfrm>
            <a:off x="7386525" y="157075"/>
            <a:ext cx="1275025" cy="414525"/>
          </a:xfrm>
          <a:prstGeom prst="rect">
            <a:avLst/>
          </a:prstGeom>
          <a:noFill/>
          <a:ln>
            <a:noFill/>
          </a:ln>
        </p:spPr>
      </p:pic>
      <p:sp>
        <p:nvSpPr>
          <p:cNvPr id="326" name="Google Shape;326;p37"/>
          <p:cNvSpPr txBox="1"/>
          <p:nvPr>
            <p:ph idx="1" type="body"/>
          </p:nvPr>
        </p:nvSpPr>
        <p:spPr>
          <a:xfrm>
            <a:off x="713100" y="1790400"/>
            <a:ext cx="7717800" cy="2185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Non-Invasive Anemia Detection avoids discomfort associated with blood sampling, and enables real-time Hb level monitoring</a:t>
            </a:r>
            <a:endParaRPr sz="1300"/>
          </a:p>
          <a:p>
            <a:pPr indent="-311150" lvl="0" marL="457200" rtl="0" algn="l">
              <a:spcBef>
                <a:spcPts val="0"/>
              </a:spcBef>
              <a:spcAft>
                <a:spcPts val="0"/>
              </a:spcAft>
              <a:buSzPts val="1300"/>
              <a:buChar char="●"/>
            </a:pPr>
            <a:r>
              <a:rPr lang="en" sz="1300"/>
              <a:t>Manual segmentation is more reliable but more time consuming and effort based work, thus automated segmentation or preprocessing should be done to save time and resources</a:t>
            </a:r>
            <a:endParaRPr sz="1300"/>
          </a:p>
          <a:p>
            <a:pPr indent="-311150" lvl="0" marL="457200" rtl="0" algn="l">
              <a:spcBef>
                <a:spcPts val="0"/>
              </a:spcBef>
              <a:spcAft>
                <a:spcPts val="0"/>
              </a:spcAft>
              <a:buSzPts val="1300"/>
              <a:buChar char="●"/>
            </a:pPr>
            <a:r>
              <a:rPr lang="en" sz="1300"/>
              <a:t>Conjunctiva, Fingernail bed, fingertip and Palmar pallor, all can be utilised for anemia detection</a:t>
            </a:r>
            <a:br>
              <a:rPr lang="en" sz="1300"/>
            </a:br>
            <a:r>
              <a:rPr lang="en" sz="1300"/>
              <a:t>But whether to use a combination of such pallor or a single one should be decided after trying out all the combinations</a:t>
            </a:r>
            <a:endParaRPr sz="1300"/>
          </a:p>
          <a:p>
            <a:pPr indent="-311150" lvl="0" marL="457200" rtl="0" algn="l">
              <a:spcBef>
                <a:spcPts val="0"/>
              </a:spcBef>
              <a:spcAft>
                <a:spcPts val="0"/>
              </a:spcAft>
              <a:buSzPts val="1300"/>
              <a:buChar char="●"/>
            </a:pPr>
            <a:r>
              <a:rPr lang="en" sz="1300"/>
              <a:t>All the algorithms mentioned such as k-NN, CNN, SVM, Linear Regression are all viable method for detecting anemia</a:t>
            </a:r>
            <a:endParaRPr sz="1300"/>
          </a:p>
          <a:p>
            <a:pPr indent="-311150" lvl="0" marL="457200" rtl="0" algn="l">
              <a:spcBef>
                <a:spcPts val="0"/>
              </a:spcBef>
              <a:spcAft>
                <a:spcPts val="0"/>
              </a:spcAft>
              <a:buSzPts val="1300"/>
              <a:buChar char="●"/>
            </a:pPr>
            <a:r>
              <a:rPr lang="en" sz="1300"/>
              <a:t>Final type of algorithm can be decided only by testing with actual data</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8"/>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332" name="Google Shape;332;p38"/>
          <p:cNvPicPr preferRelativeResize="0"/>
          <p:nvPr/>
        </p:nvPicPr>
        <p:blipFill>
          <a:blip r:embed="rId4">
            <a:alphaModFix/>
          </a:blip>
          <a:stretch>
            <a:fillRect/>
          </a:stretch>
        </p:blipFill>
        <p:spPr>
          <a:xfrm>
            <a:off x="2149500" y="754875"/>
            <a:ext cx="4845001" cy="363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216" name="Google Shape;216;p24"/>
          <p:cNvSpPr txBox="1"/>
          <p:nvPr>
            <p:ph idx="1" type="body"/>
          </p:nvPr>
        </p:nvSpPr>
        <p:spPr>
          <a:xfrm>
            <a:off x="713100" y="1060625"/>
            <a:ext cx="7717800" cy="15855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A study by WHO indicates that 42% of children below the age of 6 and 40% of pregnant women worldwide are anemic. </a:t>
            </a:r>
            <a:endParaRPr sz="1300"/>
          </a:p>
          <a:p>
            <a:pPr indent="-311150" lvl="0" marL="457200" rtl="0" algn="l">
              <a:spcBef>
                <a:spcPts val="0"/>
              </a:spcBef>
              <a:spcAft>
                <a:spcPts val="0"/>
              </a:spcAft>
              <a:buSzPts val="1300"/>
              <a:buChar char="●"/>
            </a:pPr>
            <a:r>
              <a:rPr lang="en" sz="1300"/>
              <a:t>Iron deficiency anemia is estimated to be present in 1.6 billion people globally and more than 85% of the populations in Africa and Asia.</a:t>
            </a:r>
            <a:endParaRPr sz="1300"/>
          </a:p>
          <a:p>
            <a:pPr indent="-311150" lvl="0" marL="457200" rtl="0" algn="l">
              <a:spcBef>
                <a:spcPts val="0"/>
              </a:spcBef>
              <a:spcAft>
                <a:spcPts val="0"/>
              </a:spcAft>
              <a:buSzPts val="1300"/>
              <a:buChar char="●"/>
            </a:pPr>
            <a:r>
              <a:rPr lang="en" sz="1300"/>
              <a:t>Anemia has a slow evolution, since the human body implements compensatory mechanisms, and when the compensation can no longer guarantee an adequate dose of oxygen, symptoms such as fatigue, paleness, and many others appear.</a:t>
            </a:r>
            <a:endParaRPr sz="1300"/>
          </a:p>
        </p:txBody>
      </p:sp>
      <p:sp>
        <p:nvSpPr>
          <p:cNvPr id="217" name="Google Shape;217;p24"/>
          <p:cNvSpPr txBox="1"/>
          <p:nvPr/>
        </p:nvSpPr>
        <p:spPr>
          <a:xfrm>
            <a:off x="713100" y="2646125"/>
            <a:ext cx="771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000000"/>
                </a:solidFill>
                <a:latin typeface="Montserrat"/>
                <a:ea typeface="Montserrat"/>
                <a:cs typeface="Montserrat"/>
                <a:sym typeface="Montserrat"/>
              </a:rPr>
              <a:t>Cons of clinical assessment of </a:t>
            </a:r>
            <a:r>
              <a:rPr b="1" lang="en" sz="2800">
                <a:latin typeface="Montserrat"/>
                <a:ea typeface="Montserrat"/>
                <a:cs typeface="Montserrat"/>
                <a:sym typeface="Montserrat"/>
              </a:rPr>
              <a:t>a</a:t>
            </a:r>
            <a:r>
              <a:rPr b="1" lang="en" sz="2800">
                <a:solidFill>
                  <a:srgbClr val="000000"/>
                </a:solidFill>
                <a:latin typeface="Montserrat"/>
                <a:ea typeface="Montserrat"/>
                <a:cs typeface="Montserrat"/>
                <a:sym typeface="Montserrat"/>
              </a:rPr>
              <a:t>nemia</a:t>
            </a:r>
            <a:endParaRPr b="1" sz="2800">
              <a:solidFill>
                <a:srgbClr val="000000"/>
              </a:solidFill>
              <a:latin typeface="Montserrat"/>
              <a:ea typeface="Montserrat"/>
              <a:cs typeface="Montserrat"/>
              <a:sym typeface="Montserrat"/>
            </a:endParaRPr>
          </a:p>
        </p:txBody>
      </p:sp>
      <p:sp>
        <p:nvSpPr>
          <p:cNvPr id="218" name="Google Shape;218;p24"/>
          <p:cNvSpPr txBox="1"/>
          <p:nvPr/>
        </p:nvSpPr>
        <p:spPr>
          <a:xfrm>
            <a:off x="713100" y="3261725"/>
            <a:ext cx="77178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00"/>
                </a:solidFill>
              </a:rPr>
              <a:t>The gold standard CBC Hgb level measurement requires: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blood sampling by a trained phlebotomist,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a clinical hematology analyzer with the required electrical power,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biochemical reagents, and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infrastructure thereof, along with a trained laboratory technician to perform the analysis, </a:t>
            </a:r>
            <a:endParaRPr sz="1300">
              <a:solidFill>
                <a:srgbClr val="000000"/>
              </a:solidFill>
            </a:endParaRPr>
          </a:p>
          <a:p>
            <a:pPr indent="0" lvl="0" marL="0" rtl="0" algn="l">
              <a:spcBef>
                <a:spcPts val="0"/>
              </a:spcBef>
              <a:spcAft>
                <a:spcPts val="0"/>
              </a:spcAft>
              <a:buNone/>
            </a:pPr>
            <a:r>
              <a:rPr lang="en" sz="1300">
                <a:solidFill>
                  <a:srgbClr val="000000"/>
                </a:solidFill>
              </a:rPr>
              <a:t>all of which are especially problematic in rural and low-resource settings, where anemia is most prevalent</a:t>
            </a:r>
            <a:endParaRPr sz="1300">
              <a:solidFill>
                <a:srgbClr val="000000"/>
              </a:solidFill>
            </a:endParaRPr>
          </a:p>
        </p:txBody>
      </p:sp>
      <p:pic>
        <p:nvPicPr>
          <p:cNvPr id="219" name="Google Shape;219;p24"/>
          <p:cNvPicPr preferRelativeResize="0"/>
          <p:nvPr/>
        </p:nvPicPr>
        <p:blipFill>
          <a:blip r:embed="rId3">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uFill>
                  <a:noFill/>
                </a:uFill>
                <a:hlinkClick r:id="rId3"/>
              </a:rPr>
              <a:t>Anemia</a:t>
            </a:r>
            <a:r>
              <a:rPr lang="en"/>
              <a:t> Overview</a:t>
            </a:r>
            <a:endParaRPr/>
          </a:p>
        </p:txBody>
      </p:sp>
      <p:sp>
        <p:nvSpPr>
          <p:cNvPr id="225" name="Google Shape;225;p25"/>
          <p:cNvSpPr txBox="1"/>
          <p:nvPr>
            <p:ph idx="1" type="body"/>
          </p:nvPr>
        </p:nvSpPr>
        <p:spPr>
          <a:xfrm>
            <a:off x="713100" y="1103100"/>
            <a:ext cx="7717800" cy="2385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O</a:t>
            </a:r>
            <a:r>
              <a:rPr lang="en" sz="1300"/>
              <a:t>ccurs when the body lacks sufficient hemoglobin leading to reduced oxygen-carrying capacity</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u="sng"/>
              <a:t>Iron-Deficiency Anemia</a:t>
            </a:r>
            <a:r>
              <a:rPr lang="en" sz="1300"/>
              <a:t> is the most common type caused by insufficient iron intake or absorption, leading to decreased hemoglobin production</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Some of the common </a:t>
            </a:r>
            <a:r>
              <a:rPr lang="en" sz="1300"/>
              <a:t>symptoms</a:t>
            </a:r>
            <a:r>
              <a:rPr lang="en" sz="1300"/>
              <a:t> of are</a:t>
            </a:r>
            <a:endParaRPr sz="1300"/>
          </a:p>
          <a:p>
            <a:pPr indent="-311150" lvl="1" marL="914400" rtl="0" algn="l">
              <a:spcBef>
                <a:spcPts val="0"/>
              </a:spcBef>
              <a:spcAft>
                <a:spcPts val="0"/>
              </a:spcAft>
              <a:buSzPts val="1300"/>
              <a:buChar char="○"/>
            </a:pPr>
            <a:r>
              <a:rPr lang="en" sz="1300"/>
              <a:t>Fatigue and weakness</a:t>
            </a:r>
            <a:endParaRPr sz="1300"/>
          </a:p>
          <a:p>
            <a:pPr indent="-311150" lvl="1" marL="914400" rtl="0" algn="l">
              <a:spcBef>
                <a:spcPts val="0"/>
              </a:spcBef>
              <a:spcAft>
                <a:spcPts val="0"/>
              </a:spcAft>
              <a:buSzPts val="1300"/>
              <a:buChar char="○"/>
            </a:pPr>
            <a:r>
              <a:rPr lang="en" sz="1300"/>
              <a:t>Pale skin and nail beds</a:t>
            </a:r>
            <a:endParaRPr sz="1300"/>
          </a:p>
          <a:p>
            <a:pPr indent="-311150" lvl="1" marL="914400" rtl="0" algn="l">
              <a:spcBef>
                <a:spcPts val="0"/>
              </a:spcBef>
              <a:spcAft>
                <a:spcPts val="0"/>
              </a:spcAft>
              <a:buSzPts val="1300"/>
              <a:buChar char="○"/>
            </a:pPr>
            <a:r>
              <a:rPr lang="en" sz="1300"/>
              <a:t>Shortness of breath</a:t>
            </a:r>
            <a:endParaRPr sz="1300"/>
          </a:p>
          <a:p>
            <a:pPr indent="-311150" lvl="1" marL="914400" rtl="0" algn="l">
              <a:spcBef>
                <a:spcPts val="0"/>
              </a:spcBef>
              <a:spcAft>
                <a:spcPts val="0"/>
              </a:spcAft>
              <a:buSzPts val="1300"/>
              <a:buChar char="○"/>
            </a:pPr>
            <a:r>
              <a:rPr lang="en" sz="1300"/>
              <a:t>Headache</a:t>
            </a:r>
            <a:endParaRPr sz="1300"/>
          </a:p>
          <a:p>
            <a:pPr indent="-311150" lvl="1" marL="914400" rtl="0" algn="l">
              <a:spcBef>
                <a:spcPts val="0"/>
              </a:spcBef>
              <a:spcAft>
                <a:spcPts val="0"/>
              </a:spcAft>
              <a:buSzPts val="1300"/>
              <a:buChar char="○"/>
            </a:pPr>
            <a:r>
              <a:rPr lang="en" sz="1300"/>
              <a:t>Irregular heartbeat</a:t>
            </a:r>
            <a:endParaRPr sz="1300"/>
          </a:p>
        </p:txBody>
      </p:sp>
      <p:pic>
        <p:nvPicPr>
          <p:cNvPr id="226" name="Google Shape;226;p25"/>
          <p:cNvPicPr preferRelativeResize="0"/>
          <p:nvPr/>
        </p:nvPicPr>
        <p:blipFill>
          <a:blip r:embed="rId4">
            <a:alphaModFix/>
          </a:blip>
          <a:stretch>
            <a:fillRect/>
          </a:stretch>
        </p:blipFill>
        <p:spPr>
          <a:xfrm>
            <a:off x="4572000" y="2144650"/>
            <a:ext cx="3208226" cy="2138800"/>
          </a:xfrm>
          <a:prstGeom prst="rect">
            <a:avLst/>
          </a:prstGeom>
          <a:noFill/>
          <a:ln cap="flat" cmpd="sng" w="9525">
            <a:solidFill>
              <a:srgbClr val="595959"/>
            </a:solidFill>
            <a:prstDash val="solid"/>
            <a:round/>
            <a:headEnd len="sm" w="sm" type="none"/>
            <a:tailEnd len="sm" w="sm" type="none"/>
          </a:ln>
        </p:spPr>
      </p:pic>
      <p:pic>
        <p:nvPicPr>
          <p:cNvPr id="227" name="Google Shape;227;p25"/>
          <p:cNvPicPr preferRelativeResize="0"/>
          <p:nvPr/>
        </p:nvPicPr>
        <p:blipFill>
          <a:blip r:embed="rId5">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Traditional Anemia Detection Methods</a:t>
            </a:r>
            <a:endParaRPr/>
          </a:p>
        </p:txBody>
      </p:sp>
      <p:sp>
        <p:nvSpPr>
          <p:cNvPr id="233" name="Google Shape;233;p26"/>
          <p:cNvSpPr txBox="1"/>
          <p:nvPr>
            <p:ph idx="1" type="body"/>
          </p:nvPr>
        </p:nvSpPr>
        <p:spPr>
          <a:xfrm>
            <a:off x="713100" y="1060625"/>
            <a:ext cx="7717800" cy="78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The Complete Blood Count (CBC) is the gold standard test of anemia. </a:t>
            </a:r>
            <a:endParaRPr sz="1300"/>
          </a:p>
          <a:p>
            <a:pPr indent="-311150" lvl="0" marL="457200" rtl="0" algn="l">
              <a:spcBef>
                <a:spcPts val="0"/>
              </a:spcBef>
              <a:spcAft>
                <a:spcPts val="0"/>
              </a:spcAft>
              <a:buSzPts val="1300"/>
              <a:buChar char="●"/>
            </a:pPr>
            <a:r>
              <a:rPr lang="en" sz="1300"/>
              <a:t>Hemocue</a:t>
            </a:r>
            <a:endParaRPr sz="1300"/>
          </a:p>
          <a:p>
            <a:pPr indent="-311150" lvl="0" marL="457200" rtl="0" algn="l">
              <a:spcBef>
                <a:spcPts val="0"/>
              </a:spcBef>
              <a:spcAft>
                <a:spcPts val="0"/>
              </a:spcAft>
              <a:buSzPts val="1300"/>
              <a:buChar char="●"/>
            </a:pPr>
            <a:r>
              <a:rPr lang="en" sz="1300"/>
              <a:t>Sahli’s Method For The Estimation Of Hemoglobin</a:t>
            </a:r>
            <a:endParaRPr sz="1300"/>
          </a:p>
        </p:txBody>
      </p:sp>
      <p:pic>
        <p:nvPicPr>
          <p:cNvPr id="234" name="Google Shape;234;p26"/>
          <p:cNvPicPr preferRelativeResize="0"/>
          <p:nvPr/>
        </p:nvPicPr>
        <p:blipFill>
          <a:blip r:embed="rId3">
            <a:alphaModFix/>
          </a:blip>
          <a:stretch>
            <a:fillRect/>
          </a:stretch>
        </p:blipFill>
        <p:spPr>
          <a:xfrm>
            <a:off x="7386525" y="157075"/>
            <a:ext cx="1275025" cy="414525"/>
          </a:xfrm>
          <a:prstGeom prst="rect">
            <a:avLst/>
          </a:prstGeom>
          <a:noFill/>
          <a:ln>
            <a:noFill/>
          </a:ln>
        </p:spPr>
      </p:pic>
      <p:pic>
        <p:nvPicPr>
          <p:cNvPr id="235" name="Google Shape;235;p26"/>
          <p:cNvPicPr preferRelativeResize="0"/>
          <p:nvPr/>
        </p:nvPicPr>
        <p:blipFill>
          <a:blip r:embed="rId4">
            <a:alphaModFix/>
          </a:blip>
          <a:stretch>
            <a:fillRect/>
          </a:stretch>
        </p:blipFill>
        <p:spPr>
          <a:xfrm>
            <a:off x="6762543" y="1341762"/>
            <a:ext cx="1899007" cy="1519200"/>
          </a:xfrm>
          <a:prstGeom prst="rect">
            <a:avLst/>
          </a:prstGeom>
          <a:noFill/>
          <a:ln cap="flat" cmpd="sng" w="9525">
            <a:solidFill>
              <a:srgbClr val="595959"/>
            </a:solidFill>
            <a:prstDash val="solid"/>
            <a:round/>
            <a:headEnd len="sm" w="sm" type="none"/>
            <a:tailEnd len="sm" w="sm" type="none"/>
          </a:ln>
        </p:spPr>
      </p:pic>
      <p:pic>
        <p:nvPicPr>
          <p:cNvPr id="236" name="Google Shape;236;p26"/>
          <p:cNvPicPr preferRelativeResize="0"/>
          <p:nvPr/>
        </p:nvPicPr>
        <p:blipFill>
          <a:blip r:embed="rId5">
            <a:alphaModFix/>
          </a:blip>
          <a:stretch>
            <a:fillRect/>
          </a:stretch>
        </p:blipFill>
        <p:spPr>
          <a:xfrm>
            <a:off x="5105950" y="1572000"/>
            <a:ext cx="1488251" cy="1570100"/>
          </a:xfrm>
          <a:prstGeom prst="rect">
            <a:avLst/>
          </a:prstGeom>
          <a:noFill/>
          <a:ln>
            <a:noFill/>
          </a:ln>
        </p:spPr>
      </p:pic>
      <p:pic>
        <p:nvPicPr>
          <p:cNvPr id="237" name="Google Shape;237;p26"/>
          <p:cNvPicPr preferRelativeResize="0"/>
          <p:nvPr/>
        </p:nvPicPr>
        <p:blipFill>
          <a:blip r:embed="rId6">
            <a:alphaModFix/>
          </a:blip>
          <a:stretch>
            <a:fillRect/>
          </a:stretch>
        </p:blipFill>
        <p:spPr>
          <a:xfrm>
            <a:off x="6090525" y="3142074"/>
            <a:ext cx="2630250" cy="1479524"/>
          </a:xfrm>
          <a:prstGeom prst="rect">
            <a:avLst/>
          </a:prstGeom>
          <a:noFill/>
          <a:ln>
            <a:noFill/>
          </a:ln>
        </p:spPr>
      </p:pic>
      <p:sp>
        <p:nvSpPr>
          <p:cNvPr id="238" name="Google Shape;238;p26"/>
          <p:cNvSpPr txBox="1"/>
          <p:nvPr>
            <p:ph type="title"/>
          </p:nvPr>
        </p:nvSpPr>
        <p:spPr>
          <a:xfrm>
            <a:off x="713100" y="2142450"/>
            <a:ext cx="45015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Limitations and Challenges</a:t>
            </a:r>
            <a:endParaRPr/>
          </a:p>
        </p:txBody>
      </p:sp>
      <p:sp>
        <p:nvSpPr>
          <p:cNvPr id="239" name="Google Shape;239;p26"/>
          <p:cNvSpPr txBox="1"/>
          <p:nvPr>
            <p:ph idx="1" type="body"/>
          </p:nvPr>
        </p:nvSpPr>
        <p:spPr>
          <a:xfrm>
            <a:off x="713100" y="3189125"/>
            <a:ext cx="5163000" cy="13854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These test needs trained technicians with specialized laboratory equipment that may not be available in rural areas. </a:t>
            </a:r>
            <a:endParaRPr sz="1300"/>
          </a:p>
          <a:p>
            <a:pPr indent="-311150" lvl="0" marL="457200" rtl="0" algn="l">
              <a:spcBef>
                <a:spcPts val="0"/>
              </a:spcBef>
              <a:spcAft>
                <a:spcPts val="0"/>
              </a:spcAft>
              <a:buSzPts val="1300"/>
              <a:buChar char="●"/>
            </a:pPr>
            <a:r>
              <a:rPr lang="en" sz="1300"/>
              <a:t>Also, clinical testing is time-consuming, costly, and painful. </a:t>
            </a:r>
            <a:endParaRPr sz="1300"/>
          </a:p>
          <a:p>
            <a:pPr indent="-311150" lvl="0" marL="457200" rtl="0" algn="l">
              <a:spcBef>
                <a:spcPts val="0"/>
              </a:spcBef>
              <a:spcAft>
                <a:spcPts val="0"/>
              </a:spcAft>
              <a:buSzPts val="1300"/>
              <a:buChar char="●"/>
            </a:pPr>
            <a:r>
              <a:rPr lang="en" sz="1300"/>
              <a:t>It becomes inconvenient if someone suffers from chronic anaemia and needs to visit the hospital frequently for regular diagnosis and monitoring.</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Non-Invasive Anemia Detection</a:t>
            </a:r>
            <a:endParaRPr/>
          </a:p>
        </p:txBody>
      </p:sp>
      <p:sp>
        <p:nvSpPr>
          <p:cNvPr id="245" name="Google Shape;245;p27"/>
          <p:cNvSpPr txBox="1"/>
          <p:nvPr>
            <p:ph idx="1" type="body"/>
          </p:nvPr>
        </p:nvSpPr>
        <p:spPr>
          <a:xfrm>
            <a:off x="713100" y="1060625"/>
            <a:ext cx="7717800" cy="118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Noninvasive procedures do not involve tools that break the skin or physically enter the body.</a:t>
            </a:r>
            <a:endParaRPr sz="1300"/>
          </a:p>
          <a:p>
            <a:pPr indent="-311150" lvl="0" marL="457200" rtl="0" algn="l">
              <a:spcBef>
                <a:spcPts val="0"/>
              </a:spcBef>
              <a:spcAft>
                <a:spcPts val="0"/>
              </a:spcAft>
              <a:buSzPts val="1300"/>
              <a:buChar char="●"/>
            </a:pPr>
            <a:r>
              <a:rPr lang="en" sz="1300"/>
              <a:t>Therefore</a:t>
            </a:r>
            <a:endParaRPr sz="1300"/>
          </a:p>
          <a:p>
            <a:pPr indent="-311150" lvl="1" marL="914400" rtl="0" algn="l">
              <a:spcBef>
                <a:spcPts val="0"/>
              </a:spcBef>
              <a:spcAft>
                <a:spcPts val="0"/>
              </a:spcAft>
              <a:buSzPts val="1300"/>
              <a:buChar char="○"/>
            </a:pPr>
            <a:r>
              <a:rPr lang="en" sz="1300"/>
              <a:t>It avoids discomfort associated with blood sampling, </a:t>
            </a:r>
            <a:endParaRPr sz="1300"/>
          </a:p>
          <a:p>
            <a:pPr indent="-311150" lvl="1" marL="914400" rtl="0" algn="l">
              <a:spcBef>
                <a:spcPts val="0"/>
              </a:spcBef>
              <a:spcAft>
                <a:spcPts val="0"/>
              </a:spcAft>
              <a:buSzPts val="1300"/>
              <a:buChar char="○"/>
            </a:pPr>
            <a:r>
              <a:rPr lang="en" sz="1300"/>
              <a:t>Eliminates biohazardous specimen handling, and </a:t>
            </a:r>
            <a:endParaRPr sz="1300"/>
          </a:p>
          <a:p>
            <a:pPr indent="-311150" lvl="1" marL="914400" rtl="0" algn="l">
              <a:spcBef>
                <a:spcPts val="0"/>
              </a:spcBef>
              <a:spcAft>
                <a:spcPts val="0"/>
              </a:spcAft>
              <a:buSzPts val="1300"/>
              <a:buChar char="○"/>
            </a:pPr>
            <a:r>
              <a:rPr lang="en" sz="1300"/>
              <a:t>Enables real-time Hb level monitoring</a:t>
            </a:r>
            <a:endParaRPr sz="1300"/>
          </a:p>
        </p:txBody>
      </p:sp>
      <p:pic>
        <p:nvPicPr>
          <p:cNvPr id="246" name="Google Shape;246;p27"/>
          <p:cNvPicPr preferRelativeResize="0"/>
          <p:nvPr/>
        </p:nvPicPr>
        <p:blipFill>
          <a:blip r:embed="rId3">
            <a:alphaModFix/>
          </a:blip>
          <a:stretch>
            <a:fillRect/>
          </a:stretch>
        </p:blipFill>
        <p:spPr>
          <a:xfrm>
            <a:off x="7386525" y="157075"/>
            <a:ext cx="1275025" cy="414525"/>
          </a:xfrm>
          <a:prstGeom prst="rect">
            <a:avLst/>
          </a:prstGeom>
          <a:noFill/>
          <a:ln>
            <a:noFill/>
          </a:ln>
        </p:spPr>
      </p:pic>
      <p:sp>
        <p:nvSpPr>
          <p:cNvPr id="247" name="Google Shape;247;p27"/>
          <p:cNvSpPr txBox="1"/>
          <p:nvPr>
            <p:ph type="title"/>
          </p:nvPr>
        </p:nvSpPr>
        <p:spPr>
          <a:xfrm>
            <a:off x="713100" y="22459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Different Techniques Explored</a:t>
            </a:r>
            <a:endParaRPr/>
          </a:p>
        </p:txBody>
      </p:sp>
      <p:sp>
        <p:nvSpPr>
          <p:cNvPr id="248" name="Google Shape;248;p27"/>
          <p:cNvSpPr txBox="1"/>
          <p:nvPr>
            <p:ph idx="1" type="body"/>
          </p:nvPr>
        </p:nvSpPr>
        <p:spPr>
          <a:xfrm>
            <a:off x="713100" y="2861525"/>
            <a:ext cx="7717800" cy="1985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t>Spectrophotometry or photoplethysmography (PPG) to identify the spectral pattern of Hb in underlying blood vessels to determine Hb level</a:t>
            </a:r>
            <a:endParaRPr sz="1300"/>
          </a:p>
          <a:p>
            <a:pPr indent="0" lvl="0" marL="0" rtl="0" algn="l">
              <a:spcBef>
                <a:spcPts val="0"/>
              </a:spcBef>
              <a:spcAft>
                <a:spcPts val="0"/>
              </a:spcAft>
              <a:buNone/>
            </a:pPr>
            <a:r>
              <a:rPr lang="en" sz="1300"/>
              <a:t>Clinicians diagnose anemia at the primary care level </a:t>
            </a:r>
            <a:br>
              <a:rPr lang="en" sz="1300"/>
            </a:br>
            <a:r>
              <a:rPr lang="en" sz="1300"/>
              <a:t>by examining palmar, nailbed, and </a:t>
            </a:r>
            <a:r>
              <a:rPr lang="en" sz="1300"/>
              <a:t>conjunctiva</a:t>
            </a:r>
            <a:r>
              <a:rPr lang="en" sz="1300"/>
              <a:t> for pallor</a:t>
            </a:r>
            <a:endParaRPr sz="1300"/>
          </a:p>
          <a:p>
            <a:pPr indent="0" lvl="0" marL="0" rtl="0" algn="l">
              <a:spcBef>
                <a:spcPts val="0"/>
              </a:spcBef>
              <a:spcAft>
                <a:spcPts val="0"/>
              </a:spcAft>
              <a:buNone/>
            </a:pPr>
            <a:r>
              <a:rPr lang="en" sz="1300"/>
              <a:t>Thus there is great interest in developing methods that</a:t>
            </a:r>
            <a:br>
              <a:rPr lang="en" sz="1300"/>
            </a:br>
            <a:r>
              <a:rPr lang="en" sz="1300"/>
              <a:t>a</a:t>
            </a:r>
            <a:r>
              <a:rPr lang="en" sz="1300"/>
              <a:t>nalyzes pallor of palm, nailbed, fingertip or conjunctiva</a:t>
            </a:r>
            <a:br>
              <a:rPr lang="en" sz="1300"/>
            </a:br>
            <a:r>
              <a:rPr lang="en" sz="1300"/>
              <a:t>using the power of AI </a:t>
            </a:r>
            <a:r>
              <a:rPr lang="en" sz="1300"/>
              <a:t>f</a:t>
            </a:r>
            <a:r>
              <a:rPr lang="en" sz="1300"/>
              <a:t>or the diagnosis of anemia</a:t>
            </a:r>
            <a:endParaRPr sz="1300"/>
          </a:p>
          <a:p>
            <a:pPr indent="0" lvl="0" marL="0" rtl="0" algn="l">
              <a:spcBef>
                <a:spcPts val="0"/>
              </a:spcBef>
              <a:spcAft>
                <a:spcPts val="0"/>
              </a:spcAft>
              <a:buNone/>
            </a:pPr>
            <a:r>
              <a:rPr lang="en" sz="1300"/>
              <a:t>Among the methods the most common methods I have</a:t>
            </a:r>
            <a:br>
              <a:rPr lang="en" sz="1300"/>
            </a:br>
            <a:r>
              <a:rPr lang="en" sz="1300"/>
              <a:t>c</a:t>
            </a:r>
            <a:r>
              <a:rPr lang="en" sz="1300"/>
              <a:t>ome across use SVM, k-NN, regression, ANN, CNN etc</a:t>
            </a:r>
            <a:endParaRPr sz="1300"/>
          </a:p>
        </p:txBody>
      </p:sp>
      <p:pic>
        <p:nvPicPr>
          <p:cNvPr id="249" name="Google Shape;249;p27"/>
          <p:cNvPicPr preferRelativeResize="0"/>
          <p:nvPr/>
        </p:nvPicPr>
        <p:blipFill>
          <a:blip r:embed="rId4">
            <a:alphaModFix/>
          </a:blip>
          <a:stretch>
            <a:fillRect/>
          </a:stretch>
        </p:blipFill>
        <p:spPr>
          <a:xfrm>
            <a:off x="4985900" y="3226588"/>
            <a:ext cx="3445000" cy="1276175"/>
          </a:xfrm>
          <a:prstGeom prst="rect">
            <a:avLst/>
          </a:prstGeom>
          <a:noFill/>
          <a:ln>
            <a:noFill/>
          </a:ln>
        </p:spPr>
      </p:pic>
      <p:sp>
        <p:nvSpPr>
          <p:cNvPr id="250" name="Google Shape;250;p27"/>
          <p:cNvSpPr txBox="1"/>
          <p:nvPr/>
        </p:nvSpPr>
        <p:spPr>
          <a:xfrm>
            <a:off x="6198100" y="4502775"/>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NBM-200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Paper </a:t>
            </a:r>
            <a:r>
              <a:rPr lang="en" u="sng">
                <a:solidFill>
                  <a:schemeClr val="hlink"/>
                </a:solidFill>
                <a:hlinkClick r:id="rId3"/>
              </a:rPr>
              <a:t>[1]</a:t>
            </a:r>
            <a:endParaRPr/>
          </a:p>
        </p:txBody>
      </p:sp>
      <p:sp>
        <p:nvSpPr>
          <p:cNvPr id="256" name="Google Shape;256;p28"/>
          <p:cNvSpPr txBox="1"/>
          <p:nvPr>
            <p:ph idx="1" type="body"/>
          </p:nvPr>
        </p:nvSpPr>
        <p:spPr>
          <a:xfrm>
            <a:off x="713100" y="1060625"/>
            <a:ext cx="7717800" cy="3986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Aim</a:t>
            </a:r>
            <a:endParaRPr sz="1300"/>
          </a:p>
          <a:p>
            <a:pPr indent="-311150" lvl="1" marL="914400" rtl="0" algn="l">
              <a:spcBef>
                <a:spcPts val="0"/>
              </a:spcBef>
              <a:spcAft>
                <a:spcPts val="0"/>
              </a:spcAft>
              <a:buSzPts val="1300"/>
              <a:buChar char="○"/>
            </a:pPr>
            <a:r>
              <a:rPr lang="en" sz="1300"/>
              <a:t>To demonstrate a system in which accurate Hgb measurements are obtained with a smartphone without the need for any external equipment</a:t>
            </a:r>
            <a:endParaRPr sz="1300"/>
          </a:p>
          <a:p>
            <a:pPr indent="-311150" lvl="0" marL="457200" rtl="0" algn="l">
              <a:spcBef>
                <a:spcPts val="0"/>
              </a:spcBef>
              <a:spcAft>
                <a:spcPts val="0"/>
              </a:spcAft>
              <a:buSzPts val="1300"/>
              <a:buChar char="●"/>
            </a:pPr>
            <a:r>
              <a:rPr lang="en" sz="1300"/>
              <a:t>Why fingernail?</a:t>
            </a:r>
            <a:endParaRPr sz="1300"/>
          </a:p>
          <a:p>
            <a:pPr indent="-311150" lvl="1" marL="914400" rtl="0" algn="l">
              <a:spcBef>
                <a:spcPts val="0"/>
              </a:spcBef>
              <a:spcAft>
                <a:spcPts val="0"/>
              </a:spcAft>
              <a:buSzPts val="1300"/>
              <a:buChar char="○"/>
            </a:pPr>
            <a:r>
              <a:rPr lang="en" sz="1300"/>
              <a:t>Fingernails are straightforward for a user to self-image, unlike conjunctiva, and also have low person-to-person size and shape variability, unlike palmar creases</a:t>
            </a:r>
            <a:endParaRPr sz="1300"/>
          </a:p>
          <a:p>
            <a:pPr indent="-311150" lvl="0" marL="457200" rtl="0" algn="l">
              <a:spcBef>
                <a:spcPts val="0"/>
              </a:spcBef>
              <a:spcAft>
                <a:spcPts val="0"/>
              </a:spcAft>
              <a:buSzPts val="1300"/>
              <a:buChar char="●"/>
            </a:pPr>
            <a:r>
              <a:rPr lang="en" sz="1300"/>
              <a:t>Methodology</a:t>
            </a:r>
            <a:endParaRPr sz="1300"/>
          </a:p>
          <a:p>
            <a:pPr indent="-311150" lvl="1" marL="914400" rtl="0" algn="l">
              <a:spcBef>
                <a:spcPts val="0"/>
              </a:spcBef>
              <a:spcAft>
                <a:spcPts val="0"/>
              </a:spcAft>
              <a:buSzPts val="1300"/>
              <a:buChar char="○"/>
            </a:pPr>
            <a:r>
              <a:rPr lang="en" sz="1300"/>
              <a:t>Fingernail data, skin color data, and image metadata were extracted from fingernail bed smartphone images via MATLAB (Mathworks, Natick, MA)</a:t>
            </a:r>
            <a:endParaRPr sz="1300"/>
          </a:p>
          <a:p>
            <a:pPr indent="-311150" lvl="1" marL="914400" rtl="0" algn="l">
              <a:spcBef>
                <a:spcPts val="0"/>
              </a:spcBef>
              <a:spcAft>
                <a:spcPts val="0"/>
              </a:spcAft>
              <a:buSzPts val="1300"/>
              <a:buChar char="○"/>
            </a:pPr>
            <a:r>
              <a:rPr lang="en" sz="1300"/>
              <a:t>Regions of interest, were manually selected Color data were extracted from each region and averaged together across fingers for each subject</a:t>
            </a:r>
            <a:endParaRPr sz="1300"/>
          </a:p>
          <a:p>
            <a:pPr indent="-311150" lvl="1" marL="914400" rtl="0" algn="l">
              <a:spcBef>
                <a:spcPts val="0"/>
              </a:spcBef>
              <a:spcAft>
                <a:spcPts val="0"/>
              </a:spcAft>
              <a:buSzPts val="1300"/>
              <a:buChar char="○"/>
            </a:pPr>
            <a:r>
              <a:rPr lang="en" sz="1300"/>
              <a:t>An algorithm was then written in MATLAB utilizing robust multi-linear regression with a bisquare weighting algorithm to relate the image parameter data to CBC Hgb levels for each patient</a:t>
            </a:r>
            <a:endParaRPr sz="1300"/>
          </a:p>
          <a:p>
            <a:pPr indent="-311150" lvl="0" marL="457200" rtl="0" algn="l">
              <a:spcBef>
                <a:spcPts val="0"/>
              </a:spcBef>
              <a:spcAft>
                <a:spcPts val="0"/>
              </a:spcAft>
              <a:buSzPts val="1300"/>
              <a:buChar char="●"/>
            </a:pPr>
            <a:r>
              <a:rPr lang="en" sz="1300"/>
              <a:t>Training</a:t>
            </a:r>
            <a:endParaRPr sz="1300"/>
          </a:p>
          <a:p>
            <a:pPr indent="-311150" lvl="1" marL="914400" rtl="0" algn="l">
              <a:spcBef>
                <a:spcPts val="0"/>
              </a:spcBef>
              <a:spcAft>
                <a:spcPts val="0"/>
              </a:spcAft>
              <a:buSzPts val="1300"/>
              <a:buChar char="○"/>
            </a:pPr>
            <a:r>
              <a:rPr lang="en" sz="1300"/>
              <a:t>To develop the algorithm as a tool to screen for anemia, the entire study population </a:t>
            </a:r>
            <a:br>
              <a:rPr lang="en" sz="1300"/>
            </a:br>
            <a:r>
              <a:rPr lang="en" sz="1300"/>
              <a:t>was randomly split into a discovery group and a testing group </a:t>
            </a:r>
            <a:endParaRPr sz="1300"/>
          </a:p>
          <a:p>
            <a:pPr indent="-311150" lvl="1" marL="914400" rtl="0" algn="l">
              <a:spcBef>
                <a:spcPts val="0"/>
              </a:spcBef>
              <a:spcAft>
                <a:spcPts val="0"/>
              </a:spcAft>
              <a:buSzPts val="1300"/>
              <a:buChar char="○"/>
            </a:pPr>
            <a:r>
              <a:rPr lang="en" sz="1300"/>
              <a:t>This process was repeated 1000 times with different, discovery/testing groups to minimize residual error, thereby optimizing the parameters of the algorithm</a:t>
            </a:r>
            <a:endParaRPr sz="1300"/>
          </a:p>
        </p:txBody>
      </p:sp>
      <p:pic>
        <p:nvPicPr>
          <p:cNvPr id="257" name="Google Shape;257;p28"/>
          <p:cNvPicPr preferRelativeResize="0"/>
          <p:nvPr/>
        </p:nvPicPr>
        <p:blipFill>
          <a:blip r:embed="rId4">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9"/>
          <p:cNvPicPr preferRelativeResize="0"/>
          <p:nvPr/>
        </p:nvPicPr>
        <p:blipFill>
          <a:blip r:embed="rId3">
            <a:alphaModFix/>
          </a:blip>
          <a:stretch>
            <a:fillRect/>
          </a:stretch>
        </p:blipFill>
        <p:spPr>
          <a:xfrm>
            <a:off x="152400" y="1622600"/>
            <a:ext cx="8839199" cy="1898302"/>
          </a:xfrm>
          <a:prstGeom prst="rect">
            <a:avLst/>
          </a:prstGeom>
          <a:noFill/>
          <a:ln cap="flat" cmpd="sng" w="9525">
            <a:solidFill>
              <a:schemeClr val="dk2"/>
            </a:solidFill>
            <a:prstDash val="solid"/>
            <a:round/>
            <a:headEnd len="sm" w="sm" type="none"/>
            <a:tailEnd len="sm" w="sm" type="none"/>
          </a:ln>
        </p:spPr>
      </p:pic>
      <p:pic>
        <p:nvPicPr>
          <p:cNvPr id="263" name="Google Shape;263;p29"/>
          <p:cNvPicPr preferRelativeResize="0"/>
          <p:nvPr/>
        </p:nvPicPr>
        <p:blipFill>
          <a:blip r:embed="rId4">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713100" y="445025"/>
            <a:ext cx="77178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Paper </a:t>
            </a:r>
            <a:r>
              <a:rPr lang="en" u="sng">
                <a:solidFill>
                  <a:schemeClr val="hlink"/>
                </a:solidFill>
                <a:hlinkClick r:id="rId3"/>
              </a:rPr>
              <a:t>[2]</a:t>
            </a:r>
            <a:endParaRPr/>
          </a:p>
        </p:txBody>
      </p:sp>
      <p:sp>
        <p:nvSpPr>
          <p:cNvPr id="269" name="Google Shape;269;p30"/>
          <p:cNvSpPr txBox="1"/>
          <p:nvPr>
            <p:ph idx="1" type="body"/>
          </p:nvPr>
        </p:nvSpPr>
        <p:spPr>
          <a:xfrm>
            <a:off x="713100" y="1060625"/>
            <a:ext cx="7717800" cy="3786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Aim</a:t>
            </a:r>
            <a:endParaRPr sz="1300"/>
          </a:p>
          <a:p>
            <a:pPr indent="-311150" lvl="1" marL="914400" rtl="0" algn="l">
              <a:spcBef>
                <a:spcPts val="0"/>
              </a:spcBef>
              <a:spcAft>
                <a:spcPts val="0"/>
              </a:spcAft>
              <a:buSzPts val="1300"/>
              <a:buChar char="○"/>
            </a:pPr>
            <a:r>
              <a:rPr lang="en" sz="1300"/>
              <a:t>To develop a device that is not expensive and simple to use for assessing the anemic condition</a:t>
            </a:r>
            <a:endParaRPr sz="1300"/>
          </a:p>
          <a:p>
            <a:pPr indent="-311150" lvl="0" marL="457200" rtl="0" algn="l">
              <a:spcBef>
                <a:spcPts val="0"/>
              </a:spcBef>
              <a:spcAft>
                <a:spcPts val="0"/>
              </a:spcAft>
              <a:buSzPts val="1300"/>
              <a:buChar char="●"/>
            </a:pPr>
            <a:r>
              <a:rPr lang="en" sz="1300"/>
              <a:t>Why Conjunctiva?</a:t>
            </a:r>
            <a:endParaRPr sz="1300"/>
          </a:p>
          <a:p>
            <a:pPr indent="-311150" lvl="1" marL="914400" rtl="0" algn="l">
              <a:spcBef>
                <a:spcPts val="0"/>
              </a:spcBef>
              <a:spcAft>
                <a:spcPts val="0"/>
              </a:spcAft>
              <a:buSzPts val="1300"/>
              <a:buChar char="○"/>
            </a:pPr>
            <a:r>
              <a:rPr lang="en" sz="1300"/>
              <a:t>Many studies show great interest in the pallor of body parts to estimate Anemia such as palmar pallor, image processing of a fingertip video, conjunctival pallor, etc. </a:t>
            </a:r>
            <a:endParaRPr sz="1300"/>
          </a:p>
          <a:p>
            <a:pPr indent="-311150" lvl="1" marL="914400" rtl="0" algn="l">
              <a:spcBef>
                <a:spcPts val="0"/>
              </a:spcBef>
              <a:spcAft>
                <a:spcPts val="0"/>
              </a:spcAft>
              <a:buSzPts val="1300"/>
              <a:buChar char="○"/>
            </a:pPr>
            <a:r>
              <a:rPr lang="en" sz="1300"/>
              <a:t>One of the studies compared the analysis of palmar and conjunctival pallor to detect Anemia: they found that there was a greater level of sensitivity to conjunctival pallor than to palmar pallor</a:t>
            </a:r>
            <a:endParaRPr sz="1300"/>
          </a:p>
          <a:p>
            <a:pPr indent="-311150" lvl="1" marL="914400" rtl="0" algn="l">
              <a:spcBef>
                <a:spcPts val="0"/>
              </a:spcBef>
              <a:spcAft>
                <a:spcPts val="0"/>
              </a:spcAft>
              <a:buSzPts val="1300"/>
              <a:buChar char="○"/>
            </a:pPr>
            <a:r>
              <a:rPr lang="en" sz="1300"/>
              <a:t>Also, for many years, physicians in common practice have estimated Anemia in people by observing the eyelid conjunctiva. </a:t>
            </a:r>
            <a:endParaRPr sz="1300"/>
          </a:p>
          <a:p>
            <a:pPr indent="-311150" lvl="0" marL="457200" rtl="0" algn="l">
              <a:spcBef>
                <a:spcPts val="0"/>
              </a:spcBef>
              <a:spcAft>
                <a:spcPts val="0"/>
              </a:spcAft>
              <a:buSzPts val="1300"/>
              <a:buChar char="●"/>
            </a:pPr>
            <a:r>
              <a:rPr lang="en" sz="1300"/>
              <a:t>Preprocessing</a:t>
            </a:r>
            <a:endParaRPr sz="1300"/>
          </a:p>
          <a:p>
            <a:pPr indent="-311150" lvl="1" marL="914400" rtl="0" algn="l">
              <a:spcBef>
                <a:spcPts val="0"/>
              </a:spcBef>
              <a:spcAft>
                <a:spcPts val="0"/>
              </a:spcAft>
              <a:buSzPts val="1300"/>
              <a:buChar char="○"/>
            </a:pPr>
            <a:r>
              <a:rPr lang="en" sz="1300"/>
              <a:t>The palpebral conjunctiva of the acquired samples were manually segmented by a haematologist</a:t>
            </a:r>
            <a:endParaRPr sz="1300"/>
          </a:p>
          <a:p>
            <a:pPr indent="-311150" lvl="0" marL="457200" rtl="0" algn="l">
              <a:spcBef>
                <a:spcPts val="0"/>
              </a:spcBef>
              <a:spcAft>
                <a:spcPts val="0"/>
              </a:spcAft>
              <a:buSzPts val="1300"/>
              <a:buChar char="●"/>
            </a:pPr>
            <a:r>
              <a:rPr lang="en" sz="1300"/>
              <a:t>Feature Selection</a:t>
            </a:r>
            <a:endParaRPr sz="1300"/>
          </a:p>
          <a:p>
            <a:pPr indent="-311150" lvl="1" marL="914400" rtl="0" algn="l">
              <a:spcBef>
                <a:spcPts val="0"/>
              </a:spcBef>
              <a:spcAft>
                <a:spcPts val="0"/>
              </a:spcAft>
              <a:buSzPts val="1300"/>
              <a:buChar char="○"/>
            </a:pPr>
            <a:r>
              <a:rPr lang="en" sz="1300"/>
              <a:t>After many experiments, the best classification result were obtained by considering 3 features in total, namely, a*, b* and the G value extracted from the RGB component images.</a:t>
            </a:r>
            <a:endParaRPr sz="1300"/>
          </a:p>
        </p:txBody>
      </p:sp>
      <p:pic>
        <p:nvPicPr>
          <p:cNvPr id="270" name="Google Shape;270;p30"/>
          <p:cNvPicPr preferRelativeResize="0"/>
          <p:nvPr/>
        </p:nvPicPr>
        <p:blipFill>
          <a:blip r:embed="rId4">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1"/>
          <p:cNvPicPr preferRelativeResize="0"/>
          <p:nvPr/>
        </p:nvPicPr>
        <p:blipFill>
          <a:blip r:embed="rId3">
            <a:alphaModFix/>
          </a:blip>
          <a:stretch>
            <a:fillRect/>
          </a:stretch>
        </p:blipFill>
        <p:spPr>
          <a:xfrm>
            <a:off x="447075" y="619250"/>
            <a:ext cx="5238750" cy="2126408"/>
          </a:xfrm>
          <a:prstGeom prst="rect">
            <a:avLst/>
          </a:prstGeom>
          <a:noFill/>
          <a:ln cap="flat" cmpd="sng" w="9525">
            <a:solidFill>
              <a:srgbClr val="595959"/>
            </a:solidFill>
            <a:prstDash val="solid"/>
            <a:round/>
            <a:headEnd len="sm" w="sm" type="none"/>
            <a:tailEnd len="sm" w="sm" type="none"/>
          </a:ln>
        </p:spPr>
      </p:pic>
      <p:pic>
        <p:nvPicPr>
          <p:cNvPr id="276" name="Google Shape;276;p31"/>
          <p:cNvPicPr preferRelativeResize="0"/>
          <p:nvPr/>
        </p:nvPicPr>
        <p:blipFill>
          <a:blip r:embed="rId4">
            <a:alphaModFix/>
          </a:blip>
          <a:stretch>
            <a:fillRect/>
          </a:stretch>
        </p:blipFill>
        <p:spPr>
          <a:xfrm>
            <a:off x="4058050" y="2904850"/>
            <a:ext cx="4638875" cy="1619400"/>
          </a:xfrm>
          <a:prstGeom prst="rect">
            <a:avLst/>
          </a:prstGeom>
          <a:noFill/>
          <a:ln cap="flat" cmpd="sng" w="9525">
            <a:solidFill>
              <a:srgbClr val="595959"/>
            </a:solidFill>
            <a:prstDash val="solid"/>
            <a:round/>
            <a:headEnd len="sm" w="sm" type="none"/>
            <a:tailEnd len="sm" w="sm" type="none"/>
          </a:ln>
        </p:spPr>
      </p:pic>
      <p:sp>
        <p:nvSpPr>
          <p:cNvPr id="277" name="Google Shape;277;p31"/>
          <p:cNvSpPr txBox="1"/>
          <p:nvPr/>
        </p:nvSpPr>
        <p:spPr>
          <a:xfrm>
            <a:off x="5993000" y="1470200"/>
            <a:ext cx="19647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sp>
        <p:nvSpPr>
          <p:cNvPr id="278" name="Google Shape;278;p31"/>
          <p:cNvSpPr txBox="1"/>
          <p:nvPr/>
        </p:nvSpPr>
        <p:spPr>
          <a:xfrm>
            <a:off x="2239350" y="3502300"/>
            <a:ext cx="16542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279" name="Google Shape;279;p31"/>
          <p:cNvPicPr preferRelativeResize="0"/>
          <p:nvPr/>
        </p:nvPicPr>
        <p:blipFill>
          <a:blip r:embed="rId5">
            <a:alphaModFix/>
          </a:blip>
          <a:stretch>
            <a:fillRect/>
          </a:stretch>
        </p:blipFill>
        <p:spPr>
          <a:xfrm>
            <a:off x="7386525" y="157075"/>
            <a:ext cx="1275025" cy="41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urgery Clinical Case by Slidesgo">
  <a:themeElements>
    <a:clrScheme name="Custom 3">
      <a:dk1>
        <a:srgbClr val="000000"/>
      </a:dk1>
      <a:lt1>
        <a:srgbClr val="FFFFFF"/>
      </a:lt1>
      <a:dk2>
        <a:srgbClr val="595959"/>
      </a:dk2>
      <a:lt2>
        <a:srgbClr val="EEEEEE"/>
      </a:lt2>
      <a:accent1>
        <a:srgbClr val="F7EBEB"/>
      </a:accent1>
      <a:accent2>
        <a:srgbClr val="F2DADA"/>
      </a:accent2>
      <a:accent3>
        <a:srgbClr val="D9B6B6"/>
      </a:accent3>
      <a:accent4>
        <a:srgbClr val="9EA4FF"/>
      </a:accent4>
      <a:accent5>
        <a:srgbClr val="2E1D91"/>
      </a:accent5>
      <a:accent6>
        <a:srgbClr val="2E1D9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