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486bf7c8d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486bf7c8d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486bf7c8df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486bf7c8d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486bf7c8df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486bf7c8df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486bf7c8df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486bf7c8df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486bf7c8df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486bf7c8df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486bf7c8df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486bf7c8df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486bf7c8df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486bf7c8df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460950" y="1863747"/>
            <a:ext cx="8222100" cy="14160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lang="en" sz="4000"/>
              <a:t>Automated non-invasive screening of Anemia for remote diagnosis</a:t>
            </a:r>
            <a:endParaRPr sz="4000"/>
          </a:p>
        </p:txBody>
      </p:sp>
      <p:sp>
        <p:nvSpPr>
          <p:cNvPr id="86" name="Google Shape;86;p13"/>
          <p:cNvSpPr txBox="1"/>
          <p:nvPr>
            <p:ph idx="1" type="subTitle"/>
          </p:nvPr>
        </p:nvSpPr>
        <p:spPr>
          <a:xfrm>
            <a:off x="460938" y="3633738"/>
            <a:ext cx="8222100" cy="6927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None/>
            </a:pPr>
            <a:r>
              <a:rPr lang="en" sz="1100"/>
              <a:t>Student – Shrey Gupta</a:t>
            </a:r>
            <a:br>
              <a:rPr lang="en" sz="1100"/>
            </a:br>
            <a:r>
              <a:rPr lang="en" sz="1100"/>
              <a:t>Supervisor (KCDH) – Dr Nirmal Punjabi, Prof. Ganesh Ramakrishnan</a:t>
            </a:r>
            <a:endParaRPr sz="1100"/>
          </a:p>
          <a:p>
            <a:pPr indent="0" lvl="0" marL="0" rtl="0" algn="r">
              <a:spcBef>
                <a:spcPts val="0"/>
              </a:spcBef>
              <a:spcAft>
                <a:spcPts val="0"/>
              </a:spcAft>
              <a:buNone/>
            </a:pPr>
            <a:r>
              <a:rPr lang="en" sz="1100"/>
              <a:t>Supervisor (Intelehealth) – Ms. Priya Joshi</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92" name="Google Shape;92;p14"/>
          <p:cNvSpPr txBox="1"/>
          <p:nvPr>
            <p:ph idx="1" type="body"/>
          </p:nvPr>
        </p:nvSpPr>
        <p:spPr>
          <a:xfrm>
            <a:off x="311700" y="1017800"/>
            <a:ext cx="8520600" cy="3501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100"/>
              <a:t>Anemia is a medical condition characterized by a deficiency of red blood cells or a decreased ability of red blood cells to carry oxygen to the body's tissues. </a:t>
            </a:r>
            <a:endParaRPr sz="1100"/>
          </a:p>
          <a:p>
            <a:pPr indent="0" lvl="0" marL="0" rtl="0" algn="l">
              <a:spcBef>
                <a:spcPts val="1200"/>
              </a:spcBef>
              <a:spcAft>
                <a:spcPts val="0"/>
              </a:spcAft>
              <a:buNone/>
            </a:pPr>
            <a:r>
              <a:rPr lang="en" sz="1100"/>
              <a:t>Red blood cells contain a protein called hemoglobin, which binds to oxygen in the lungs and transports it to various parts of the body. When the number of red blood cells or the hemoglobin content is below normal levels, it can result in anemia.</a:t>
            </a:r>
            <a:endParaRPr sz="1100"/>
          </a:p>
          <a:p>
            <a:pPr indent="0" lvl="0" marL="0" rtl="0" algn="l">
              <a:spcBef>
                <a:spcPts val="1200"/>
              </a:spcBef>
              <a:spcAft>
                <a:spcPts val="0"/>
              </a:spcAft>
              <a:buNone/>
            </a:pPr>
            <a:r>
              <a:rPr lang="en" sz="1100"/>
              <a:t>There are several types and causes of anemia, including:</a:t>
            </a:r>
            <a:endParaRPr sz="1100"/>
          </a:p>
          <a:p>
            <a:pPr indent="-298450" lvl="0" marL="457200" rtl="0" algn="l">
              <a:spcBef>
                <a:spcPts val="1200"/>
              </a:spcBef>
              <a:spcAft>
                <a:spcPts val="0"/>
              </a:spcAft>
              <a:buSzPts val="1100"/>
              <a:buAutoNum type="arabicPeriod"/>
            </a:pPr>
            <a:r>
              <a:rPr lang="en" sz="1100"/>
              <a:t>Iron-deficiency anemia: This occurs when there is a lack of iron in the body, leading to decreased production of hemoglobin.</a:t>
            </a:r>
            <a:endParaRPr sz="1100"/>
          </a:p>
          <a:p>
            <a:pPr indent="-298450" lvl="0" marL="457200" rtl="0" algn="l">
              <a:spcBef>
                <a:spcPts val="0"/>
              </a:spcBef>
              <a:spcAft>
                <a:spcPts val="0"/>
              </a:spcAft>
              <a:buSzPts val="1100"/>
              <a:buAutoNum type="arabicPeriod"/>
            </a:pPr>
            <a:r>
              <a:rPr lang="en" sz="1100"/>
              <a:t>Vitamin deficiency anemia: Deficiencies in vitamins such as vitamin B12 and folate can impair the production of red blood cells.</a:t>
            </a:r>
            <a:endParaRPr sz="1100"/>
          </a:p>
          <a:p>
            <a:pPr indent="-298450" lvl="0" marL="457200" rtl="0" algn="l">
              <a:spcBef>
                <a:spcPts val="0"/>
              </a:spcBef>
              <a:spcAft>
                <a:spcPts val="0"/>
              </a:spcAft>
              <a:buSzPts val="1100"/>
              <a:buAutoNum type="arabicPeriod"/>
            </a:pPr>
            <a:r>
              <a:rPr lang="en" sz="1100"/>
              <a:t>Hemolytic anemia: In this type of anemia, red blood cells are destroyed faster than they can be produced. It can be inherited or acquired due to various factors, including autoimmune diseases, infections, or certain medications.</a:t>
            </a:r>
            <a:endParaRPr sz="1100"/>
          </a:p>
          <a:p>
            <a:pPr indent="-298450" lvl="0" marL="457200" rtl="0" algn="l">
              <a:spcBef>
                <a:spcPts val="0"/>
              </a:spcBef>
              <a:spcAft>
                <a:spcPts val="0"/>
              </a:spcAft>
              <a:buSzPts val="1100"/>
              <a:buAutoNum type="arabicPeriod"/>
            </a:pPr>
            <a:r>
              <a:rPr lang="en" sz="1100"/>
              <a:t>Aplastic anemia: This is a rare condition where the bone marrow fails to produce enough red blood cells, white blood cells, and platelets.</a:t>
            </a:r>
            <a:endParaRPr sz="1100"/>
          </a:p>
          <a:p>
            <a:pPr indent="-298450" lvl="0" marL="457200" rtl="0" algn="l">
              <a:spcBef>
                <a:spcPts val="0"/>
              </a:spcBef>
              <a:spcAft>
                <a:spcPts val="0"/>
              </a:spcAft>
              <a:buSzPts val="1100"/>
              <a:buAutoNum type="arabicPeriod"/>
            </a:pPr>
            <a:r>
              <a:rPr lang="en" sz="1100"/>
              <a:t>Sickle cell anemia: This is a genetic disorder in which red blood cells are abnormally shaped, leading to their premature destruction and causing chronic anemia.</a:t>
            </a:r>
            <a:endParaRPr sz="1100"/>
          </a:p>
          <a:p>
            <a:pPr indent="0" lvl="0" marL="0" rtl="0" algn="l">
              <a:spcBef>
                <a:spcPts val="1200"/>
              </a:spcBef>
              <a:spcAft>
                <a:spcPts val="1200"/>
              </a:spcAft>
              <a:buNone/>
            </a:pPr>
            <a:r>
              <a:rPr lang="en" sz="1100"/>
              <a:t>The most common type of anemia worldwide is </a:t>
            </a:r>
            <a:r>
              <a:rPr b="1" lang="en" sz="1100"/>
              <a:t>iron-deficiency anemia</a:t>
            </a:r>
            <a:r>
              <a:rPr lang="en" sz="1100"/>
              <a:t>.</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Diagnosis and Symptoms</a:t>
            </a:r>
            <a:endParaRPr/>
          </a:p>
        </p:txBody>
      </p:sp>
      <p:sp>
        <p:nvSpPr>
          <p:cNvPr id="98" name="Google Shape;98;p15"/>
          <p:cNvSpPr txBox="1"/>
          <p:nvPr>
            <p:ph idx="1" type="body"/>
          </p:nvPr>
        </p:nvSpPr>
        <p:spPr>
          <a:xfrm>
            <a:off x="311700" y="1229875"/>
            <a:ext cx="8520600" cy="2916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100"/>
              <a:t>Diagnosing anemia requires a comprehensive evaluation that typically involves a medical </a:t>
            </a:r>
            <a:r>
              <a:rPr b="1" lang="en" sz="1100"/>
              <a:t>history review</a:t>
            </a:r>
            <a:r>
              <a:rPr lang="en" sz="1100"/>
              <a:t> (to check for underlying medical conditions, previous surgeries, medications, and dietary habits), </a:t>
            </a:r>
            <a:r>
              <a:rPr b="1" lang="en" sz="1100"/>
              <a:t>physical examination</a:t>
            </a:r>
            <a:r>
              <a:rPr lang="en" sz="1100"/>
              <a:t> ( to check for signs of anemia, such as pale skin, rapid heartbeat, or abnormal heart sounds), and </a:t>
            </a:r>
            <a:r>
              <a:rPr b="1" lang="en" sz="1100"/>
              <a:t>laboratory tests</a:t>
            </a:r>
            <a:r>
              <a:rPr lang="en" sz="1100"/>
              <a:t> (Blood tests and Bone marrow tests). </a:t>
            </a:r>
            <a:endParaRPr sz="1100"/>
          </a:p>
          <a:p>
            <a:pPr indent="0" lvl="0" marL="0" rtl="0" algn="l">
              <a:spcBef>
                <a:spcPts val="1200"/>
              </a:spcBef>
              <a:spcAft>
                <a:spcPts val="0"/>
              </a:spcAft>
              <a:buNone/>
            </a:pPr>
            <a:r>
              <a:rPr lang="en" sz="1100"/>
              <a:t>The </a:t>
            </a:r>
            <a:r>
              <a:rPr b="1" lang="en" sz="1100"/>
              <a:t>complete blood count </a:t>
            </a:r>
            <a:r>
              <a:rPr lang="en" sz="1100"/>
              <a:t>(CBC) is one of the most common blood tests. It measures the number of red blood cells, white blood cells, and platelets in our blood. It also provides information about the size and hemoglobin content of the red blood cells.</a:t>
            </a:r>
            <a:endParaRPr sz="1100"/>
          </a:p>
          <a:p>
            <a:pPr indent="0" lvl="0" marL="0" rtl="0" algn="l">
              <a:spcBef>
                <a:spcPts val="1200"/>
              </a:spcBef>
              <a:spcAft>
                <a:spcPts val="0"/>
              </a:spcAft>
              <a:buNone/>
            </a:pPr>
            <a:r>
              <a:rPr lang="en" sz="1100"/>
              <a:t>The symptoms of anemia can vary depending on the underlying cause, the severity of the condition, and individual factors. Some common symptoms of anemia include:</a:t>
            </a:r>
            <a:endParaRPr sz="1100"/>
          </a:p>
          <a:p>
            <a:pPr indent="0" lvl="0" marL="0" rtl="0" algn="ctr">
              <a:spcBef>
                <a:spcPts val="1200"/>
              </a:spcBef>
              <a:spcAft>
                <a:spcPts val="0"/>
              </a:spcAft>
              <a:buNone/>
            </a:pPr>
            <a:r>
              <a:rPr b="1" lang="en" sz="1100"/>
              <a:t>Fatigue </a:t>
            </a:r>
            <a:r>
              <a:rPr lang="en" sz="1100"/>
              <a:t>and weakness, </a:t>
            </a:r>
            <a:r>
              <a:rPr b="1" lang="en" sz="1100"/>
              <a:t>Pale skin</a:t>
            </a:r>
            <a:r>
              <a:rPr lang="en" sz="1100"/>
              <a:t>, Shortness of breath, </a:t>
            </a:r>
            <a:r>
              <a:rPr b="1" lang="en" sz="1100"/>
              <a:t>Rapid heartbeat</a:t>
            </a:r>
            <a:r>
              <a:rPr lang="en" sz="1100"/>
              <a:t>, </a:t>
            </a:r>
            <a:r>
              <a:rPr b="1" lang="en" sz="1100"/>
              <a:t>Dizziness</a:t>
            </a:r>
            <a:r>
              <a:rPr lang="en" sz="1100"/>
              <a:t>, </a:t>
            </a:r>
            <a:br>
              <a:rPr lang="en" sz="1100"/>
            </a:br>
            <a:r>
              <a:rPr lang="en" sz="1100"/>
              <a:t>Headaches, Chest pain, Brittle nails and hair loss, etc.</a:t>
            </a:r>
            <a:endParaRPr sz="1100"/>
          </a:p>
          <a:p>
            <a:pPr indent="0" lvl="0" marL="0" rtl="0" algn="l">
              <a:spcBef>
                <a:spcPts val="1200"/>
              </a:spcBef>
              <a:spcAft>
                <a:spcPts val="1200"/>
              </a:spcAft>
              <a:buNone/>
            </a:pPr>
            <a:r>
              <a:rPr lang="en" sz="1100"/>
              <a:t>Note:- These symptoms can also be indicative of other health conditions, and experiencing these symptoms alone does not confirm the presence of anemia.</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World Health Organization guidelines</a:t>
            </a:r>
            <a:endParaRPr/>
          </a:p>
        </p:txBody>
      </p:sp>
      <p:sp>
        <p:nvSpPr>
          <p:cNvPr id="104" name="Google Shape;104;p16"/>
          <p:cNvSpPr txBox="1"/>
          <p:nvPr>
            <p:ph idx="1" type="body"/>
          </p:nvPr>
        </p:nvSpPr>
        <p:spPr>
          <a:xfrm>
            <a:off x="311700" y="3371375"/>
            <a:ext cx="8520600" cy="3540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100"/>
              <a:t>Hemoglobin (Hb) thresholds used to define anemia living at sea level according to the World Health Organization guidelines</a:t>
            </a:r>
            <a:endParaRPr sz="1100"/>
          </a:p>
        </p:txBody>
      </p:sp>
      <p:pic>
        <p:nvPicPr>
          <p:cNvPr id="105" name="Google Shape;105;p16"/>
          <p:cNvPicPr preferRelativeResize="0"/>
          <p:nvPr/>
        </p:nvPicPr>
        <p:blipFill>
          <a:blip r:embed="rId3">
            <a:alphaModFix/>
          </a:blip>
          <a:stretch>
            <a:fillRect/>
          </a:stretch>
        </p:blipFill>
        <p:spPr>
          <a:xfrm>
            <a:off x="0" y="1418122"/>
            <a:ext cx="9144000" cy="195325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0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2700"/>
              <a:t>Other</a:t>
            </a:r>
            <a:r>
              <a:rPr lang="en" sz="2700"/>
              <a:t> Methods of Anemia Diagnosis</a:t>
            </a:r>
            <a:endParaRPr sz="2700"/>
          </a:p>
        </p:txBody>
      </p:sp>
      <p:sp>
        <p:nvSpPr>
          <p:cNvPr id="111" name="Google Shape;111;p17"/>
          <p:cNvSpPr txBox="1"/>
          <p:nvPr>
            <p:ph idx="1" type="body"/>
          </p:nvPr>
        </p:nvSpPr>
        <p:spPr>
          <a:xfrm>
            <a:off x="46900" y="1225775"/>
            <a:ext cx="4703100" cy="354000"/>
          </a:xfrm>
          <a:prstGeom prst="rect">
            <a:avLst/>
          </a:prstGeom>
        </p:spPr>
        <p:txBody>
          <a:bodyPr anchorCtr="0" anchor="t" bIns="91425" lIns="91425" spcFirstLastPara="1" rIns="91425" wrap="square" tIns="91425">
            <a:spAutoFit/>
          </a:bodyPr>
          <a:lstStyle/>
          <a:p>
            <a:pPr indent="0" lvl="0" marL="0" rtl="0" algn="ctr">
              <a:spcBef>
                <a:spcPts val="0"/>
              </a:spcBef>
              <a:spcAft>
                <a:spcPts val="1200"/>
              </a:spcAft>
              <a:buNone/>
            </a:pPr>
            <a:r>
              <a:rPr lang="en" sz="1100"/>
              <a:t>Measuring Hemoglobin levels using S</a:t>
            </a:r>
            <a:r>
              <a:rPr lang="en" sz="1100"/>
              <a:t>pectrophotometry</a:t>
            </a:r>
            <a:endParaRPr sz="1100"/>
          </a:p>
        </p:txBody>
      </p:sp>
      <p:pic>
        <p:nvPicPr>
          <p:cNvPr id="112" name="Google Shape;112;p17"/>
          <p:cNvPicPr preferRelativeResize="0"/>
          <p:nvPr/>
        </p:nvPicPr>
        <p:blipFill>
          <a:blip r:embed="rId3">
            <a:alphaModFix/>
          </a:blip>
          <a:stretch>
            <a:fillRect/>
          </a:stretch>
        </p:blipFill>
        <p:spPr>
          <a:xfrm>
            <a:off x="5012325" y="1691572"/>
            <a:ext cx="3763802" cy="2117126"/>
          </a:xfrm>
          <a:prstGeom prst="rect">
            <a:avLst/>
          </a:prstGeom>
          <a:noFill/>
          <a:ln cap="flat" cmpd="sng" w="9525">
            <a:solidFill>
              <a:schemeClr val="dk2"/>
            </a:solidFill>
            <a:prstDash val="solid"/>
            <a:round/>
            <a:headEnd len="sm" w="sm" type="none"/>
            <a:tailEnd len="sm" w="sm" type="none"/>
          </a:ln>
        </p:spPr>
      </p:pic>
      <p:pic>
        <p:nvPicPr>
          <p:cNvPr id="113" name="Google Shape;113;p17"/>
          <p:cNvPicPr preferRelativeResize="0"/>
          <p:nvPr/>
        </p:nvPicPr>
        <p:blipFill>
          <a:blip r:embed="rId4">
            <a:alphaModFix/>
          </a:blip>
          <a:stretch>
            <a:fillRect/>
          </a:stretch>
        </p:blipFill>
        <p:spPr>
          <a:xfrm>
            <a:off x="1064650" y="1841475"/>
            <a:ext cx="2667600" cy="2916400"/>
          </a:xfrm>
          <a:prstGeom prst="rect">
            <a:avLst/>
          </a:prstGeom>
          <a:noFill/>
          <a:ln>
            <a:noFill/>
          </a:ln>
        </p:spPr>
      </p:pic>
      <p:sp>
        <p:nvSpPr>
          <p:cNvPr id="114" name="Google Shape;114;p17"/>
          <p:cNvSpPr txBox="1"/>
          <p:nvPr>
            <p:ph idx="2" type="body"/>
          </p:nvPr>
        </p:nvSpPr>
        <p:spPr>
          <a:xfrm>
            <a:off x="4703175" y="1229975"/>
            <a:ext cx="4129200" cy="3528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100"/>
              <a:t>Hemoglobin color scale (HCS)</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120" name="Google Shape;120;p18"/>
          <p:cNvSpPr txBox="1"/>
          <p:nvPr>
            <p:ph idx="1" type="body"/>
          </p:nvPr>
        </p:nvSpPr>
        <p:spPr>
          <a:xfrm>
            <a:off x="311700" y="1229875"/>
            <a:ext cx="8520600" cy="2219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100"/>
              <a:t>One of the most common symptoms of anemia is pale or yellowish skin, which might be more obvious on white skin than on black or brown skin. The natural color of sclera of eye is white, that of human nail is mauve and the palpebral conjunctiva appears pink. </a:t>
            </a:r>
            <a:endParaRPr sz="1100"/>
          </a:p>
          <a:p>
            <a:pPr indent="0" lvl="0" marL="0" rtl="0" algn="l">
              <a:spcBef>
                <a:spcPts val="1200"/>
              </a:spcBef>
              <a:spcAft>
                <a:spcPts val="0"/>
              </a:spcAft>
              <a:buNone/>
            </a:pPr>
            <a:r>
              <a:rPr lang="en" sz="1100"/>
              <a:t>The discoloration of sclera or the skin under </a:t>
            </a:r>
            <a:r>
              <a:rPr lang="en" sz="1100"/>
              <a:t>palpebral conjunctiva/nail can act as sign of iron deficiency which is the most common cause of anemia worldwide. </a:t>
            </a:r>
            <a:br>
              <a:rPr lang="en" sz="1100"/>
            </a:br>
            <a:r>
              <a:rPr lang="en" sz="1100"/>
              <a:t>Most common causes of discoloured nails typically include: Nail polish, Nicotine from cigarette smoking, Hair-colouring agents, Certain infections, Injury to the nail bed, etc. Therefore discoloration of the color of human nail might not indicate the presence of anemia. </a:t>
            </a:r>
            <a:endParaRPr sz="1100"/>
          </a:p>
          <a:p>
            <a:pPr indent="0" lvl="0" marL="0" rtl="0" algn="l">
              <a:spcBef>
                <a:spcPts val="1200"/>
              </a:spcBef>
              <a:spcAft>
                <a:spcPts val="1200"/>
              </a:spcAft>
              <a:buNone/>
            </a:pPr>
            <a:r>
              <a:rPr lang="en" sz="1100"/>
              <a:t>Thus studying the color of sclera or conjunctiva could help in the diagnosis of anemia. Also, palpebral conjunctiva has a highly vascular area characterized by several capillaries, so it a good spot to diagnose anemia.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Purpose</a:t>
            </a:r>
            <a:endParaRPr/>
          </a:p>
        </p:txBody>
      </p:sp>
      <p:sp>
        <p:nvSpPr>
          <p:cNvPr id="126" name="Google Shape;126;p19"/>
          <p:cNvSpPr txBox="1"/>
          <p:nvPr>
            <p:ph idx="1" type="body"/>
          </p:nvPr>
        </p:nvSpPr>
        <p:spPr>
          <a:xfrm>
            <a:off x="311700" y="1017800"/>
            <a:ext cx="8520600" cy="2803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100"/>
              <a:t>Anemia, characterized by low blood hemoglobin level, affects about 25% of the world’s population with the heaviest burden borne by women and children. Anemia leads to impaired cognitive development in children, as well as high morbidity and early mortality among sufferers. </a:t>
            </a:r>
            <a:endParaRPr sz="1100"/>
          </a:p>
          <a:p>
            <a:pPr indent="0" lvl="0" marL="0" rtl="0" algn="l">
              <a:spcBef>
                <a:spcPts val="1200"/>
              </a:spcBef>
              <a:spcAft>
                <a:spcPts val="0"/>
              </a:spcAft>
              <a:buNone/>
            </a:pPr>
            <a:r>
              <a:rPr lang="en" sz="1100"/>
              <a:t>Effective treatments are available for anemia upon early detection and the treatment method is highly dependent on the cause of anemia. There is a need for point-of-care (POC) screening, early diagnosis, and monitoring of anemia, which is currently not widely accessible due to technical challenges and cost, especially in low- and middle-income countries where anemia is most prevalent. Thus the World Health Organisation (WHO) has declared anemia as a public health priority and has listed anemia testing in the essential list of in vitro diagnostics.</a:t>
            </a:r>
            <a:endParaRPr sz="1100"/>
          </a:p>
          <a:p>
            <a:pPr indent="0" lvl="0" marL="0" rtl="0" algn="l">
              <a:spcBef>
                <a:spcPts val="1200"/>
              </a:spcBef>
              <a:spcAft>
                <a:spcPts val="1200"/>
              </a:spcAft>
              <a:buNone/>
            </a:pPr>
            <a:r>
              <a:rPr lang="en" sz="1100"/>
              <a:t>Non-invasive technologies have obvious advantage of avoiding discomfort associated with blood sampling, eliminating biohazardous specimen handling, and enabling real-time Hb level monitoring. These technologies have the potential to facilitate universal diagnosis and screening in low-resource settings. Smart and cautious utilization and </a:t>
            </a:r>
            <a:r>
              <a:rPr lang="en" sz="1100"/>
              <a:t>widespread</a:t>
            </a:r>
            <a:r>
              <a:rPr lang="en" sz="1100"/>
              <a:t> application of these technologies may revolutionize anemia diagnosis and screening in resource-limited settings and dramatically decrease early mortality due to anemia.</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2" name="Google Shape;132;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