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29348D-4774-496A-9552-7076DEB30A30}">
  <a:tblStyle styleId="{AA29348D-4774-496A-9552-7076DEB30A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98CBEE0-E6DE-47E2-A721-EB7173EFCE5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4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28d10fd5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e28d10fd5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28d10fd5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28d10fd5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28d10fd5a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28d10fd5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28d10fd5a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e28d10fd5a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28d10fd5a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e28d10fd5a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28d10fd5a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e28d10fd5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e28d10fd5a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e28d10fd5a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e28d10fd5a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e28d10fd5a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e28d10fd5a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e28d10fd5a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e28d10fd5a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e28d10fd5a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28d10fd5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28d10fd5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e37de1d5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e37de1d5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e28d10fd5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e28d10fd5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e32e2ef5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e32e2ef5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e54b9c7a1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e54b9c7a1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e52748a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e52748a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e28d10fd5a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e28d10fd5a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e37de1d56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e37de1d56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52748ac6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e52748ac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e52748ac6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e52748ac6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e32e2ef57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e32e2ef57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28d10fd5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28d10fd5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e52748ac6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e52748ac6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e52748ac6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e52748ac6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e52748ac6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e52748ac6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e52a54da6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e52a54da6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28d10fd5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28d10fd5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28d10fd5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e28d10fd5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28d10fd5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e28d10fd5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28d10fd5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e28d10fd5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e28d10fd5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e28d10fd5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28d10fd5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28d10fd5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104" y="1055750"/>
            <a:ext cx="412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104" y="3108350"/>
            <a:ext cx="4122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8696525" y="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8696525" y="445025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subTitle"/>
          </p:nvPr>
        </p:nvSpPr>
        <p:spPr>
          <a:xfrm>
            <a:off x="7172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2" type="subTitle"/>
          </p:nvPr>
        </p:nvSpPr>
        <p:spPr>
          <a:xfrm>
            <a:off x="34336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3" type="subTitle"/>
          </p:nvPr>
        </p:nvSpPr>
        <p:spPr>
          <a:xfrm>
            <a:off x="6150001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2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0" y="0"/>
            <a:ext cx="817198" cy="817198"/>
            <a:chOff x="0" y="0"/>
            <a:chExt cx="1372750" cy="1372750"/>
          </a:xfrm>
        </p:grpSpPr>
        <p:sp>
          <p:nvSpPr>
            <p:cNvPr id="107" name="Google Shape;107;p13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3"/>
          <p:cNvSpPr txBox="1"/>
          <p:nvPr>
            <p:ph type="title"/>
          </p:nvPr>
        </p:nvSpPr>
        <p:spPr>
          <a:xfrm>
            <a:off x="717200" y="441725"/>
            <a:ext cx="2808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7172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3666175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4" name="Google Shape;114;p14"/>
          <p:cNvSpPr txBox="1"/>
          <p:nvPr>
            <p:ph idx="2" type="subTitle"/>
          </p:nvPr>
        </p:nvSpPr>
        <p:spPr>
          <a:xfrm>
            <a:off x="3670675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3" type="subTitle"/>
          </p:nvPr>
        </p:nvSpPr>
        <p:spPr>
          <a:xfrm>
            <a:off x="3666175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4" type="subTitle"/>
          </p:nvPr>
        </p:nvSpPr>
        <p:spPr>
          <a:xfrm>
            <a:off x="3670675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5" type="subTitle"/>
          </p:nvPr>
        </p:nvSpPr>
        <p:spPr>
          <a:xfrm>
            <a:off x="3666175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8" name="Google Shape;118;p14"/>
          <p:cNvSpPr txBox="1"/>
          <p:nvPr>
            <p:ph idx="6" type="subTitle"/>
          </p:nvPr>
        </p:nvSpPr>
        <p:spPr>
          <a:xfrm>
            <a:off x="3670675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19" name="Google Shape;119;p14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120" name="Google Shape;120;p14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8292800" y="0"/>
            <a:ext cx="851100" cy="8511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7441650" y="0"/>
            <a:ext cx="851100" cy="8511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>
            <p:ph type="title"/>
          </p:nvPr>
        </p:nvSpPr>
        <p:spPr>
          <a:xfrm>
            <a:off x="3666175" y="445025"/>
            <a:ext cx="476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7" type="subTitle"/>
          </p:nvPr>
        </p:nvSpPr>
        <p:spPr>
          <a:xfrm>
            <a:off x="6268500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28" name="Google Shape;128;p14"/>
          <p:cNvSpPr txBox="1"/>
          <p:nvPr>
            <p:ph idx="8" type="subTitle"/>
          </p:nvPr>
        </p:nvSpPr>
        <p:spPr>
          <a:xfrm>
            <a:off x="6273000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9" type="subTitle"/>
          </p:nvPr>
        </p:nvSpPr>
        <p:spPr>
          <a:xfrm>
            <a:off x="6268500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0" name="Google Shape;130;p14"/>
          <p:cNvSpPr txBox="1"/>
          <p:nvPr>
            <p:ph idx="13" type="subTitle"/>
          </p:nvPr>
        </p:nvSpPr>
        <p:spPr>
          <a:xfrm>
            <a:off x="6273000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idx="14" type="subTitle"/>
          </p:nvPr>
        </p:nvSpPr>
        <p:spPr>
          <a:xfrm>
            <a:off x="6268500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2" name="Google Shape;132;p14"/>
          <p:cNvSpPr txBox="1"/>
          <p:nvPr>
            <p:ph idx="15" type="subTitle"/>
          </p:nvPr>
        </p:nvSpPr>
        <p:spPr>
          <a:xfrm>
            <a:off x="6273000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15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15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>
            <a:off x="768120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6"/>
          <p:cNvGrpSpPr/>
          <p:nvPr/>
        </p:nvGrpSpPr>
        <p:grpSpPr>
          <a:xfrm>
            <a:off x="217297" y="197659"/>
            <a:ext cx="999809" cy="1009672"/>
            <a:chOff x="-1042825" y="1873925"/>
            <a:chExt cx="948675" cy="958125"/>
          </a:xfrm>
        </p:grpSpPr>
        <p:sp>
          <p:nvSpPr>
            <p:cNvPr id="142" name="Google Shape;142;p1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713100" y="445025"/>
            <a:ext cx="4178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2" type="subTitle"/>
          </p:nvPr>
        </p:nvSpPr>
        <p:spPr>
          <a:xfrm>
            <a:off x="7292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3" type="subTitle"/>
          </p:nvPr>
        </p:nvSpPr>
        <p:spPr>
          <a:xfrm>
            <a:off x="30885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288236" y="300229"/>
            <a:ext cx="669290" cy="675957"/>
            <a:chOff x="-1042825" y="1873925"/>
            <a:chExt cx="948675" cy="958125"/>
          </a:xfrm>
        </p:grpSpPr>
        <p:sp>
          <p:nvSpPr>
            <p:cNvPr id="168" name="Google Shape;168;p1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0" y="0"/>
            <a:ext cx="949500" cy="949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1703800" y="1289100"/>
            <a:ext cx="5736300" cy="17037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>
            <p:ph hasCustomPrompt="1" type="title"/>
          </p:nvPr>
        </p:nvSpPr>
        <p:spPr>
          <a:xfrm>
            <a:off x="2114500" y="1422275"/>
            <a:ext cx="4915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1703800" y="2992800"/>
            <a:ext cx="5736300" cy="7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7290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03972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3" type="subTitle"/>
          </p:nvPr>
        </p:nvSpPr>
        <p:spPr>
          <a:xfrm>
            <a:off x="103972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4" type="subTitle"/>
          </p:nvPr>
        </p:nvSpPr>
        <p:spPr>
          <a:xfrm>
            <a:off x="3652150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5" type="subTitle"/>
          </p:nvPr>
        </p:nvSpPr>
        <p:spPr>
          <a:xfrm>
            <a:off x="3652150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6" type="title"/>
          </p:nvPr>
        </p:nvSpPr>
        <p:spPr>
          <a:xfrm>
            <a:off x="3341727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7" type="subTitle"/>
          </p:nvPr>
        </p:nvSpPr>
        <p:spPr>
          <a:xfrm>
            <a:off x="626097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8" type="subTitle"/>
          </p:nvPr>
        </p:nvSpPr>
        <p:spPr>
          <a:xfrm>
            <a:off x="626097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9" type="title"/>
          </p:nvPr>
        </p:nvSpPr>
        <p:spPr>
          <a:xfrm>
            <a:off x="59505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103972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103972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5" type="title"/>
          </p:nvPr>
        </p:nvSpPr>
        <p:spPr>
          <a:xfrm>
            <a:off x="7290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6" type="subTitle"/>
          </p:nvPr>
        </p:nvSpPr>
        <p:spPr>
          <a:xfrm>
            <a:off x="3652150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7" type="subTitle"/>
          </p:nvPr>
        </p:nvSpPr>
        <p:spPr>
          <a:xfrm>
            <a:off x="3652150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8" type="title"/>
          </p:nvPr>
        </p:nvSpPr>
        <p:spPr>
          <a:xfrm>
            <a:off x="3341727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9" type="subTitle"/>
          </p:nvPr>
        </p:nvSpPr>
        <p:spPr>
          <a:xfrm>
            <a:off x="626097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20" type="subTitle"/>
          </p:nvPr>
        </p:nvSpPr>
        <p:spPr>
          <a:xfrm>
            <a:off x="626097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21" type="title"/>
          </p:nvPr>
        </p:nvSpPr>
        <p:spPr>
          <a:xfrm>
            <a:off x="59505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1341189" y="1037700"/>
            <a:ext cx="816000" cy="77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5" name="Google Shape;45;p6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46" name="Google Shape;46;p6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-7850" y="2435025"/>
            <a:ext cx="9144000" cy="2708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7172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33715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3" type="subTitle"/>
          </p:nvPr>
        </p:nvSpPr>
        <p:spPr>
          <a:xfrm>
            <a:off x="60258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5166525" y="445025"/>
            <a:ext cx="32643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686350" y="0"/>
            <a:ext cx="686400" cy="6864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0" y="686350"/>
            <a:ext cx="686400" cy="686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372750" y="686350"/>
            <a:ext cx="337500" cy="3375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2" type="subTitle"/>
          </p:nvPr>
        </p:nvSpPr>
        <p:spPr>
          <a:xfrm>
            <a:off x="5878925" y="1025288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3" type="subTitle"/>
          </p:nvPr>
        </p:nvSpPr>
        <p:spPr>
          <a:xfrm>
            <a:off x="5878925" y="1594188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4" name="Google Shape;74;p9"/>
          <p:cNvSpPr txBox="1"/>
          <p:nvPr>
            <p:ph idx="4" type="subTitle"/>
          </p:nvPr>
        </p:nvSpPr>
        <p:spPr>
          <a:xfrm>
            <a:off x="5878925" y="2278879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5" name="Google Shape;75;p9"/>
          <p:cNvSpPr txBox="1"/>
          <p:nvPr>
            <p:ph idx="5" type="subTitle"/>
          </p:nvPr>
        </p:nvSpPr>
        <p:spPr>
          <a:xfrm>
            <a:off x="5878925" y="2966871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6" name="Google Shape;76;p9"/>
          <p:cNvSpPr txBox="1"/>
          <p:nvPr>
            <p:ph idx="6" type="subTitle"/>
          </p:nvPr>
        </p:nvSpPr>
        <p:spPr>
          <a:xfrm>
            <a:off x="5878925" y="3654863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7" name="Google Shape;77;p9"/>
          <p:cNvSpPr txBox="1"/>
          <p:nvPr>
            <p:ph idx="7" type="title"/>
          </p:nvPr>
        </p:nvSpPr>
        <p:spPr>
          <a:xfrm>
            <a:off x="5171575" y="1590888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8" type="title"/>
          </p:nvPr>
        </p:nvSpPr>
        <p:spPr>
          <a:xfrm>
            <a:off x="5171575" y="2278879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9" type="title"/>
          </p:nvPr>
        </p:nvSpPr>
        <p:spPr>
          <a:xfrm>
            <a:off x="5171575" y="2966871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3" type="title"/>
          </p:nvPr>
        </p:nvSpPr>
        <p:spPr>
          <a:xfrm>
            <a:off x="5171575" y="3654863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100" y="445025"/>
            <a:ext cx="260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7131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2" type="subTitle"/>
          </p:nvPr>
        </p:nvSpPr>
        <p:spPr>
          <a:xfrm>
            <a:off x="7131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3" type="subTitle"/>
          </p:nvPr>
        </p:nvSpPr>
        <p:spPr>
          <a:xfrm>
            <a:off x="7131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4" type="subTitle"/>
          </p:nvPr>
        </p:nvSpPr>
        <p:spPr>
          <a:xfrm>
            <a:off x="7131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2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picture containing drawing&#10;&#10;Description automatically generated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59040" y="4698475"/>
            <a:ext cx="871861" cy="2786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nlinelibrary.wiley.com/doi/abs/10.1002/ima.22359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eeexplore.ieee.org/abstract/document/9293134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1704600" y="2110050"/>
            <a:ext cx="573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ontserrat"/>
                <a:ea typeface="Montserrat"/>
                <a:cs typeface="Montserrat"/>
                <a:sym typeface="Montserrat"/>
              </a:rPr>
              <a:t>12th June </a:t>
            </a:r>
            <a:r>
              <a:rPr b="1" lang="en" sz="4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b="1" sz="4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Nail (Avg)</a:t>
            </a:r>
            <a:endParaRPr/>
          </a:p>
        </p:txBody>
      </p:sp>
      <p:pic>
        <p:nvPicPr>
          <p:cNvPr id="292" name="Google Shape;2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32"/>
          <p:cNvGraphicFramePr/>
          <p:nvPr/>
        </p:nvGraphicFramePr>
        <p:xfrm>
          <a:off x="713075" y="106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Bernoulli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 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4" name="Google Shape;294;p32"/>
          <p:cNvSpPr txBox="1"/>
          <p:nvPr/>
        </p:nvSpPr>
        <p:spPr>
          <a:xfrm>
            <a:off x="3568050" y="465090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  <p:sp>
        <p:nvSpPr>
          <p:cNvPr id="295" name="Google Shape;295;p32"/>
          <p:cNvSpPr txBox="1"/>
          <p:nvPr/>
        </p:nvSpPr>
        <p:spPr>
          <a:xfrm>
            <a:off x="713100" y="4579175"/>
            <a:ext cx="16086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*average of 200 runs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713075" y="4235700"/>
            <a:ext cx="48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average results for each model are not upto the mark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Palm (Best)</a:t>
            </a:r>
            <a:endParaRPr/>
          </a:p>
        </p:txBody>
      </p:sp>
      <p:pic>
        <p:nvPicPr>
          <p:cNvPr id="302" name="Google Shape;3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3"/>
          <p:cNvSpPr txBox="1"/>
          <p:nvPr/>
        </p:nvSpPr>
        <p:spPr>
          <a:xfrm>
            <a:off x="3568050" y="465090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  <p:graphicFrame>
        <p:nvGraphicFramePr>
          <p:cNvPr id="304" name="Google Shape;304;p33"/>
          <p:cNvGraphicFramePr/>
          <p:nvPr/>
        </p:nvGraphicFramePr>
        <p:xfrm>
          <a:off x="713075" y="106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1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Bernoulli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 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5" name="Google Shape;305;p33"/>
          <p:cNvSpPr txBox="1"/>
          <p:nvPr/>
        </p:nvSpPr>
        <p:spPr>
          <a:xfrm>
            <a:off x="713075" y="4235700"/>
            <a:ext cx="48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best results for each model are not upto the mark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Palm (Avg)</a:t>
            </a:r>
            <a:endParaRPr/>
          </a:p>
        </p:txBody>
      </p:sp>
      <p:pic>
        <p:nvPicPr>
          <p:cNvPr id="311" name="Google Shape;3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2" name="Google Shape;312;p34"/>
          <p:cNvGraphicFramePr/>
          <p:nvPr/>
        </p:nvGraphicFramePr>
        <p:xfrm>
          <a:off x="713075" y="106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Bernoulli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 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3" name="Google Shape;313;p34"/>
          <p:cNvSpPr txBox="1"/>
          <p:nvPr/>
        </p:nvSpPr>
        <p:spPr>
          <a:xfrm>
            <a:off x="3568050" y="465090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  <p:sp>
        <p:nvSpPr>
          <p:cNvPr id="314" name="Google Shape;314;p34"/>
          <p:cNvSpPr txBox="1"/>
          <p:nvPr/>
        </p:nvSpPr>
        <p:spPr>
          <a:xfrm>
            <a:off x="713075" y="4235700"/>
            <a:ext cx="48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average results for each model are not upto the mark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713100" y="4579175"/>
            <a:ext cx="16086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*average of 200 runs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Tongue (Best)</a:t>
            </a:r>
            <a:endParaRPr/>
          </a:p>
        </p:txBody>
      </p:sp>
      <p:pic>
        <p:nvPicPr>
          <p:cNvPr id="321" name="Google Shape;3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5"/>
          <p:cNvSpPr txBox="1"/>
          <p:nvPr/>
        </p:nvSpPr>
        <p:spPr>
          <a:xfrm>
            <a:off x="3568050" y="465090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  <p:graphicFrame>
        <p:nvGraphicFramePr>
          <p:cNvPr id="323" name="Google Shape;323;p35"/>
          <p:cNvGraphicFramePr/>
          <p:nvPr/>
        </p:nvGraphicFramePr>
        <p:xfrm>
          <a:off x="713075" y="106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1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Bernoulli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 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4" name="Google Shape;324;p35"/>
          <p:cNvSpPr txBox="1"/>
          <p:nvPr/>
        </p:nvSpPr>
        <p:spPr>
          <a:xfrm>
            <a:off x="713075" y="4235700"/>
            <a:ext cx="48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best results for each model are not upto the mark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Tongue (Avg)</a:t>
            </a:r>
            <a:endParaRPr/>
          </a:p>
        </p:txBody>
      </p:sp>
      <p:pic>
        <p:nvPicPr>
          <p:cNvPr id="330" name="Google Shape;3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1" name="Google Shape;331;p36"/>
          <p:cNvGraphicFramePr/>
          <p:nvPr/>
        </p:nvGraphicFramePr>
        <p:xfrm>
          <a:off x="713075" y="106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0.62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0.35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 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Bernoulli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2" name="Google Shape;332;p36"/>
          <p:cNvSpPr txBox="1"/>
          <p:nvPr/>
        </p:nvSpPr>
        <p:spPr>
          <a:xfrm>
            <a:off x="3568050" y="465090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  <p:sp>
        <p:nvSpPr>
          <p:cNvPr id="333" name="Google Shape;333;p36"/>
          <p:cNvSpPr txBox="1"/>
          <p:nvPr/>
        </p:nvSpPr>
        <p:spPr>
          <a:xfrm>
            <a:off x="713100" y="4579175"/>
            <a:ext cx="16086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*average of 200 runs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4" name="Google Shape;334;p36"/>
          <p:cNvSpPr txBox="1"/>
          <p:nvPr/>
        </p:nvSpPr>
        <p:spPr>
          <a:xfrm>
            <a:off x="713075" y="4235700"/>
            <a:ext cx="48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average results for each model are not upto the mark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Merged (Best)</a:t>
            </a:r>
            <a:endParaRPr/>
          </a:p>
        </p:txBody>
      </p:sp>
      <p:pic>
        <p:nvPicPr>
          <p:cNvPr id="340" name="Google Shape;3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 txBox="1"/>
          <p:nvPr/>
        </p:nvSpPr>
        <p:spPr>
          <a:xfrm>
            <a:off x="3568050" y="465090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  <p:graphicFrame>
        <p:nvGraphicFramePr>
          <p:cNvPr id="342" name="Google Shape;342;p37"/>
          <p:cNvGraphicFramePr/>
          <p:nvPr/>
        </p:nvGraphicFramePr>
        <p:xfrm>
          <a:off x="713075" y="106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29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Bernoulli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 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3" name="Google Shape;343;p37"/>
          <p:cNvSpPr txBox="1"/>
          <p:nvPr/>
        </p:nvSpPr>
        <p:spPr>
          <a:xfrm>
            <a:off x="713075" y="4235700"/>
            <a:ext cx="48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best results for each model are not upto the mark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Merged (Avg)</a:t>
            </a:r>
            <a:endParaRPr/>
          </a:p>
        </p:txBody>
      </p:sp>
      <p:pic>
        <p:nvPicPr>
          <p:cNvPr id="349" name="Google Shape;3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0" name="Google Shape;350;p38"/>
          <p:cNvGraphicFramePr/>
          <p:nvPr/>
        </p:nvGraphicFramePr>
        <p:xfrm>
          <a:off x="713075" y="106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28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0.63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8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 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0.33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Bernoulli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0.52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1" name="Google Shape;351;p38"/>
          <p:cNvSpPr txBox="1"/>
          <p:nvPr/>
        </p:nvSpPr>
        <p:spPr>
          <a:xfrm>
            <a:off x="3568050" y="465090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  <p:sp>
        <p:nvSpPr>
          <p:cNvPr id="352" name="Google Shape;352;p38"/>
          <p:cNvSpPr txBox="1"/>
          <p:nvPr/>
        </p:nvSpPr>
        <p:spPr>
          <a:xfrm>
            <a:off x="713100" y="4579175"/>
            <a:ext cx="16086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*average of 200 runs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3" name="Google Shape;353;p38"/>
          <p:cNvSpPr txBox="1"/>
          <p:nvPr/>
        </p:nvSpPr>
        <p:spPr>
          <a:xfrm>
            <a:off x="713075" y="4235700"/>
            <a:ext cx="48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average results for each model are not upto the mark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with Hb value</a:t>
            </a:r>
            <a:endParaRPr/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713050" y="1402925"/>
            <a:ext cx="36231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'Feature 0': 'mean_g_nail',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1': 'mean_b_nail',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2': 'HHR_nail',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3': 'Ent_nail',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4': 'B_nail',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5': 'G1_nail',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6': 'G2_nail',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7': 'G3_nail',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8': 'G4_nail',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9': 'G5_nail',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10': 'mean_r_palm',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11': 'mean_g_palm',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12': 'mean_b_palm',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13': 'HHR_palm',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14': 'Ent_palm',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15': 'B_palm',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16': 'G1_palm',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17': 'G2_palm',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18': 'G3_palm',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19': 'G4_palm',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20': 'G5_palm',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21': 'mean_b_tongue',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22': 'HHR_tongue',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23': 'Ent_tongue',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24': 'mean_r_eye',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25': 'mean_rg_eye',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➢"/>
            </a:pPr>
            <a:r>
              <a:rPr lang="en" sz="800"/>
              <a:t> 'Feature 26': 'HHR_eye'</a:t>
            </a:r>
            <a:endParaRPr sz="800"/>
          </a:p>
        </p:txBody>
      </p:sp>
      <p:sp>
        <p:nvSpPr>
          <p:cNvPr id="360" name="Google Shape;360;p39"/>
          <p:cNvSpPr txBox="1"/>
          <p:nvPr>
            <p:ph idx="2" type="body"/>
          </p:nvPr>
        </p:nvSpPr>
        <p:spPr>
          <a:xfrm>
            <a:off x="4807825" y="1402725"/>
            <a:ext cx="36231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'Feature 0': 'gender',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1': 'age',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2': 'mean_g_eye',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3': 'mean_b_eye',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4': 'Ent_eye',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5': 'B_eye',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6': 'G1_eye',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7': 'G2_eye',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8': 'G3_eye',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9': 'G4_eye',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10': 'G5_eye',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11': 'mean_r_tongue',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12': 'mean_g_tongue',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13': 'mean_g_tongue',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14': 'mean_rg_tongue',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15': 'B_tongue',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16': 'G1_tongue',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17': 'G2_tongue',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18': 'G3_tongue',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19': 'G4_tongue',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20': 'G5_tongue',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21': 'mean_rg_palm',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22': 'mean_r_nail',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 'Feature 23': 'mean_rg_nail'</a:t>
            </a:r>
            <a:endParaRPr sz="900"/>
          </a:p>
        </p:txBody>
      </p:sp>
      <p:sp>
        <p:nvSpPr>
          <p:cNvPr id="361" name="Google Shape;361;p39"/>
          <p:cNvSpPr txBox="1"/>
          <p:nvPr>
            <p:ph idx="3" type="subTitle"/>
          </p:nvPr>
        </p:nvSpPr>
        <p:spPr>
          <a:xfrm>
            <a:off x="718750" y="1060625"/>
            <a:ext cx="36117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Correlation</a:t>
            </a:r>
            <a:endParaRPr/>
          </a:p>
        </p:txBody>
      </p:sp>
      <p:sp>
        <p:nvSpPr>
          <p:cNvPr id="362" name="Google Shape;362;p39"/>
          <p:cNvSpPr txBox="1"/>
          <p:nvPr>
            <p:ph idx="4" type="subTitle"/>
          </p:nvPr>
        </p:nvSpPr>
        <p:spPr>
          <a:xfrm>
            <a:off x="4807825" y="1060625"/>
            <a:ext cx="36231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Correlation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661875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Merged (Best)</a:t>
            </a:r>
            <a:endParaRPr/>
          </a:p>
        </p:txBody>
      </p:sp>
      <p:pic>
        <p:nvPicPr>
          <p:cNvPr id="368" name="Google Shape;3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9" name="Google Shape;369;p40"/>
          <p:cNvGraphicFramePr/>
          <p:nvPr/>
        </p:nvGraphicFramePr>
        <p:xfrm>
          <a:off x="713075" y="9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0.84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0.73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0" name="Google Shape;370;p40"/>
          <p:cNvGraphicFramePr/>
          <p:nvPr/>
        </p:nvGraphicFramePr>
        <p:xfrm>
          <a:off x="713075" y="30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0.85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0.73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0.85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1" name="Google Shape;371;p40"/>
          <p:cNvSpPr txBox="1"/>
          <p:nvPr/>
        </p:nvSpPr>
        <p:spPr>
          <a:xfrm>
            <a:off x="303375" y="893400"/>
            <a:ext cx="35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2" name="Google Shape;372;p40"/>
          <p:cNvSpPr txBox="1"/>
          <p:nvPr/>
        </p:nvSpPr>
        <p:spPr>
          <a:xfrm>
            <a:off x="303375" y="2821550"/>
            <a:ext cx="358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3486075" y="471325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  <p:sp>
        <p:nvSpPr>
          <p:cNvPr id="374" name="Google Shape;374;p40"/>
          <p:cNvSpPr txBox="1"/>
          <p:nvPr/>
        </p:nvSpPr>
        <p:spPr>
          <a:xfrm>
            <a:off x="2204975" y="2365375"/>
            <a:ext cx="531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best results for top 3 models are not upto the mark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But the negative correlation features are marginally better than the </a:t>
            </a:r>
            <a:r>
              <a:rPr lang="en" sz="1200">
                <a:solidFill>
                  <a:schemeClr val="dk1"/>
                </a:solidFill>
              </a:rPr>
              <a:t>positive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/>
          <p:nvPr>
            <p:ph type="title"/>
          </p:nvPr>
        </p:nvSpPr>
        <p:spPr>
          <a:xfrm>
            <a:off x="631125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Merged (Avg)</a:t>
            </a:r>
            <a:endParaRPr/>
          </a:p>
        </p:txBody>
      </p:sp>
      <p:pic>
        <p:nvPicPr>
          <p:cNvPr id="380" name="Google Shape;3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41"/>
          <p:cNvGraphicFramePr/>
          <p:nvPr/>
        </p:nvGraphicFramePr>
        <p:xfrm>
          <a:off x="835975" y="12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0.56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 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0.46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0.51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2" name="Google Shape;382;p41"/>
          <p:cNvSpPr txBox="1"/>
          <p:nvPr/>
        </p:nvSpPr>
        <p:spPr>
          <a:xfrm>
            <a:off x="477475" y="1833000"/>
            <a:ext cx="35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83" name="Google Shape;383;p41"/>
          <p:cNvSpPr txBox="1"/>
          <p:nvPr/>
        </p:nvSpPr>
        <p:spPr>
          <a:xfrm>
            <a:off x="3147950" y="4559550"/>
            <a:ext cx="309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Only Algorithms with roc_auc&gt;0.5 are considered</a:t>
            </a:r>
            <a:endParaRPr sz="1000"/>
          </a:p>
        </p:txBody>
      </p:sp>
      <p:sp>
        <p:nvSpPr>
          <p:cNvPr id="384" name="Google Shape;384;p41"/>
          <p:cNvSpPr txBox="1"/>
          <p:nvPr/>
        </p:nvSpPr>
        <p:spPr>
          <a:xfrm>
            <a:off x="713100" y="4579175"/>
            <a:ext cx="16086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*average of 200 runs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85" name="Google Shape;385;p41"/>
          <p:cNvSpPr txBox="1"/>
          <p:nvPr/>
        </p:nvSpPr>
        <p:spPr>
          <a:xfrm>
            <a:off x="713075" y="4235700"/>
            <a:ext cx="48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average results for each model are not upto the mark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999" y="1105775"/>
            <a:ext cx="5536001" cy="3369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217225" y="4563575"/>
            <a:ext cx="732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Note: There are 8 people with missing haemoglobin values. There are many </a:t>
            </a:r>
            <a:r>
              <a:rPr lang="en" sz="1000">
                <a:solidFill>
                  <a:schemeClr val="dk1"/>
                </a:solidFill>
              </a:rPr>
              <a:t>incorrect</a:t>
            </a:r>
            <a:r>
              <a:rPr lang="en" sz="1000">
                <a:solidFill>
                  <a:schemeClr val="dk1"/>
                </a:solidFill>
              </a:rPr>
              <a:t> images in individual anatomy, the maximum in eye (14 incorrect images). Therefore out of 426 participants 8 have missing venous blood draw results and 21 patients have </a:t>
            </a:r>
            <a:r>
              <a:rPr lang="en" sz="1000">
                <a:solidFill>
                  <a:schemeClr val="dk1"/>
                </a:solidFill>
              </a:rPr>
              <a:t>incorrect</a:t>
            </a:r>
            <a:r>
              <a:rPr lang="en" sz="1000">
                <a:solidFill>
                  <a:schemeClr val="dk1"/>
                </a:solidFill>
              </a:rPr>
              <a:t> images in respective anatomies which makes total valid </a:t>
            </a:r>
            <a:r>
              <a:rPr lang="en" sz="1000">
                <a:solidFill>
                  <a:schemeClr val="dk1"/>
                </a:solidFill>
              </a:rPr>
              <a:t>participants</a:t>
            </a:r>
            <a:r>
              <a:rPr lang="en" sz="1000">
                <a:solidFill>
                  <a:schemeClr val="dk1"/>
                </a:solidFill>
              </a:rPr>
              <a:t> as </a:t>
            </a:r>
            <a:r>
              <a:rPr b="1" lang="en" sz="1000">
                <a:solidFill>
                  <a:schemeClr val="dk1"/>
                </a:solidFill>
              </a:rPr>
              <a:t>397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217225" y="445025"/>
            <a:ext cx="844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Hemoglobin Distribution</a:t>
            </a:r>
            <a:endParaRPr b="1" sz="2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/>
          <p:nvPr>
            <p:ph type="title"/>
          </p:nvPr>
        </p:nvSpPr>
        <p:spPr>
          <a:xfrm>
            <a:off x="631125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Merged (Avg)</a:t>
            </a:r>
            <a:endParaRPr/>
          </a:p>
        </p:txBody>
      </p:sp>
      <p:pic>
        <p:nvPicPr>
          <p:cNvPr id="391" name="Google Shape;3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2" name="Google Shape;392;p42"/>
          <p:cNvGraphicFramePr/>
          <p:nvPr/>
        </p:nvGraphicFramePr>
        <p:xfrm>
          <a:off x="835950" y="113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0.61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0.47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Bernoulli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 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0.53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3" name="Google Shape;393;p42"/>
          <p:cNvSpPr txBox="1"/>
          <p:nvPr/>
        </p:nvSpPr>
        <p:spPr>
          <a:xfrm>
            <a:off x="405775" y="1740600"/>
            <a:ext cx="358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94" name="Google Shape;394;p42"/>
          <p:cNvSpPr txBox="1"/>
          <p:nvPr/>
        </p:nvSpPr>
        <p:spPr>
          <a:xfrm>
            <a:off x="3147950" y="4559550"/>
            <a:ext cx="309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Only Algorithms with roc_auc&gt;0.5 are considered</a:t>
            </a:r>
            <a:endParaRPr sz="1000"/>
          </a:p>
        </p:txBody>
      </p:sp>
      <p:sp>
        <p:nvSpPr>
          <p:cNvPr id="395" name="Google Shape;395;p42"/>
          <p:cNvSpPr txBox="1"/>
          <p:nvPr/>
        </p:nvSpPr>
        <p:spPr>
          <a:xfrm>
            <a:off x="713100" y="4579175"/>
            <a:ext cx="16086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*average of 200 runs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96" name="Google Shape;396;p42"/>
          <p:cNvSpPr txBox="1"/>
          <p:nvPr/>
        </p:nvSpPr>
        <p:spPr>
          <a:xfrm>
            <a:off x="713075" y="4235700"/>
            <a:ext cx="48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average results for each model are not upto the mark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713100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Anemia Distribution</a:t>
            </a:r>
            <a:endParaRPr/>
          </a:p>
        </p:txBody>
      </p:sp>
      <p:pic>
        <p:nvPicPr>
          <p:cNvPr id="402" name="Google Shape;4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3"/>
          <p:cNvSpPr txBox="1"/>
          <p:nvPr>
            <p:ph idx="3" type="subTitle"/>
          </p:nvPr>
        </p:nvSpPr>
        <p:spPr>
          <a:xfrm>
            <a:off x="603038" y="672150"/>
            <a:ext cx="36117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Cutoff - 11.5 (for both gender)</a:t>
            </a:r>
            <a:endParaRPr/>
          </a:p>
        </p:txBody>
      </p:sp>
      <p:sp>
        <p:nvSpPr>
          <p:cNvPr id="404" name="Google Shape;404;p43"/>
          <p:cNvSpPr txBox="1"/>
          <p:nvPr>
            <p:ph idx="4" type="subTitle"/>
          </p:nvPr>
        </p:nvSpPr>
        <p:spPr>
          <a:xfrm>
            <a:off x="4923550" y="672150"/>
            <a:ext cx="36231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r>
              <a:rPr lang="en"/>
              <a:t> Cutoff - 12.33 (for both gender)</a:t>
            </a:r>
            <a:endParaRPr/>
          </a:p>
        </p:txBody>
      </p:sp>
      <p:pic>
        <p:nvPicPr>
          <p:cNvPr id="405" name="Google Shape;4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512" y="1072347"/>
            <a:ext cx="3165176" cy="1904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325" y="1072350"/>
            <a:ext cx="3165165" cy="190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7" name="Google Shape;407;p43"/>
          <p:cNvGraphicFramePr/>
          <p:nvPr/>
        </p:nvGraphicFramePr>
        <p:xfrm>
          <a:off x="1194800" y="302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005900"/>
                <a:gridCol w="1005900"/>
                <a:gridCol w="1005900"/>
                <a:gridCol w="1005900"/>
                <a:gridCol w="1005900"/>
                <a:gridCol w="1005900"/>
                <a:gridCol w="1005900"/>
              </a:tblGrid>
              <a:tr h="27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(397)</a:t>
                      </a:r>
                      <a:endParaRPr sz="900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Male (133)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Female (267)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7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Anemic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Non-Anemic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Anemic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Non-Anemic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Anemic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Non-Anemic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Original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261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62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199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66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11.5 (Cutoff)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7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12.33 (Cutoff)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260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217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48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8" name="Google Shape;408;p43"/>
          <p:cNvSpPr txBox="1"/>
          <p:nvPr/>
        </p:nvSpPr>
        <p:spPr>
          <a:xfrm>
            <a:off x="5092275" y="4628575"/>
            <a:ext cx="241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Original Fem</a:t>
            </a:r>
            <a:r>
              <a:rPr lang="en" sz="1000"/>
              <a:t>ale Hb Threshold - 12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Original 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- 13 g/dL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 txBox="1"/>
          <p:nvPr>
            <p:ph type="title"/>
          </p:nvPr>
        </p:nvSpPr>
        <p:spPr>
          <a:xfrm>
            <a:off x="354475" y="76150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with Hb value</a:t>
            </a:r>
            <a:endParaRPr/>
          </a:p>
        </p:txBody>
      </p:sp>
      <p:sp>
        <p:nvSpPr>
          <p:cNvPr id="414" name="Google Shape;414;p44"/>
          <p:cNvSpPr txBox="1"/>
          <p:nvPr>
            <p:ph idx="3" type="subTitle"/>
          </p:nvPr>
        </p:nvSpPr>
        <p:spPr>
          <a:xfrm>
            <a:off x="354475" y="2279250"/>
            <a:ext cx="3611700" cy="5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Correlation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latin typeface="Arial"/>
                <a:ea typeface="Arial"/>
                <a:cs typeface="Arial"/>
                <a:sym typeface="Arial"/>
              </a:rPr>
              <a:t>(pearson correlation values)</a:t>
            </a:r>
            <a:endParaRPr/>
          </a:p>
        </p:txBody>
      </p:sp>
      <p:pic>
        <p:nvPicPr>
          <p:cNvPr id="415" name="Google Shape;4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6" name="Google Shape;416;p44"/>
          <p:cNvGraphicFramePr/>
          <p:nvPr/>
        </p:nvGraphicFramePr>
        <p:xfrm>
          <a:off x="3966175" y="99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{298CBEE0-E6DE-47E2-A721-EB7173EFCE54}</a:tableStyleId>
              </a:tblPr>
              <a:tblGrid>
                <a:gridCol w="815625"/>
                <a:gridCol w="498175"/>
                <a:gridCol w="918275"/>
                <a:gridCol w="478825"/>
                <a:gridCol w="991950"/>
                <a:gridCol w="4885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HHR_nail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mean_rg_eye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G3_tongue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G4_palm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Ent_tongue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B_palm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HHR_eye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mean_b_palm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G5_palm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Ent_palm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HHR_tongue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G2_nail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G3_palm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G2_palm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G4_nail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Ent_nail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G3_nail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mean_g_palm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HHR_palm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mean_b_nail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mean_r_palm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G1_palm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G1_nail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B_nail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0*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G5_nail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0*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44"/>
          <p:cNvSpPr txBox="1"/>
          <p:nvPr/>
        </p:nvSpPr>
        <p:spPr>
          <a:xfrm>
            <a:off x="1018675" y="4621650"/>
            <a:ext cx="25899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*values are just greater than zero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"/>
          <p:cNvSpPr txBox="1"/>
          <p:nvPr>
            <p:ph type="title"/>
          </p:nvPr>
        </p:nvSpPr>
        <p:spPr>
          <a:xfrm>
            <a:off x="354475" y="76150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with Hb value</a:t>
            </a:r>
            <a:endParaRPr/>
          </a:p>
        </p:txBody>
      </p:sp>
      <p:sp>
        <p:nvSpPr>
          <p:cNvPr id="423" name="Google Shape;423;p45"/>
          <p:cNvSpPr txBox="1"/>
          <p:nvPr>
            <p:ph idx="3" type="subTitle"/>
          </p:nvPr>
        </p:nvSpPr>
        <p:spPr>
          <a:xfrm>
            <a:off x="354475" y="2279250"/>
            <a:ext cx="3611700" cy="5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Correlation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latin typeface="Arial"/>
                <a:ea typeface="Arial"/>
                <a:cs typeface="Arial"/>
                <a:sym typeface="Arial"/>
              </a:rPr>
              <a:t>(pearson correlation values)</a:t>
            </a:r>
            <a:endParaRPr/>
          </a:p>
        </p:txBody>
      </p:sp>
      <p:pic>
        <p:nvPicPr>
          <p:cNvPr id="424" name="Google Shape;42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5" name="Google Shape;425;p45"/>
          <p:cNvGraphicFramePr/>
          <p:nvPr/>
        </p:nvGraphicFramePr>
        <p:xfrm>
          <a:off x="3605325" y="99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{298CBEE0-E6DE-47E2-A721-EB7173EFCE54}</a:tableStyleId>
              </a:tblPr>
              <a:tblGrid>
                <a:gridCol w="1012575"/>
                <a:gridCol w="624350"/>
                <a:gridCol w="1074075"/>
                <a:gridCol w="674925"/>
                <a:gridCol w="1023475"/>
                <a:gridCol w="646825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gender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B_eye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G3_eye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mean_r_tongue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-0.18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G5_eye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G2_tongue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-0.16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G4_eye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Ent_eye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B_tongue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-0.15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G1_tongue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mean_rg_nail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G5_tongue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-0.15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mean_b_eye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mean_r_nail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mean_g_eye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-0.14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G2_eye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G4_tongue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mean_g_tongue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-0.12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mean_rg_tongue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mean_rg_palm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mean_b_tongue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G1_eye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mean_r_eye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0*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mean_g_nail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0*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6" name="Google Shape;426;p45"/>
          <p:cNvSpPr txBox="1"/>
          <p:nvPr/>
        </p:nvSpPr>
        <p:spPr>
          <a:xfrm>
            <a:off x="1018675" y="4621650"/>
            <a:ext cx="25899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*values are just less than zero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/>
          <p:nvPr>
            <p:ph type="title"/>
          </p:nvPr>
        </p:nvSpPr>
        <p:spPr>
          <a:xfrm>
            <a:off x="672575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: Merged (Best)</a:t>
            </a:r>
            <a:endParaRPr/>
          </a:p>
        </p:txBody>
      </p:sp>
      <p:pic>
        <p:nvPicPr>
          <p:cNvPr id="432" name="Google Shape;4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3" name="Google Shape;433;p46"/>
          <p:cNvGraphicFramePr/>
          <p:nvPr/>
        </p:nvGraphicFramePr>
        <p:xfrm>
          <a:off x="672625" y="77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287825"/>
                <a:gridCol w="836725"/>
                <a:gridCol w="757375"/>
                <a:gridCol w="916125"/>
                <a:gridCol w="925225"/>
                <a:gridCol w="995925"/>
                <a:gridCol w="712950"/>
                <a:gridCol w="951750"/>
                <a:gridCol w="951750"/>
              </a:tblGrid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0.04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0.84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Kernel Ridge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-0.49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CatBoost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1.43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LGBM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1.32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4" name="Google Shape;434;p46"/>
          <p:cNvGraphicFramePr/>
          <p:nvPr/>
        </p:nvGraphicFramePr>
        <p:xfrm>
          <a:off x="672625" y="30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287825"/>
                <a:gridCol w="836725"/>
                <a:gridCol w="757375"/>
                <a:gridCol w="916125"/>
                <a:gridCol w="925225"/>
                <a:gridCol w="995925"/>
                <a:gridCol w="712950"/>
                <a:gridCol w="951750"/>
                <a:gridCol w="951750"/>
              </a:tblGrid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Bayesian Ridge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1.12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0.38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XGBoost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5" name="Google Shape;435;p46"/>
          <p:cNvSpPr txBox="1"/>
          <p:nvPr/>
        </p:nvSpPr>
        <p:spPr>
          <a:xfrm>
            <a:off x="303375" y="893400"/>
            <a:ext cx="35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36" name="Google Shape;436;p46"/>
          <p:cNvSpPr txBox="1"/>
          <p:nvPr/>
        </p:nvSpPr>
        <p:spPr>
          <a:xfrm>
            <a:off x="303375" y="2821550"/>
            <a:ext cx="358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37" name="Google Shape;437;p46"/>
          <p:cNvSpPr txBox="1"/>
          <p:nvPr/>
        </p:nvSpPr>
        <p:spPr>
          <a:xfrm>
            <a:off x="3511650" y="4713250"/>
            <a:ext cx="212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Acceptable MAE cutoff is 0.5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Hb Threshold 12.33 g/dL</a:t>
            </a:r>
            <a:endParaRPr sz="1000"/>
          </a:p>
        </p:txBody>
      </p:sp>
      <p:sp>
        <p:nvSpPr>
          <p:cNvPr id="438" name="Google Shape;438;p46"/>
          <p:cNvSpPr txBox="1"/>
          <p:nvPr/>
        </p:nvSpPr>
        <p:spPr>
          <a:xfrm>
            <a:off x="2225475" y="2414750"/>
            <a:ext cx="531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best results for top 3 models are not upto the mark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But the negative correlation features are marginally better than the positive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 txBox="1"/>
          <p:nvPr>
            <p:ph type="title"/>
          </p:nvPr>
        </p:nvSpPr>
        <p:spPr>
          <a:xfrm>
            <a:off x="672575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: Merged (Avg)</a:t>
            </a:r>
            <a:endParaRPr/>
          </a:p>
        </p:txBody>
      </p:sp>
      <p:pic>
        <p:nvPicPr>
          <p:cNvPr id="444" name="Google Shape;4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5" name="Google Shape;445;p47"/>
          <p:cNvGraphicFramePr/>
          <p:nvPr/>
        </p:nvGraphicFramePr>
        <p:xfrm>
          <a:off x="583425" y="65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287825"/>
                <a:gridCol w="836725"/>
                <a:gridCol w="757375"/>
                <a:gridCol w="916125"/>
                <a:gridCol w="925225"/>
                <a:gridCol w="995925"/>
                <a:gridCol w="712950"/>
                <a:gridCol w="951750"/>
                <a:gridCol w="951750"/>
              </a:tblGrid>
              <a:tr h="2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1.48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0.02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0.59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Linear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-0.13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0.59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CatBoost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Kernel Ridge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0.48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Bayesian Ridge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1.47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LGBM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-0.16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Gradient 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0.44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-0.12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4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XGBoost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6" name="Google Shape;446;p47"/>
          <p:cNvSpPr txBox="1"/>
          <p:nvPr/>
        </p:nvSpPr>
        <p:spPr>
          <a:xfrm>
            <a:off x="224925" y="1833000"/>
            <a:ext cx="35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47" name="Google Shape;447;p47"/>
          <p:cNvSpPr txBox="1"/>
          <p:nvPr/>
        </p:nvSpPr>
        <p:spPr>
          <a:xfrm>
            <a:off x="3208050" y="4573800"/>
            <a:ext cx="308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Acceptable MAE cutoff is 0.5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Hb Threshold 12.33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Only Algorithms with roc_auc&gt;0.5 are considered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48" name="Google Shape;448;p47"/>
          <p:cNvSpPr txBox="1"/>
          <p:nvPr/>
        </p:nvSpPr>
        <p:spPr>
          <a:xfrm>
            <a:off x="5877100" y="4571900"/>
            <a:ext cx="16086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*average of 200 runs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49" name="Google Shape;449;p47"/>
          <p:cNvSpPr txBox="1"/>
          <p:nvPr/>
        </p:nvSpPr>
        <p:spPr>
          <a:xfrm>
            <a:off x="583425" y="4594550"/>
            <a:ext cx="262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average results for each model are not upto the mark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8"/>
          <p:cNvSpPr txBox="1"/>
          <p:nvPr>
            <p:ph type="title"/>
          </p:nvPr>
        </p:nvSpPr>
        <p:spPr>
          <a:xfrm>
            <a:off x="672575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: Merged (Avg)</a:t>
            </a:r>
            <a:endParaRPr/>
          </a:p>
        </p:txBody>
      </p:sp>
      <p:pic>
        <p:nvPicPr>
          <p:cNvPr id="455" name="Google Shape;4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6" name="Google Shape;456;p48"/>
          <p:cNvGraphicFramePr/>
          <p:nvPr/>
        </p:nvGraphicFramePr>
        <p:xfrm>
          <a:off x="614400" y="9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287825"/>
                <a:gridCol w="836725"/>
                <a:gridCol w="757375"/>
                <a:gridCol w="916125"/>
                <a:gridCol w="925225"/>
                <a:gridCol w="995925"/>
                <a:gridCol w="712950"/>
                <a:gridCol w="951750"/>
                <a:gridCol w="951750"/>
              </a:tblGrid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Bayesian Ridge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1.27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0.23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0.57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0.71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LGBM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CatBoost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Gradient 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XGBoost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1.41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Kernel Ridge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-1.15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7" name="Google Shape;457;p48"/>
          <p:cNvSpPr txBox="1"/>
          <p:nvPr/>
        </p:nvSpPr>
        <p:spPr>
          <a:xfrm>
            <a:off x="183700" y="1740600"/>
            <a:ext cx="358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58" name="Google Shape;458;p48"/>
          <p:cNvSpPr txBox="1"/>
          <p:nvPr/>
        </p:nvSpPr>
        <p:spPr>
          <a:xfrm>
            <a:off x="3239025" y="4584050"/>
            <a:ext cx="308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Acceptable MAE cutoff is 0.5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Hb Threshold 12.33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Only Algorithms with roc_auc&gt;0.5 are considered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59" name="Google Shape;459;p48"/>
          <p:cNvSpPr txBox="1"/>
          <p:nvPr/>
        </p:nvSpPr>
        <p:spPr>
          <a:xfrm>
            <a:off x="713100" y="4579175"/>
            <a:ext cx="16086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*average of 200 runs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60" name="Google Shape;460;p48"/>
          <p:cNvSpPr txBox="1"/>
          <p:nvPr/>
        </p:nvSpPr>
        <p:spPr>
          <a:xfrm>
            <a:off x="713075" y="4235700"/>
            <a:ext cx="48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average results for each model are not upto the mark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9"/>
          <p:cNvSpPr txBox="1"/>
          <p:nvPr>
            <p:ph type="title"/>
          </p:nvPr>
        </p:nvSpPr>
        <p:spPr>
          <a:xfrm>
            <a:off x="672575" y="565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: Merged (Best)</a:t>
            </a:r>
            <a:endParaRPr/>
          </a:p>
        </p:txBody>
      </p:sp>
      <p:pic>
        <p:nvPicPr>
          <p:cNvPr id="466" name="Google Shape;46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7" name="Google Shape;467;p49"/>
          <p:cNvGraphicFramePr/>
          <p:nvPr/>
        </p:nvGraphicFramePr>
        <p:xfrm>
          <a:off x="363650" y="156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287825"/>
                <a:gridCol w="836725"/>
                <a:gridCol w="757375"/>
                <a:gridCol w="916125"/>
                <a:gridCol w="925225"/>
                <a:gridCol w="995925"/>
                <a:gridCol w="712950"/>
                <a:gridCol w="951750"/>
                <a:gridCol w="951750"/>
              </a:tblGrid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Algorithm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accuracy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sensitivity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specificity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roc_auc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CatBoost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0.88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0.88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0.94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0.91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0.76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0.85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 Regression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0.88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0.94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0.91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RandomForest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knn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1.34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0.76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RandomForest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1.15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0.43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8" name="Google Shape;468;p49"/>
          <p:cNvSpPr txBox="1"/>
          <p:nvPr/>
        </p:nvSpPr>
        <p:spPr>
          <a:xfrm>
            <a:off x="3511650" y="4713250"/>
            <a:ext cx="212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Acceptable MAE cutoff is 0.5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Hb Threshold 12.33 g/dL</a:t>
            </a:r>
            <a:endParaRPr sz="1000"/>
          </a:p>
        </p:txBody>
      </p:sp>
      <p:sp>
        <p:nvSpPr>
          <p:cNvPr id="469" name="Google Shape;469;p49"/>
          <p:cNvSpPr txBox="1"/>
          <p:nvPr/>
        </p:nvSpPr>
        <p:spPr>
          <a:xfrm>
            <a:off x="363650" y="757000"/>
            <a:ext cx="212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All Features are considered here</a:t>
            </a:r>
            <a:endParaRPr sz="1000"/>
          </a:p>
        </p:txBody>
      </p:sp>
      <p:sp>
        <p:nvSpPr>
          <p:cNvPr id="470" name="Google Shape;470;p49"/>
          <p:cNvSpPr txBox="1"/>
          <p:nvPr/>
        </p:nvSpPr>
        <p:spPr>
          <a:xfrm>
            <a:off x="363650" y="3960725"/>
            <a:ext cx="64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best results for Top 5 models is good but on average the results are not upto the mark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0"/>
          <p:cNvSpPr txBox="1"/>
          <p:nvPr>
            <p:ph type="title"/>
          </p:nvPr>
        </p:nvSpPr>
        <p:spPr>
          <a:xfrm>
            <a:off x="713100" y="779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476" name="Google Shape;4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025" y="650688"/>
            <a:ext cx="312994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0"/>
          <p:cNvSpPr txBox="1"/>
          <p:nvPr/>
        </p:nvSpPr>
        <p:spPr>
          <a:xfrm>
            <a:off x="3031950" y="4482250"/>
            <a:ext cx="308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CatBoost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79" name="Google Shape;479;p50"/>
          <p:cNvSpPr txBox="1"/>
          <p:nvPr/>
        </p:nvSpPr>
        <p:spPr>
          <a:xfrm>
            <a:off x="637300" y="2069050"/>
            <a:ext cx="189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top 3 features are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gender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age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Ent </a:t>
            </a:r>
            <a:r>
              <a:rPr lang="en" sz="1200">
                <a:solidFill>
                  <a:schemeClr val="dk1"/>
                </a:solidFill>
              </a:rPr>
              <a:t>nail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1"/>
          <p:cNvSpPr txBox="1"/>
          <p:nvPr>
            <p:ph type="title"/>
          </p:nvPr>
        </p:nvSpPr>
        <p:spPr>
          <a:xfrm>
            <a:off x="672575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: Merged (Avg)</a:t>
            </a:r>
            <a:endParaRPr/>
          </a:p>
        </p:txBody>
      </p:sp>
      <p:pic>
        <p:nvPicPr>
          <p:cNvPr id="485" name="Google Shape;4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6" name="Google Shape;486;p51"/>
          <p:cNvGraphicFramePr/>
          <p:nvPr/>
        </p:nvGraphicFramePr>
        <p:xfrm>
          <a:off x="363650" y="8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287825"/>
                <a:gridCol w="836725"/>
                <a:gridCol w="757375"/>
                <a:gridCol w="916125"/>
                <a:gridCol w="925225"/>
                <a:gridCol w="995925"/>
                <a:gridCol w="712950"/>
                <a:gridCol w="951750"/>
                <a:gridCol w="951750"/>
              </a:tblGrid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Bayesian Ridge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1.25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0.25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0.55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0.25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0.84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CatBoost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0.84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LGBM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Gradient 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XGBoost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Kernel Ridge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-0.53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1.95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0.54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7" name="Google Shape;487;p51"/>
          <p:cNvSpPr txBox="1"/>
          <p:nvPr/>
        </p:nvSpPr>
        <p:spPr>
          <a:xfrm>
            <a:off x="3501400" y="4559550"/>
            <a:ext cx="304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Acceptable MAE cutoff is 0.5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Hb Threshold 12.33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Only Algorithms with roc_auc&gt;0.5 are considered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88" name="Google Shape;488;p51"/>
          <p:cNvSpPr txBox="1"/>
          <p:nvPr/>
        </p:nvSpPr>
        <p:spPr>
          <a:xfrm>
            <a:off x="363650" y="4471350"/>
            <a:ext cx="212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All Features are considered here</a:t>
            </a:r>
            <a:endParaRPr sz="1000"/>
          </a:p>
        </p:txBody>
      </p:sp>
      <p:sp>
        <p:nvSpPr>
          <p:cNvPr id="489" name="Google Shape;489;p51"/>
          <p:cNvSpPr txBox="1"/>
          <p:nvPr/>
        </p:nvSpPr>
        <p:spPr>
          <a:xfrm>
            <a:off x="363650" y="4728900"/>
            <a:ext cx="16086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*average of 200 runs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214375" y="445025"/>
            <a:ext cx="871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and Gender Distribution</a:t>
            </a:r>
            <a:endParaRPr/>
          </a:p>
        </p:txBody>
      </p:sp>
      <p:sp>
        <p:nvSpPr>
          <p:cNvPr id="222" name="Google Shape;222;p25"/>
          <p:cNvSpPr txBox="1"/>
          <p:nvPr>
            <p:ph idx="3" type="subTitle"/>
          </p:nvPr>
        </p:nvSpPr>
        <p:spPr>
          <a:xfrm>
            <a:off x="724425" y="1060625"/>
            <a:ext cx="36117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sp>
        <p:nvSpPr>
          <p:cNvPr id="223" name="Google Shape;223;p25"/>
          <p:cNvSpPr txBox="1"/>
          <p:nvPr>
            <p:ph idx="4" type="subTitle"/>
          </p:nvPr>
        </p:nvSpPr>
        <p:spPr>
          <a:xfrm>
            <a:off x="4937113" y="1060625"/>
            <a:ext cx="39930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75" y="1402925"/>
            <a:ext cx="4631809" cy="343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109" y="1920788"/>
            <a:ext cx="3993017" cy="240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/>
          <p:nvPr>
            <p:ph type="title"/>
          </p:nvPr>
        </p:nvSpPr>
        <p:spPr>
          <a:xfrm>
            <a:off x="672575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: Merged (Best)</a:t>
            </a:r>
            <a:endParaRPr/>
          </a:p>
        </p:txBody>
      </p:sp>
      <p:pic>
        <p:nvPicPr>
          <p:cNvPr id="495" name="Google Shape;49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6" name="Google Shape;496;p52"/>
          <p:cNvGraphicFramePr/>
          <p:nvPr/>
        </p:nvGraphicFramePr>
        <p:xfrm>
          <a:off x="363650" y="156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287825"/>
                <a:gridCol w="836725"/>
                <a:gridCol w="757375"/>
                <a:gridCol w="916125"/>
                <a:gridCol w="925225"/>
                <a:gridCol w="995925"/>
                <a:gridCol w="712950"/>
                <a:gridCol w="951750"/>
                <a:gridCol w="951750"/>
              </a:tblGrid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Algorithm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accuracy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sensitivity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specificity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roc_auc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XGBoost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1.57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-0.12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1.35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7" name="Google Shape;497;p52"/>
          <p:cNvSpPr txBox="1"/>
          <p:nvPr/>
        </p:nvSpPr>
        <p:spPr>
          <a:xfrm>
            <a:off x="3511650" y="4713250"/>
            <a:ext cx="212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Acceptable MAE cutoff is 0.5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Hb Threshold 12.33 g/dL</a:t>
            </a:r>
            <a:endParaRPr sz="1000"/>
          </a:p>
        </p:txBody>
      </p:sp>
      <p:sp>
        <p:nvSpPr>
          <p:cNvPr id="498" name="Google Shape;498;p52"/>
          <p:cNvSpPr txBox="1"/>
          <p:nvPr/>
        </p:nvSpPr>
        <p:spPr>
          <a:xfrm>
            <a:off x="363650" y="757000"/>
            <a:ext cx="212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All Features (except gender) are considered here</a:t>
            </a:r>
            <a:endParaRPr sz="1000"/>
          </a:p>
        </p:txBody>
      </p:sp>
      <p:sp>
        <p:nvSpPr>
          <p:cNvPr id="499" name="Google Shape;499;p52"/>
          <p:cNvSpPr txBox="1"/>
          <p:nvPr/>
        </p:nvSpPr>
        <p:spPr>
          <a:xfrm>
            <a:off x="281525" y="3177650"/>
            <a:ext cx="48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best results for top 3 models are not upto the mark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3"/>
          <p:cNvSpPr txBox="1"/>
          <p:nvPr>
            <p:ph type="title"/>
          </p:nvPr>
        </p:nvSpPr>
        <p:spPr>
          <a:xfrm>
            <a:off x="713100" y="77988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505" name="Google Shape;50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3"/>
          <p:cNvSpPr txBox="1"/>
          <p:nvPr/>
        </p:nvSpPr>
        <p:spPr>
          <a:xfrm>
            <a:off x="3031950" y="4451800"/>
            <a:ext cx="308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SVM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07" name="Google Shape;50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1950" y="650688"/>
            <a:ext cx="3080100" cy="376010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3"/>
          <p:cNvSpPr txBox="1"/>
          <p:nvPr/>
        </p:nvSpPr>
        <p:spPr>
          <a:xfrm>
            <a:off x="637300" y="2069050"/>
            <a:ext cx="189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top 3 features are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HHR palm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Ent palm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Ent nail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4"/>
          <p:cNvSpPr txBox="1"/>
          <p:nvPr>
            <p:ph type="title"/>
          </p:nvPr>
        </p:nvSpPr>
        <p:spPr>
          <a:xfrm>
            <a:off x="672575" y="56538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: Merged (Avg)</a:t>
            </a:r>
            <a:endParaRPr/>
          </a:p>
        </p:txBody>
      </p:sp>
      <p:pic>
        <p:nvPicPr>
          <p:cNvPr id="514" name="Google Shape;51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4"/>
          <p:cNvSpPr txBox="1"/>
          <p:nvPr/>
        </p:nvSpPr>
        <p:spPr>
          <a:xfrm>
            <a:off x="3501400" y="4559550"/>
            <a:ext cx="320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Acceptable MAE cutoff is 0.5 g/dL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Hb Threshold 12.33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Only Algorithms with r2 non-negative are considered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16" name="Google Shape;516;p54"/>
          <p:cNvSpPr txBox="1"/>
          <p:nvPr/>
        </p:nvSpPr>
        <p:spPr>
          <a:xfrm>
            <a:off x="363650" y="1087425"/>
            <a:ext cx="212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All Features (except gender) are considered here</a:t>
            </a:r>
            <a:endParaRPr sz="1000"/>
          </a:p>
        </p:txBody>
      </p:sp>
      <p:graphicFrame>
        <p:nvGraphicFramePr>
          <p:cNvPr id="517" name="Google Shape;517;p54"/>
          <p:cNvGraphicFramePr/>
          <p:nvPr/>
        </p:nvGraphicFramePr>
        <p:xfrm>
          <a:off x="363650" y="18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287825"/>
                <a:gridCol w="836725"/>
                <a:gridCol w="757375"/>
                <a:gridCol w="916125"/>
                <a:gridCol w="925225"/>
                <a:gridCol w="995925"/>
                <a:gridCol w="712950"/>
                <a:gridCol w="951750"/>
                <a:gridCol w="951750"/>
              </a:tblGrid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Bayesian Ridge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1.44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0.07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0.32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0.60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CatBoost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1.47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0.30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1.47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0.90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0.25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6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1.46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0.78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0.31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0.60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8" name="Google Shape;518;p54"/>
          <p:cNvSpPr txBox="1"/>
          <p:nvPr/>
        </p:nvSpPr>
        <p:spPr>
          <a:xfrm>
            <a:off x="363650" y="4728900"/>
            <a:ext cx="16086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*average of 200 runs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19" name="Google Shape;519;p54"/>
          <p:cNvSpPr txBox="1"/>
          <p:nvPr/>
        </p:nvSpPr>
        <p:spPr>
          <a:xfrm>
            <a:off x="363650" y="3651675"/>
            <a:ext cx="48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average results for each model are not upto the mark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525" name="Google Shape;525;p55"/>
          <p:cNvSpPr txBox="1"/>
          <p:nvPr>
            <p:ph idx="1" type="body"/>
          </p:nvPr>
        </p:nvSpPr>
        <p:spPr>
          <a:xfrm>
            <a:off x="713100" y="1152475"/>
            <a:ext cx="77178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Standardization of images to get better feature </a:t>
            </a:r>
            <a:r>
              <a:rPr lang="en"/>
              <a:t>values</a:t>
            </a:r>
            <a:endParaRPr/>
          </a:p>
        </p:txBody>
      </p:sp>
      <p:pic>
        <p:nvPicPr>
          <p:cNvPr id="526" name="Google Shape;52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Prakhar Jain et al</a:t>
            </a:r>
            <a:endParaRPr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4572000" y="568175"/>
            <a:ext cx="11844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paper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1158950" y="124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706525"/>
                <a:gridCol w="1706525"/>
                <a:gridCol w="1706525"/>
                <a:gridCol w="1706525"/>
              </a:tblGrid>
              <a:tr h="29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Features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mean_r, mean_g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Model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4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Classification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hreshold - </a:t>
                      </a:r>
                      <a:r>
                        <a:rPr b="1" lang="en" sz="900"/>
                        <a:t>11.5g/dL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Paper (eye)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97%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99.21%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95.42%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Eye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44%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29%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81%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Nail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54%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48%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68%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Palm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69%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91%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Tongue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53%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43%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73%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All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54%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46%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69%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/>
        </p:nvSpPr>
        <p:spPr>
          <a:xfrm>
            <a:off x="1158950" y="4136025"/>
            <a:ext cx="588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</a:t>
            </a:r>
            <a:r>
              <a:rPr lang="en" sz="1200">
                <a:solidFill>
                  <a:schemeClr val="dk1"/>
                </a:solidFill>
              </a:rPr>
              <a:t> paper results are better than ours </a:t>
            </a:r>
            <a:r>
              <a:rPr lang="en" sz="1200">
                <a:solidFill>
                  <a:schemeClr val="dk1"/>
                </a:solidFill>
              </a:rPr>
              <a:t>because</a:t>
            </a:r>
            <a:r>
              <a:rPr lang="en" sz="1200">
                <a:solidFill>
                  <a:schemeClr val="dk1"/>
                </a:solidFill>
              </a:rPr>
              <a:t> of the presence of high number of training and testing dataset and due to the difference in data collection method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sHEMO (Sagnik Ghosal et al)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6406025" y="568175"/>
            <a:ext cx="11844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paper</a:t>
            </a:r>
            <a:endParaRPr/>
          </a:p>
        </p:txBody>
      </p:sp>
      <p:graphicFrame>
        <p:nvGraphicFramePr>
          <p:cNvPr id="242" name="Google Shape;242;p27"/>
          <p:cNvGraphicFramePr/>
          <p:nvPr/>
        </p:nvGraphicFramePr>
        <p:xfrm>
          <a:off x="713100" y="1741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552700"/>
                <a:gridCol w="1255550"/>
                <a:gridCol w="1050650"/>
                <a:gridCol w="1286300"/>
                <a:gridCol w="1286300"/>
                <a:gridCol w="1286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Features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mean_r,mean_g,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mean_b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Logistic Regression*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Precision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Sensitivity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Specificity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Paper (Eye)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0.323 g/dL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Eye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1.46 g/dL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3" name="Google Shape;2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 txBox="1"/>
          <p:nvPr/>
        </p:nvSpPr>
        <p:spPr>
          <a:xfrm>
            <a:off x="719275" y="1284850"/>
            <a:ext cx="2807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713100" y="1200813"/>
            <a:ext cx="21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Threshold - 11.5 g/dL</a:t>
            </a:r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713100" y="3634000"/>
            <a:ext cx="617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paper results are better than ours due to the difference in data collection method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821725" y="4153725"/>
            <a:ext cx="783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 The paper have used the formula Hgb = 7 + 8*(lambda), where lambda is calculated using logistic regression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P.S. - The Hgb values in the paper were between 7 g/dL and 15 g/dL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38" y="1307913"/>
            <a:ext cx="3905775" cy="23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938" y="606263"/>
            <a:ext cx="3267825" cy="1964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 txBox="1"/>
          <p:nvPr/>
        </p:nvSpPr>
        <p:spPr>
          <a:xfrm>
            <a:off x="8373050" y="606275"/>
            <a:ext cx="471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(cutoff = 13)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8373050" y="2570438"/>
            <a:ext cx="471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(cutoff = 12)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857275" y="606263"/>
            <a:ext cx="390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Anemia </a:t>
            </a:r>
            <a:r>
              <a:rPr lang="en" sz="3000">
                <a:solidFill>
                  <a:schemeClr val="dk1"/>
                </a:solidFill>
              </a:rPr>
              <a:t>Distribution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250" y="2605116"/>
            <a:ext cx="3305237" cy="198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Eye (Best)</a:t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5" name="Google Shape;265;p29"/>
          <p:cNvGraphicFramePr/>
          <p:nvPr/>
        </p:nvGraphicFramePr>
        <p:xfrm>
          <a:off x="713075" y="10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3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3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Bernoulli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3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3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3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3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3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3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 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3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6" name="Google Shape;266;p29"/>
          <p:cNvSpPr txBox="1"/>
          <p:nvPr/>
        </p:nvSpPr>
        <p:spPr>
          <a:xfrm>
            <a:off x="3568050" y="465090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  <p:sp>
        <p:nvSpPr>
          <p:cNvPr id="267" name="Google Shape;267;p29"/>
          <p:cNvSpPr txBox="1"/>
          <p:nvPr/>
        </p:nvSpPr>
        <p:spPr>
          <a:xfrm>
            <a:off x="713075" y="4235700"/>
            <a:ext cx="48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best results for each model are not upto the mark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Eye (Avg)</a:t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p30"/>
          <p:cNvGraphicFramePr/>
          <p:nvPr/>
        </p:nvGraphicFramePr>
        <p:xfrm>
          <a:off x="713075" y="106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0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Bernoulli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 Forest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5" name="Google Shape;275;p30"/>
          <p:cNvSpPr txBox="1"/>
          <p:nvPr/>
        </p:nvSpPr>
        <p:spPr>
          <a:xfrm>
            <a:off x="3568050" y="465090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  <p:sp>
        <p:nvSpPr>
          <p:cNvPr id="276" name="Google Shape;276;p30"/>
          <p:cNvSpPr txBox="1"/>
          <p:nvPr/>
        </p:nvSpPr>
        <p:spPr>
          <a:xfrm>
            <a:off x="713100" y="4689900"/>
            <a:ext cx="16086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*average of 200 runs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713100" y="4281600"/>
            <a:ext cx="48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</a:t>
            </a:r>
            <a:r>
              <a:rPr lang="en" sz="1200">
                <a:solidFill>
                  <a:schemeClr val="dk1"/>
                </a:solidFill>
              </a:rPr>
              <a:t>average</a:t>
            </a:r>
            <a:r>
              <a:rPr lang="en" sz="1200">
                <a:solidFill>
                  <a:schemeClr val="dk1"/>
                </a:solidFill>
              </a:rPr>
              <a:t> results for each model are not upto the mark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Nail (Best)</a:t>
            </a:r>
            <a:endParaRPr/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25" y="157075"/>
            <a:ext cx="1275025" cy="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1"/>
          <p:cNvSpPr txBox="1"/>
          <p:nvPr/>
        </p:nvSpPr>
        <p:spPr>
          <a:xfrm>
            <a:off x="3568050" y="4650900"/>
            <a:ext cx="20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Male Hb Threshold - 13 g/dL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Female Hb </a:t>
            </a:r>
            <a:r>
              <a:rPr lang="en" sz="1000">
                <a:solidFill>
                  <a:schemeClr val="dk1"/>
                </a:solidFill>
              </a:rPr>
              <a:t>Threshold </a:t>
            </a:r>
            <a:r>
              <a:rPr lang="en" sz="1000"/>
              <a:t>- 12 g/dL</a:t>
            </a:r>
            <a:endParaRPr sz="1000"/>
          </a:p>
        </p:txBody>
      </p:sp>
      <p:graphicFrame>
        <p:nvGraphicFramePr>
          <p:cNvPr id="285" name="Google Shape;285;p31"/>
          <p:cNvGraphicFramePr/>
          <p:nvPr/>
        </p:nvGraphicFramePr>
        <p:xfrm>
          <a:off x="713075" y="106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{AA29348D-4774-496A-9552-7076DEB30A30}</a:tableStyleId>
              </a:tblPr>
              <a:tblGrid>
                <a:gridCol w="1491900"/>
                <a:gridCol w="969350"/>
                <a:gridCol w="1071825"/>
                <a:gridCol w="1153775"/>
                <a:gridCol w="825900"/>
                <a:gridCol w="1102550"/>
                <a:gridCol w="1102550"/>
              </a:tblGrid>
              <a:tr h="34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Neural Network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Bernoulli Naive Bayes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Gaussian Naive Bayes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 Forest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Decision Tree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6" name="Google Shape;286;p31"/>
          <p:cNvSpPr txBox="1"/>
          <p:nvPr/>
        </p:nvSpPr>
        <p:spPr>
          <a:xfrm>
            <a:off x="713075" y="4235700"/>
            <a:ext cx="48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best results for each model are not upto the mark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Custom 3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2E1D91"/>
      </a:accent5>
      <a:accent6>
        <a:srgbClr val="2E1D9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