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B7AD8E-FC82-4DF4-9A22-6DE88B97B4BC}">
  <a:tblStyle styleId="{30B7AD8E-FC82-4DF4-9A22-6DE88B97B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e92dbe76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e92dbe76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e92dbe760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e92dbe760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e92dbe76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e92dbe76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e92dbe760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e92dbe760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e92dbe760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e92dbe760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e92dbe760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e92dbe760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e92dbe760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e92dbe760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e92dbe76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e92dbe76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e92dbe76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e92dbe76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e92dbe760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e92dbe760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e92dbe76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e92dbe76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e92dbe76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e92dbe76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e92dbe76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e92dbe76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e92dbe76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e92dbe76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e92dbe76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e92dbe76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e92dbe76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e92dbe76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e92dbe760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e92dbe760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e92dbe760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e92dbe760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ciencedirect.com/science/article/pii/S0933365722002299#bb019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ciencedirect.com/science/article/pii/S0933365722002299#bb019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ciencedirect.com/science/article/pii/S0933365722002299#bb019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ciencedirect.com/science/article/pii/S0933365722002299#bb01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963900" y="1509750"/>
            <a:ext cx="72162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Results</a:t>
            </a:r>
            <a:r>
              <a:rPr lang="en"/>
              <a:t> on Field Data (15th April)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2510854" y="3172050"/>
            <a:ext cx="4122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(Only Tongue, Fingernail and Palm)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ctrTitle"/>
          </p:nvPr>
        </p:nvSpPr>
        <p:spPr>
          <a:xfrm>
            <a:off x="2885850" y="2110050"/>
            <a:ext cx="3372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Palm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75" y="199000"/>
            <a:ext cx="2534100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925"/>
            <a:ext cx="2534100" cy="238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450" y="2657626"/>
            <a:ext cx="2394200" cy="2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>
            <p:ph type="title"/>
          </p:nvPr>
        </p:nvSpPr>
        <p:spPr>
          <a:xfrm>
            <a:off x="0" y="619225"/>
            <a:ext cx="692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</p:txBody>
      </p:sp>
      <p:sp>
        <p:nvSpPr>
          <p:cNvPr id="279" name="Google Shape;279;p33"/>
          <p:cNvSpPr txBox="1"/>
          <p:nvPr/>
        </p:nvSpPr>
        <p:spPr>
          <a:xfrm>
            <a:off x="1636975" y="2571750"/>
            <a:ext cx="655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Mask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5824200" y="2657625"/>
            <a:ext cx="1281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Original Image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2649200" y="3589925"/>
            <a:ext cx="6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 Data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175" y="199000"/>
            <a:ext cx="2528375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71925"/>
            <a:ext cx="2528375" cy="238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6450" y="2657625"/>
            <a:ext cx="2394200" cy="225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90" name="Google Shape;290;p3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2109100"/>
                <a:gridCol w="1249600"/>
                <a:gridCol w="1270450"/>
                <a:gridCol w="1368975"/>
                <a:gridCol w="124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70/30 Split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 (ridge)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1" name="Google Shape;291;p34"/>
          <p:cNvGraphicFramePr/>
          <p:nvPr/>
        </p:nvGraphicFramePr>
        <p:xfrm>
          <a:off x="952475" y="11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672025"/>
                <a:gridCol w="1437100"/>
                <a:gridCol w="1054550"/>
                <a:gridCol w="1054550"/>
                <a:gridCol w="1054550"/>
                <a:gridCol w="1054550"/>
                <a:gridCol w="105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- 70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0.00063(XGB)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1.30(LR)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1.31(RF)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1.26(LR)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1.31(RF)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1.28(ridge)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0.33(LR)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(ridge)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ctrTitle"/>
          </p:nvPr>
        </p:nvSpPr>
        <p:spPr>
          <a:xfrm>
            <a:off x="3156600" y="2110050"/>
            <a:ext cx="2830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75" y="199000"/>
            <a:ext cx="2534100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925"/>
            <a:ext cx="2534100" cy="238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450" y="2657626"/>
            <a:ext cx="2394200" cy="2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>
            <p:ph type="title"/>
          </p:nvPr>
        </p:nvSpPr>
        <p:spPr>
          <a:xfrm>
            <a:off x="0" y="619225"/>
            <a:ext cx="692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</p:txBody>
      </p:sp>
      <p:sp>
        <p:nvSpPr>
          <p:cNvPr id="305" name="Google Shape;305;p36"/>
          <p:cNvSpPr txBox="1"/>
          <p:nvPr/>
        </p:nvSpPr>
        <p:spPr>
          <a:xfrm>
            <a:off x="1636975" y="2571750"/>
            <a:ext cx="655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Mask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5824200" y="2657625"/>
            <a:ext cx="1281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Original Image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2649200" y="3589925"/>
            <a:ext cx="6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 Data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175" y="199004"/>
            <a:ext cx="2534100" cy="239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71925"/>
            <a:ext cx="2534100" cy="239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0550" y="2663025"/>
            <a:ext cx="2394200" cy="225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16" name="Google Shape;316;p37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2169075"/>
                <a:gridCol w="1150200"/>
                <a:gridCol w="1339450"/>
                <a:gridCol w="1319700"/>
                <a:gridCol w="126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70/30 Split (BR)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7" name="Google Shape;317;p37"/>
          <p:cNvGraphicFramePr/>
          <p:nvPr/>
        </p:nvGraphicFramePr>
        <p:xfrm>
          <a:off x="952475" y="11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678725"/>
                <a:gridCol w="13895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- 70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0.00053(XGB)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1.28(BR)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1.35(LR)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1.36(RF)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1.31(RF)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(BR)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0.197(RF)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</a:t>
            </a:r>
            <a:r>
              <a:rPr lang="en"/>
              <a:t>Results</a:t>
            </a:r>
            <a:endParaRPr/>
          </a:p>
        </p:txBody>
      </p:sp>
      <p:graphicFrame>
        <p:nvGraphicFramePr>
          <p:cNvPr id="323" name="Google Shape;323;p38"/>
          <p:cNvGraphicFramePr/>
          <p:nvPr/>
        </p:nvGraphicFramePr>
        <p:xfrm>
          <a:off x="952500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1447800"/>
                <a:gridCol w="1684300"/>
                <a:gridCol w="12113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Right Nail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Left Palm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Tongue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Results</a:t>
            </a:r>
            <a:endParaRPr/>
          </a:p>
        </p:txBody>
      </p:sp>
      <p:graphicFrame>
        <p:nvGraphicFramePr>
          <p:cNvPr id="329" name="Google Shape;329;p39"/>
          <p:cNvGraphicFramePr/>
          <p:nvPr/>
        </p:nvGraphicFramePr>
        <p:xfrm>
          <a:off x="626863" y="17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1927525"/>
                <a:gridCol w="1259650"/>
                <a:gridCol w="1335150"/>
                <a:gridCol w="1093125"/>
                <a:gridCol w="1086650"/>
                <a:gridCol w="118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Anatomy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 Nail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 Palm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Tongue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(Next 2 weeks)</a:t>
            </a:r>
            <a:endParaRPr/>
          </a:p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713100" y="1152475"/>
            <a:ext cx="77178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1: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Cleaning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Error Handling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Exploratory data analysis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More annotations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2: Modelling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Trying out models with more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Adding more features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Improving 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992900" y="1816800"/>
            <a:ext cx="5158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Gender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99" y="1510150"/>
            <a:ext cx="5331826" cy="30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Age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438" y="1306525"/>
            <a:ext cx="4975124" cy="30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Age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224" y="1060625"/>
            <a:ext cx="3619424" cy="20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00" y="1060625"/>
            <a:ext cx="3619424" cy="207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26"/>
          <p:cNvGraphicFramePr/>
          <p:nvPr/>
        </p:nvGraphicFramePr>
        <p:xfrm>
          <a:off x="614088" y="3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812775"/>
                <a:gridCol w="730775"/>
                <a:gridCol w="771775"/>
                <a:gridCol w="771775"/>
                <a:gridCol w="771775"/>
                <a:gridCol w="771775"/>
                <a:gridCol w="771775"/>
                <a:gridCol w="771775"/>
                <a:gridCol w="782025"/>
                <a:gridCol w="76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&lt;=20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(20,30]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(30,40]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(40,50]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(50,60]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(60,70]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(70,80]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(80,90]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&gt;90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Hb 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012" y="1407950"/>
            <a:ext cx="5021974" cy="301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Hb 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060625"/>
            <a:ext cx="3455926" cy="1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225" y="1060624"/>
            <a:ext cx="3455923" cy="1767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28"/>
          <p:cNvGraphicFramePr/>
          <p:nvPr/>
        </p:nvGraphicFramePr>
        <p:xfrm>
          <a:off x="2081113" y="289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1985050"/>
                <a:gridCol w="1595700"/>
                <a:gridCol w="14010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Anemia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Female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Anemia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Moderate Anemia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Mild Anemia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No-Anemia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ctrTitle"/>
          </p:nvPr>
        </p:nvSpPr>
        <p:spPr>
          <a:xfrm>
            <a:off x="1587300" y="2110050"/>
            <a:ext cx="5969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Fingernail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75" y="199000"/>
            <a:ext cx="2534100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925"/>
            <a:ext cx="2534100" cy="238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450" y="2657626"/>
            <a:ext cx="2394200" cy="2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type="title"/>
          </p:nvPr>
        </p:nvSpPr>
        <p:spPr>
          <a:xfrm>
            <a:off x="0" y="619225"/>
            <a:ext cx="692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</p:txBody>
      </p:sp>
      <p:sp>
        <p:nvSpPr>
          <p:cNvPr id="256" name="Google Shape;256;p30"/>
          <p:cNvSpPr txBox="1"/>
          <p:nvPr/>
        </p:nvSpPr>
        <p:spPr>
          <a:xfrm>
            <a:off x="1636975" y="2571750"/>
            <a:ext cx="655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Mask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5824200" y="2657625"/>
            <a:ext cx="1281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Original Image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649200" y="3589925"/>
            <a:ext cx="6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 Data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2238075"/>
                <a:gridCol w="1228925"/>
                <a:gridCol w="1260725"/>
                <a:gridCol w="1299975"/>
                <a:gridCol w="121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70/30 Split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31"/>
          <p:cNvGraphicFramePr/>
          <p:nvPr/>
        </p:nvGraphicFramePr>
        <p:xfrm>
          <a:off x="952475" y="11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{30B7AD8E-FC82-4DF4-9A22-6DE88B97B4BC}</a:tableStyleId>
              </a:tblPr>
              <a:tblGrid>
                <a:gridCol w="728000"/>
                <a:gridCol w="1389575"/>
                <a:gridCol w="984875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- 70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0.00065(XGB)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1.17(RF)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1.18(LR)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1.28(CB)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1.29(RF)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1.3(RF)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(XGB)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0.30(CB)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0.26(RF)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