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B38609-6D11-45A3-BDF2-DE61E6B28E0C}">
  <a:tblStyle styleId="{13B38609-6D11-45A3-BDF2-DE61E6B28E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11" Type="http://schemas.openxmlformats.org/officeDocument/2006/relationships/slide" Target="slides/slide5.xml"/><Relationship Id="rId22" Type="http://schemas.openxmlformats.org/officeDocument/2006/relationships/font" Target="fonts/Montserrat-italic.fntdata"/><Relationship Id="rId10" Type="http://schemas.openxmlformats.org/officeDocument/2006/relationships/slide" Target="slides/slide4.xml"/><Relationship Id="rId21" Type="http://schemas.openxmlformats.org/officeDocument/2006/relationships/font" Target="fonts/Montserrat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7293be6ba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7293be6ba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7293be6ba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7293be6ba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7293be6ba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7293be6ba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72acaec6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72acaec6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e117375899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e117375899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e1a5d3a6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e1a5d3a6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e1a5d3a6d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e1a5d3a6d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e1a5d3a6d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e1a5d3a6d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7293be6b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7293be6b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e1a5d3a6d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e1a5d3a6d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293be6ba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293be6ba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7293be6ba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7293be6ba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3104" y="1055750"/>
            <a:ext cx="41223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104" y="3108350"/>
            <a:ext cx="4122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0"/>
            <a:ext cx="5727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8696525" y="0"/>
            <a:ext cx="447600" cy="44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1"/>
          <p:cNvSpPr/>
          <p:nvPr/>
        </p:nvSpPr>
        <p:spPr>
          <a:xfrm>
            <a:off x="8696525" y="445025"/>
            <a:ext cx="447600" cy="447600"/>
          </a:xfrm>
          <a:prstGeom prst="rect">
            <a:avLst/>
          </a:prstGeom>
          <a:solidFill>
            <a:srgbClr val="2634F9">
              <a:alpha val="5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0" y="4604100"/>
            <a:ext cx="539400" cy="539400"/>
          </a:xfrm>
          <a:prstGeom prst="rect">
            <a:avLst/>
          </a:prstGeom>
          <a:solidFill>
            <a:srgbClr val="F2DADA">
              <a:alpha val="5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539408" y="4604100"/>
            <a:ext cx="539400" cy="5394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_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" type="subTitle"/>
          </p:nvPr>
        </p:nvSpPr>
        <p:spPr>
          <a:xfrm>
            <a:off x="717200" y="1703075"/>
            <a:ext cx="2280900" cy="1371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2"/>
          <p:cNvSpPr txBox="1"/>
          <p:nvPr>
            <p:ph idx="2" type="subTitle"/>
          </p:nvPr>
        </p:nvSpPr>
        <p:spPr>
          <a:xfrm>
            <a:off x="3433600" y="1703075"/>
            <a:ext cx="2280900" cy="1371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12"/>
          <p:cNvSpPr txBox="1"/>
          <p:nvPr>
            <p:ph idx="3" type="subTitle"/>
          </p:nvPr>
        </p:nvSpPr>
        <p:spPr>
          <a:xfrm>
            <a:off x="6150001" y="1703075"/>
            <a:ext cx="2280900" cy="1371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2"/>
          <p:cNvSpPr/>
          <p:nvPr/>
        </p:nvSpPr>
        <p:spPr>
          <a:xfrm>
            <a:off x="11" y="4604100"/>
            <a:ext cx="539400" cy="5394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/>
          <p:nvPr/>
        </p:nvSpPr>
        <p:spPr>
          <a:xfrm>
            <a:off x="539405" y="4291325"/>
            <a:ext cx="312900" cy="3129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3"/>
          <p:cNvGrpSpPr/>
          <p:nvPr/>
        </p:nvGrpSpPr>
        <p:grpSpPr>
          <a:xfrm>
            <a:off x="0" y="0"/>
            <a:ext cx="817198" cy="817198"/>
            <a:chOff x="0" y="0"/>
            <a:chExt cx="1372750" cy="1372750"/>
          </a:xfrm>
        </p:grpSpPr>
        <p:sp>
          <p:nvSpPr>
            <p:cNvPr id="107" name="Google Shape;107;p13"/>
            <p:cNvSpPr/>
            <p:nvPr/>
          </p:nvSpPr>
          <p:spPr>
            <a:xfrm>
              <a:off x="0" y="0"/>
              <a:ext cx="686400" cy="68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686350" y="0"/>
              <a:ext cx="686400" cy="686400"/>
            </a:xfrm>
            <a:prstGeom prst="rect">
              <a:avLst/>
            </a:prstGeom>
            <a:solidFill>
              <a:srgbClr val="2634F9">
                <a:alpha val="5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0" y="686350"/>
              <a:ext cx="686400" cy="6864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13"/>
          <p:cNvSpPr txBox="1"/>
          <p:nvPr>
            <p:ph type="title"/>
          </p:nvPr>
        </p:nvSpPr>
        <p:spPr>
          <a:xfrm>
            <a:off x="717200" y="441725"/>
            <a:ext cx="2808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" type="body"/>
          </p:nvPr>
        </p:nvSpPr>
        <p:spPr>
          <a:xfrm>
            <a:off x="7172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idx="1" type="subTitle"/>
          </p:nvPr>
        </p:nvSpPr>
        <p:spPr>
          <a:xfrm>
            <a:off x="3666175" y="2947233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14" name="Google Shape;114;p14"/>
          <p:cNvSpPr txBox="1"/>
          <p:nvPr>
            <p:ph idx="2" type="subTitle"/>
          </p:nvPr>
        </p:nvSpPr>
        <p:spPr>
          <a:xfrm>
            <a:off x="3670675" y="2599833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3" type="subTitle"/>
          </p:nvPr>
        </p:nvSpPr>
        <p:spPr>
          <a:xfrm>
            <a:off x="3666175" y="4129083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4" type="subTitle"/>
          </p:nvPr>
        </p:nvSpPr>
        <p:spPr>
          <a:xfrm>
            <a:off x="3670675" y="3781683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7" name="Google Shape;117;p14"/>
          <p:cNvSpPr txBox="1"/>
          <p:nvPr>
            <p:ph idx="5" type="subTitle"/>
          </p:nvPr>
        </p:nvSpPr>
        <p:spPr>
          <a:xfrm>
            <a:off x="3666175" y="1765371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18" name="Google Shape;118;p14"/>
          <p:cNvSpPr txBox="1"/>
          <p:nvPr>
            <p:ph idx="6" type="subTitle"/>
          </p:nvPr>
        </p:nvSpPr>
        <p:spPr>
          <a:xfrm>
            <a:off x="3670675" y="1417971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119" name="Google Shape;119;p14"/>
          <p:cNvGrpSpPr/>
          <p:nvPr/>
        </p:nvGrpSpPr>
        <p:grpSpPr>
          <a:xfrm>
            <a:off x="0" y="3441250"/>
            <a:ext cx="2157300" cy="1702250"/>
            <a:chOff x="0" y="3441250"/>
            <a:chExt cx="2157300" cy="1702250"/>
          </a:xfrm>
        </p:grpSpPr>
        <p:sp>
          <p:nvSpPr>
            <p:cNvPr id="120" name="Google Shape;120;p14"/>
            <p:cNvSpPr/>
            <p:nvPr/>
          </p:nvSpPr>
          <p:spPr>
            <a:xfrm>
              <a:off x="0" y="4292400"/>
              <a:ext cx="851100" cy="851100"/>
            </a:xfrm>
            <a:prstGeom prst="rect">
              <a:avLst/>
            </a:prstGeom>
            <a:solidFill>
              <a:srgbClr val="2634F9">
                <a:alpha val="5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851100" y="4292400"/>
              <a:ext cx="851100" cy="8511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1702200" y="3837250"/>
              <a:ext cx="455100" cy="4551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0" y="3441250"/>
              <a:ext cx="851100" cy="8511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14"/>
          <p:cNvSpPr/>
          <p:nvPr/>
        </p:nvSpPr>
        <p:spPr>
          <a:xfrm>
            <a:off x="8292800" y="0"/>
            <a:ext cx="851100" cy="851100"/>
          </a:xfrm>
          <a:prstGeom prst="rect">
            <a:avLst/>
          </a:prstGeom>
          <a:solidFill>
            <a:srgbClr val="F2DADA">
              <a:alpha val="5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7441650" y="0"/>
            <a:ext cx="851100" cy="8511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4"/>
          <p:cNvSpPr txBox="1"/>
          <p:nvPr>
            <p:ph type="title"/>
          </p:nvPr>
        </p:nvSpPr>
        <p:spPr>
          <a:xfrm>
            <a:off x="3666175" y="445025"/>
            <a:ext cx="476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7" type="subTitle"/>
          </p:nvPr>
        </p:nvSpPr>
        <p:spPr>
          <a:xfrm>
            <a:off x="6268500" y="1765371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28" name="Google Shape;128;p14"/>
          <p:cNvSpPr txBox="1"/>
          <p:nvPr>
            <p:ph idx="8" type="subTitle"/>
          </p:nvPr>
        </p:nvSpPr>
        <p:spPr>
          <a:xfrm>
            <a:off x="6273000" y="1417971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9" name="Google Shape;129;p14"/>
          <p:cNvSpPr txBox="1"/>
          <p:nvPr>
            <p:ph idx="9" type="subTitle"/>
          </p:nvPr>
        </p:nvSpPr>
        <p:spPr>
          <a:xfrm>
            <a:off x="6268500" y="2947233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30" name="Google Shape;130;p14"/>
          <p:cNvSpPr txBox="1"/>
          <p:nvPr>
            <p:ph idx="13" type="subTitle"/>
          </p:nvPr>
        </p:nvSpPr>
        <p:spPr>
          <a:xfrm>
            <a:off x="6273000" y="2599833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1" name="Google Shape;131;p14"/>
          <p:cNvSpPr txBox="1"/>
          <p:nvPr>
            <p:ph idx="14" type="subTitle"/>
          </p:nvPr>
        </p:nvSpPr>
        <p:spPr>
          <a:xfrm>
            <a:off x="6268500" y="4129083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32" name="Google Shape;132;p14"/>
          <p:cNvSpPr txBox="1"/>
          <p:nvPr>
            <p:ph idx="15" type="subTitle"/>
          </p:nvPr>
        </p:nvSpPr>
        <p:spPr>
          <a:xfrm>
            <a:off x="6273000" y="3781683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1" type="body"/>
          </p:nvPr>
        </p:nvSpPr>
        <p:spPr>
          <a:xfrm>
            <a:off x="713100" y="3602175"/>
            <a:ext cx="36231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6" name="Google Shape;136;p15"/>
          <p:cNvSpPr txBox="1"/>
          <p:nvPr>
            <p:ph idx="2" type="body"/>
          </p:nvPr>
        </p:nvSpPr>
        <p:spPr>
          <a:xfrm>
            <a:off x="4807875" y="3601975"/>
            <a:ext cx="36231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7" name="Google Shape;137;p15"/>
          <p:cNvSpPr txBox="1"/>
          <p:nvPr>
            <p:ph idx="3" type="subTitle"/>
          </p:nvPr>
        </p:nvSpPr>
        <p:spPr>
          <a:xfrm>
            <a:off x="724425" y="3259875"/>
            <a:ext cx="36117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8" name="Google Shape;138;p15"/>
          <p:cNvSpPr txBox="1"/>
          <p:nvPr>
            <p:ph idx="4" type="subTitle"/>
          </p:nvPr>
        </p:nvSpPr>
        <p:spPr>
          <a:xfrm>
            <a:off x="4807875" y="3259875"/>
            <a:ext cx="3623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/>
          <p:nvPr/>
        </p:nvSpPr>
        <p:spPr>
          <a:xfrm>
            <a:off x="7681200" y="1"/>
            <a:ext cx="1462800" cy="146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oogle Shape;141;p16"/>
          <p:cNvGrpSpPr/>
          <p:nvPr/>
        </p:nvGrpSpPr>
        <p:grpSpPr>
          <a:xfrm>
            <a:off x="217297" y="197659"/>
            <a:ext cx="999809" cy="1009672"/>
            <a:chOff x="-1042825" y="1873925"/>
            <a:chExt cx="948675" cy="958125"/>
          </a:xfrm>
        </p:grpSpPr>
        <p:sp>
          <p:nvSpPr>
            <p:cNvPr id="142" name="Google Shape;142;p16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16"/>
          <p:cNvSpPr/>
          <p:nvPr/>
        </p:nvSpPr>
        <p:spPr>
          <a:xfrm>
            <a:off x="-7300" y="3141275"/>
            <a:ext cx="7070700" cy="20022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6"/>
          <p:cNvSpPr txBox="1"/>
          <p:nvPr>
            <p:ph type="title"/>
          </p:nvPr>
        </p:nvSpPr>
        <p:spPr>
          <a:xfrm>
            <a:off x="713100" y="445025"/>
            <a:ext cx="41787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16"/>
          <p:cNvSpPr txBox="1"/>
          <p:nvPr>
            <p:ph idx="1" type="subTitle"/>
          </p:nvPr>
        </p:nvSpPr>
        <p:spPr>
          <a:xfrm>
            <a:off x="729275" y="1733000"/>
            <a:ext cx="1938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1" name="Google Shape;161;p16"/>
          <p:cNvSpPr txBox="1"/>
          <p:nvPr>
            <p:ph idx="2" type="subTitle"/>
          </p:nvPr>
        </p:nvSpPr>
        <p:spPr>
          <a:xfrm>
            <a:off x="729275" y="2153350"/>
            <a:ext cx="2148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162" name="Google Shape;162;p16"/>
          <p:cNvSpPr txBox="1"/>
          <p:nvPr>
            <p:ph idx="3" type="subTitle"/>
          </p:nvPr>
        </p:nvSpPr>
        <p:spPr>
          <a:xfrm>
            <a:off x="3088575" y="2153350"/>
            <a:ext cx="2148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163" name="Google Shape;163;p16"/>
          <p:cNvSpPr txBox="1"/>
          <p:nvPr>
            <p:ph idx="4" type="subTitle"/>
          </p:nvPr>
        </p:nvSpPr>
        <p:spPr>
          <a:xfrm>
            <a:off x="729275" y="3488950"/>
            <a:ext cx="1938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4" name="Google Shape;164;p16"/>
          <p:cNvSpPr txBox="1"/>
          <p:nvPr>
            <p:ph idx="5" type="subTitle"/>
          </p:nvPr>
        </p:nvSpPr>
        <p:spPr>
          <a:xfrm>
            <a:off x="729275" y="3909300"/>
            <a:ext cx="2148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165" name="Google Shape;165;p16"/>
          <p:cNvSpPr txBox="1"/>
          <p:nvPr>
            <p:ph idx="6" type="subTitle"/>
          </p:nvPr>
        </p:nvSpPr>
        <p:spPr>
          <a:xfrm>
            <a:off x="3088575" y="3909300"/>
            <a:ext cx="2148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7"/>
          <p:cNvGrpSpPr/>
          <p:nvPr/>
        </p:nvGrpSpPr>
        <p:grpSpPr>
          <a:xfrm>
            <a:off x="288236" y="300229"/>
            <a:ext cx="669290" cy="675957"/>
            <a:chOff x="-1042825" y="1873925"/>
            <a:chExt cx="948675" cy="958125"/>
          </a:xfrm>
        </p:grpSpPr>
        <p:sp>
          <p:nvSpPr>
            <p:cNvPr id="168" name="Google Shape;168;p17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17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/>
          <p:nvPr/>
        </p:nvSpPr>
        <p:spPr>
          <a:xfrm flipH="1">
            <a:off x="0" y="4250875"/>
            <a:ext cx="447600" cy="44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8"/>
          <p:cNvSpPr/>
          <p:nvPr/>
        </p:nvSpPr>
        <p:spPr>
          <a:xfrm flipH="1">
            <a:off x="0" y="4695900"/>
            <a:ext cx="447600" cy="447600"/>
          </a:xfrm>
          <a:prstGeom prst="rect">
            <a:avLst/>
          </a:prstGeom>
          <a:solidFill>
            <a:srgbClr val="2634F9">
              <a:alpha val="5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8"/>
          <p:cNvSpPr/>
          <p:nvPr/>
        </p:nvSpPr>
        <p:spPr>
          <a:xfrm flipH="1">
            <a:off x="447600" y="4695900"/>
            <a:ext cx="447600" cy="4476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8"/>
          <p:cNvSpPr/>
          <p:nvPr/>
        </p:nvSpPr>
        <p:spPr>
          <a:xfrm>
            <a:off x="0" y="0"/>
            <a:ext cx="949500" cy="9495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8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/>
          <p:nvPr/>
        </p:nvSpPr>
        <p:spPr>
          <a:xfrm>
            <a:off x="3713525" y="4118900"/>
            <a:ext cx="5430300" cy="10245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0" y="1"/>
            <a:ext cx="1462800" cy="146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9"/>
          <p:cNvSpPr txBox="1"/>
          <p:nvPr>
            <p:ph type="title"/>
          </p:nvPr>
        </p:nvSpPr>
        <p:spPr>
          <a:xfrm>
            <a:off x="4723600" y="1540650"/>
            <a:ext cx="37074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idx="1" type="subTitle"/>
          </p:nvPr>
        </p:nvSpPr>
        <p:spPr>
          <a:xfrm>
            <a:off x="4723350" y="2571750"/>
            <a:ext cx="37074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ITLE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ctrTitle"/>
          </p:nvPr>
        </p:nvSpPr>
        <p:spPr>
          <a:xfrm>
            <a:off x="713100" y="1055750"/>
            <a:ext cx="41223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5727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/>
          <p:nvPr/>
        </p:nvSpPr>
        <p:spPr>
          <a:xfrm>
            <a:off x="1703800" y="1289100"/>
            <a:ext cx="5736300" cy="17037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1"/>
          <p:cNvSpPr txBox="1"/>
          <p:nvPr>
            <p:ph hasCustomPrompt="1" type="title"/>
          </p:nvPr>
        </p:nvSpPr>
        <p:spPr>
          <a:xfrm>
            <a:off x="2114500" y="1422275"/>
            <a:ext cx="49152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21"/>
          <p:cNvSpPr txBox="1"/>
          <p:nvPr>
            <p:ph idx="1" type="subTitle"/>
          </p:nvPr>
        </p:nvSpPr>
        <p:spPr>
          <a:xfrm>
            <a:off x="1703800" y="2992800"/>
            <a:ext cx="5736300" cy="79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2" type="title"/>
          </p:nvPr>
        </p:nvSpPr>
        <p:spPr>
          <a:xfrm>
            <a:off x="729052" y="1511425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1039725" y="18075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3" type="subTitle"/>
          </p:nvPr>
        </p:nvSpPr>
        <p:spPr>
          <a:xfrm>
            <a:off x="1039725" y="21549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4" type="subTitle"/>
          </p:nvPr>
        </p:nvSpPr>
        <p:spPr>
          <a:xfrm>
            <a:off x="3652150" y="18075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5" type="subTitle"/>
          </p:nvPr>
        </p:nvSpPr>
        <p:spPr>
          <a:xfrm>
            <a:off x="3652150" y="21549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6" type="title"/>
          </p:nvPr>
        </p:nvSpPr>
        <p:spPr>
          <a:xfrm>
            <a:off x="3341727" y="1511425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7" type="subTitle"/>
          </p:nvPr>
        </p:nvSpPr>
        <p:spPr>
          <a:xfrm>
            <a:off x="6260975" y="18075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8" type="subTitle"/>
          </p:nvPr>
        </p:nvSpPr>
        <p:spPr>
          <a:xfrm>
            <a:off x="6260975" y="21549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9" type="title"/>
          </p:nvPr>
        </p:nvSpPr>
        <p:spPr>
          <a:xfrm>
            <a:off x="5950552" y="1511425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3" type="subTitle"/>
          </p:nvPr>
        </p:nvSpPr>
        <p:spPr>
          <a:xfrm>
            <a:off x="1039725" y="37701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4" type="subTitle"/>
          </p:nvPr>
        </p:nvSpPr>
        <p:spPr>
          <a:xfrm>
            <a:off x="1039725" y="34227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5" type="title"/>
          </p:nvPr>
        </p:nvSpPr>
        <p:spPr>
          <a:xfrm>
            <a:off x="729052" y="3126600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6" type="subTitle"/>
          </p:nvPr>
        </p:nvSpPr>
        <p:spPr>
          <a:xfrm>
            <a:off x="3652150" y="34227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7" type="subTitle"/>
          </p:nvPr>
        </p:nvSpPr>
        <p:spPr>
          <a:xfrm>
            <a:off x="3652150" y="37701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8" type="title"/>
          </p:nvPr>
        </p:nvSpPr>
        <p:spPr>
          <a:xfrm>
            <a:off x="3341727" y="3126600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9" type="subTitle"/>
          </p:nvPr>
        </p:nvSpPr>
        <p:spPr>
          <a:xfrm>
            <a:off x="6260975" y="34227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20" type="subTitle"/>
          </p:nvPr>
        </p:nvSpPr>
        <p:spPr>
          <a:xfrm>
            <a:off x="6260975" y="37701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21" type="title"/>
          </p:nvPr>
        </p:nvSpPr>
        <p:spPr>
          <a:xfrm>
            <a:off x="5950552" y="3126600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0" y="-3200"/>
            <a:ext cx="7587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/>
          <p:nvPr>
            <p:ph type="title"/>
          </p:nvPr>
        </p:nvSpPr>
        <p:spPr>
          <a:xfrm>
            <a:off x="1197300" y="1816800"/>
            <a:ext cx="31524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1210775" y="2484900"/>
            <a:ext cx="3138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2" type="title"/>
          </p:nvPr>
        </p:nvSpPr>
        <p:spPr>
          <a:xfrm>
            <a:off x="1341189" y="1037700"/>
            <a:ext cx="816000" cy="779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1197300" y="1816800"/>
            <a:ext cx="31524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" name="Google Shape;44;p6"/>
          <p:cNvSpPr txBox="1"/>
          <p:nvPr>
            <p:ph idx="1" type="subTitle"/>
          </p:nvPr>
        </p:nvSpPr>
        <p:spPr>
          <a:xfrm>
            <a:off x="1210775" y="2484900"/>
            <a:ext cx="3138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45" name="Google Shape;45;p6"/>
          <p:cNvGrpSpPr/>
          <p:nvPr/>
        </p:nvGrpSpPr>
        <p:grpSpPr>
          <a:xfrm>
            <a:off x="0" y="3949645"/>
            <a:ext cx="1193923" cy="1193958"/>
            <a:chOff x="0" y="3441250"/>
            <a:chExt cx="1702200" cy="1702250"/>
          </a:xfrm>
        </p:grpSpPr>
        <p:sp>
          <p:nvSpPr>
            <p:cNvPr id="46" name="Google Shape;46;p6"/>
            <p:cNvSpPr/>
            <p:nvPr/>
          </p:nvSpPr>
          <p:spPr>
            <a:xfrm>
              <a:off x="0" y="4292400"/>
              <a:ext cx="851100" cy="851100"/>
            </a:xfrm>
            <a:prstGeom prst="rect">
              <a:avLst/>
            </a:prstGeom>
            <a:solidFill>
              <a:srgbClr val="2634F9">
                <a:alpha val="5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851100" y="4292400"/>
              <a:ext cx="851100" cy="8511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0" y="3441250"/>
              <a:ext cx="851100" cy="8511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-7850" y="2435025"/>
            <a:ext cx="9144000" cy="27084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subTitle"/>
          </p:nvPr>
        </p:nvSpPr>
        <p:spPr>
          <a:xfrm>
            <a:off x="717200" y="2972075"/>
            <a:ext cx="24051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2" type="subTitle"/>
          </p:nvPr>
        </p:nvSpPr>
        <p:spPr>
          <a:xfrm>
            <a:off x="3371500" y="2972075"/>
            <a:ext cx="24051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3" type="subTitle"/>
          </p:nvPr>
        </p:nvSpPr>
        <p:spPr>
          <a:xfrm>
            <a:off x="6025800" y="2972075"/>
            <a:ext cx="24051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" type="subTitle"/>
          </p:nvPr>
        </p:nvSpPr>
        <p:spPr>
          <a:xfrm>
            <a:off x="1380375" y="3228025"/>
            <a:ext cx="1986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/>
            </a:lvl9pPr>
          </a:lstStyle>
          <a:p/>
        </p:txBody>
      </p:sp>
      <p:sp>
        <p:nvSpPr>
          <p:cNvPr id="57" name="Google Shape;57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 txBox="1"/>
          <p:nvPr>
            <p:ph type="title"/>
          </p:nvPr>
        </p:nvSpPr>
        <p:spPr>
          <a:xfrm>
            <a:off x="5166525" y="445025"/>
            <a:ext cx="3264300" cy="10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2" type="subTitle"/>
          </p:nvPr>
        </p:nvSpPr>
        <p:spPr>
          <a:xfrm>
            <a:off x="6144775" y="1807525"/>
            <a:ext cx="22860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3" type="subTitle"/>
          </p:nvPr>
        </p:nvSpPr>
        <p:spPr>
          <a:xfrm>
            <a:off x="6144775" y="2752325"/>
            <a:ext cx="22860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4" type="subTitle"/>
          </p:nvPr>
        </p:nvSpPr>
        <p:spPr>
          <a:xfrm>
            <a:off x="6144775" y="3697125"/>
            <a:ext cx="22860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5" type="title"/>
          </p:nvPr>
        </p:nvSpPr>
        <p:spPr>
          <a:xfrm>
            <a:off x="5170425" y="1807525"/>
            <a:ext cx="630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6" type="title"/>
          </p:nvPr>
        </p:nvSpPr>
        <p:spPr>
          <a:xfrm>
            <a:off x="5170425" y="2754275"/>
            <a:ext cx="630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7" type="title"/>
          </p:nvPr>
        </p:nvSpPr>
        <p:spPr>
          <a:xfrm>
            <a:off x="5170425" y="3701025"/>
            <a:ext cx="630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2">
  <p:cSld name="CUSTOM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86400" cy="6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686350" y="0"/>
            <a:ext cx="686400" cy="686400"/>
          </a:xfrm>
          <a:prstGeom prst="rect">
            <a:avLst/>
          </a:prstGeom>
          <a:solidFill>
            <a:srgbClr val="2634F9">
              <a:alpha val="5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0" y="686350"/>
            <a:ext cx="686400" cy="6864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1372750" y="686350"/>
            <a:ext cx="337500" cy="3375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9"/>
          <p:cNvSpPr txBox="1"/>
          <p:nvPr>
            <p:ph type="title"/>
          </p:nvPr>
        </p:nvSpPr>
        <p:spPr>
          <a:xfrm>
            <a:off x="713100" y="1777500"/>
            <a:ext cx="3712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718125" y="2353500"/>
            <a:ext cx="37074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72" name="Google Shape;72;p9"/>
          <p:cNvSpPr txBox="1"/>
          <p:nvPr>
            <p:ph idx="2" type="subTitle"/>
          </p:nvPr>
        </p:nvSpPr>
        <p:spPr>
          <a:xfrm>
            <a:off x="5878925" y="1025288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3" type="subTitle"/>
          </p:nvPr>
        </p:nvSpPr>
        <p:spPr>
          <a:xfrm>
            <a:off x="5878925" y="1594188"/>
            <a:ext cx="204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74" name="Google Shape;74;p9"/>
          <p:cNvSpPr txBox="1"/>
          <p:nvPr>
            <p:ph idx="4" type="subTitle"/>
          </p:nvPr>
        </p:nvSpPr>
        <p:spPr>
          <a:xfrm>
            <a:off x="5878925" y="2278879"/>
            <a:ext cx="204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75" name="Google Shape;75;p9"/>
          <p:cNvSpPr txBox="1"/>
          <p:nvPr>
            <p:ph idx="5" type="subTitle"/>
          </p:nvPr>
        </p:nvSpPr>
        <p:spPr>
          <a:xfrm>
            <a:off x="5878925" y="2966871"/>
            <a:ext cx="204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76" name="Google Shape;76;p9"/>
          <p:cNvSpPr txBox="1"/>
          <p:nvPr>
            <p:ph idx="6" type="subTitle"/>
          </p:nvPr>
        </p:nvSpPr>
        <p:spPr>
          <a:xfrm>
            <a:off x="5878925" y="3654863"/>
            <a:ext cx="204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77" name="Google Shape;77;p9"/>
          <p:cNvSpPr txBox="1"/>
          <p:nvPr>
            <p:ph idx="7" type="title"/>
          </p:nvPr>
        </p:nvSpPr>
        <p:spPr>
          <a:xfrm>
            <a:off x="5171575" y="1590888"/>
            <a:ext cx="576000" cy="5760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8" type="title"/>
          </p:nvPr>
        </p:nvSpPr>
        <p:spPr>
          <a:xfrm>
            <a:off x="5171575" y="2278879"/>
            <a:ext cx="576000" cy="5760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9" type="title"/>
          </p:nvPr>
        </p:nvSpPr>
        <p:spPr>
          <a:xfrm>
            <a:off x="5171575" y="2966871"/>
            <a:ext cx="576000" cy="5760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13" type="title"/>
          </p:nvPr>
        </p:nvSpPr>
        <p:spPr>
          <a:xfrm>
            <a:off x="5171575" y="3654863"/>
            <a:ext cx="576000" cy="5760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7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/>
        </p:nvSpPr>
        <p:spPr>
          <a:xfrm>
            <a:off x="8607725" y="4602000"/>
            <a:ext cx="536400" cy="53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713100" y="445025"/>
            <a:ext cx="260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" type="subTitle"/>
          </p:nvPr>
        </p:nvSpPr>
        <p:spPr>
          <a:xfrm>
            <a:off x="713100" y="18400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5" name="Google Shape;85;p10"/>
          <p:cNvSpPr txBox="1"/>
          <p:nvPr>
            <p:ph idx="2" type="subTitle"/>
          </p:nvPr>
        </p:nvSpPr>
        <p:spPr>
          <a:xfrm>
            <a:off x="713100" y="2187400"/>
            <a:ext cx="185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3" type="subTitle"/>
          </p:nvPr>
        </p:nvSpPr>
        <p:spPr>
          <a:xfrm>
            <a:off x="713100" y="33219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4" type="subTitle"/>
          </p:nvPr>
        </p:nvSpPr>
        <p:spPr>
          <a:xfrm>
            <a:off x="713100" y="3669300"/>
            <a:ext cx="185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5" type="subTitle"/>
          </p:nvPr>
        </p:nvSpPr>
        <p:spPr>
          <a:xfrm>
            <a:off x="6574800" y="18400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6" type="subTitle"/>
          </p:nvPr>
        </p:nvSpPr>
        <p:spPr>
          <a:xfrm>
            <a:off x="6574800" y="2187400"/>
            <a:ext cx="185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90" name="Google Shape;90;p10"/>
          <p:cNvSpPr txBox="1"/>
          <p:nvPr>
            <p:ph idx="7" type="subTitle"/>
          </p:nvPr>
        </p:nvSpPr>
        <p:spPr>
          <a:xfrm>
            <a:off x="6574800" y="33219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8" type="subTitle"/>
          </p:nvPr>
        </p:nvSpPr>
        <p:spPr>
          <a:xfrm>
            <a:off x="6574800" y="3669300"/>
            <a:ext cx="185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23" Type="http://schemas.openxmlformats.org/officeDocument/2006/relationships/theme" Target="../theme/theme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A picture containing drawing&#10;&#10;Description automatically generated"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559040" y="4698475"/>
            <a:ext cx="871861" cy="27860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hyperlink" Target="https://en.wikipedia.org/wiki/Standard_deviation" TargetMode="External"/><Relationship Id="rId5" Type="http://schemas.openxmlformats.org/officeDocument/2006/relationships/image" Target="../media/image5.png"/><Relationship Id="rId6" Type="http://schemas.openxmlformats.org/officeDocument/2006/relationships/hyperlink" Target="https://www.geeksforgeeks.org/standard-deviation-formula/" TargetMode="External"/><Relationship Id="rId7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hyperlink" Target="https://www.simplilearn.com/tutorials/machine-learning-tutorial/confusion-matrix-machine-learn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hyperlink" Target="https://en.wikipedia.org/wiki/Pearson_correlation_coefficient" TargetMode="External"/><Relationship Id="rId6" Type="http://schemas.openxmlformats.org/officeDocument/2006/relationships/image" Target="../media/image6.png"/><Relationship Id="rId7" Type="http://schemas.openxmlformats.org/officeDocument/2006/relationships/hyperlink" Target="https://www.researchgate.net/figure/Schematic-representation-of-the-leave-one-out-cross-validation-LOOCV-method_fig1_344613547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hyperlink" Target="https://www.sciencedirect.com/science/article/pii/S0933365722002299" TargetMode="External"/><Relationship Id="rId9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7" Type="http://schemas.openxmlformats.org/officeDocument/2006/relationships/image" Target="../media/image9.png"/><Relationship Id="rId8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"/>
          <p:cNvSpPr txBox="1"/>
          <p:nvPr/>
        </p:nvSpPr>
        <p:spPr>
          <a:xfrm>
            <a:off x="1626150" y="1671450"/>
            <a:ext cx="589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Montserrat"/>
                <a:ea typeface="Montserrat"/>
                <a:cs typeface="Montserrat"/>
                <a:sym typeface="Montserrat"/>
              </a:rPr>
              <a:t>31st</a:t>
            </a:r>
            <a:r>
              <a:rPr b="1" lang="en" sz="4800">
                <a:latin typeface="Montserrat"/>
                <a:ea typeface="Montserrat"/>
                <a:cs typeface="Montserrat"/>
                <a:sym typeface="Montserrat"/>
              </a:rPr>
              <a:t> May</a:t>
            </a:r>
            <a:r>
              <a:rPr b="1" lang="en" sz="4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Update</a:t>
            </a:r>
            <a:endParaRPr b="1" sz="4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2510854" y="2594850"/>
            <a:ext cx="4122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Overview</a:t>
            </a:r>
            <a:endParaRPr sz="1500">
              <a:solidFill>
                <a:srgbClr val="000000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/>
              <a:t>Individual Anatomy Results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/>
              <a:t>Moving Forward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2"/>
          <p:cNvSpPr txBox="1"/>
          <p:nvPr>
            <p:ph type="title"/>
          </p:nvPr>
        </p:nvSpPr>
        <p:spPr>
          <a:xfrm>
            <a:off x="631150" y="56538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Nail </a:t>
            </a:r>
            <a:r>
              <a:rPr lang="en"/>
              <a:t>Results</a:t>
            </a:r>
            <a:endParaRPr/>
          </a:p>
        </p:txBody>
      </p:sp>
      <p:pic>
        <p:nvPicPr>
          <p:cNvPr id="307" name="Google Shape;3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8" name="Google Shape;308;p32"/>
          <p:cNvGraphicFramePr/>
          <p:nvPr/>
        </p:nvGraphicFramePr>
        <p:xfrm>
          <a:off x="491263" y="704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{13B38609-6D11-45A3-BDF2-DE61E6B28E0C}</a:tableStyleId>
              </a:tblPr>
              <a:tblGrid>
                <a:gridCol w="816150"/>
                <a:gridCol w="894150"/>
                <a:gridCol w="825875"/>
                <a:gridCol w="728400"/>
                <a:gridCol w="816150"/>
                <a:gridCol w="816150"/>
                <a:gridCol w="816150"/>
                <a:gridCol w="816150"/>
                <a:gridCol w="816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Correlation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Model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Accuracy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Precision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Sensitivity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Specificity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LOOCV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Bayesian Ridge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1.221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0.282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0.844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0.636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1.000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0.786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Sensitivity (avg)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KNN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1.281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(0.089)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0.205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(0.081)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0.674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(0.039)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0.366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(0.104)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0.281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(0.090)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0.820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(0.047)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Accuracy (avg)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SVM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1.251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(0.086)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0.258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(0.068)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0.733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(0.041)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0.518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(0.184)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0.163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(0.081)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0.941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(0.040)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MAE (avg)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Bayesian Ridge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1.215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(0.078)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0.272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(0.070)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0.725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(0.039)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0.511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(0.183)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0.218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(0.106)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0.915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(0.056)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Sensitivity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(overall)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LGBM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1.155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0.253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0.796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0.586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0.630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0.852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MAE (overall)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Bayesian Ridge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0.932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0.392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0.796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0.400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0.095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0.966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9" name="Google Shape;309;p32"/>
          <p:cNvSpPr txBox="1"/>
          <p:nvPr/>
        </p:nvSpPr>
        <p:spPr>
          <a:xfrm>
            <a:off x="5388150" y="4194700"/>
            <a:ext cx="245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Acceptable MAE cutoff is 0.5 g/dl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Threshold for Sensitivity is 10.5 g/dL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3"/>
          <p:cNvSpPr txBox="1"/>
          <p:nvPr>
            <p:ph type="title"/>
          </p:nvPr>
        </p:nvSpPr>
        <p:spPr>
          <a:xfrm>
            <a:off x="631125" y="56538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Palm Results</a:t>
            </a:r>
            <a:endParaRPr/>
          </a:p>
        </p:txBody>
      </p:sp>
      <p:pic>
        <p:nvPicPr>
          <p:cNvPr id="315" name="Google Shape;3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6" name="Google Shape;316;p33"/>
          <p:cNvGraphicFramePr/>
          <p:nvPr/>
        </p:nvGraphicFramePr>
        <p:xfrm>
          <a:off x="491263" y="704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{13B38609-6D11-45A3-BDF2-DE61E6B28E0C}</a:tableStyleId>
              </a:tblPr>
              <a:tblGrid>
                <a:gridCol w="816150"/>
                <a:gridCol w="894150"/>
                <a:gridCol w="897600"/>
                <a:gridCol w="656675"/>
                <a:gridCol w="816150"/>
                <a:gridCol w="816150"/>
                <a:gridCol w="816150"/>
                <a:gridCol w="816150"/>
                <a:gridCol w="816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Correlation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Model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Accuracy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Precision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Sensitivity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Specificity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LOOCV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Linear Regression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1.159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0.334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0.858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0.658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1.000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0.805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Sensitivity (avg)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Random Forest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1.278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(0.076)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0.219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(0.074)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0.671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(0.045)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0.398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(0.131)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0.326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(0.161)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0.804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(0.104)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Accuracy (avg)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Bayesian Ridge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1.266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(0.099)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0.218	(0.109)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0.721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(0.047)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0.482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(0.262)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0.199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(0.200)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0.915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(0.103)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MAE (avg)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Bayesian Ridge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1.255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(0.116)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0.228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(0.123)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0.718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(0.047)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0.538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(0.263)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0.202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(0.210)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0.912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(0.112)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Sensitivity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(overall)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Gradient Boost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1.351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0.164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0.657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0.451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0.719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0.632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MAE (overall)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Linear Regression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1.059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0.266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0.796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0.556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0.417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0.905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7" name="Google Shape;317;p33"/>
          <p:cNvSpPr txBox="1"/>
          <p:nvPr/>
        </p:nvSpPr>
        <p:spPr>
          <a:xfrm>
            <a:off x="5388150" y="4227500"/>
            <a:ext cx="245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Acceptable MAE cutoff is 0.5 g/dl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Threshold for Sensitivity is 10.5 g/dL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"/>
          <p:cNvSpPr txBox="1"/>
          <p:nvPr>
            <p:ph type="title"/>
          </p:nvPr>
        </p:nvSpPr>
        <p:spPr>
          <a:xfrm>
            <a:off x="631125" y="56538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Tongue </a:t>
            </a:r>
            <a:r>
              <a:rPr lang="en"/>
              <a:t>Results</a:t>
            </a:r>
            <a:endParaRPr/>
          </a:p>
        </p:txBody>
      </p:sp>
      <p:pic>
        <p:nvPicPr>
          <p:cNvPr id="323" name="Google Shape;3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4" name="Google Shape;324;p34"/>
          <p:cNvGraphicFramePr/>
          <p:nvPr/>
        </p:nvGraphicFramePr>
        <p:xfrm>
          <a:off x="491263" y="704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{13B38609-6D11-45A3-BDF2-DE61E6B28E0C}</a:tableStyleId>
              </a:tblPr>
              <a:tblGrid>
                <a:gridCol w="816150"/>
                <a:gridCol w="894150"/>
                <a:gridCol w="907850"/>
                <a:gridCol w="646425"/>
                <a:gridCol w="816150"/>
                <a:gridCol w="816150"/>
                <a:gridCol w="816150"/>
                <a:gridCol w="816150"/>
                <a:gridCol w="816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Correlation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Model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Accuracy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Precision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Sensitivity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Specificity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LOOCV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SVM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1.201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0.302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0.850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0.645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1.000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0.794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Sensitivity (avg)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Linear Regression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1.264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(0.101)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0.251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(0.100)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0.695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(0.040)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0.452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(0.091)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0.336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(0.163)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0.835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(0.095)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Accuracy (avg)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Bayesian Ridge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1.225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(0.077)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0.278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(0.062)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0.727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(0.039)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0.500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(0.117)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0.257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(0.108)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0.903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(0.045)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MAE (avg)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Bayesian Ridge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1.225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(0.077)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0.278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(0.062)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0.727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(0.039)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0.500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(0.117)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0.257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(0.108)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0.903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(0.045)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Sensitivity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(overall)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Linear Regression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1.285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0.226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0.704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0.512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0.667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0.720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MAE (overall)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1.0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Random Forest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1.038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0.378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0.713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0.367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0.478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0.776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5" name="Google Shape;325;p34"/>
          <p:cNvSpPr txBox="1"/>
          <p:nvPr/>
        </p:nvSpPr>
        <p:spPr>
          <a:xfrm>
            <a:off x="5388150" y="4090375"/>
            <a:ext cx="245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Acceptable MAE cutoff is 0.5 g/dl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Threshold for Sensitivity is 10.5 g/dL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Forward</a:t>
            </a:r>
            <a:endParaRPr/>
          </a:p>
        </p:txBody>
      </p:sp>
      <p:sp>
        <p:nvSpPr>
          <p:cNvPr id="331" name="Google Shape;331;p35"/>
          <p:cNvSpPr txBox="1"/>
          <p:nvPr>
            <p:ph idx="1" type="body"/>
          </p:nvPr>
        </p:nvSpPr>
        <p:spPr>
          <a:xfrm>
            <a:off x="713100" y="1152475"/>
            <a:ext cx="77178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Replicate other paper which </a:t>
            </a:r>
            <a:r>
              <a:rPr lang="en"/>
              <a:t>have</a:t>
            </a:r>
            <a:r>
              <a:rPr lang="en"/>
              <a:t> better results on our dataset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Feature Importance for all anatomies followed by regression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713100" y="5557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Flow</a:t>
            </a:r>
            <a:endParaRPr/>
          </a:p>
        </p:txBody>
      </p:sp>
      <p:sp>
        <p:nvSpPr>
          <p:cNvPr id="215" name="Google Shape;215;p24"/>
          <p:cNvSpPr txBox="1"/>
          <p:nvPr>
            <p:ph idx="1" type="body"/>
          </p:nvPr>
        </p:nvSpPr>
        <p:spPr>
          <a:xfrm>
            <a:off x="713100" y="1263175"/>
            <a:ext cx="7717800" cy="29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Recap of concepts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Standard Deviation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Mean Absolute Error (MAE), R-squared (R2)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Accuracy, Precision, Sensitivity and Specificity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Correlation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LOOCV (leave one out cross validation)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Hemoglobin Distribution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Feature List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List of models regression models compared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Setup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Eye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Nail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Palm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Tongue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Combined Anatomy</a:t>
            </a:r>
            <a:endParaRPr/>
          </a:p>
        </p:txBody>
      </p:sp>
      <p:pic>
        <p:nvPicPr>
          <p:cNvPr id="216" name="Google Shape;2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idx="1" type="body"/>
          </p:nvPr>
        </p:nvSpPr>
        <p:spPr>
          <a:xfrm>
            <a:off x="713075" y="797575"/>
            <a:ext cx="36231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MAE is the average value of all the absolute errors i.e. the magnitude of difference between the predicted Hb value and the true Hb value.</a:t>
            </a:r>
            <a:endParaRPr/>
          </a:p>
        </p:txBody>
      </p:sp>
      <p:sp>
        <p:nvSpPr>
          <p:cNvPr id="222" name="Google Shape;222;p25"/>
          <p:cNvSpPr txBox="1"/>
          <p:nvPr>
            <p:ph idx="2" type="body"/>
          </p:nvPr>
        </p:nvSpPr>
        <p:spPr>
          <a:xfrm>
            <a:off x="4807813" y="797375"/>
            <a:ext cx="3623100" cy="16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R-squared represents the goodness of fit of a regression model.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R-square equals 1 implies that the model perfectly fits the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R-square equals 0 implies that the model does not predict any variability in the model</a:t>
            </a:r>
            <a:endParaRPr/>
          </a:p>
        </p:txBody>
      </p:sp>
      <p:sp>
        <p:nvSpPr>
          <p:cNvPr id="223" name="Google Shape;223;p25"/>
          <p:cNvSpPr txBox="1"/>
          <p:nvPr>
            <p:ph idx="3" type="subTitle"/>
          </p:nvPr>
        </p:nvSpPr>
        <p:spPr>
          <a:xfrm>
            <a:off x="724400" y="455275"/>
            <a:ext cx="3611700" cy="3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Absolute Error (MAE)</a:t>
            </a:r>
            <a:endParaRPr/>
          </a:p>
        </p:txBody>
      </p:sp>
      <p:sp>
        <p:nvSpPr>
          <p:cNvPr id="224" name="Google Shape;224;p25"/>
          <p:cNvSpPr txBox="1"/>
          <p:nvPr>
            <p:ph idx="4" type="subTitle"/>
          </p:nvPr>
        </p:nvSpPr>
        <p:spPr>
          <a:xfrm>
            <a:off x="4807813" y="455275"/>
            <a:ext cx="3623100" cy="3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R-squared (R2)</a:t>
            </a:r>
            <a:endParaRPr/>
          </a:p>
        </p:txBody>
      </p:sp>
      <p:sp>
        <p:nvSpPr>
          <p:cNvPr id="225" name="Google Shape;225;p25"/>
          <p:cNvSpPr txBox="1"/>
          <p:nvPr>
            <p:ph idx="1" type="body"/>
          </p:nvPr>
        </p:nvSpPr>
        <p:spPr>
          <a:xfrm>
            <a:off x="713075" y="2425400"/>
            <a:ext cx="36231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Deviation is a measure of the amount of variation of a random variable expected about its mean</a:t>
            </a:r>
            <a:endParaRPr/>
          </a:p>
        </p:txBody>
      </p:sp>
      <p:sp>
        <p:nvSpPr>
          <p:cNvPr id="226" name="Google Shape;226;p25"/>
          <p:cNvSpPr txBox="1"/>
          <p:nvPr>
            <p:ph idx="3" type="subTitle"/>
          </p:nvPr>
        </p:nvSpPr>
        <p:spPr>
          <a:xfrm>
            <a:off x="724400" y="2083100"/>
            <a:ext cx="3611700" cy="3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Deviation</a:t>
            </a:r>
            <a:endParaRPr/>
          </a:p>
        </p:txBody>
      </p:sp>
      <p:pic>
        <p:nvPicPr>
          <p:cNvPr id="227" name="Google Shape;2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825" y="2571750"/>
            <a:ext cx="3028950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5"/>
          <p:cNvSpPr txBox="1"/>
          <p:nvPr/>
        </p:nvSpPr>
        <p:spPr>
          <a:xfrm>
            <a:off x="5173450" y="4085150"/>
            <a:ext cx="2297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wikipedia.org/Standard_Deviation</a:t>
            </a:r>
            <a:endParaRPr sz="1100"/>
          </a:p>
        </p:txBody>
      </p:sp>
      <p:pic>
        <p:nvPicPr>
          <p:cNvPr id="229" name="Google Shape;22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075" y="3567200"/>
            <a:ext cx="157162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5"/>
          <p:cNvSpPr txBox="1"/>
          <p:nvPr/>
        </p:nvSpPr>
        <p:spPr>
          <a:xfrm>
            <a:off x="713075" y="4100600"/>
            <a:ext cx="115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6"/>
              </a:rPr>
              <a:t>geeksforgeeks.org</a:t>
            </a:r>
            <a:endParaRPr sz="900"/>
          </a:p>
        </p:txBody>
      </p:sp>
      <p:sp>
        <p:nvSpPr>
          <p:cNvPr id="231" name="Google Shape;231;p25"/>
          <p:cNvSpPr txBox="1"/>
          <p:nvPr>
            <p:ph idx="1" type="body"/>
          </p:nvPr>
        </p:nvSpPr>
        <p:spPr>
          <a:xfrm>
            <a:off x="2284700" y="3256700"/>
            <a:ext cx="20514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baseline="-25000" lang="en"/>
              <a:t>i</a:t>
            </a:r>
            <a:r>
              <a:rPr lang="en"/>
              <a:t> → i</a:t>
            </a:r>
            <a:r>
              <a:rPr baseline="30000" lang="en"/>
              <a:t>th</a:t>
            </a:r>
            <a:r>
              <a:rPr lang="en"/>
              <a:t> observation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lang="en"/>
              <a:t>_bar → sample mean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 → number of observations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 → sample standard deviation</a:t>
            </a:r>
            <a:endParaRPr/>
          </a:p>
        </p:txBody>
      </p:sp>
      <p:pic>
        <p:nvPicPr>
          <p:cNvPr id="232" name="Google Shape;232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713100" y="77988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pic>
        <p:nvPicPr>
          <p:cNvPr id="238" name="Google Shape;2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100" y="650700"/>
            <a:ext cx="3209925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6"/>
          <p:cNvSpPr txBox="1"/>
          <p:nvPr>
            <p:ph idx="1" type="body"/>
          </p:nvPr>
        </p:nvSpPr>
        <p:spPr>
          <a:xfrm>
            <a:off x="4320250" y="1260850"/>
            <a:ext cx="36231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tells us about the number of correctly classified points</a:t>
            </a:r>
            <a:endParaRPr/>
          </a:p>
        </p:txBody>
      </p:sp>
      <p:sp>
        <p:nvSpPr>
          <p:cNvPr id="241" name="Google Shape;241;p26"/>
          <p:cNvSpPr txBox="1"/>
          <p:nvPr>
            <p:ph idx="3" type="subTitle"/>
          </p:nvPr>
        </p:nvSpPr>
        <p:spPr>
          <a:xfrm>
            <a:off x="4325950" y="860650"/>
            <a:ext cx="36117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</p:txBody>
      </p:sp>
      <p:sp>
        <p:nvSpPr>
          <p:cNvPr id="242" name="Google Shape;242;p26"/>
          <p:cNvSpPr txBox="1"/>
          <p:nvPr/>
        </p:nvSpPr>
        <p:spPr>
          <a:xfrm>
            <a:off x="1707413" y="2715200"/>
            <a:ext cx="1221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5"/>
              </a:rPr>
              <a:t>simplilearn.com</a:t>
            </a:r>
            <a:endParaRPr sz="900"/>
          </a:p>
        </p:txBody>
      </p:sp>
      <p:sp>
        <p:nvSpPr>
          <p:cNvPr id="243" name="Google Shape;243;p26"/>
          <p:cNvSpPr txBox="1"/>
          <p:nvPr>
            <p:ph idx="1" type="body"/>
          </p:nvPr>
        </p:nvSpPr>
        <p:spPr>
          <a:xfrm>
            <a:off x="4269025" y="2305750"/>
            <a:ext cx="36231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tells us about the model's ability to classify positive values correctly i.e. out-of-all the predicted positive values which are correctly predicted positive</a:t>
            </a:r>
            <a:endParaRPr/>
          </a:p>
        </p:txBody>
      </p:sp>
      <p:sp>
        <p:nvSpPr>
          <p:cNvPr id="244" name="Google Shape;244;p26"/>
          <p:cNvSpPr txBox="1"/>
          <p:nvPr>
            <p:ph idx="3" type="subTitle"/>
          </p:nvPr>
        </p:nvSpPr>
        <p:spPr>
          <a:xfrm>
            <a:off x="4274725" y="1905550"/>
            <a:ext cx="36117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</a:t>
            </a:r>
            <a:endParaRPr/>
          </a:p>
        </p:txBody>
      </p:sp>
      <p:sp>
        <p:nvSpPr>
          <p:cNvPr id="245" name="Google Shape;245;p26"/>
          <p:cNvSpPr txBox="1"/>
          <p:nvPr>
            <p:ph idx="1" type="body"/>
          </p:nvPr>
        </p:nvSpPr>
        <p:spPr>
          <a:xfrm>
            <a:off x="506525" y="3752650"/>
            <a:ext cx="36231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Sensitivity tells us about the model's ability to predict positive values i.e. out-of-all actual </a:t>
            </a:r>
            <a:r>
              <a:rPr lang="en"/>
              <a:t>positive</a:t>
            </a:r>
            <a:r>
              <a:rPr lang="en"/>
              <a:t> values how many are correctly predicted positive</a:t>
            </a:r>
            <a:endParaRPr/>
          </a:p>
        </p:txBody>
      </p:sp>
      <p:sp>
        <p:nvSpPr>
          <p:cNvPr id="246" name="Google Shape;246;p26"/>
          <p:cNvSpPr txBox="1"/>
          <p:nvPr>
            <p:ph idx="3" type="subTitle"/>
          </p:nvPr>
        </p:nvSpPr>
        <p:spPr>
          <a:xfrm>
            <a:off x="512225" y="3352450"/>
            <a:ext cx="36117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Sensitivity</a:t>
            </a:r>
            <a:endParaRPr/>
          </a:p>
        </p:txBody>
      </p:sp>
      <p:sp>
        <p:nvSpPr>
          <p:cNvPr id="247" name="Google Shape;247;p26"/>
          <p:cNvSpPr txBox="1"/>
          <p:nvPr>
            <p:ph idx="1" type="body"/>
          </p:nvPr>
        </p:nvSpPr>
        <p:spPr>
          <a:xfrm>
            <a:off x="4325950" y="3752650"/>
            <a:ext cx="36231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Sensitivity tells us about the model's ability to predict negative values i.e. out-of-all actual negative values how many are correctly predicted negative</a:t>
            </a:r>
            <a:endParaRPr/>
          </a:p>
        </p:txBody>
      </p:sp>
      <p:sp>
        <p:nvSpPr>
          <p:cNvPr id="248" name="Google Shape;248;p26"/>
          <p:cNvSpPr txBox="1"/>
          <p:nvPr>
            <p:ph idx="3" type="subTitle"/>
          </p:nvPr>
        </p:nvSpPr>
        <p:spPr>
          <a:xfrm>
            <a:off x="4331650" y="3352450"/>
            <a:ext cx="36117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Specificity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38" y="1491175"/>
            <a:ext cx="4315950" cy="2035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7"/>
          <p:cNvSpPr txBox="1"/>
          <p:nvPr/>
        </p:nvSpPr>
        <p:spPr>
          <a:xfrm>
            <a:off x="1966768" y="3476661"/>
            <a:ext cx="95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5"/>
              </a:rPr>
              <a:t>wikipedia.org</a:t>
            </a:r>
            <a:endParaRPr sz="900"/>
          </a:p>
        </p:txBody>
      </p:sp>
      <p:sp>
        <p:nvSpPr>
          <p:cNvPr id="256" name="Google Shape;256;p27"/>
          <p:cNvSpPr txBox="1"/>
          <p:nvPr>
            <p:ph idx="3" type="subTitle"/>
          </p:nvPr>
        </p:nvSpPr>
        <p:spPr>
          <a:xfrm>
            <a:off x="368962" y="1090975"/>
            <a:ext cx="41538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Pearson Correlation</a:t>
            </a:r>
            <a:endParaRPr/>
          </a:p>
        </p:txBody>
      </p:sp>
      <p:sp>
        <p:nvSpPr>
          <p:cNvPr id="257" name="Google Shape;257;p27"/>
          <p:cNvSpPr txBox="1"/>
          <p:nvPr>
            <p:ph idx="4" type="subTitle"/>
          </p:nvPr>
        </p:nvSpPr>
        <p:spPr>
          <a:xfrm>
            <a:off x="4702263" y="1090975"/>
            <a:ext cx="41538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Leave One Out Cross Validation (LOOCV)</a:t>
            </a:r>
            <a:endParaRPr/>
          </a:p>
        </p:txBody>
      </p:sp>
      <p:pic>
        <p:nvPicPr>
          <p:cNvPr id="258" name="Google Shape;25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2312" y="1491175"/>
            <a:ext cx="4153699" cy="228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7"/>
          <p:cNvSpPr txBox="1"/>
          <p:nvPr/>
        </p:nvSpPr>
        <p:spPr>
          <a:xfrm>
            <a:off x="6224913" y="3729425"/>
            <a:ext cx="1108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7"/>
              </a:rPr>
              <a:t>researchgate.net</a:t>
            </a:r>
            <a:endParaRPr sz="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Hemoglobin Distribution</a:t>
            </a:r>
            <a:endParaRPr/>
          </a:p>
        </p:txBody>
      </p:sp>
      <p:pic>
        <p:nvPicPr>
          <p:cNvPr id="265" name="Google Shape;2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450" y="1017725"/>
            <a:ext cx="5763101" cy="3460926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8"/>
          <p:cNvSpPr txBox="1"/>
          <p:nvPr/>
        </p:nvSpPr>
        <p:spPr>
          <a:xfrm>
            <a:off x="646125" y="4478650"/>
            <a:ext cx="674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Note: There are a total 360 </a:t>
            </a:r>
            <a:r>
              <a:rPr lang="en" sz="1000">
                <a:solidFill>
                  <a:schemeClr val="dk1"/>
                </a:solidFill>
              </a:rPr>
              <a:t>data points</a:t>
            </a:r>
            <a:r>
              <a:rPr lang="en" sz="1000">
                <a:solidFill>
                  <a:schemeClr val="dk1"/>
                </a:solidFill>
              </a:rPr>
              <a:t> (out of the original 426)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Out of these 66, 8 patients didn’t have venous blood draw Hb value, and around 22 </a:t>
            </a:r>
            <a:r>
              <a:rPr lang="en" sz="1000">
                <a:solidFill>
                  <a:schemeClr val="dk1"/>
                </a:solidFill>
              </a:rPr>
              <a:t>patients</a:t>
            </a:r>
            <a:r>
              <a:rPr lang="en" sz="1000">
                <a:solidFill>
                  <a:schemeClr val="dk1"/>
                </a:solidFill>
              </a:rPr>
              <a:t>’ images was not correct in the images folder. The remaining patients were excluded due to an error while feature extraction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/>
          <p:nvPr>
            <p:ph type="title"/>
          </p:nvPr>
        </p:nvSpPr>
        <p:spPr>
          <a:xfrm>
            <a:off x="713100" y="4450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List</a:t>
            </a:r>
            <a:endParaRPr/>
          </a:p>
        </p:txBody>
      </p:sp>
      <p:sp>
        <p:nvSpPr>
          <p:cNvPr id="273" name="Google Shape;273;p29"/>
          <p:cNvSpPr txBox="1"/>
          <p:nvPr>
            <p:ph idx="1" type="body"/>
          </p:nvPr>
        </p:nvSpPr>
        <p:spPr>
          <a:xfrm>
            <a:off x="718725" y="1460825"/>
            <a:ext cx="7818300" cy="19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From RGB Color Space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From HSV Color Space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HHR: high hue ratio (HHR)represents the proportion of pixels with high values in the hue component of the image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From Grayscale Image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Ent: Entropy is used for different textures and blood-vessel distributions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B: Average brightness given by the average grayscale of the image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 features: “g” features are used to observe the blood vessels</a:t>
            </a:r>
            <a:endParaRPr/>
          </a:p>
        </p:txBody>
      </p:sp>
      <p:pic>
        <p:nvPicPr>
          <p:cNvPr id="274" name="Google Shape;2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9"/>
          <p:cNvSpPr txBox="1"/>
          <p:nvPr/>
        </p:nvSpPr>
        <p:spPr>
          <a:xfrm>
            <a:off x="713100" y="164238"/>
            <a:ext cx="15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Link to Paper</a:t>
            </a:r>
            <a:endParaRPr/>
          </a:p>
        </p:txBody>
      </p:sp>
      <p:sp>
        <p:nvSpPr>
          <p:cNvPr id="276" name="Google Shape;276;p29"/>
          <p:cNvSpPr txBox="1"/>
          <p:nvPr>
            <p:ph idx="2" type="body"/>
          </p:nvPr>
        </p:nvSpPr>
        <p:spPr>
          <a:xfrm>
            <a:off x="4913925" y="4374700"/>
            <a:ext cx="36231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Gender</a:t>
            </a:r>
            <a:endParaRPr/>
          </a:p>
        </p:txBody>
      </p:sp>
      <p:sp>
        <p:nvSpPr>
          <p:cNvPr id="277" name="Google Shape;277;p29"/>
          <p:cNvSpPr txBox="1"/>
          <p:nvPr>
            <p:ph idx="3" type="subTitle"/>
          </p:nvPr>
        </p:nvSpPr>
        <p:spPr>
          <a:xfrm>
            <a:off x="724425" y="1060625"/>
            <a:ext cx="72417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Based </a:t>
            </a:r>
            <a:r>
              <a:rPr lang="en"/>
              <a:t>Features</a:t>
            </a:r>
            <a:endParaRPr/>
          </a:p>
        </p:txBody>
      </p:sp>
      <p:sp>
        <p:nvSpPr>
          <p:cNvPr id="278" name="Google Shape;278;p29"/>
          <p:cNvSpPr txBox="1"/>
          <p:nvPr>
            <p:ph idx="4" type="subTitle"/>
          </p:nvPr>
        </p:nvSpPr>
        <p:spPr>
          <a:xfrm>
            <a:off x="4807800" y="3974500"/>
            <a:ext cx="36231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 Based Features</a:t>
            </a:r>
            <a:endParaRPr/>
          </a:p>
        </p:txBody>
      </p:sp>
      <p:graphicFrame>
        <p:nvGraphicFramePr>
          <p:cNvPr id="279" name="Google Shape;279;p29"/>
          <p:cNvGraphicFramePr/>
          <p:nvPr/>
        </p:nvGraphicFramePr>
        <p:xfrm>
          <a:off x="3227100" y="146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{13B38609-6D11-45A3-BDF2-DE61E6B28E0C}</a:tableStyleId>
              </a:tblPr>
              <a:tblGrid>
                <a:gridCol w="992100"/>
                <a:gridCol w="992100"/>
                <a:gridCol w="992100"/>
                <a:gridCol w="992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mean_r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mean_g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mean_b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mean_rg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80" name="Google Shape;28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7483" y="3457750"/>
            <a:ext cx="2235317" cy="41427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1" name="Google Shape;28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72613" y="3448927"/>
            <a:ext cx="2151332" cy="36896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2" name="Google Shape;282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23756" y="3448929"/>
            <a:ext cx="2242368" cy="36896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3" name="Google Shape;283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37475" y="3974507"/>
            <a:ext cx="2151332" cy="46077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4" name="Google Shape;284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27100" y="4020410"/>
            <a:ext cx="1296549" cy="36896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"/>
          <p:cNvSpPr txBox="1"/>
          <p:nvPr>
            <p:ph idx="1" type="body"/>
          </p:nvPr>
        </p:nvSpPr>
        <p:spPr>
          <a:xfrm>
            <a:off x="667688" y="1034500"/>
            <a:ext cx="3623100" cy="25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Linear Regression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SVM Regression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RandomForest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Gradient Boost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k-nearest neighbors (KNN)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Light gradient boosting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CatBoost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Kernel Ridge Regressor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Elastic Net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Bayesian Ridge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XGBoost</a:t>
            </a:r>
            <a:endParaRPr/>
          </a:p>
        </p:txBody>
      </p:sp>
      <p:pic>
        <p:nvPicPr>
          <p:cNvPr id="290" name="Google Shape;2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0"/>
          <p:cNvSpPr txBox="1"/>
          <p:nvPr>
            <p:ph idx="2" type="body"/>
          </p:nvPr>
        </p:nvSpPr>
        <p:spPr>
          <a:xfrm>
            <a:off x="4285088" y="1034300"/>
            <a:ext cx="36231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arenR"/>
            </a:pPr>
            <a:r>
              <a:rPr lang="en"/>
              <a:t>The mentioned </a:t>
            </a:r>
            <a:r>
              <a:rPr b="1" lang="en"/>
              <a:t>11 </a:t>
            </a:r>
            <a:r>
              <a:rPr lang="en"/>
              <a:t>models are ran on the dataset containing </a:t>
            </a:r>
            <a:r>
              <a:rPr b="1" lang="en"/>
              <a:t>360 </a:t>
            </a:r>
            <a:r>
              <a:rPr lang="en"/>
              <a:t>data points</a:t>
            </a:r>
            <a:r>
              <a:rPr lang="en"/>
              <a:t> and </a:t>
            </a:r>
            <a:r>
              <a:rPr b="1" lang="en"/>
              <a:t>14</a:t>
            </a:r>
            <a:r>
              <a:rPr lang="en"/>
              <a:t> features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arenR"/>
            </a:pPr>
            <a:r>
              <a:rPr lang="en"/>
              <a:t>These models are ran individually on eye, palm, nail and tongue data AND also on a combination of the above anatomical features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arenR"/>
            </a:pPr>
            <a:r>
              <a:rPr lang="en"/>
              <a:t>To understand the effect of </a:t>
            </a:r>
            <a:r>
              <a:rPr b="1" lang="en"/>
              <a:t>correlation </a:t>
            </a:r>
            <a:r>
              <a:rPr lang="en"/>
              <a:t>the models are run on a subset of features with correlation values less than </a:t>
            </a:r>
            <a:r>
              <a:rPr b="1" lang="en"/>
              <a:t>0.9</a:t>
            </a:r>
            <a:r>
              <a:rPr lang="en"/>
              <a:t>,</a:t>
            </a:r>
            <a:r>
              <a:rPr b="1" lang="en"/>
              <a:t> 0.8</a:t>
            </a:r>
            <a:r>
              <a:rPr lang="en"/>
              <a:t> and </a:t>
            </a:r>
            <a:r>
              <a:rPr b="1" lang="en"/>
              <a:t>0.7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arenR"/>
            </a:pPr>
            <a:r>
              <a:rPr lang="en"/>
              <a:t>Finally the dataset is split in </a:t>
            </a:r>
            <a:r>
              <a:rPr b="1" lang="en"/>
              <a:t>70/30</a:t>
            </a:r>
            <a:r>
              <a:rPr lang="en"/>
              <a:t> for training and testing, AND this split is performed </a:t>
            </a:r>
            <a:r>
              <a:rPr b="1" lang="en"/>
              <a:t>50 times</a:t>
            </a:r>
            <a:r>
              <a:rPr lang="en"/>
              <a:t> to get the average results</a:t>
            </a:r>
            <a:endParaRPr/>
          </a:p>
        </p:txBody>
      </p:sp>
      <p:sp>
        <p:nvSpPr>
          <p:cNvPr id="292" name="Google Shape;292;p30"/>
          <p:cNvSpPr txBox="1"/>
          <p:nvPr>
            <p:ph idx="3" type="subTitle"/>
          </p:nvPr>
        </p:nvSpPr>
        <p:spPr>
          <a:xfrm>
            <a:off x="673388" y="692200"/>
            <a:ext cx="36117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Regression Models Compared</a:t>
            </a:r>
            <a:endParaRPr/>
          </a:p>
        </p:txBody>
      </p:sp>
      <p:sp>
        <p:nvSpPr>
          <p:cNvPr id="293" name="Google Shape;293;p30"/>
          <p:cNvSpPr txBox="1"/>
          <p:nvPr>
            <p:ph idx="4" type="subTitle"/>
          </p:nvPr>
        </p:nvSpPr>
        <p:spPr>
          <a:xfrm>
            <a:off x="4285088" y="692200"/>
            <a:ext cx="3623100" cy="3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"/>
          <p:cNvSpPr txBox="1"/>
          <p:nvPr>
            <p:ph type="title"/>
          </p:nvPr>
        </p:nvSpPr>
        <p:spPr>
          <a:xfrm>
            <a:off x="661850" y="56538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Eye </a:t>
            </a:r>
            <a:r>
              <a:rPr lang="en"/>
              <a:t>Results</a:t>
            </a:r>
            <a:endParaRPr/>
          </a:p>
        </p:txBody>
      </p:sp>
      <p:pic>
        <p:nvPicPr>
          <p:cNvPr id="299" name="Google Shape;2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0" name="Google Shape;300;p31"/>
          <p:cNvGraphicFramePr/>
          <p:nvPr/>
        </p:nvGraphicFramePr>
        <p:xfrm>
          <a:off x="491263" y="704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{13B38609-6D11-45A3-BDF2-DE61E6B28E0C}</a:tableStyleId>
              </a:tblPr>
              <a:tblGrid>
                <a:gridCol w="816150"/>
                <a:gridCol w="894150"/>
                <a:gridCol w="825875"/>
                <a:gridCol w="728400"/>
                <a:gridCol w="816150"/>
                <a:gridCol w="816150"/>
                <a:gridCol w="816150"/>
                <a:gridCol w="816150"/>
                <a:gridCol w="816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Correlation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Model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Accuracy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Precision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Sensitivity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Specificity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LOOCV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SVM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1.188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0.319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0.836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0.624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1.000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0.775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Sensitivity (avg)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LGBM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1.293 (0.081)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0.205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(0.086)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0.703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(0.049)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0.440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(0.124)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0.303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(0.099)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0.852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(0.057)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Accuracy (avg)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Bayesian Ridge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1.240	0.090	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0.270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(0.086)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0.729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(0.042)	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0.520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(0.191)	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0.233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(0.131)	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0.913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(0.060)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MAE (avg)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Bayesian Ridge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1.206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(0.082)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0.309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(0.068)	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0.725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(0.037)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0.491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(0.264)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0.169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(0.124)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0.937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(0.057)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Sensitivity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(overall)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Bayesian Ridge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1.276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0.327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0.787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0.586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0.607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0.85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MAE (overall)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Bayesian Ridge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0.996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0.474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0.815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0.643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0.375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0.940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1" name="Google Shape;301;p31"/>
          <p:cNvSpPr txBox="1"/>
          <p:nvPr/>
        </p:nvSpPr>
        <p:spPr>
          <a:xfrm>
            <a:off x="5388150" y="4090375"/>
            <a:ext cx="245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Acceptable MAE cutoff is 0.5 g/dl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Threshold for Sensitivity is 10.5 g/dL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urgery Clinical Case by Slidesgo">
  <a:themeElements>
    <a:clrScheme name="Custom 3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7EBEB"/>
      </a:accent1>
      <a:accent2>
        <a:srgbClr val="F2DADA"/>
      </a:accent2>
      <a:accent3>
        <a:srgbClr val="D9B6B6"/>
      </a:accent3>
      <a:accent4>
        <a:srgbClr val="9EA4FF"/>
      </a:accent4>
      <a:accent5>
        <a:srgbClr val="2E1D91"/>
      </a:accent5>
      <a:accent6>
        <a:srgbClr val="2E1D9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