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D1FA28-54FE-4335-A7E7-40E5A2E14E7D}">
  <a:tblStyle styleId="{8FD1FA28-54FE-4335-A7E7-40E5A2E14E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28d10fd5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28d10fd5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28d10fd5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28d10fd5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28d10fd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28d10fd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28d10fd5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28d10fd5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28d10fd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28d10fd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8d10fd5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8d10fd5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28d10fd5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28d10fd5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28d10fd5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28d10fd5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28d10fd5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28d10fd5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28d10fd5a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28d10fd5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28d10fd5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28d10fd5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37de1d5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37de1d5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28d10fd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28d10fd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32e2ef5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32e2ef5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28d10fd5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28d10fd5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28d10fd5a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28d10fd5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37de1d5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37de1d5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32e2ef5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32e2ef5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32e2ef5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e32e2ef5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28d10fd5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28d10fd5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8d10fd5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8d10fd5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28d10fd5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28d10fd5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28d10fd5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28d10fd5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28d10fd5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28d10fd5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28d10fd5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28d10fd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28d10fd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28d10fd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nlinelibrary.wiley.com/doi/abs/10.1002/ima.22359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abstract/document/929313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818450" y="2110050"/>
            <a:ext cx="550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6th June </a:t>
            </a:r>
            <a:r>
              <a:rPr b="1" lang="en" sz="4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 sz="4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Nail (Avg)</a:t>
            </a:r>
            <a:endParaRPr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2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32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Palm (Best)</a:t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p33"/>
          <p:cNvGraphicFramePr/>
          <p:nvPr/>
        </p:nvGraphicFramePr>
        <p:xfrm>
          <a:off x="7130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0.73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Bernoulli Naive Bayes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0.95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33"/>
          <p:cNvSpPr txBox="1"/>
          <p:nvPr/>
        </p:nvSpPr>
        <p:spPr>
          <a:xfrm>
            <a:off x="6423000" y="41033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Palm (Avg)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p34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34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Tongue (Best)</a:t>
            </a:r>
            <a:endParaRPr/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35"/>
          <p:cNvGraphicFramePr/>
          <p:nvPr/>
        </p:nvGraphicFramePr>
        <p:xfrm>
          <a:off x="7130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0.74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35"/>
          <p:cNvSpPr txBox="1"/>
          <p:nvPr/>
        </p:nvSpPr>
        <p:spPr>
          <a:xfrm>
            <a:off x="6423000" y="41033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Tongue (Avg)</a:t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6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6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(Best)</a:t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37"/>
          <p:cNvGraphicFramePr/>
          <p:nvPr/>
        </p:nvGraphicFramePr>
        <p:xfrm>
          <a:off x="7130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0.69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0.75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0.89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37"/>
          <p:cNvSpPr txBox="1"/>
          <p:nvPr/>
        </p:nvSpPr>
        <p:spPr>
          <a:xfrm>
            <a:off x="6423000" y="41033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38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38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Hb value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713050" y="14029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'Feature 0': 'mean_g_nail',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1': 'mean_b_nail',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2': 'HHR_nail',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3': 'Ent_nail',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4': 'B_nail',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5': 'G1_nail',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6': 'G2_nail',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7': 'G3_nail',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8': 'G4_nail',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9': 'G5_nail',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10': 'mean_r_palm',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11': 'mean_g_palm',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12': 'mean_b_palm',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13': 'HHR_palm',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14': 'Ent_palm',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15': 'B_palm',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16': 'G1_palm',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17': 'G2_palm',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18': 'G3_palm',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19': 'G4_palm',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20': 'G5_palm',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21': 'mean_b_tongue',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22': 'HHR_tongue',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23': 'Ent_tongue',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24': 'mean_r_eye',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25': 'mean_rg_eye',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26': 'HHR_eye'</a:t>
            </a:r>
            <a:endParaRPr sz="800"/>
          </a:p>
        </p:txBody>
      </p:sp>
      <p:sp>
        <p:nvSpPr>
          <p:cNvPr id="340" name="Google Shape;340;p39"/>
          <p:cNvSpPr txBox="1"/>
          <p:nvPr>
            <p:ph idx="2" type="body"/>
          </p:nvPr>
        </p:nvSpPr>
        <p:spPr>
          <a:xfrm>
            <a:off x="4807825" y="14027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'Feature 0': 'gender',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1': 'age',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2': 'mean_g_eye',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3': 'mean_b_eye',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4': 'Ent_eye',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5': 'B_eye',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6': 'G1_eye',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7': 'G2_eye',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8': 'G3_eye',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9': 'G4_eye',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10': 'G5_eye',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11': 'mean_r_tongue',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12':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13':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14': 'mean_rg_tongue',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15': 'B_tongue',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16': 'G1_tongue',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17': 'G2_tongue',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18': 'G3_tongue',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19': 'G4_tongue',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20': 'G5_tongue',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21': 'mean_rg_palm',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22': 'mean_r_nail',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23': 'mean_rg_nail'</a:t>
            </a:r>
            <a:endParaRPr sz="900"/>
          </a:p>
        </p:txBody>
      </p:sp>
      <p:sp>
        <p:nvSpPr>
          <p:cNvPr id="341" name="Google Shape;341;p39"/>
          <p:cNvSpPr txBox="1"/>
          <p:nvPr>
            <p:ph idx="3" type="subTitle"/>
          </p:nvPr>
        </p:nvSpPr>
        <p:spPr>
          <a:xfrm>
            <a:off x="718750" y="106062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</p:txBody>
      </p:sp>
      <p:sp>
        <p:nvSpPr>
          <p:cNvPr id="342" name="Google Shape;342;p39"/>
          <p:cNvSpPr txBox="1"/>
          <p:nvPr>
            <p:ph idx="4" type="subTitle"/>
          </p:nvPr>
        </p:nvSpPr>
        <p:spPr>
          <a:xfrm>
            <a:off x="4807825" y="106062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Correlation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6618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(Best)</a:t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9" name="Google Shape;349;p40"/>
          <p:cNvGraphicFramePr/>
          <p:nvPr/>
        </p:nvGraphicFramePr>
        <p:xfrm>
          <a:off x="713075" y="6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0" name="Google Shape;350;p40"/>
          <p:cNvGraphicFramePr/>
          <p:nvPr/>
        </p:nvGraphicFramePr>
        <p:xfrm>
          <a:off x="713075" y="269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40"/>
          <p:cNvSpPr txBox="1"/>
          <p:nvPr/>
        </p:nvSpPr>
        <p:spPr>
          <a:xfrm>
            <a:off x="303375" y="8934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303375" y="282155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3486075" y="47132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41"/>
          <p:cNvGraphicFramePr/>
          <p:nvPr/>
        </p:nvGraphicFramePr>
        <p:xfrm>
          <a:off x="835975" y="12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0.56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41"/>
          <p:cNvSpPr txBox="1"/>
          <p:nvPr/>
        </p:nvSpPr>
        <p:spPr>
          <a:xfrm>
            <a:off x="477475" y="18330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3147950" y="4559550"/>
            <a:ext cx="30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99" y="1105775"/>
            <a:ext cx="5536001" cy="33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17225" y="4563575"/>
            <a:ext cx="73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Note: There are 8 people with missing haemoglobin values. There are many </a:t>
            </a:r>
            <a:r>
              <a:rPr lang="en" sz="1000">
                <a:solidFill>
                  <a:schemeClr val="dk1"/>
                </a:solidFill>
              </a:rPr>
              <a:t>incorrect</a:t>
            </a:r>
            <a:r>
              <a:rPr lang="en" sz="1000">
                <a:solidFill>
                  <a:schemeClr val="dk1"/>
                </a:solidFill>
              </a:rPr>
              <a:t> images in individual anatomy, the maximum in eye (14 incorrect images). Therefore out of 426 participants 8 have missing venous blood draw results and 21 patients have </a:t>
            </a:r>
            <a:r>
              <a:rPr lang="en" sz="1000">
                <a:solidFill>
                  <a:schemeClr val="dk1"/>
                </a:solidFill>
              </a:rPr>
              <a:t>incorrect</a:t>
            </a:r>
            <a:r>
              <a:rPr lang="en" sz="1000">
                <a:solidFill>
                  <a:schemeClr val="dk1"/>
                </a:solidFill>
              </a:rPr>
              <a:t> images in respective anatomies which makes total valid </a:t>
            </a:r>
            <a:r>
              <a:rPr lang="en" sz="1000">
                <a:solidFill>
                  <a:schemeClr val="dk1"/>
                </a:solidFill>
              </a:rPr>
              <a:t>participants</a:t>
            </a:r>
            <a:r>
              <a:rPr lang="en" sz="1000">
                <a:solidFill>
                  <a:schemeClr val="dk1"/>
                </a:solidFill>
              </a:rPr>
              <a:t> as </a:t>
            </a:r>
            <a:r>
              <a:rPr b="1" lang="en" sz="1000">
                <a:solidFill>
                  <a:schemeClr val="dk1"/>
                </a:solidFill>
              </a:rPr>
              <a:t>397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17225" y="445025"/>
            <a:ext cx="84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Hemoglobin Distribution</a:t>
            </a:r>
            <a:endParaRPr b="1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2"/>
          <p:cNvGraphicFramePr/>
          <p:nvPr/>
        </p:nvGraphicFramePr>
        <p:xfrm>
          <a:off x="835950" y="11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42"/>
          <p:cNvSpPr txBox="1"/>
          <p:nvPr/>
        </p:nvSpPr>
        <p:spPr>
          <a:xfrm>
            <a:off x="405775" y="174060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3147950" y="4559550"/>
            <a:ext cx="30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Anemia Distribution</a:t>
            </a:r>
            <a:endParaRPr/>
          </a:p>
        </p:txBody>
      </p:sp>
      <p:pic>
        <p:nvPicPr>
          <p:cNvPr id="377" name="Google Shape;3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/>
          <p:nvPr>
            <p:ph idx="3" type="subTitle"/>
          </p:nvPr>
        </p:nvSpPr>
        <p:spPr>
          <a:xfrm>
            <a:off x="450925" y="1060625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Cutoff - 11.5 (for both gender)</a:t>
            </a:r>
            <a:endParaRPr/>
          </a:p>
        </p:txBody>
      </p:sp>
      <p:sp>
        <p:nvSpPr>
          <p:cNvPr id="379" name="Google Shape;379;p43"/>
          <p:cNvSpPr txBox="1"/>
          <p:nvPr>
            <p:ph idx="4" type="subTitle"/>
          </p:nvPr>
        </p:nvSpPr>
        <p:spPr>
          <a:xfrm>
            <a:off x="4771438" y="1060625"/>
            <a:ext cx="36231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Cutoff - 12.33 (for both gender)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12" y="1582488"/>
            <a:ext cx="4208775" cy="253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82500"/>
            <a:ext cx="4208775" cy="253310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3"/>
          <p:cNvSpPr txBox="1"/>
          <p:nvPr/>
        </p:nvSpPr>
        <p:spPr>
          <a:xfrm>
            <a:off x="2548350" y="4368900"/>
            <a:ext cx="4047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Original Distribution - 261 (Anemic), 137 (Non-Anemic)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Hb value</a:t>
            </a:r>
            <a:endParaRPr/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713050" y="14029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'Feature 0': 'mean_g_nail',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1': 'mean_b_nail',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2': 'HHR_nail',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3': 'Ent_nail',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4': 'B_nail',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5': 'G1_nail',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6': 'G2_nail',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7': 'G3_nail',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8': 'G4_nail',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9': 'G5_nail',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10': 'mean_r_palm',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11': 'mean_g_palm',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12': 'mean_b_palm',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13': 'HHR_palm',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14': 'Ent_palm',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15': 'B_palm',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16': 'G1_palm',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17': 'G2_palm',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18': 'G3_palm',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19': 'G4_palm',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20': 'G5_palm',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21': 'mean_b_tongue',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22': 'HHR_tongue',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23': 'Ent_tongue',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24': 'mean_r_eye',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25': 'mean_rg_eye',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26': 'HHR_eye'</a:t>
            </a:r>
            <a:endParaRPr sz="800"/>
          </a:p>
        </p:txBody>
      </p:sp>
      <p:sp>
        <p:nvSpPr>
          <p:cNvPr id="389" name="Google Shape;389;p44"/>
          <p:cNvSpPr txBox="1"/>
          <p:nvPr>
            <p:ph idx="2" type="body"/>
          </p:nvPr>
        </p:nvSpPr>
        <p:spPr>
          <a:xfrm>
            <a:off x="4807825" y="14027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'Feature 0': 'gender',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1': 'age',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2': 'mean_g_eye',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3': 'mean_b_eye',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4': 'Ent_eye',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5': 'B_eye',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6': 'G1_eye',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7': 'G2_eye',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8': 'G3_eye',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9': 'G4_eye',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10': 'G5_eye',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11': 'mean_r_tongue',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12':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13':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14': 'mean_rg_tongue',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15': 'B_tongue',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16': 'G1_tongue',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17': 'G2_tongue',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18': 'G3_tongue',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19': 'G4_tongue',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20': 'G5_tongue',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21': 'mean_rg_palm',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22': 'mean_r_nail',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23': 'mean_rg_nail'</a:t>
            </a:r>
            <a:endParaRPr sz="900"/>
          </a:p>
        </p:txBody>
      </p:sp>
      <p:sp>
        <p:nvSpPr>
          <p:cNvPr id="390" name="Google Shape;390;p44"/>
          <p:cNvSpPr txBox="1"/>
          <p:nvPr>
            <p:ph idx="3" type="subTitle"/>
          </p:nvPr>
        </p:nvSpPr>
        <p:spPr>
          <a:xfrm>
            <a:off x="718750" y="106062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</p:txBody>
      </p:sp>
      <p:sp>
        <p:nvSpPr>
          <p:cNvPr id="391" name="Google Shape;391;p44"/>
          <p:cNvSpPr txBox="1"/>
          <p:nvPr>
            <p:ph idx="4" type="subTitle"/>
          </p:nvPr>
        </p:nvSpPr>
        <p:spPr>
          <a:xfrm>
            <a:off x="4807825" y="106062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Correlation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(Best)</a:t>
            </a:r>
            <a:endParaRPr/>
          </a:p>
        </p:txBody>
      </p:sp>
      <p:pic>
        <p:nvPicPr>
          <p:cNvPr id="397" name="Google Shape;3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45"/>
          <p:cNvGraphicFramePr/>
          <p:nvPr/>
        </p:nvGraphicFramePr>
        <p:xfrm>
          <a:off x="672625" y="6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1.32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9" name="Google Shape;399;p45"/>
          <p:cNvGraphicFramePr/>
          <p:nvPr/>
        </p:nvGraphicFramePr>
        <p:xfrm>
          <a:off x="672625" y="269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1.12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45"/>
          <p:cNvSpPr txBox="1"/>
          <p:nvPr/>
        </p:nvSpPr>
        <p:spPr>
          <a:xfrm>
            <a:off x="303375" y="8934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303375" y="282155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3511650" y="471325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08" name="Google Shape;4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p46"/>
          <p:cNvGraphicFramePr/>
          <p:nvPr/>
        </p:nvGraphicFramePr>
        <p:xfrm>
          <a:off x="583425" y="6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1.48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0.59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0.59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46"/>
          <p:cNvSpPr txBox="1"/>
          <p:nvPr/>
        </p:nvSpPr>
        <p:spPr>
          <a:xfrm>
            <a:off x="224925" y="18330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3208050" y="4573800"/>
            <a:ext cx="30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47"/>
          <p:cNvGraphicFramePr/>
          <p:nvPr/>
        </p:nvGraphicFramePr>
        <p:xfrm>
          <a:off x="614400" y="9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1.27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47"/>
          <p:cNvSpPr txBox="1"/>
          <p:nvPr/>
        </p:nvSpPr>
        <p:spPr>
          <a:xfrm>
            <a:off x="183700" y="174060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3239025" y="4584050"/>
            <a:ext cx="30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(Best)</a:t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7" name="Google Shape;427;p48"/>
          <p:cNvGraphicFramePr/>
          <p:nvPr/>
        </p:nvGraphicFramePr>
        <p:xfrm>
          <a:off x="363650" y="15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0.85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1.15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0.43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48"/>
          <p:cNvSpPr txBox="1"/>
          <p:nvPr/>
        </p:nvSpPr>
        <p:spPr>
          <a:xfrm>
            <a:off x="3511650" y="471325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</p:txBody>
      </p:sp>
      <p:sp>
        <p:nvSpPr>
          <p:cNvPr id="429" name="Google Shape;429;p48"/>
          <p:cNvSpPr txBox="1"/>
          <p:nvPr/>
        </p:nvSpPr>
        <p:spPr>
          <a:xfrm>
            <a:off x="363650" y="757000"/>
            <a:ext cx="21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are considered here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35" name="Google Shape;4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6" name="Google Shape;436;p49"/>
          <p:cNvGraphicFramePr/>
          <p:nvPr/>
        </p:nvGraphicFramePr>
        <p:xfrm>
          <a:off x="363650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1.95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49"/>
          <p:cNvSpPr txBox="1"/>
          <p:nvPr/>
        </p:nvSpPr>
        <p:spPr>
          <a:xfrm>
            <a:off x="3501400" y="4559550"/>
            <a:ext cx="304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363650" y="4471350"/>
            <a:ext cx="21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are considered here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14375" y="445025"/>
            <a:ext cx="871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Gender Distribution</a:t>
            </a:r>
            <a:endParaRPr/>
          </a:p>
        </p:txBody>
      </p:sp>
      <p:sp>
        <p:nvSpPr>
          <p:cNvPr id="222" name="Google Shape;222;p25"/>
          <p:cNvSpPr txBox="1"/>
          <p:nvPr>
            <p:ph idx="3" type="subTitle"/>
          </p:nvPr>
        </p:nvSpPr>
        <p:spPr>
          <a:xfrm>
            <a:off x="724425" y="106062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223" name="Google Shape;223;p25"/>
          <p:cNvSpPr txBox="1"/>
          <p:nvPr>
            <p:ph idx="4" type="subTitle"/>
          </p:nvPr>
        </p:nvSpPr>
        <p:spPr>
          <a:xfrm>
            <a:off x="4937113" y="1060625"/>
            <a:ext cx="39930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5" y="1402925"/>
            <a:ext cx="4631809" cy="34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09" y="1920788"/>
            <a:ext cx="3993017" cy="240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Prakhar Jain et al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572000" y="568175"/>
            <a:ext cx="1184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Features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mean_r, mean_g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Neural Network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Classification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hreshold - </a:t>
                      </a:r>
                      <a:r>
                        <a:rPr b="1" lang="en" sz="1100"/>
                        <a:t>11.5g/dL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Paper (eye)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99.21%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95.42%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Eye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Palm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Tongue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sHEMO (Sagnik Ghosal et al)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406025" y="568175"/>
            <a:ext cx="1184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  <p:graphicFrame>
        <p:nvGraphicFramePr>
          <p:cNvPr id="241" name="Google Shape;241;p27"/>
          <p:cNvGraphicFramePr/>
          <p:nvPr/>
        </p:nvGraphicFramePr>
        <p:xfrm>
          <a:off x="713100" y="174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552700"/>
                <a:gridCol w="1255550"/>
                <a:gridCol w="1050650"/>
                <a:gridCol w="1286300"/>
                <a:gridCol w="1286300"/>
                <a:gridCol w="128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Features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mean_r,mean_g,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mean_b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Threshold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11.5 g/dL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Paper (Eye)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0.323 g/dL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Eye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1.46 g/dL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38" y="1307913"/>
            <a:ext cx="3905775" cy="2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38" y="606263"/>
            <a:ext cx="3267825" cy="196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8373050" y="606275"/>
            <a:ext cx="4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(cutoff = 13)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8373050" y="2570438"/>
            <a:ext cx="47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(cutoff = 12)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857275" y="606263"/>
            <a:ext cx="39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Anemia </a:t>
            </a:r>
            <a:r>
              <a:rPr lang="en" sz="3000">
                <a:solidFill>
                  <a:schemeClr val="dk1"/>
                </a:solidFill>
              </a:rPr>
              <a:t>Distribution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250" y="2605116"/>
            <a:ext cx="3305237" cy="198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Eye (Best)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29"/>
          <p:cNvGraphicFramePr/>
          <p:nvPr/>
        </p:nvGraphicFramePr>
        <p:xfrm>
          <a:off x="7130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0.89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0.73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Bernoulli Naive Bayes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29"/>
          <p:cNvSpPr txBox="1"/>
          <p:nvPr/>
        </p:nvSpPr>
        <p:spPr>
          <a:xfrm>
            <a:off x="6423000" y="41033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Eye (Avg)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0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30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Nail (Best)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1"/>
          <p:cNvGraphicFramePr/>
          <p:nvPr/>
        </p:nvGraphicFramePr>
        <p:xfrm>
          <a:off x="7130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{8FD1FA28-54FE-4335-A7E7-40E5A2E14E7D}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p31"/>
          <p:cNvSpPr txBox="1"/>
          <p:nvPr/>
        </p:nvSpPr>
        <p:spPr>
          <a:xfrm>
            <a:off x="6423000" y="41033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