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D665A8-3339-459D-895F-9530651A2DBB}">
  <a:tblStyle styleId="{76D665A8-3339-459D-895F-9530651A2D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e92dbe76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e92dbe76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e92dbe760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6e92dbe760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e92dbe760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6e92dbe760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e92dbe760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e92dbe760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e92dbe760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e92dbe760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e92dbe760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e92dbe760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e92dbe760_0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6e92dbe760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e92dbe76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6e92dbe76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e92dbe76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6e92dbe76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e92dbe760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e92dbe760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e92dbe760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6e92dbe760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e92dbe760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e92dbe760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e92dbe760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e92dbe760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e92dbe760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e92dbe760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e92dbe760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e92dbe760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e92dbe760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e92dbe760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e92dbe760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e92dbe760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e92dbe760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6e92dbe760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104" y="1055750"/>
            <a:ext cx="412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104" y="3108350"/>
            <a:ext cx="4122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8696525" y="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8696525" y="445025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subTitle"/>
          </p:nvPr>
        </p:nvSpPr>
        <p:spPr>
          <a:xfrm>
            <a:off x="7172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2" type="subTitle"/>
          </p:nvPr>
        </p:nvSpPr>
        <p:spPr>
          <a:xfrm>
            <a:off x="34336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3" type="subTitle"/>
          </p:nvPr>
        </p:nvSpPr>
        <p:spPr>
          <a:xfrm>
            <a:off x="6150001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2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0" y="0"/>
            <a:ext cx="817198" cy="817198"/>
            <a:chOff x="0" y="0"/>
            <a:chExt cx="1372750" cy="1372750"/>
          </a:xfrm>
        </p:grpSpPr>
        <p:sp>
          <p:nvSpPr>
            <p:cNvPr id="107" name="Google Shape;107;p13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3"/>
          <p:cNvSpPr txBox="1"/>
          <p:nvPr>
            <p:ph type="title"/>
          </p:nvPr>
        </p:nvSpPr>
        <p:spPr>
          <a:xfrm>
            <a:off x="717200" y="441725"/>
            <a:ext cx="2808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7172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3666175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4" name="Google Shape;114;p14"/>
          <p:cNvSpPr txBox="1"/>
          <p:nvPr>
            <p:ph idx="2" type="subTitle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3" type="subTitle"/>
          </p:nvPr>
        </p:nvSpPr>
        <p:spPr>
          <a:xfrm>
            <a:off x="3666175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4" type="subTitle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5" type="subTitle"/>
          </p:nvPr>
        </p:nvSpPr>
        <p:spPr>
          <a:xfrm>
            <a:off x="3666175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8" name="Google Shape;118;p14"/>
          <p:cNvSpPr txBox="1"/>
          <p:nvPr>
            <p:ph idx="6" type="subTitle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19" name="Google Shape;119;p14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120" name="Google Shape;120;p14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8292800" y="0"/>
            <a:ext cx="851100" cy="8511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7441650" y="0"/>
            <a:ext cx="851100" cy="8511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>
            <p:ph type="title"/>
          </p:nvPr>
        </p:nvSpPr>
        <p:spPr>
          <a:xfrm>
            <a:off x="3666175" y="445025"/>
            <a:ext cx="476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7" type="subTitle"/>
          </p:nvPr>
        </p:nvSpPr>
        <p:spPr>
          <a:xfrm>
            <a:off x="6268500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28" name="Google Shape;128;p14"/>
          <p:cNvSpPr txBox="1"/>
          <p:nvPr>
            <p:ph idx="8" type="subTitle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9" type="subTitle"/>
          </p:nvPr>
        </p:nvSpPr>
        <p:spPr>
          <a:xfrm>
            <a:off x="6268500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0" name="Google Shape;130;p14"/>
          <p:cNvSpPr txBox="1"/>
          <p:nvPr>
            <p:ph idx="13" type="subTitle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14" type="subTitle"/>
          </p:nvPr>
        </p:nvSpPr>
        <p:spPr>
          <a:xfrm>
            <a:off x="6268500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2" name="Google Shape;132;p14"/>
          <p:cNvSpPr txBox="1"/>
          <p:nvPr>
            <p:ph idx="15" type="subTitle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15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15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768120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6"/>
          <p:cNvGrpSpPr/>
          <p:nvPr/>
        </p:nvGrpSpPr>
        <p:grpSpPr>
          <a:xfrm>
            <a:off x="217297" y="197659"/>
            <a:ext cx="999809" cy="1009672"/>
            <a:chOff x="-1042825" y="1873925"/>
            <a:chExt cx="948675" cy="958125"/>
          </a:xfrm>
        </p:grpSpPr>
        <p:sp>
          <p:nvSpPr>
            <p:cNvPr id="142" name="Google Shape;142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713100" y="445025"/>
            <a:ext cx="4178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2" type="subTitle"/>
          </p:nvPr>
        </p:nvSpPr>
        <p:spPr>
          <a:xfrm>
            <a:off x="7292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3" type="subTitle"/>
          </p:nvPr>
        </p:nvSpPr>
        <p:spPr>
          <a:xfrm>
            <a:off x="30885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288236" y="300229"/>
            <a:ext cx="669290" cy="675957"/>
            <a:chOff x="-1042825" y="1873925"/>
            <a:chExt cx="948675" cy="958125"/>
          </a:xfrm>
        </p:grpSpPr>
        <p:sp>
          <p:nvSpPr>
            <p:cNvPr id="168" name="Google Shape;168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0" y="0"/>
            <a:ext cx="949500" cy="949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1703800" y="1289100"/>
            <a:ext cx="5736300" cy="17037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>
            <p:ph hasCustomPrompt="1" type="title"/>
          </p:nvPr>
        </p:nvSpPr>
        <p:spPr>
          <a:xfrm>
            <a:off x="2114500" y="1422275"/>
            <a:ext cx="4915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1703800" y="2992800"/>
            <a:ext cx="5736300" cy="7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7290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03972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3" type="subTitle"/>
          </p:nvPr>
        </p:nvSpPr>
        <p:spPr>
          <a:xfrm>
            <a:off x="103972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4" type="subTitle"/>
          </p:nvPr>
        </p:nvSpPr>
        <p:spPr>
          <a:xfrm>
            <a:off x="3652150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5" type="subTitle"/>
          </p:nvPr>
        </p:nvSpPr>
        <p:spPr>
          <a:xfrm>
            <a:off x="3652150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6" type="title"/>
          </p:nvPr>
        </p:nvSpPr>
        <p:spPr>
          <a:xfrm>
            <a:off x="3341727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subTitle"/>
          </p:nvPr>
        </p:nvSpPr>
        <p:spPr>
          <a:xfrm>
            <a:off x="626097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8" type="subTitle"/>
          </p:nvPr>
        </p:nvSpPr>
        <p:spPr>
          <a:xfrm>
            <a:off x="626097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9" type="title"/>
          </p:nvPr>
        </p:nvSpPr>
        <p:spPr>
          <a:xfrm>
            <a:off x="59505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103972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103972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5" type="title"/>
          </p:nvPr>
        </p:nvSpPr>
        <p:spPr>
          <a:xfrm>
            <a:off x="7290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6" type="subTitle"/>
          </p:nvPr>
        </p:nvSpPr>
        <p:spPr>
          <a:xfrm>
            <a:off x="3652150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7" type="subTitle"/>
          </p:nvPr>
        </p:nvSpPr>
        <p:spPr>
          <a:xfrm>
            <a:off x="3652150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8" type="title"/>
          </p:nvPr>
        </p:nvSpPr>
        <p:spPr>
          <a:xfrm>
            <a:off x="3341727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9" type="subTitle"/>
          </p:nvPr>
        </p:nvSpPr>
        <p:spPr>
          <a:xfrm>
            <a:off x="626097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0" type="subTitle"/>
          </p:nvPr>
        </p:nvSpPr>
        <p:spPr>
          <a:xfrm>
            <a:off x="626097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21" type="title"/>
          </p:nvPr>
        </p:nvSpPr>
        <p:spPr>
          <a:xfrm>
            <a:off x="59505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1341189" y="1037700"/>
            <a:ext cx="8160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5" name="Google Shape;45;p6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46" name="Google Shape;46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-7850" y="2435025"/>
            <a:ext cx="9144000" cy="2708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7172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33715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3" type="subTitle"/>
          </p:nvPr>
        </p:nvSpPr>
        <p:spPr>
          <a:xfrm>
            <a:off x="60258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5166525" y="445025"/>
            <a:ext cx="32643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686350" y="0"/>
            <a:ext cx="686400" cy="6864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686350"/>
            <a:ext cx="686400" cy="686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372750" y="686350"/>
            <a:ext cx="337500" cy="3375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subTitle"/>
          </p:nvPr>
        </p:nvSpPr>
        <p:spPr>
          <a:xfrm>
            <a:off x="5878925" y="1025288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5878925" y="1594188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4" name="Google Shape;74;p9"/>
          <p:cNvSpPr txBox="1"/>
          <p:nvPr>
            <p:ph idx="4" type="subTitle"/>
          </p:nvPr>
        </p:nvSpPr>
        <p:spPr>
          <a:xfrm>
            <a:off x="5878925" y="2278879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5" name="Google Shape;75;p9"/>
          <p:cNvSpPr txBox="1"/>
          <p:nvPr>
            <p:ph idx="5" type="subTitle"/>
          </p:nvPr>
        </p:nvSpPr>
        <p:spPr>
          <a:xfrm>
            <a:off x="5878925" y="2966871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6" name="Google Shape;76;p9"/>
          <p:cNvSpPr txBox="1"/>
          <p:nvPr>
            <p:ph idx="6" type="subTitle"/>
          </p:nvPr>
        </p:nvSpPr>
        <p:spPr>
          <a:xfrm>
            <a:off x="5878925" y="3654863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7" name="Google Shape;77;p9"/>
          <p:cNvSpPr txBox="1"/>
          <p:nvPr>
            <p:ph idx="7" type="title"/>
          </p:nvPr>
        </p:nvSpPr>
        <p:spPr>
          <a:xfrm>
            <a:off x="5171575" y="1590888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8" type="title"/>
          </p:nvPr>
        </p:nvSpPr>
        <p:spPr>
          <a:xfrm>
            <a:off x="5171575" y="2278879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9" type="title"/>
          </p:nvPr>
        </p:nvSpPr>
        <p:spPr>
          <a:xfrm>
            <a:off x="5171575" y="2966871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3" type="title"/>
          </p:nvPr>
        </p:nvSpPr>
        <p:spPr>
          <a:xfrm>
            <a:off x="5171575" y="3654863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100" y="445025"/>
            <a:ext cx="260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7131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2" type="subTitle"/>
          </p:nvPr>
        </p:nvSpPr>
        <p:spPr>
          <a:xfrm>
            <a:off x="7131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7131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subTitle"/>
          </p:nvPr>
        </p:nvSpPr>
        <p:spPr>
          <a:xfrm>
            <a:off x="7131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picture containing drawing&#10;&#10;Description automatically generated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59040" y="4698475"/>
            <a:ext cx="871861" cy="2786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ciencedirect.com/science/article/pii/S0933365722002299#bb019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ciencedirect.com/science/article/pii/S0933365722002299#bb0195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sciencedirect.com/science/article/pii/S0933365722002299#bb0195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ciencedirect.com/science/article/pii/S0933365722002299#bb01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ctrTitle"/>
          </p:nvPr>
        </p:nvSpPr>
        <p:spPr>
          <a:xfrm>
            <a:off x="963900" y="1509750"/>
            <a:ext cx="72162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Results</a:t>
            </a:r>
            <a:r>
              <a:rPr lang="en"/>
              <a:t> on Field Data (15th April)</a:t>
            </a:r>
            <a:endParaRPr/>
          </a:p>
        </p:txBody>
      </p:sp>
      <p:sp>
        <p:nvSpPr>
          <p:cNvPr id="208" name="Google Shape;208;p23"/>
          <p:cNvSpPr txBox="1"/>
          <p:nvPr>
            <p:ph idx="1" type="subTitle"/>
          </p:nvPr>
        </p:nvSpPr>
        <p:spPr>
          <a:xfrm>
            <a:off x="2510854" y="3172050"/>
            <a:ext cx="4122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(Only Tongue, Fingernail and Palm)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ctrTitle"/>
          </p:nvPr>
        </p:nvSpPr>
        <p:spPr>
          <a:xfrm>
            <a:off x="2885850" y="2110050"/>
            <a:ext cx="33723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Palm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175" y="199000"/>
            <a:ext cx="2534100" cy="238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1925"/>
            <a:ext cx="2534100" cy="2385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450" y="2657626"/>
            <a:ext cx="2394200" cy="22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 txBox="1"/>
          <p:nvPr>
            <p:ph type="title"/>
          </p:nvPr>
        </p:nvSpPr>
        <p:spPr>
          <a:xfrm>
            <a:off x="0" y="619225"/>
            <a:ext cx="6927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</a:t>
            </a:r>
            <a:endParaRPr sz="4000"/>
          </a:p>
        </p:txBody>
      </p:sp>
      <p:sp>
        <p:nvSpPr>
          <p:cNvPr id="279" name="Google Shape;279;p33"/>
          <p:cNvSpPr txBox="1"/>
          <p:nvPr/>
        </p:nvSpPr>
        <p:spPr>
          <a:xfrm>
            <a:off x="1636975" y="2571750"/>
            <a:ext cx="655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Mask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5824200" y="2657625"/>
            <a:ext cx="12819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Original Image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2649200" y="3589925"/>
            <a:ext cx="65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Input Data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2175" y="199000"/>
            <a:ext cx="2528375" cy="238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71925"/>
            <a:ext cx="2528375" cy="238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36450" y="2657625"/>
            <a:ext cx="2394200" cy="225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90" name="Google Shape;290;p34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{76D665A8-3339-459D-895F-9530651A2DBB}</a:tableStyleId>
              </a:tblPr>
              <a:tblGrid>
                <a:gridCol w="2109100"/>
                <a:gridCol w="1249600"/>
                <a:gridCol w="1270450"/>
                <a:gridCol w="1368975"/>
                <a:gridCol w="1240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hlinkClick r:id="rId3"/>
                        </a:rPr>
                        <a:t>Paper</a:t>
                      </a:r>
                      <a:r>
                        <a:rPr b="1" lang="en"/>
                        <a:t> (SVM)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 ± 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 ± 0.14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 ± 0.08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70/30 Split (LR)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Leave One Out (LR)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PyCaret (ridge)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1" name="Google Shape;291;p34"/>
          <p:cNvGraphicFramePr/>
          <p:nvPr/>
        </p:nvGraphicFramePr>
        <p:xfrm>
          <a:off x="952475" y="111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{76D665A8-3339-459D-895F-9530651A2DBB}</a:tableStyleId>
              </a:tblPr>
              <a:tblGrid>
                <a:gridCol w="672025"/>
                <a:gridCol w="1437100"/>
                <a:gridCol w="1054550"/>
                <a:gridCol w="1054550"/>
                <a:gridCol w="1054550"/>
                <a:gridCol w="1054550"/>
                <a:gridCol w="1054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 - 70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- 30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Test - 30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LOOCV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LOOCV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PyCaret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0.00063(XGB)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1.30(LR)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1.31(RF)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1.26(LR)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1.31(RF)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1.28(ridge)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R2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1.0000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(XGB)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0.33(LR)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0.29(LR)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(ridge)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ctrTitle"/>
          </p:nvPr>
        </p:nvSpPr>
        <p:spPr>
          <a:xfrm>
            <a:off x="3156600" y="2110050"/>
            <a:ext cx="2830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Tongue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175" y="199000"/>
            <a:ext cx="2534100" cy="238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1925"/>
            <a:ext cx="2534100" cy="2385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450" y="2657626"/>
            <a:ext cx="2394200" cy="22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6"/>
          <p:cNvSpPr txBox="1"/>
          <p:nvPr>
            <p:ph type="title"/>
          </p:nvPr>
        </p:nvSpPr>
        <p:spPr>
          <a:xfrm>
            <a:off x="0" y="619225"/>
            <a:ext cx="6927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</a:t>
            </a:r>
            <a:endParaRPr sz="4000"/>
          </a:p>
        </p:txBody>
      </p:sp>
      <p:sp>
        <p:nvSpPr>
          <p:cNvPr id="305" name="Google Shape;305;p36"/>
          <p:cNvSpPr txBox="1"/>
          <p:nvPr/>
        </p:nvSpPr>
        <p:spPr>
          <a:xfrm>
            <a:off x="1636975" y="2571750"/>
            <a:ext cx="655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Mask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5824200" y="2657625"/>
            <a:ext cx="12819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Original Image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07" name="Google Shape;307;p36"/>
          <p:cNvSpPr txBox="1"/>
          <p:nvPr/>
        </p:nvSpPr>
        <p:spPr>
          <a:xfrm>
            <a:off x="2649200" y="3589925"/>
            <a:ext cx="65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Input Data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2175" y="199004"/>
            <a:ext cx="2534100" cy="239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71925"/>
            <a:ext cx="2534100" cy="239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0550" y="2663025"/>
            <a:ext cx="2394200" cy="225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316" name="Google Shape;316;p37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{76D665A8-3339-459D-895F-9530651A2DBB}</a:tableStyleId>
              </a:tblPr>
              <a:tblGrid>
                <a:gridCol w="2169075"/>
                <a:gridCol w="1150200"/>
                <a:gridCol w="1339450"/>
                <a:gridCol w="1319700"/>
                <a:gridCol w="1260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hlinkClick r:id="rId3"/>
                        </a:rPr>
                        <a:t>Paper</a:t>
                      </a:r>
                      <a:r>
                        <a:rPr b="1" lang="en"/>
                        <a:t> (SVM)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 ± 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 ± 0.14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 ± 0.08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70/30 Split (BR)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Leave One Out (LR)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PyCaret (RF)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7" name="Google Shape;317;p37"/>
          <p:cNvGraphicFramePr/>
          <p:nvPr/>
        </p:nvGraphicFramePr>
        <p:xfrm>
          <a:off x="952475" y="111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{76D665A8-3339-459D-895F-9530651A2DBB}</a:tableStyleId>
              </a:tblPr>
              <a:tblGrid>
                <a:gridCol w="678725"/>
                <a:gridCol w="138957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 - 70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- 30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Test - 30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LOOCV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LOOCV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PyCaret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0.00053(XGB)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1.28(BR)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1.35(LR)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1.33(LR)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1.36(RF)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1.31(RF)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R2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1.0000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(XGB)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(BR)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0.02(LR)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0.24(LR)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0.197(RF)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</a:t>
            </a:r>
            <a:r>
              <a:rPr lang="en"/>
              <a:t>Results</a:t>
            </a:r>
            <a:endParaRPr/>
          </a:p>
        </p:txBody>
      </p:sp>
      <p:graphicFrame>
        <p:nvGraphicFramePr>
          <p:cNvPr id="323" name="Google Shape;323;p38"/>
          <p:cNvGraphicFramePr/>
          <p:nvPr/>
        </p:nvGraphicFramePr>
        <p:xfrm>
          <a:off x="952500" y="17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{76D665A8-3339-459D-895F-9530651A2DBB}</a:tableStyleId>
              </a:tblPr>
              <a:tblGrid>
                <a:gridCol w="1447800"/>
                <a:gridCol w="1684300"/>
                <a:gridCol w="12113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Right Nail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LOOCV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Left Palm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LOOCV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Tongue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LOOCV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Results</a:t>
            </a:r>
            <a:endParaRPr/>
          </a:p>
        </p:txBody>
      </p:sp>
      <p:graphicFrame>
        <p:nvGraphicFramePr>
          <p:cNvPr id="329" name="Google Shape;329;p39"/>
          <p:cNvGraphicFramePr/>
          <p:nvPr/>
        </p:nvGraphicFramePr>
        <p:xfrm>
          <a:off x="626863" y="17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{76D665A8-3339-459D-895F-9530651A2DBB}</a:tableStyleId>
              </a:tblPr>
              <a:tblGrid>
                <a:gridCol w="1927525"/>
                <a:gridCol w="1259650"/>
                <a:gridCol w="1335150"/>
                <a:gridCol w="1093125"/>
                <a:gridCol w="1086650"/>
                <a:gridCol w="1188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Anatomy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hlinkClick r:id="rId3"/>
                        </a:rPr>
                        <a:t>Paper</a:t>
                      </a:r>
                      <a:r>
                        <a:rPr b="1" lang="en"/>
                        <a:t> (SVM)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Eye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 ± 0.06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 ± 0.14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 ± 0.08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Leave One Out (RF)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Right Nail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Leave One Out (LR)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Left Palm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Leave One Out (LR)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Tongue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 (Next 2 weeks)</a:t>
            </a:r>
            <a:endParaRPr/>
          </a:p>
        </p:txBody>
      </p:sp>
      <p:sp>
        <p:nvSpPr>
          <p:cNvPr id="335" name="Google Shape;335;p40"/>
          <p:cNvSpPr txBox="1"/>
          <p:nvPr>
            <p:ph idx="1" type="body"/>
          </p:nvPr>
        </p:nvSpPr>
        <p:spPr>
          <a:xfrm>
            <a:off x="713100" y="1152475"/>
            <a:ext cx="7717800" cy="25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Part 1: Data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Cleaning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Error Handling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Exploratory data analysis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More annotations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Part 2: Modelling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Trying out models with more data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Adding more features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Improving results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1992900" y="1816800"/>
            <a:ext cx="51582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on Blood Reports: Gender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799" y="1510150"/>
            <a:ext cx="5331826" cy="30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on Blood Reports: Age</a:t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438" y="1306525"/>
            <a:ext cx="4975124" cy="30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on Blood Reports: Age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224" y="1060625"/>
            <a:ext cx="3619424" cy="20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00" y="1060625"/>
            <a:ext cx="3619424" cy="207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8" name="Google Shape;228;p26"/>
          <p:cNvGraphicFramePr/>
          <p:nvPr/>
        </p:nvGraphicFramePr>
        <p:xfrm>
          <a:off x="614088" y="32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{76D665A8-3339-459D-895F-9530651A2DBB}</a:tableStyleId>
              </a:tblPr>
              <a:tblGrid>
                <a:gridCol w="812775"/>
                <a:gridCol w="730775"/>
                <a:gridCol w="771775"/>
                <a:gridCol w="771775"/>
                <a:gridCol w="771775"/>
                <a:gridCol w="771775"/>
                <a:gridCol w="771775"/>
                <a:gridCol w="771775"/>
                <a:gridCol w="782025"/>
                <a:gridCol w="761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&lt;=20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(20,30]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(30,40]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(40,50]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(50,60]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(60,70]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(70,80]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(80,90]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&gt;90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on Blood Reports: Hb </a:t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012" y="1407950"/>
            <a:ext cx="5021974" cy="301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on Blood Reports: Hb </a:t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1060625"/>
            <a:ext cx="3455926" cy="18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225" y="1060624"/>
            <a:ext cx="3455923" cy="1767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2" name="Google Shape;242;p28"/>
          <p:cNvGraphicFramePr/>
          <p:nvPr/>
        </p:nvGraphicFramePr>
        <p:xfrm>
          <a:off x="2081113" y="289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{76D665A8-3339-459D-895F-9530651A2DBB}</a:tableStyleId>
              </a:tblPr>
              <a:tblGrid>
                <a:gridCol w="1985050"/>
                <a:gridCol w="1595700"/>
                <a:gridCol w="1401025"/>
              </a:tblGrid>
              <a:tr h="32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Anemia 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Female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Severe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Anemia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Moderate Anemia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Mild Anemia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No-Anemia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ctrTitle"/>
          </p:nvPr>
        </p:nvSpPr>
        <p:spPr>
          <a:xfrm>
            <a:off x="1587300" y="2110050"/>
            <a:ext cx="5969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Fingernail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175" y="199000"/>
            <a:ext cx="2534100" cy="238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1925"/>
            <a:ext cx="2534100" cy="2385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450" y="2657626"/>
            <a:ext cx="2394200" cy="22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>
            <p:ph type="title"/>
          </p:nvPr>
        </p:nvSpPr>
        <p:spPr>
          <a:xfrm>
            <a:off x="0" y="619225"/>
            <a:ext cx="6927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</a:t>
            </a:r>
            <a:endParaRPr sz="4000"/>
          </a:p>
        </p:txBody>
      </p:sp>
      <p:sp>
        <p:nvSpPr>
          <p:cNvPr id="256" name="Google Shape;256;p30"/>
          <p:cNvSpPr txBox="1"/>
          <p:nvPr/>
        </p:nvSpPr>
        <p:spPr>
          <a:xfrm>
            <a:off x="1636975" y="2571750"/>
            <a:ext cx="655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Mask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5824200" y="2657625"/>
            <a:ext cx="12819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Original Image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2649200" y="3589925"/>
            <a:ext cx="65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Input Data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64" name="Google Shape;264;p31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{76D665A8-3339-459D-895F-9530651A2DBB}</a:tableStyleId>
              </a:tblPr>
              <a:tblGrid>
                <a:gridCol w="2238075"/>
                <a:gridCol w="1228925"/>
                <a:gridCol w="1260725"/>
                <a:gridCol w="1299975"/>
                <a:gridCol w="121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hlinkClick r:id="rId3"/>
                        </a:rPr>
                        <a:t>Paper</a:t>
                      </a:r>
                      <a:r>
                        <a:rPr b="1" lang="en"/>
                        <a:t> (SVM)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 ± 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 ± 0.14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 ± 0.08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70/30 Split (RF)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Leave One Out (RF)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PyCaret (RF)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5" name="Google Shape;265;p31"/>
          <p:cNvGraphicFramePr/>
          <p:nvPr/>
        </p:nvGraphicFramePr>
        <p:xfrm>
          <a:off x="952475" y="111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{76D665A8-3339-459D-895F-9530651A2DBB}</a:tableStyleId>
              </a:tblPr>
              <a:tblGrid>
                <a:gridCol w="728000"/>
                <a:gridCol w="1389575"/>
                <a:gridCol w="984875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 - 70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- 30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Test - 30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LOOCV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LOOCV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PyCaret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0.00065(XGB)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1.17(RF)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1.18(LR)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1.28(CB)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1.29(RF)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1.3(RF)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1.0000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(XGB)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0.23(LR)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0.30(CB)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0.29(RF)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0.26(RF)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2E1D91"/>
      </a:accent5>
      <a:accent6>
        <a:srgbClr val="2E1D9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