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64" r:id="rId2"/>
    <p:sldId id="276" r:id="rId3"/>
    <p:sldId id="281" r:id="rId4"/>
    <p:sldId id="282" r:id="rId5"/>
    <p:sldId id="283" r:id="rId6"/>
    <p:sldId id="284" r:id="rId7"/>
    <p:sldId id="285" r:id="rId8"/>
    <p:sldId id="286" r:id="rId9"/>
    <p:sldId id="287" r:id="rId10"/>
    <p:sldId id="295" r:id="rId11"/>
    <p:sldId id="288" r:id="rId12"/>
    <p:sldId id="289" r:id="rId13"/>
    <p:sldId id="290" r:id="rId14"/>
    <p:sldId id="291" r:id="rId15"/>
    <p:sldId id="293"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526" autoAdjust="0"/>
    <p:restoredTop sz="94280" autoAdjust="0"/>
  </p:normalViewPr>
  <p:slideViewPr>
    <p:cSldViewPr showGuides="1">
      <p:cViewPr varScale="1">
        <p:scale>
          <a:sx n="86" d="100"/>
          <a:sy n="86" d="100"/>
        </p:scale>
        <p:origin x="259" y="67"/>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y Bhardwaj" userId="78e27e0be19aa3e7" providerId="LiveId" clId="{135765D0-46BA-45FF-9780-19A680973B48}"/>
    <pc:docChg chg="modSld">
      <pc:chgData name="Shrey Bhardwaj" userId="78e27e0be19aa3e7" providerId="LiveId" clId="{135765D0-46BA-45FF-9780-19A680973B48}" dt="2021-06-29T04:09:22.384" v="25" actId="1076"/>
      <pc:docMkLst>
        <pc:docMk/>
      </pc:docMkLst>
      <pc:sldChg chg="addSp modSp mod">
        <pc:chgData name="Shrey Bhardwaj" userId="78e27e0be19aa3e7" providerId="LiveId" clId="{135765D0-46BA-45FF-9780-19A680973B48}" dt="2021-06-29T04:09:22.384" v="25" actId="1076"/>
        <pc:sldMkLst>
          <pc:docMk/>
          <pc:sldMk cId="1340286972" sldId="291"/>
        </pc:sldMkLst>
        <pc:spChg chg="add mod">
          <ac:chgData name="Shrey Bhardwaj" userId="78e27e0be19aa3e7" providerId="LiveId" clId="{135765D0-46BA-45FF-9780-19A680973B48}" dt="2021-06-28T18:26:58.817" v="22" actId="20577"/>
          <ac:spMkLst>
            <pc:docMk/>
            <pc:sldMk cId="1340286972" sldId="291"/>
            <ac:spMk id="2" creationId="{37689B2A-F88D-486A-9A36-18A876D40B95}"/>
          </ac:spMkLst>
        </pc:spChg>
        <pc:spChg chg="mod">
          <ac:chgData name="Shrey Bhardwaj" userId="78e27e0be19aa3e7" providerId="LiveId" clId="{135765D0-46BA-45FF-9780-19A680973B48}" dt="2021-06-29T04:09:22.384" v="25" actId="1076"/>
          <ac:spMkLst>
            <pc:docMk/>
            <pc:sldMk cId="1340286972" sldId="291"/>
            <ac:spMk id="6" creationId="{8B29E3D6-04EB-4C15-8F00-67D4E3328B59}"/>
          </ac:spMkLst>
        </pc:spChg>
        <pc:picChg chg="mod">
          <ac:chgData name="Shrey Bhardwaj" userId="78e27e0be19aa3e7" providerId="LiveId" clId="{135765D0-46BA-45FF-9780-19A680973B48}" dt="2021-06-28T18:27:07.224" v="23" actId="1076"/>
          <ac:picMkLst>
            <pc:docMk/>
            <pc:sldMk cId="1340286972" sldId="291"/>
            <ac:picMk id="5" creationId="{620A0E9F-D8E9-4E0E-A035-6B0737B3104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6/29/2021</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6/29/2021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6/29/2021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6/29/2021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6/29/2021</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6/29/2021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6/29/2021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6/29/2021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6/29/2021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6/29/2021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6/29/2021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6/29/2021</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4212" y="-674005"/>
            <a:ext cx="7008574" cy="3298825"/>
          </a:xfrm>
        </p:spPr>
        <p:txBody>
          <a:bodyPr/>
          <a:lstStyle/>
          <a:p>
            <a:r>
              <a:rPr lang="en-US" b="1" dirty="0">
                <a:latin typeface="Book Antiqua" panose="02040602050305030304" pitchFamily="18" charset="0"/>
              </a:rPr>
              <a:t>TEAM TECHNOHOLICS PRESENTS</a:t>
            </a:r>
          </a:p>
        </p:txBody>
      </p:sp>
      <p:sp>
        <p:nvSpPr>
          <p:cNvPr id="3" name="Subtitle 2"/>
          <p:cNvSpPr>
            <a:spLocks noGrp="1"/>
          </p:cNvSpPr>
          <p:nvPr>
            <p:ph type="subTitle" idx="1"/>
          </p:nvPr>
        </p:nvSpPr>
        <p:spPr>
          <a:xfrm>
            <a:off x="3646140" y="2997455"/>
            <a:ext cx="7008574" cy="1244600"/>
          </a:xfrm>
        </p:spPr>
        <p:txBody>
          <a:bodyPr>
            <a:normAutofit/>
          </a:bodyPr>
          <a:lstStyle/>
          <a:p>
            <a:pPr algn="ctr"/>
            <a:r>
              <a:rPr lang="en-US" sz="3600" dirty="0">
                <a:latin typeface="Book Antiqua" panose="02040602050305030304" pitchFamily="18" charset="0"/>
              </a:rPr>
              <a:t>LIBRARY MANAGEMENT SYSTEM</a:t>
            </a:r>
          </a:p>
        </p:txBody>
      </p:sp>
      <p:sp>
        <p:nvSpPr>
          <p:cNvPr id="4" name="TextBox 3">
            <a:extLst>
              <a:ext uri="{FF2B5EF4-FFF2-40B4-BE49-F238E27FC236}">
                <a16:creationId xmlns:a16="http://schemas.microsoft.com/office/drawing/2014/main" id="{984D9398-9ECF-44AA-A922-DDC409A2923F}"/>
              </a:ext>
            </a:extLst>
          </p:cNvPr>
          <p:cNvSpPr txBox="1"/>
          <p:nvPr/>
        </p:nvSpPr>
        <p:spPr>
          <a:xfrm>
            <a:off x="8177673" y="4653136"/>
            <a:ext cx="3696206" cy="2062103"/>
          </a:xfrm>
          <a:prstGeom prst="rect">
            <a:avLst/>
          </a:prstGeom>
          <a:solidFill>
            <a:schemeClr val="bg1"/>
          </a:solidFill>
          <a:ln>
            <a:solidFill>
              <a:srgbClr val="FF0000"/>
            </a:solidFill>
          </a:ln>
          <a:effectLst>
            <a:outerShdw blurRad="50800" dist="38100" dir="13500000" algn="br" rotWithShape="0">
              <a:prstClr val="black">
                <a:alpha val="40000"/>
              </a:prstClr>
            </a:outerShdw>
          </a:effectLst>
        </p:spPr>
        <p:txBody>
          <a:bodyPr wrap="square" rtlCol="0">
            <a:spAutoFit/>
          </a:bodyPr>
          <a:lstStyle/>
          <a:p>
            <a:pPr algn="ctr"/>
            <a:r>
              <a:rPr lang="en-US" sz="3200" b="1" dirty="0"/>
              <a:t>MEMBERS</a:t>
            </a:r>
          </a:p>
          <a:p>
            <a:pPr marL="342900" indent="-342900" algn="ctr">
              <a:buFont typeface="Wingdings" panose="05000000000000000000" pitchFamily="2" charset="2"/>
              <a:buChar char="q"/>
            </a:pPr>
            <a:r>
              <a:rPr lang="en-US" dirty="0"/>
              <a:t>TEJ PRATAP</a:t>
            </a:r>
          </a:p>
          <a:p>
            <a:pPr marL="342900" indent="-342900" algn="ctr">
              <a:buFont typeface="Wingdings" panose="05000000000000000000" pitchFamily="2" charset="2"/>
              <a:buChar char="q"/>
            </a:pPr>
            <a:r>
              <a:rPr lang="en-US" dirty="0"/>
              <a:t>TANYA PARWAL</a:t>
            </a:r>
          </a:p>
          <a:p>
            <a:pPr marL="342900" indent="-342900" algn="ctr">
              <a:buFont typeface="Wingdings" panose="05000000000000000000" pitchFamily="2" charset="2"/>
              <a:buChar char="q"/>
            </a:pPr>
            <a:r>
              <a:rPr lang="en-US" dirty="0"/>
              <a:t>SHREY BHARDWAJ</a:t>
            </a:r>
          </a:p>
          <a:p>
            <a:pPr marL="342900" indent="-342900" algn="ctr">
              <a:buFont typeface="Wingdings" panose="05000000000000000000" pitchFamily="2" charset="2"/>
              <a:buChar char="q"/>
            </a:pPr>
            <a:r>
              <a:rPr lang="en-US" dirty="0"/>
              <a:t>VARTIKA CHAURASIA</a:t>
            </a: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8D679-3B59-4775-AAF0-A8BCD7D3A728}"/>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1.4)  </a:t>
            </a:r>
            <a:r>
              <a:rPr lang="en-US" u="sng" dirty="0">
                <a:effectLst>
                  <a:outerShdw blurRad="38100" dist="38100" dir="2700000" algn="tl">
                    <a:srgbClr val="000000">
                      <a:alpha val="43137"/>
                    </a:srgbClr>
                  </a:outerShdw>
                </a:effectLst>
              </a:rPr>
              <a:t>ISSUE  BOOKS</a:t>
            </a:r>
            <a:endParaRPr lang="en-US"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23FBD75F-439C-4E7D-A852-C55EC9133A6B}"/>
              </a:ext>
            </a:extLst>
          </p:cNvPr>
          <p:cNvPicPr>
            <a:picLocks noChangeAspect="1"/>
          </p:cNvPicPr>
          <p:nvPr/>
        </p:nvPicPr>
        <p:blipFill>
          <a:blip r:embed="rId2"/>
          <a:stretch>
            <a:fillRect/>
          </a:stretch>
        </p:blipFill>
        <p:spPr>
          <a:xfrm>
            <a:off x="6074081" y="2461320"/>
            <a:ext cx="5810392" cy="39614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itle 1">
            <a:extLst>
              <a:ext uri="{FF2B5EF4-FFF2-40B4-BE49-F238E27FC236}">
                <a16:creationId xmlns:a16="http://schemas.microsoft.com/office/drawing/2014/main" id="{32728BBF-EA9F-4F0C-BB21-2C7279473094}"/>
              </a:ext>
            </a:extLst>
          </p:cNvPr>
          <p:cNvSpPr txBox="1">
            <a:spLocks/>
          </p:cNvSpPr>
          <p:nvPr/>
        </p:nvSpPr>
        <p:spPr>
          <a:xfrm>
            <a:off x="1015735" y="1700808"/>
            <a:ext cx="10157354" cy="532904"/>
          </a:xfrm>
          <a:prstGeom prst="rect">
            <a:avLst/>
          </a:prstGeom>
        </p:spPr>
        <p:txBody>
          <a:bodyPr vert="horz" lIns="121899" tIns="60949" rIns="121899" bIns="60949" rtlCol="0" anchor="b">
            <a:normAutofit lnSpcReduction="10000"/>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pPr algn="ctr"/>
            <a:r>
              <a:rPr lang="en-US" sz="3200" dirty="0">
                <a:solidFill>
                  <a:srgbClr val="FF0000"/>
                </a:solidFill>
                <a:effectLst>
                  <a:outerShdw blurRad="38100" dist="38100" dir="2700000" algn="tl">
                    <a:srgbClr val="000000">
                      <a:alpha val="43137"/>
                    </a:srgbClr>
                  </a:outerShdw>
                </a:effectLst>
              </a:rPr>
              <a:t>1.4.1)  </a:t>
            </a:r>
            <a:r>
              <a:rPr lang="en-US" sz="3200" u="sng" dirty="0">
                <a:solidFill>
                  <a:srgbClr val="FF0000"/>
                </a:solidFill>
                <a:effectLst>
                  <a:outerShdw blurRad="38100" dist="38100" dir="2700000" algn="tl">
                    <a:srgbClr val="000000">
                      <a:alpha val="43137"/>
                    </a:srgbClr>
                  </a:outerShdw>
                </a:effectLst>
              </a:rPr>
              <a:t>SELECT OPTION</a:t>
            </a:r>
          </a:p>
        </p:txBody>
      </p:sp>
      <p:sp>
        <p:nvSpPr>
          <p:cNvPr id="8" name="TextBox 7">
            <a:extLst>
              <a:ext uri="{FF2B5EF4-FFF2-40B4-BE49-F238E27FC236}">
                <a16:creationId xmlns:a16="http://schemas.microsoft.com/office/drawing/2014/main" id="{5FCE71A7-8CDB-4C6A-BB9C-4596896E1B51}"/>
              </a:ext>
            </a:extLst>
          </p:cNvPr>
          <p:cNvSpPr txBox="1"/>
          <p:nvPr/>
        </p:nvSpPr>
        <p:spPr>
          <a:xfrm>
            <a:off x="261764" y="2780928"/>
            <a:ext cx="4824536" cy="347787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2000" dirty="0">
                <a:solidFill>
                  <a:srgbClr val="002060"/>
                </a:solidFill>
                <a:effectLst>
                  <a:outerShdw blurRad="38100" dist="38100" dir="2700000" algn="tl">
                    <a:srgbClr val="000000">
                      <a:alpha val="43137"/>
                    </a:srgbClr>
                  </a:outerShdw>
                </a:effectLst>
              </a:rPr>
              <a:t>1.4.1.1)  </a:t>
            </a:r>
            <a:r>
              <a:rPr lang="en-US" sz="2000" u="sng" dirty="0">
                <a:solidFill>
                  <a:srgbClr val="002060"/>
                </a:solidFill>
                <a:effectLst>
                  <a:outerShdw blurRad="38100" dist="38100" dir="2700000" algn="tl">
                    <a:srgbClr val="000000">
                      <a:alpha val="43137"/>
                    </a:srgbClr>
                  </a:outerShdw>
                </a:effectLst>
              </a:rPr>
              <a:t>ISSUE BOOK</a:t>
            </a:r>
          </a:p>
          <a:p>
            <a:pPr algn="ctr"/>
            <a:endParaRPr lang="en-US" sz="2000" dirty="0">
              <a:solidFill>
                <a:srgbClr val="002060"/>
              </a:solidFill>
              <a:effectLst>
                <a:outerShdw blurRad="38100" dist="38100" dir="2700000" algn="tl">
                  <a:srgbClr val="000000">
                    <a:alpha val="43137"/>
                  </a:srgbClr>
                </a:outerShdw>
              </a:effectLst>
            </a:endParaRPr>
          </a:p>
          <a:p>
            <a:pPr algn="ctr"/>
            <a:endParaRPr lang="en-US" sz="2000" dirty="0">
              <a:solidFill>
                <a:srgbClr val="002060"/>
              </a:solidFill>
              <a:effectLst>
                <a:outerShdw blurRad="38100" dist="38100" dir="2700000" algn="tl">
                  <a:srgbClr val="000000">
                    <a:alpha val="43137"/>
                  </a:srgbClr>
                </a:outerShdw>
              </a:effectLst>
            </a:endParaRPr>
          </a:p>
          <a:p>
            <a:pPr algn="ctr"/>
            <a:r>
              <a:rPr lang="en-US" sz="2000" dirty="0">
                <a:solidFill>
                  <a:srgbClr val="002060"/>
                </a:solidFill>
                <a:effectLst>
                  <a:outerShdw blurRad="38100" dist="38100" dir="2700000" algn="tl">
                    <a:srgbClr val="000000">
                      <a:alpha val="43137"/>
                    </a:srgbClr>
                  </a:outerShdw>
                </a:effectLst>
              </a:rPr>
              <a:t>1.4.1.2)  </a:t>
            </a:r>
            <a:r>
              <a:rPr lang="en-US" sz="2000" u="sng" dirty="0">
                <a:solidFill>
                  <a:srgbClr val="002060"/>
                </a:solidFill>
                <a:effectLst>
                  <a:outerShdw blurRad="38100" dist="38100" dir="2700000" algn="tl">
                    <a:srgbClr val="000000">
                      <a:alpha val="43137"/>
                    </a:srgbClr>
                  </a:outerShdw>
                </a:effectLst>
              </a:rPr>
              <a:t>VIEW ISSUED BOOK</a:t>
            </a:r>
          </a:p>
          <a:p>
            <a:pPr algn="ctr"/>
            <a:endParaRPr lang="en-US" sz="2000" u="sng" dirty="0">
              <a:solidFill>
                <a:srgbClr val="002060"/>
              </a:solidFill>
              <a:effectLst>
                <a:outerShdw blurRad="38100" dist="38100" dir="2700000" algn="tl">
                  <a:srgbClr val="000000">
                    <a:alpha val="43137"/>
                  </a:srgbClr>
                </a:outerShdw>
              </a:effectLst>
            </a:endParaRPr>
          </a:p>
          <a:p>
            <a:pPr algn="ctr"/>
            <a:endParaRPr lang="en-US" sz="2000" u="sng" dirty="0">
              <a:solidFill>
                <a:srgbClr val="002060"/>
              </a:solidFill>
              <a:effectLst>
                <a:outerShdw blurRad="38100" dist="38100" dir="2700000" algn="tl">
                  <a:srgbClr val="000000">
                    <a:alpha val="43137"/>
                  </a:srgbClr>
                </a:outerShdw>
              </a:effectLst>
            </a:endParaRPr>
          </a:p>
          <a:p>
            <a:pPr algn="ctr"/>
            <a:r>
              <a:rPr lang="en-US" sz="2000" dirty="0">
                <a:solidFill>
                  <a:srgbClr val="002060"/>
                </a:solidFill>
                <a:effectLst>
                  <a:outerShdw blurRad="38100" dist="38100" dir="2700000" algn="tl">
                    <a:srgbClr val="000000">
                      <a:alpha val="43137"/>
                    </a:srgbClr>
                  </a:outerShdw>
                </a:effectLst>
              </a:rPr>
              <a:t>1.4.1.3)  </a:t>
            </a:r>
            <a:r>
              <a:rPr lang="en-US" sz="2000" u="sng" dirty="0">
                <a:solidFill>
                  <a:srgbClr val="002060"/>
                </a:solidFill>
                <a:effectLst>
                  <a:outerShdw blurRad="38100" dist="38100" dir="2700000" algn="tl">
                    <a:srgbClr val="000000">
                      <a:alpha val="43137"/>
                    </a:srgbClr>
                  </a:outerShdw>
                </a:effectLst>
              </a:rPr>
              <a:t>SEARCH ISSUED BOOK</a:t>
            </a:r>
          </a:p>
          <a:p>
            <a:pPr algn="ctr"/>
            <a:endParaRPr lang="en-US" sz="2000" u="sng" dirty="0">
              <a:solidFill>
                <a:srgbClr val="002060"/>
              </a:solidFill>
              <a:effectLst>
                <a:outerShdw blurRad="38100" dist="38100" dir="2700000" algn="tl">
                  <a:srgbClr val="000000">
                    <a:alpha val="43137"/>
                  </a:srgbClr>
                </a:outerShdw>
              </a:effectLst>
            </a:endParaRPr>
          </a:p>
          <a:p>
            <a:pPr algn="ctr"/>
            <a:endParaRPr lang="en-US" sz="2000" u="sng" dirty="0">
              <a:solidFill>
                <a:srgbClr val="002060"/>
              </a:solidFill>
              <a:effectLst>
                <a:outerShdw blurRad="38100" dist="38100" dir="2700000" algn="tl">
                  <a:srgbClr val="000000">
                    <a:alpha val="43137"/>
                  </a:srgbClr>
                </a:outerShdw>
              </a:effectLst>
            </a:endParaRPr>
          </a:p>
          <a:p>
            <a:pPr algn="ctr"/>
            <a:r>
              <a:rPr lang="en-US" sz="2000" dirty="0">
                <a:solidFill>
                  <a:srgbClr val="002060"/>
                </a:solidFill>
                <a:effectLst>
                  <a:outerShdw blurRad="38100" dist="38100" dir="2700000" algn="tl">
                    <a:srgbClr val="000000">
                      <a:alpha val="43137"/>
                    </a:srgbClr>
                  </a:outerShdw>
                </a:effectLst>
              </a:rPr>
              <a:t>1.4.1.4)  </a:t>
            </a:r>
            <a:r>
              <a:rPr lang="en-US" sz="2000" u="sng" dirty="0">
                <a:solidFill>
                  <a:srgbClr val="002060"/>
                </a:solidFill>
                <a:effectLst>
                  <a:outerShdw blurRad="38100" dist="38100" dir="2700000" algn="tl">
                    <a:srgbClr val="000000">
                      <a:alpha val="43137"/>
                    </a:srgbClr>
                  </a:outerShdw>
                </a:effectLst>
              </a:rPr>
              <a:t>REMOVE ISSUED BOOK</a:t>
            </a:r>
          </a:p>
          <a:p>
            <a:pPr algn="ctr"/>
            <a:endParaRPr lang="en-US" sz="2000" u="sng" dirty="0">
              <a:solidFill>
                <a:srgbClr val="002060"/>
              </a:solidFill>
              <a:effectLst>
                <a:outerShdw blurRad="38100" dist="38100" dir="2700000" algn="tl">
                  <a:srgbClr val="000000">
                    <a:alpha val="43137"/>
                  </a:srgbClr>
                </a:outerShdw>
              </a:effectLst>
            </a:endParaRPr>
          </a:p>
        </p:txBody>
      </p:sp>
      <p:cxnSp>
        <p:nvCxnSpPr>
          <p:cNvPr id="12" name="Straight Arrow Connector 11">
            <a:extLst>
              <a:ext uri="{FF2B5EF4-FFF2-40B4-BE49-F238E27FC236}">
                <a16:creationId xmlns:a16="http://schemas.microsoft.com/office/drawing/2014/main" id="{30173689-09EC-4FAE-BE31-827DE905ED03}"/>
              </a:ext>
            </a:extLst>
          </p:cNvPr>
          <p:cNvCxnSpPr/>
          <p:nvPr/>
        </p:nvCxnSpPr>
        <p:spPr>
          <a:xfrm>
            <a:off x="4078188" y="2996952"/>
            <a:ext cx="1800200"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556995C-A3B4-487E-8CB7-97071A335272}"/>
              </a:ext>
            </a:extLst>
          </p:cNvPr>
          <p:cNvCxnSpPr>
            <a:cxnSpLocks/>
          </p:cNvCxnSpPr>
          <p:nvPr/>
        </p:nvCxnSpPr>
        <p:spPr>
          <a:xfrm flipV="1">
            <a:off x="4438228" y="3789040"/>
            <a:ext cx="1512168" cy="115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0D69FAD-0C5D-4414-9ED4-250E4F413EA3}"/>
              </a:ext>
            </a:extLst>
          </p:cNvPr>
          <p:cNvCxnSpPr/>
          <p:nvPr/>
        </p:nvCxnSpPr>
        <p:spPr>
          <a:xfrm flipV="1">
            <a:off x="4618248" y="4293096"/>
            <a:ext cx="1332148"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CF11985-95B3-4F86-A5BF-B94673D818C1}"/>
              </a:ext>
            </a:extLst>
          </p:cNvPr>
          <p:cNvCxnSpPr>
            <a:cxnSpLocks/>
          </p:cNvCxnSpPr>
          <p:nvPr/>
        </p:nvCxnSpPr>
        <p:spPr>
          <a:xfrm flipV="1">
            <a:off x="4582244" y="4725144"/>
            <a:ext cx="1368152" cy="93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323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3CD785-0654-4FCF-B48C-5BD425B3221C}"/>
              </a:ext>
            </a:extLst>
          </p:cNvPr>
          <p:cNvSpPr>
            <a:spLocks noGrp="1"/>
          </p:cNvSpPr>
          <p:nvPr>
            <p:ph type="title"/>
          </p:nvPr>
        </p:nvSpPr>
        <p:spPr>
          <a:xfrm>
            <a:off x="1117309" y="76200"/>
            <a:ext cx="10157354" cy="1397000"/>
          </a:xfrm>
        </p:spPr>
        <p:txBody>
          <a:bodyPr/>
          <a:lstStyle/>
          <a:p>
            <a:r>
              <a:rPr lang="en-US" dirty="0">
                <a:effectLst>
                  <a:outerShdw blurRad="38100" dist="38100" dir="2700000" algn="tl">
                    <a:srgbClr val="000000">
                      <a:alpha val="43137"/>
                    </a:srgbClr>
                  </a:outerShdw>
                </a:effectLst>
              </a:rPr>
              <a:t>1.5) </a:t>
            </a:r>
            <a:r>
              <a:rPr lang="en-US" u="sng" dirty="0">
                <a:effectLst>
                  <a:outerShdw blurRad="38100" dist="38100" dir="2700000" algn="tl">
                    <a:srgbClr val="000000">
                      <a:alpha val="43137"/>
                    </a:srgbClr>
                  </a:outerShdw>
                </a:effectLst>
              </a:rPr>
              <a:t>VIEW BOOK LIST</a:t>
            </a:r>
            <a:r>
              <a:rPr lang="en-US" dirty="0">
                <a:effectLst>
                  <a:outerShdw blurRad="38100" dist="38100" dir="2700000" algn="tl">
                    <a:srgbClr val="000000">
                      <a:alpha val="43137"/>
                    </a:srgbClr>
                  </a:outerShdw>
                </a:effectLst>
              </a:rPr>
              <a:t>  </a:t>
            </a:r>
          </a:p>
        </p:txBody>
      </p:sp>
      <p:pic>
        <p:nvPicPr>
          <p:cNvPr id="6" name="Picture 5">
            <a:extLst>
              <a:ext uri="{FF2B5EF4-FFF2-40B4-BE49-F238E27FC236}">
                <a16:creationId xmlns:a16="http://schemas.microsoft.com/office/drawing/2014/main" id="{0245DD29-2E4F-4B4C-BBB9-5E32AADB9567}"/>
              </a:ext>
            </a:extLst>
          </p:cNvPr>
          <p:cNvPicPr>
            <a:picLocks noChangeAspect="1"/>
          </p:cNvPicPr>
          <p:nvPr/>
        </p:nvPicPr>
        <p:blipFill>
          <a:blip r:embed="rId2"/>
          <a:stretch>
            <a:fillRect/>
          </a:stretch>
        </p:blipFill>
        <p:spPr>
          <a:xfrm>
            <a:off x="3190940" y="1772816"/>
            <a:ext cx="5806943" cy="47019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08265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3EDA6C-4B0B-41E0-8AFB-7CF58FD9ED0D}"/>
              </a:ext>
            </a:extLst>
          </p:cNvPr>
          <p:cNvSpPr txBox="1">
            <a:spLocks/>
          </p:cNvSpPr>
          <p:nvPr/>
        </p:nvSpPr>
        <p:spPr>
          <a:xfrm>
            <a:off x="1117309" y="188640"/>
            <a:ext cx="10157354" cy="139700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r>
              <a:rPr lang="en-US" dirty="0">
                <a:effectLst>
                  <a:outerShdw blurRad="38100" dist="38100" dir="2700000" algn="tl">
                    <a:srgbClr val="000000">
                      <a:alpha val="43137"/>
                    </a:srgbClr>
                  </a:outerShdw>
                </a:effectLst>
              </a:rPr>
              <a:t>1.6) </a:t>
            </a:r>
            <a:r>
              <a:rPr lang="en-US" u="sng" dirty="0">
                <a:effectLst>
                  <a:outerShdw blurRad="38100" dist="38100" dir="2700000" algn="tl">
                    <a:srgbClr val="000000">
                      <a:alpha val="43137"/>
                    </a:srgbClr>
                  </a:outerShdw>
                </a:effectLst>
              </a:rPr>
              <a:t>EDIT BOOK RECORD</a:t>
            </a:r>
            <a:endParaRPr lang="en-US" dirty="0">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E691F0ED-F6EE-4254-B20E-135D2F4FD6AA}"/>
              </a:ext>
            </a:extLst>
          </p:cNvPr>
          <p:cNvPicPr>
            <a:picLocks noChangeAspect="1"/>
          </p:cNvPicPr>
          <p:nvPr/>
        </p:nvPicPr>
        <p:blipFill>
          <a:blip r:embed="rId2"/>
          <a:stretch>
            <a:fillRect/>
          </a:stretch>
        </p:blipFill>
        <p:spPr>
          <a:xfrm>
            <a:off x="2422004" y="1844824"/>
            <a:ext cx="6995766" cy="43924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91989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29B9BD7-BCD2-406E-9FF3-EB8A76EE6DAA}"/>
              </a:ext>
            </a:extLst>
          </p:cNvPr>
          <p:cNvSpPr txBox="1">
            <a:spLocks/>
          </p:cNvSpPr>
          <p:nvPr/>
        </p:nvSpPr>
        <p:spPr>
          <a:xfrm>
            <a:off x="1117309" y="188640"/>
            <a:ext cx="10157354" cy="139700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r>
              <a:rPr lang="en-US" dirty="0">
                <a:effectLst>
                  <a:outerShdw blurRad="38100" dist="38100" dir="2700000" algn="tl">
                    <a:srgbClr val="000000">
                      <a:alpha val="43137"/>
                    </a:srgbClr>
                  </a:outerShdw>
                </a:effectLst>
              </a:rPr>
              <a:t>1.7) </a:t>
            </a:r>
            <a:r>
              <a:rPr lang="en-US" u="sng" dirty="0">
                <a:effectLst>
                  <a:outerShdw blurRad="38100" dist="38100" dir="2700000" algn="tl">
                    <a:srgbClr val="000000">
                      <a:alpha val="43137"/>
                    </a:srgbClr>
                  </a:outerShdw>
                </a:effectLst>
              </a:rPr>
              <a:t>CLOSE THE APPLICATION </a:t>
            </a:r>
            <a:endParaRPr lang="en-US" dirty="0">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A0751DEA-2639-4A73-9F99-618D2C280A69}"/>
              </a:ext>
            </a:extLst>
          </p:cNvPr>
          <p:cNvPicPr>
            <a:picLocks noChangeAspect="1"/>
          </p:cNvPicPr>
          <p:nvPr/>
        </p:nvPicPr>
        <p:blipFill>
          <a:blip r:embed="rId2"/>
          <a:stretch>
            <a:fillRect/>
          </a:stretch>
        </p:blipFill>
        <p:spPr>
          <a:xfrm>
            <a:off x="3358108" y="1916832"/>
            <a:ext cx="4724809" cy="46257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Oval 6">
            <a:extLst>
              <a:ext uri="{FF2B5EF4-FFF2-40B4-BE49-F238E27FC236}">
                <a16:creationId xmlns:a16="http://schemas.microsoft.com/office/drawing/2014/main" id="{2746E9E2-5A56-4D87-BD9E-DBF7576BF374}"/>
              </a:ext>
            </a:extLst>
          </p:cNvPr>
          <p:cNvSpPr/>
          <p:nvPr/>
        </p:nvSpPr>
        <p:spPr>
          <a:xfrm>
            <a:off x="3718148" y="4149080"/>
            <a:ext cx="2376264" cy="43204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8E78C59C-80E5-4B4E-B9F5-0AE32096B19D}"/>
              </a:ext>
            </a:extLst>
          </p:cNvPr>
          <p:cNvCxnSpPr/>
          <p:nvPr/>
        </p:nvCxnSpPr>
        <p:spPr>
          <a:xfrm flipH="1">
            <a:off x="6094412" y="3573016"/>
            <a:ext cx="936104" cy="57606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7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0A0E9F-D8E9-4E0E-A035-6B0737B31040}"/>
              </a:ext>
            </a:extLst>
          </p:cNvPr>
          <p:cNvPicPr>
            <a:picLocks noChangeAspect="1"/>
          </p:cNvPicPr>
          <p:nvPr/>
        </p:nvPicPr>
        <p:blipFill rotWithShape="1">
          <a:blip r:embed="rId2"/>
          <a:srcRect t="17391" r="26400" b="1450"/>
          <a:stretch/>
        </p:blipFill>
        <p:spPr>
          <a:xfrm>
            <a:off x="2016983" y="1412776"/>
            <a:ext cx="8208912" cy="499687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6" name="TextBox 5">
            <a:extLst>
              <a:ext uri="{FF2B5EF4-FFF2-40B4-BE49-F238E27FC236}">
                <a16:creationId xmlns:a16="http://schemas.microsoft.com/office/drawing/2014/main" id="{8B29E3D6-04EB-4C15-8F00-67D4E3328B59}"/>
              </a:ext>
            </a:extLst>
          </p:cNvPr>
          <p:cNvSpPr txBox="1"/>
          <p:nvPr/>
        </p:nvSpPr>
        <p:spPr>
          <a:xfrm>
            <a:off x="2710036" y="3449795"/>
            <a:ext cx="720080" cy="461665"/>
          </a:xfrm>
          <a:prstGeom prst="rect">
            <a:avLst/>
          </a:prstGeom>
          <a:solidFill>
            <a:schemeClr val="bg1"/>
          </a:solidFill>
        </p:spPr>
        <p:txBody>
          <a:bodyPr wrap="square" rtlCol="0">
            <a:spAutoFit/>
          </a:bodyPr>
          <a:lstStyle/>
          <a:p>
            <a:endParaRPr lang="en-US" dirty="0"/>
          </a:p>
        </p:txBody>
      </p:sp>
      <p:sp>
        <p:nvSpPr>
          <p:cNvPr id="2" name="TextBox 1">
            <a:extLst>
              <a:ext uri="{FF2B5EF4-FFF2-40B4-BE49-F238E27FC236}">
                <a16:creationId xmlns:a16="http://schemas.microsoft.com/office/drawing/2014/main" id="{37689B2A-F88D-486A-9A36-18A876D40B95}"/>
              </a:ext>
            </a:extLst>
          </p:cNvPr>
          <p:cNvSpPr txBox="1"/>
          <p:nvPr/>
        </p:nvSpPr>
        <p:spPr>
          <a:xfrm>
            <a:off x="981844" y="116632"/>
            <a:ext cx="10657184" cy="707886"/>
          </a:xfrm>
          <a:prstGeom prst="rect">
            <a:avLst/>
          </a:prstGeom>
          <a:noFill/>
        </p:spPr>
        <p:txBody>
          <a:bodyPr wrap="square" rtlCol="0">
            <a:spAutoFit/>
          </a:bodyPr>
          <a:lstStyle/>
          <a:p>
            <a:pPr algn="ctr"/>
            <a:r>
              <a:rPr lang="en-US" sz="4000" u="sng" dirty="0">
                <a:effectLst>
                  <a:outerShdw blurRad="38100" dist="38100" dir="2700000" algn="tl">
                    <a:srgbClr val="000000">
                      <a:alpha val="43137"/>
                    </a:srgbClr>
                  </a:outerShdw>
                </a:effectLst>
              </a:rPr>
              <a:t>CASE  DIAGRAM :</a:t>
            </a:r>
          </a:p>
        </p:txBody>
      </p:sp>
    </p:spTree>
    <p:extLst>
      <p:ext uri="{BB962C8B-B14F-4D97-AF65-F5344CB8AC3E}">
        <p14:creationId xmlns:p14="http://schemas.microsoft.com/office/powerpoint/2010/main" val="1340286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13055-1B50-4574-918C-29A226560A0C}"/>
              </a:ext>
            </a:extLst>
          </p:cNvPr>
          <p:cNvSpPr>
            <a:spLocks noGrp="1"/>
          </p:cNvSpPr>
          <p:nvPr>
            <p:ph type="title"/>
          </p:nvPr>
        </p:nvSpPr>
        <p:spPr>
          <a:xfrm>
            <a:off x="1341884" y="1916832"/>
            <a:ext cx="10157354" cy="1397000"/>
          </a:xfrm>
        </p:spPr>
        <p:txBody>
          <a:bodyPr>
            <a:noAutofit/>
          </a:bodyPr>
          <a:lstStyle/>
          <a:p>
            <a:r>
              <a:rPr lang="en-US" sz="12500" dirty="0"/>
              <a:t>THANK YOU </a:t>
            </a:r>
          </a:p>
        </p:txBody>
      </p:sp>
      <p:sp>
        <p:nvSpPr>
          <p:cNvPr id="5" name="TextBox 4">
            <a:extLst>
              <a:ext uri="{FF2B5EF4-FFF2-40B4-BE49-F238E27FC236}">
                <a16:creationId xmlns:a16="http://schemas.microsoft.com/office/drawing/2014/main" id="{1A3EB4F6-FC9A-437C-B8FF-0FF7F0CEB5BD}"/>
              </a:ext>
            </a:extLst>
          </p:cNvPr>
          <p:cNvSpPr txBox="1"/>
          <p:nvPr/>
        </p:nvSpPr>
        <p:spPr>
          <a:xfrm>
            <a:off x="2638028" y="4365104"/>
            <a:ext cx="6094520" cy="707886"/>
          </a:xfrm>
          <a:prstGeom prst="rect">
            <a:avLst/>
          </a:prstGeom>
          <a:noFill/>
        </p:spPr>
        <p:txBody>
          <a:bodyPr wrap="square">
            <a:spAutoFit/>
          </a:bodyPr>
          <a:lstStyle/>
          <a:p>
            <a:pPr algn="ctr"/>
            <a:r>
              <a:rPr lang="en-US" sz="4000" dirty="0">
                <a:latin typeface="Asap Medium" panose="020F0504030102060203" pitchFamily="34" charset="77"/>
                <a:ea typeface="Lato Medium" panose="020F0502020204030203" pitchFamily="34" charset="0"/>
                <a:cs typeface="Abhaya Libre Medium" panose="02000603000000000000" pitchFamily="2" charset="77"/>
              </a:rPr>
              <a:t>Any questions?</a:t>
            </a:r>
          </a:p>
        </p:txBody>
      </p:sp>
    </p:spTree>
    <p:extLst>
      <p:ext uri="{BB962C8B-B14F-4D97-AF65-F5344CB8AC3E}">
        <p14:creationId xmlns:p14="http://schemas.microsoft.com/office/powerpoint/2010/main" val="349975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89757" y="589246"/>
            <a:ext cx="9865096" cy="1255578"/>
          </a:xfrm>
        </p:spPr>
        <p:txBody>
          <a:bodyPr/>
          <a:lstStyle/>
          <a:p>
            <a:r>
              <a:rPr lang="en-US" dirty="0">
                <a:latin typeface="Book Antiqua" panose="02040602050305030304" pitchFamily="18" charset="0"/>
              </a:rPr>
              <a:t>MADE UNDER THE GUIDANCE OF</a:t>
            </a:r>
          </a:p>
        </p:txBody>
      </p:sp>
      <p:sp>
        <p:nvSpPr>
          <p:cNvPr id="14" name="Content Placeholder 13"/>
          <p:cNvSpPr>
            <a:spLocks noGrp="1"/>
          </p:cNvSpPr>
          <p:nvPr>
            <p:ph idx="1"/>
          </p:nvPr>
        </p:nvSpPr>
        <p:spPr>
          <a:xfrm>
            <a:off x="621804" y="3356992"/>
            <a:ext cx="7785124" cy="1656184"/>
          </a:xfrm>
        </p:spPr>
        <p:txBody>
          <a:bodyPr>
            <a:normAutofit/>
          </a:bodyPr>
          <a:lstStyle/>
          <a:p>
            <a:pPr marL="0" indent="0">
              <a:buNone/>
            </a:pPr>
            <a:r>
              <a:rPr lang="en-US" sz="3600" dirty="0">
                <a:solidFill>
                  <a:schemeClr val="accent6"/>
                </a:solidFill>
                <a:latin typeface="Book Antiqua" panose="02040602050305030304" pitchFamily="18" charset="0"/>
                <a:ea typeface="Lato Semibold" panose="020F0502020204030203" pitchFamily="34" charset="0"/>
                <a:cs typeface="Abhaya Libre SemiBold" panose="02000603000000000000" pitchFamily="2" charset="77"/>
              </a:rPr>
              <a:t>Our mentor Dr. BP Sharma (sir)</a:t>
            </a:r>
            <a:endParaRPr lang="en-US" sz="3600" dirty="0">
              <a:latin typeface="Book Antiqua" panose="02040602050305030304" pitchFamily="18" charset="0"/>
            </a:endParaRPr>
          </a:p>
        </p:txBody>
      </p:sp>
      <p:pic>
        <p:nvPicPr>
          <p:cNvPr id="3" name="Picture 2">
            <a:extLst>
              <a:ext uri="{FF2B5EF4-FFF2-40B4-BE49-F238E27FC236}">
                <a16:creationId xmlns:a16="http://schemas.microsoft.com/office/drawing/2014/main" id="{E34E9F59-3F1A-4A60-9F7A-C2FA9875B2B0}"/>
              </a:ext>
            </a:extLst>
          </p:cNvPr>
          <p:cNvPicPr>
            <a:picLocks noChangeAspect="1"/>
          </p:cNvPicPr>
          <p:nvPr/>
        </p:nvPicPr>
        <p:blipFill rotWithShape="1">
          <a:blip r:embed="rId2"/>
          <a:srcRect l="50000"/>
          <a:stretch/>
        </p:blipFill>
        <p:spPr>
          <a:xfrm>
            <a:off x="8542684" y="2323734"/>
            <a:ext cx="2430363" cy="37226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188640"/>
            <a:ext cx="7008574" cy="1930400"/>
          </a:xfrm>
        </p:spPr>
        <p:txBody>
          <a:bodyPr/>
          <a:lstStyle/>
          <a:p>
            <a:pPr algn="ctr"/>
            <a:r>
              <a:rPr lang="en-US" dirty="0">
                <a:latin typeface="Book Antiqua" panose="02040602050305030304" pitchFamily="18" charset="0"/>
              </a:rPr>
              <a:t>DOMAIN</a:t>
            </a:r>
          </a:p>
        </p:txBody>
      </p:sp>
      <p:sp>
        <p:nvSpPr>
          <p:cNvPr id="3" name="Text Placeholder 2">
            <a:extLst>
              <a:ext uri="{FF2B5EF4-FFF2-40B4-BE49-F238E27FC236}">
                <a16:creationId xmlns:a16="http://schemas.microsoft.com/office/drawing/2014/main" id="{EC7607A6-6D40-4328-A1E8-BF05DEEC1BB3}"/>
              </a:ext>
            </a:extLst>
          </p:cNvPr>
          <p:cNvSpPr>
            <a:spLocks noGrp="1"/>
          </p:cNvSpPr>
          <p:nvPr>
            <p:ph type="body" idx="1"/>
          </p:nvPr>
        </p:nvSpPr>
        <p:spPr>
          <a:xfrm>
            <a:off x="680387" y="3284984"/>
            <a:ext cx="7800662" cy="2795513"/>
          </a:xfrm>
        </p:spPr>
        <p:txBody>
          <a:bodyPr>
            <a:normAutofit fontScale="25000" lnSpcReduction="20000"/>
          </a:bodyPr>
          <a:lstStyle/>
          <a:p>
            <a:r>
              <a:rPr lang="en-IN" sz="12800" dirty="0">
                <a:latin typeface="Book Antiqua" panose="02040602050305030304" pitchFamily="18" charset="0"/>
              </a:rPr>
              <a:t>This project is based on the libraries that</a:t>
            </a:r>
          </a:p>
          <a:p>
            <a:endParaRPr lang="en-IN" sz="12800" dirty="0">
              <a:latin typeface="Book Antiqua" panose="02040602050305030304" pitchFamily="18" charset="0"/>
            </a:endParaRPr>
          </a:p>
          <a:p>
            <a:r>
              <a:rPr lang="en-IN" sz="12800" dirty="0">
                <a:latin typeface="Book Antiqua" panose="02040602050305030304" pitchFamily="18" charset="0"/>
              </a:rPr>
              <a:t> operate offline (in the real world). In this </a:t>
            </a:r>
          </a:p>
          <a:p>
            <a:endParaRPr lang="en-IN" sz="12800" dirty="0">
              <a:latin typeface="Book Antiqua" panose="02040602050305030304" pitchFamily="18" charset="0"/>
            </a:endParaRPr>
          </a:p>
          <a:p>
            <a:r>
              <a:rPr lang="en-IN" sz="12800" dirty="0">
                <a:latin typeface="Book Antiqua" panose="02040602050305030304" pitchFamily="18" charset="0"/>
              </a:rPr>
              <a:t>times of pandemic, no one being able to </a:t>
            </a:r>
          </a:p>
          <a:p>
            <a:endParaRPr lang="en-IN" sz="12800" dirty="0">
              <a:latin typeface="Book Antiqua" panose="02040602050305030304" pitchFamily="18" charset="0"/>
            </a:endParaRPr>
          </a:p>
          <a:p>
            <a:r>
              <a:rPr lang="en-IN" sz="12800" dirty="0">
                <a:latin typeface="Book Antiqua" panose="02040602050305030304" pitchFamily="18" charset="0"/>
              </a:rPr>
              <a:t>go out, an online library is more </a:t>
            </a:r>
          </a:p>
          <a:p>
            <a:endParaRPr lang="en-IN" sz="12800" dirty="0">
              <a:latin typeface="Book Antiqua" panose="02040602050305030304" pitchFamily="18" charset="0"/>
            </a:endParaRPr>
          </a:p>
          <a:p>
            <a:r>
              <a:rPr lang="en-IN" sz="12800" dirty="0">
                <a:latin typeface="Book Antiqua" panose="02040602050305030304" pitchFamily="18" charset="0"/>
              </a:rPr>
              <a:t>accessible to all. Therefore, this project </a:t>
            </a:r>
          </a:p>
          <a:p>
            <a:endParaRPr lang="en-IN" sz="12800" dirty="0">
              <a:latin typeface="Book Antiqua" panose="02040602050305030304" pitchFamily="18" charset="0"/>
            </a:endParaRPr>
          </a:p>
          <a:p>
            <a:r>
              <a:rPr lang="en-IN" sz="12800" dirty="0">
                <a:latin typeface="Book Antiqua" panose="02040602050305030304" pitchFamily="18" charset="0"/>
              </a:rPr>
              <a:t>focuses on managing the library online</a:t>
            </a:r>
            <a:r>
              <a:rPr lang="en-IN" sz="11200" dirty="0"/>
              <a:t>.</a:t>
            </a:r>
            <a:endParaRPr lang="en-IN" dirty="0"/>
          </a:p>
        </p:txBody>
      </p:sp>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51C93-E92C-4982-8EBD-1032F64B3354}"/>
              </a:ext>
            </a:extLst>
          </p:cNvPr>
          <p:cNvSpPr>
            <a:spLocks noGrp="1"/>
          </p:cNvSpPr>
          <p:nvPr>
            <p:ph type="title"/>
          </p:nvPr>
        </p:nvSpPr>
        <p:spPr/>
        <p:txBody>
          <a:bodyPr/>
          <a:lstStyle/>
          <a:p>
            <a:pPr algn="ctr"/>
            <a:r>
              <a:rPr lang="en-IN" b="1" dirty="0"/>
              <a:t>PROJECT DESCRIPTION</a:t>
            </a:r>
          </a:p>
        </p:txBody>
      </p:sp>
      <p:sp>
        <p:nvSpPr>
          <p:cNvPr id="3" name="Content Placeholder 2">
            <a:extLst>
              <a:ext uri="{FF2B5EF4-FFF2-40B4-BE49-F238E27FC236}">
                <a16:creationId xmlns:a16="http://schemas.microsoft.com/office/drawing/2014/main" id="{067E0C96-6659-4837-A7BE-2E25DC0B9781}"/>
              </a:ext>
            </a:extLst>
          </p:cNvPr>
          <p:cNvSpPr>
            <a:spLocks noGrp="1"/>
          </p:cNvSpPr>
          <p:nvPr>
            <p:ph idx="1"/>
          </p:nvPr>
        </p:nvSpPr>
        <p:spPr/>
        <p:txBody>
          <a:bodyPr>
            <a:normAutofit/>
          </a:bodyPr>
          <a:lstStyle/>
          <a:p>
            <a:r>
              <a:rPr lang="en-IN" dirty="0">
                <a:effectLst/>
                <a:latin typeface="Times New Roman" panose="02020603050405020304" pitchFamily="18" charset="0"/>
                <a:ea typeface="Calibri" panose="020F0502020204030204" pitchFamily="34" charset="0"/>
              </a:rPr>
              <a:t>Library Management System is a project which aims in developing a computerized system to maintain all the daily work of library.</a:t>
            </a:r>
          </a:p>
          <a:p>
            <a:r>
              <a:rPr lang="en-IN" dirty="0">
                <a:effectLst/>
                <a:latin typeface="Times New Roman" panose="02020603050405020304" pitchFamily="18" charset="0"/>
                <a:ea typeface="Calibri" panose="020F0502020204030204" pitchFamily="34" charset="0"/>
              </a:rPr>
              <a:t>In this console application, we can do basic library management task such as: add, delete, issue, return and search any book with an additional feature to view the list of all the books.</a:t>
            </a:r>
          </a:p>
          <a:p>
            <a:r>
              <a:rPr lang="en-IN" dirty="0">
                <a:effectLst/>
                <a:latin typeface="Times New Roman" panose="02020603050405020304" pitchFamily="18" charset="0"/>
                <a:ea typeface="Calibri" panose="020F0502020204030204" pitchFamily="34" charset="0"/>
              </a:rPr>
              <a:t>Book maintenance modules are also included in this system which would keep track of the students using the library. With this computerized system there will be no loss of book record and member record which generally happens when a non-computerized system is used. </a:t>
            </a:r>
            <a:endParaRPr lang="en-IN" dirty="0">
              <a:latin typeface="Times New Roman" panose="02020603050405020304" pitchFamily="18"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0279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C3EA45-0D59-4D1A-B3DA-B1AAFB1D7356}"/>
              </a:ext>
            </a:extLst>
          </p:cNvPr>
          <p:cNvSpPr>
            <a:spLocks noGrp="1"/>
          </p:cNvSpPr>
          <p:nvPr>
            <p:ph idx="1"/>
          </p:nvPr>
        </p:nvSpPr>
        <p:spPr/>
        <p:txBody>
          <a:bodyPr/>
          <a:lstStyle/>
          <a:p>
            <a:r>
              <a:rPr lang="en-IN" sz="2400" dirty="0">
                <a:effectLst/>
                <a:latin typeface="Times New Roman" panose="02020603050405020304" pitchFamily="18" charset="0"/>
                <a:ea typeface="Calibri" panose="020F0502020204030204" pitchFamily="34" charset="0"/>
              </a:rPr>
              <a:t>While adding any book to the system, a unique ID is auto-generated which helps in easy accessibility. Another unique ID is generated for every student who issues and returns a book to keep an easy track of each book and student.</a:t>
            </a:r>
          </a:p>
          <a:p>
            <a:r>
              <a:rPr lang="en-IN" sz="2400" dirty="0">
                <a:effectLst/>
                <a:latin typeface="Times New Roman" panose="02020603050405020304" pitchFamily="18" charset="0"/>
                <a:ea typeface="Calibri" panose="020F0502020204030204" pitchFamily="34" charset="0"/>
              </a:rPr>
              <a:t>There is a search window to display the availability of books and keep a record of all the books in the system and an optio</a:t>
            </a:r>
            <a:r>
              <a:rPr lang="en-IN" sz="2400" dirty="0">
                <a:latin typeface="Times New Roman" panose="02020603050405020304" pitchFamily="18" charset="0"/>
                <a:ea typeface="Calibri" panose="020F0502020204030204" pitchFamily="34" charset="0"/>
              </a:rPr>
              <a:t>n to delete books from the system.</a:t>
            </a:r>
          </a:p>
          <a:p>
            <a:r>
              <a:rPr lang="en-IN" sz="2400" dirty="0">
                <a:effectLst/>
                <a:latin typeface="Times New Roman" panose="02020603050405020304" pitchFamily="18" charset="0"/>
                <a:ea typeface="Calibri" panose="020F0502020204030204" pitchFamily="34" charset="0"/>
                <a:cs typeface="Mangal" panose="02040503050203030202" pitchFamily="18" charset="0"/>
              </a:rPr>
              <a:t>The system will also be able to calculate total fine to be levied on any student who doesn’t return the issued book on the designated due date. </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504382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EC428-9AF3-4CBD-9552-573CABD64F90}"/>
              </a:ext>
            </a:extLst>
          </p:cNvPr>
          <p:cNvSpPr>
            <a:spLocks noGrp="1"/>
          </p:cNvSpPr>
          <p:nvPr>
            <p:ph type="title"/>
          </p:nvPr>
        </p:nvSpPr>
        <p:spPr>
          <a:xfrm>
            <a:off x="1117309" y="-140126"/>
            <a:ext cx="10157354" cy="1397000"/>
          </a:xfrm>
        </p:spPr>
        <p:txBody>
          <a:bodyPr/>
          <a:lstStyle/>
          <a:p>
            <a:r>
              <a:rPr lang="en-IN" dirty="0"/>
              <a:t>WINDOWS IN OUR SYSTEM</a:t>
            </a:r>
          </a:p>
        </p:txBody>
      </p:sp>
      <p:sp>
        <p:nvSpPr>
          <p:cNvPr id="3" name="Content Placeholder 2">
            <a:extLst>
              <a:ext uri="{FF2B5EF4-FFF2-40B4-BE49-F238E27FC236}">
                <a16:creationId xmlns:a16="http://schemas.microsoft.com/office/drawing/2014/main" id="{FB51616A-2967-4CE5-8ACB-462DF820DC9C}"/>
              </a:ext>
            </a:extLst>
          </p:cNvPr>
          <p:cNvSpPr>
            <a:spLocks noGrp="1"/>
          </p:cNvSpPr>
          <p:nvPr>
            <p:ph idx="1"/>
          </p:nvPr>
        </p:nvSpPr>
        <p:spPr/>
        <p:txBody>
          <a:bodyPr>
            <a:normAutofit/>
          </a:bodyPr>
          <a:lstStyle/>
          <a:p>
            <a:r>
              <a:rPr lang="en-IN" sz="3300" i="1" dirty="0">
                <a:latin typeface="Book Antiqua" panose="02040602050305030304" pitchFamily="18" charset="0"/>
              </a:rPr>
              <a:t>Main Menu</a:t>
            </a:r>
          </a:p>
          <a:p>
            <a:pPr marL="883845" lvl="1" indent="-457200">
              <a:buFont typeface="+mj-lt"/>
              <a:buAutoNum type="alphaLcParenR"/>
            </a:pPr>
            <a:r>
              <a:rPr lang="en-IN" dirty="0">
                <a:latin typeface="Book Antiqua" panose="02040602050305030304" pitchFamily="18" charset="0"/>
              </a:rPr>
              <a:t>   Add books</a:t>
            </a:r>
          </a:p>
          <a:p>
            <a:pPr marL="426645" lvl="1" indent="0">
              <a:lnSpc>
                <a:spcPct val="107000"/>
              </a:lnSpc>
              <a:buNone/>
            </a:pPr>
            <a:r>
              <a:rPr lang="en-US" dirty="0">
                <a:effectLst/>
                <a:latin typeface="Book Antiqua" panose="02040602050305030304" pitchFamily="18" charset="0"/>
                <a:ea typeface="Calibri" panose="020F0502020204030204" pitchFamily="34" charset="0"/>
                <a:cs typeface="Mangal" panose="02040503050203030202" pitchFamily="18" charset="0"/>
              </a:rPr>
              <a:t>b)      Delete Books </a:t>
            </a:r>
          </a:p>
          <a:p>
            <a:pPr marL="426645" lvl="1" indent="0">
              <a:lnSpc>
                <a:spcPct val="107000"/>
              </a:lnSpc>
              <a:buNone/>
            </a:pPr>
            <a:r>
              <a:rPr lang="en-US" dirty="0">
                <a:latin typeface="Book Antiqua" panose="02040602050305030304" pitchFamily="18" charset="0"/>
                <a:ea typeface="Calibri" panose="020F0502020204030204" pitchFamily="34" charset="0"/>
                <a:cs typeface="Mangal" panose="02040503050203030202" pitchFamily="18" charset="0"/>
              </a:rPr>
              <a:t>c)      Search Books</a:t>
            </a:r>
          </a:p>
          <a:p>
            <a:pPr marL="426645" lvl="1" indent="0">
              <a:lnSpc>
                <a:spcPct val="107000"/>
              </a:lnSpc>
              <a:buNone/>
            </a:pPr>
            <a:r>
              <a:rPr lang="en-US" dirty="0">
                <a:effectLst/>
                <a:latin typeface="Book Antiqua" panose="02040602050305030304" pitchFamily="18" charset="0"/>
                <a:ea typeface="Calibri" panose="020F0502020204030204" pitchFamily="34" charset="0"/>
                <a:cs typeface="Mangal" panose="02040503050203030202" pitchFamily="18" charset="0"/>
              </a:rPr>
              <a:t>d)      Issue Books</a:t>
            </a:r>
          </a:p>
          <a:p>
            <a:pPr marL="426645" lvl="1" indent="0">
              <a:lnSpc>
                <a:spcPct val="107000"/>
              </a:lnSpc>
              <a:buNone/>
            </a:pPr>
            <a:r>
              <a:rPr lang="en-US" dirty="0">
                <a:effectLst/>
                <a:latin typeface="Book Antiqua" panose="02040602050305030304" pitchFamily="18" charset="0"/>
                <a:ea typeface="Calibri" panose="020F0502020204030204" pitchFamily="34" charset="0"/>
                <a:cs typeface="Mangal" panose="02040503050203030202" pitchFamily="18" charset="0"/>
              </a:rPr>
              <a:t>e)      View Book List</a:t>
            </a:r>
          </a:p>
          <a:p>
            <a:pPr marL="426645" lvl="1" indent="0">
              <a:lnSpc>
                <a:spcPct val="107000"/>
              </a:lnSpc>
              <a:buNone/>
            </a:pPr>
            <a:r>
              <a:rPr lang="en-IN" dirty="0">
                <a:latin typeface="Book Antiqua" panose="02040602050305030304" pitchFamily="18" charset="0"/>
                <a:ea typeface="Calibri" panose="020F0502020204030204" pitchFamily="34" charset="0"/>
                <a:cs typeface="Mangal" panose="02040503050203030202" pitchFamily="18" charset="0"/>
              </a:rPr>
              <a:t>f)       </a:t>
            </a:r>
            <a:r>
              <a:rPr lang="en-IN" dirty="0">
                <a:effectLst/>
                <a:latin typeface="Book Antiqua" panose="02040602050305030304" pitchFamily="18" charset="0"/>
                <a:ea typeface="Calibri" panose="020F0502020204030204" pitchFamily="34" charset="0"/>
                <a:cs typeface="Mangal" panose="02040503050203030202" pitchFamily="18" charset="0"/>
              </a:rPr>
              <a:t>Edit Book’s Record</a:t>
            </a:r>
          </a:p>
          <a:p>
            <a:pPr marL="426645" lvl="1" indent="0">
              <a:lnSpc>
                <a:spcPct val="107000"/>
              </a:lnSpc>
              <a:buNone/>
            </a:pPr>
            <a:r>
              <a:rPr lang="en-IN" dirty="0">
                <a:latin typeface="Book Antiqua" panose="02040602050305030304" pitchFamily="18" charset="0"/>
                <a:ea typeface="Calibri" panose="020F0502020204030204" pitchFamily="34" charset="0"/>
                <a:cs typeface="Mangal" panose="02040503050203030202" pitchFamily="18" charset="0"/>
              </a:rPr>
              <a:t>g)      Close Application</a:t>
            </a:r>
            <a:endParaRPr lang="en-IN" dirty="0">
              <a:effectLst/>
              <a:latin typeface="Book Antiqua" panose="02040602050305030304" pitchFamily="18"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254A799C-53D0-480E-83F3-B364CCA4E728}"/>
              </a:ext>
            </a:extLst>
          </p:cNvPr>
          <p:cNvPicPr>
            <a:picLocks noChangeAspect="1"/>
          </p:cNvPicPr>
          <p:nvPr/>
        </p:nvPicPr>
        <p:blipFill rotWithShape="1">
          <a:blip r:embed="rId2"/>
          <a:srcRect r="46955"/>
          <a:stretch/>
        </p:blipFill>
        <p:spPr>
          <a:xfrm>
            <a:off x="6082967" y="1479337"/>
            <a:ext cx="5400600" cy="49153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29746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DC2CA-1D80-41C2-8584-BDC3EC7FA2B4}"/>
              </a:ext>
            </a:extLst>
          </p:cNvPr>
          <p:cNvSpPr>
            <a:spLocks noGrp="1"/>
          </p:cNvSpPr>
          <p:nvPr>
            <p:ph type="title"/>
          </p:nvPr>
        </p:nvSpPr>
        <p:spPr>
          <a:xfrm>
            <a:off x="977578" y="-351915"/>
            <a:ext cx="10157354" cy="1397000"/>
          </a:xfrm>
        </p:spPr>
        <p:txBody>
          <a:bodyPr/>
          <a:lstStyle/>
          <a:p>
            <a:r>
              <a:rPr lang="en-US" dirty="0">
                <a:effectLst>
                  <a:outerShdw blurRad="38100" dist="38100" dir="2700000" algn="tl">
                    <a:srgbClr val="000000">
                      <a:alpha val="43137"/>
                    </a:srgbClr>
                  </a:outerShdw>
                </a:effectLst>
              </a:rPr>
              <a:t>1.1) </a:t>
            </a:r>
            <a:r>
              <a:rPr lang="en-US" u="sng" dirty="0">
                <a:effectLst>
                  <a:outerShdw blurRad="38100" dist="38100" dir="2700000" algn="tl">
                    <a:srgbClr val="000000">
                      <a:alpha val="43137"/>
                    </a:srgbClr>
                  </a:outerShdw>
                </a:effectLst>
              </a:rPr>
              <a:t>ADD BOOKS</a:t>
            </a:r>
          </a:p>
        </p:txBody>
      </p:sp>
      <p:sp>
        <p:nvSpPr>
          <p:cNvPr id="6" name="Title 1">
            <a:extLst>
              <a:ext uri="{FF2B5EF4-FFF2-40B4-BE49-F238E27FC236}">
                <a16:creationId xmlns:a16="http://schemas.microsoft.com/office/drawing/2014/main" id="{BB9E9A76-0EB6-40B4-AB68-6ABAC3BC177F}"/>
              </a:ext>
            </a:extLst>
          </p:cNvPr>
          <p:cNvSpPr txBox="1">
            <a:spLocks/>
          </p:cNvSpPr>
          <p:nvPr/>
        </p:nvSpPr>
        <p:spPr>
          <a:xfrm>
            <a:off x="1015735" y="1556792"/>
            <a:ext cx="10157354" cy="532904"/>
          </a:xfrm>
          <a:prstGeom prst="rect">
            <a:avLst/>
          </a:prstGeom>
        </p:spPr>
        <p:txBody>
          <a:bodyPr vert="horz" lIns="121899" tIns="60949" rIns="121899" bIns="60949" rtlCol="0" anchor="b">
            <a:normAutofit lnSpcReduction="10000"/>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pPr algn="ctr"/>
            <a:r>
              <a:rPr lang="en-US" sz="3200" dirty="0">
                <a:solidFill>
                  <a:srgbClr val="FF0000"/>
                </a:solidFill>
                <a:effectLst>
                  <a:outerShdw blurRad="38100" dist="38100" dir="2700000" algn="tl">
                    <a:srgbClr val="000000">
                      <a:alpha val="43137"/>
                    </a:srgbClr>
                  </a:outerShdw>
                </a:effectLst>
              </a:rPr>
              <a:t>1.1.1)  </a:t>
            </a:r>
            <a:r>
              <a:rPr lang="en-US" sz="3200" u="sng" dirty="0">
                <a:solidFill>
                  <a:srgbClr val="FF0000"/>
                </a:solidFill>
                <a:effectLst>
                  <a:outerShdw blurRad="38100" dist="38100" dir="2700000" algn="tl">
                    <a:srgbClr val="000000">
                      <a:alpha val="43137"/>
                    </a:srgbClr>
                  </a:outerShdw>
                </a:effectLst>
              </a:rPr>
              <a:t>SELECT BRANCH</a:t>
            </a:r>
          </a:p>
        </p:txBody>
      </p:sp>
      <p:pic>
        <p:nvPicPr>
          <p:cNvPr id="8" name="Picture 7">
            <a:extLst>
              <a:ext uri="{FF2B5EF4-FFF2-40B4-BE49-F238E27FC236}">
                <a16:creationId xmlns:a16="http://schemas.microsoft.com/office/drawing/2014/main" id="{6BA81344-37D1-4F04-B1F9-14A679F4BA51}"/>
              </a:ext>
            </a:extLst>
          </p:cNvPr>
          <p:cNvPicPr>
            <a:picLocks noChangeAspect="1"/>
          </p:cNvPicPr>
          <p:nvPr/>
        </p:nvPicPr>
        <p:blipFill>
          <a:blip r:embed="rId2"/>
          <a:stretch>
            <a:fillRect/>
          </a:stretch>
        </p:blipFill>
        <p:spPr>
          <a:xfrm>
            <a:off x="2962064" y="2348880"/>
            <a:ext cx="6264696" cy="40192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60858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7C95E1E-6FC5-44AA-84E5-0A0E95E9F8DB}"/>
              </a:ext>
            </a:extLst>
          </p:cNvPr>
          <p:cNvPicPr>
            <a:picLocks noGrp="1" noChangeAspect="1"/>
          </p:cNvPicPr>
          <p:nvPr>
            <p:ph idx="1"/>
          </p:nvPr>
        </p:nvPicPr>
        <p:blipFill>
          <a:blip r:embed="rId2"/>
          <a:stretch>
            <a:fillRect/>
          </a:stretch>
        </p:blipFill>
        <p:spPr>
          <a:xfrm>
            <a:off x="2910961" y="2492896"/>
            <a:ext cx="6366902" cy="33681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itle 1">
            <a:extLst>
              <a:ext uri="{FF2B5EF4-FFF2-40B4-BE49-F238E27FC236}">
                <a16:creationId xmlns:a16="http://schemas.microsoft.com/office/drawing/2014/main" id="{6F270D88-8C4E-4AAC-9BD9-589B48E16A96}"/>
              </a:ext>
            </a:extLst>
          </p:cNvPr>
          <p:cNvSpPr>
            <a:spLocks noGrp="1"/>
          </p:cNvSpPr>
          <p:nvPr>
            <p:ph type="title"/>
          </p:nvPr>
        </p:nvSpPr>
        <p:spPr>
          <a:xfrm>
            <a:off x="1117309" y="76200"/>
            <a:ext cx="10157354" cy="1397000"/>
          </a:xfrm>
        </p:spPr>
        <p:txBody>
          <a:bodyPr/>
          <a:lstStyle/>
          <a:p>
            <a:r>
              <a:rPr lang="en-US" dirty="0">
                <a:effectLst>
                  <a:outerShdw blurRad="38100" dist="38100" dir="2700000" algn="tl">
                    <a:srgbClr val="000000">
                      <a:alpha val="43137"/>
                    </a:srgbClr>
                  </a:outerShdw>
                </a:effectLst>
              </a:rPr>
              <a:t>1.2)  </a:t>
            </a:r>
            <a:r>
              <a:rPr lang="en-US" u="sng" dirty="0">
                <a:effectLst>
                  <a:outerShdw blurRad="38100" dist="38100" dir="2700000" algn="tl">
                    <a:srgbClr val="000000">
                      <a:alpha val="43137"/>
                    </a:srgbClr>
                  </a:outerShdw>
                </a:effectLst>
              </a:rPr>
              <a:t>DELETE BOOKS</a:t>
            </a:r>
          </a:p>
        </p:txBody>
      </p:sp>
    </p:spTree>
    <p:extLst>
      <p:ext uri="{BB962C8B-B14F-4D97-AF65-F5344CB8AC3E}">
        <p14:creationId xmlns:p14="http://schemas.microsoft.com/office/powerpoint/2010/main" val="681665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8D679-3B59-4775-AAF0-A8BCD7D3A728}"/>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1.3)  </a:t>
            </a:r>
            <a:r>
              <a:rPr lang="en-US" u="sng" dirty="0">
                <a:effectLst>
                  <a:outerShdw blurRad="38100" dist="38100" dir="2700000" algn="tl">
                    <a:srgbClr val="000000">
                      <a:alpha val="43137"/>
                    </a:srgbClr>
                  </a:outerShdw>
                </a:effectLst>
              </a:rPr>
              <a:t>SEARCH BOOK</a:t>
            </a:r>
            <a:endParaRPr lang="en-US" dirty="0">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95F45792-0B6E-4703-84C2-55CFF85CB7E7}"/>
              </a:ext>
            </a:extLst>
          </p:cNvPr>
          <p:cNvPicPr>
            <a:picLocks noChangeAspect="1"/>
          </p:cNvPicPr>
          <p:nvPr/>
        </p:nvPicPr>
        <p:blipFill>
          <a:blip r:embed="rId2"/>
          <a:stretch>
            <a:fillRect/>
          </a:stretch>
        </p:blipFill>
        <p:spPr>
          <a:xfrm>
            <a:off x="2638028" y="2276872"/>
            <a:ext cx="6336704" cy="39851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31461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bookstack presentation (widescreen)</Template>
  <TotalTime>146</TotalTime>
  <Words>394</Words>
  <Application>Microsoft Office PowerPoint</Application>
  <PresentationFormat>Custom</PresentationFormat>
  <Paragraphs>59</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Asap Medium</vt:lpstr>
      <vt:lpstr>Book Antiqua</vt:lpstr>
      <vt:lpstr>Calibri</vt:lpstr>
      <vt:lpstr>Century Gothic</vt:lpstr>
      <vt:lpstr>Times New Roman</vt:lpstr>
      <vt:lpstr>Wingdings</vt:lpstr>
      <vt:lpstr>Books 16x9</vt:lpstr>
      <vt:lpstr>TEAM TECHNOHOLICS PRESENTS</vt:lpstr>
      <vt:lpstr>MADE UNDER THE GUIDANCE OF</vt:lpstr>
      <vt:lpstr>DOMAIN</vt:lpstr>
      <vt:lpstr>PROJECT DESCRIPTION</vt:lpstr>
      <vt:lpstr>PowerPoint Presentation</vt:lpstr>
      <vt:lpstr>WINDOWS IN OUR SYSTEM</vt:lpstr>
      <vt:lpstr>1.1) ADD BOOKS</vt:lpstr>
      <vt:lpstr>1.2)  DELETE BOOKS</vt:lpstr>
      <vt:lpstr>1.3)  SEARCH BOOK</vt:lpstr>
      <vt:lpstr>1.4)  ISSUE  BOOKS</vt:lpstr>
      <vt:lpstr>1.5) VIEW BOOK LIST  </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TECHNOHOLICS PRESENTS</dc:title>
  <dc:creator>Vartika Chaurasia</dc:creator>
  <cp:lastModifiedBy>Shrey Bhardwaj</cp:lastModifiedBy>
  <cp:revision>16</cp:revision>
  <dcterms:created xsi:type="dcterms:W3CDTF">2021-06-27T16:55:38Z</dcterms:created>
  <dcterms:modified xsi:type="dcterms:W3CDTF">2021-06-29T04:09:26Z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