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8474-5EAE-4B10-8EAA-EFC50AFDD511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B2C8-23FD-42D8-8E04-D7D9033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8474-5EAE-4B10-8EAA-EFC50AFDD511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B2C8-23FD-42D8-8E04-D7D9033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7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8474-5EAE-4B10-8EAA-EFC50AFDD511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B2C8-23FD-42D8-8E04-D7D9033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1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8474-5EAE-4B10-8EAA-EFC50AFDD511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B2C8-23FD-42D8-8E04-D7D9033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0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8474-5EAE-4B10-8EAA-EFC50AFDD511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B2C8-23FD-42D8-8E04-D7D9033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8474-5EAE-4B10-8EAA-EFC50AFDD511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B2C8-23FD-42D8-8E04-D7D9033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8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8474-5EAE-4B10-8EAA-EFC50AFDD511}" type="datetimeFigureOut">
              <a:rPr lang="en-US" smtClean="0"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B2C8-23FD-42D8-8E04-D7D9033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8474-5EAE-4B10-8EAA-EFC50AFDD511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B2C8-23FD-42D8-8E04-D7D9033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8474-5EAE-4B10-8EAA-EFC50AFDD511}" type="datetimeFigureOut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B2C8-23FD-42D8-8E04-D7D9033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0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8474-5EAE-4B10-8EAA-EFC50AFDD511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B2C8-23FD-42D8-8E04-D7D9033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7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8474-5EAE-4B10-8EAA-EFC50AFDD511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B2C8-23FD-42D8-8E04-D7D9033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4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D8474-5EAE-4B10-8EAA-EFC50AFDD511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B2C8-23FD-42D8-8E04-D7D9033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4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695" y="1306028"/>
            <a:ext cx="10515600" cy="20202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  <a:t/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  <a:t/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  <a:t/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  <a:t/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  <a:t>TEAM - 7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  <a:t>Sberbank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  <a:t> Russian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  <a:t>Housing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  <a:t>Market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  <a:t/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  <a:t/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  <a:t/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  <a:t>						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Oswald" charset="0"/>
              <a:ea typeface="Oswald" charset="0"/>
              <a:cs typeface="Oswa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5251" y="3604590"/>
            <a:ext cx="3422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LFT Etica" charset="0"/>
                <a:ea typeface="LFT Etica" charset="0"/>
                <a:cs typeface="LFT Etica" charset="0"/>
              </a:rPr>
              <a:t>TEAM MEMBERS</a:t>
            </a: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LFT Etica" charset="0"/>
                <a:ea typeface="LFT Etica" charset="0"/>
                <a:cs typeface="LFT Etica" charset="0"/>
              </a:rPr>
              <a:t>Maitray Shah</a:t>
            </a: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LFT Etica" charset="0"/>
                <a:ea typeface="LFT Etica" charset="0"/>
                <a:cs typeface="LFT Etica" charset="0"/>
              </a:rPr>
              <a:t>Salmaan Pehlari</a:t>
            </a: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LFT Etica" charset="0"/>
                <a:ea typeface="LFT Etica" charset="0"/>
                <a:cs typeface="LFT Etica" charset="0"/>
              </a:rPr>
              <a:t>Shrey Bhatt</a:t>
            </a:r>
            <a:endParaRPr lang="en-US" sz="2400" dirty="0"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15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  <a:t>PROBLEM STATEMENT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Oswald" charset="0"/>
              <a:ea typeface="Oswald" charset="0"/>
              <a:cs typeface="Oswa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666215"/>
          </a:xfrm>
        </p:spPr>
        <p:txBody>
          <a:bodyPr>
            <a:normAutofit/>
          </a:bodyPr>
          <a:lstStyle/>
          <a:p>
            <a:pPr lvl="0"/>
            <a:endParaRPr lang="en-US" sz="2200" dirty="0" smtClean="0">
              <a:latin typeface="LFT Etica" charset="0"/>
              <a:ea typeface="LFT Etica" charset="0"/>
              <a:cs typeface="LFT Etica" charset="0"/>
            </a:endParaRPr>
          </a:p>
          <a:p>
            <a:pPr lvl="0"/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Housing is a major investment for both the general population and the developers. And when it comes to planning a budget the last thing people want is uncertainty. </a:t>
            </a:r>
          </a:p>
          <a:p>
            <a:pPr lvl="0"/>
            <a:endParaRPr lang="en-US" sz="2200" dirty="0">
              <a:latin typeface="LFT Etica" charset="0"/>
              <a:ea typeface="LFT Etica" charset="0"/>
              <a:cs typeface="LFT Etica" charset="0"/>
            </a:endParaRPr>
          </a:p>
          <a:p>
            <a:pPr lvl="0"/>
            <a:r>
              <a:rPr lang="en-US" sz="2200" dirty="0">
                <a:latin typeface="LFT Etica" charset="0"/>
                <a:ea typeface="LFT Etica" charset="0"/>
                <a:cs typeface="LFT Etica" charset="0"/>
              </a:rPr>
              <a:t> Complex </a:t>
            </a:r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interactions between </a:t>
            </a:r>
            <a:r>
              <a:rPr lang="en-US" sz="2200" dirty="0">
                <a:latin typeface="LFT Etica" charset="0"/>
                <a:ea typeface="LFT Etica" charset="0"/>
                <a:cs typeface="LFT Etica" charset="0"/>
              </a:rPr>
              <a:t>housing features such as number of bedrooms and location are enough to make pricing predictions complicated. Adding an unstable economy to the mix </a:t>
            </a:r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means even more uncertainty. </a:t>
            </a:r>
            <a:endParaRPr lang="en-US" sz="2200" dirty="0">
              <a:latin typeface="LFT Etica" charset="0"/>
              <a:ea typeface="LFT Etica" charset="0"/>
              <a:cs typeface="LFT Etica" charset="0"/>
            </a:endParaRPr>
          </a:p>
          <a:p>
            <a:pPr algn="just"/>
            <a:endParaRPr lang="en-US" sz="2200" dirty="0">
              <a:latin typeface="LFT Etica" charset="0"/>
              <a:ea typeface="LFT Etica" charset="0"/>
              <a:cs typeface="LFT Etica" charset="0"/>
            </a:endParaRPr>
          </a:p>
          <a:p>
            <a:pPr lvl="0"/>
            <a:r>
              <a:rPr lang="en-US" sz="2200" dirty="0">
                <a:latin typeface="LFT Etica" charset="0"/>
                <a:ea typeface="LFT Etica" charset="0"/>
                <a:cs typeface="LFT Etica" charset="0"/>
              </a:rPr>
              <a:t>So we try to predict housing market prices of Russia whose volatile economy makes forecasting prices a challenging task.</a:t>
            </a:r>
          </a:p>
          <a:p>
            <a:endParaRPr lang="en-US" sz="2200" dirty="0"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7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396"/>
            <a:ext cx="10515600" cy="74805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  <a:t>DATA EXPLORATION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Oswald" charset="0"/>
              <a:ea typeface="Oswald" charset="0"/>
              <a:cs typeface="Oswa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8252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As we started to explore the dataset, the first thing we encountered was many of the features were missing values.</a:t>
            </a:r>
          </a:p>
          <a:p>
            <a:endParaRPr lang="en-US" sz="2200" dirty="0" smtClean="0">
              <a:latin typeface="LFT Etica" charset="0"/>
              <a:ea typeface="LFT Etica" charset="0"/>
              <a:cs typeface="LFT Etica" charset="0"/>
            </a:endParaRPr>
          </a:p>
          <a:p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Then we tried plotting how has the price changed over the years to see if it follows a certain pattern. </a:t>
            </a:r>
          </a:p>
          <a:p>
            <a:endParaRPr lang="en-US" sz="2200" dirty="0" smtClean="0">
              <a:latin typeface="LFT Etica" charset="0"/>
              <a:ea typeface="LFT Etica" charset="0"/>
              <a:cs typeface="LFT Etica" charset="0"/>
            </a:endParaRPr>
          </a:p>
          <a:p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Showing correlation between other features and price of the houses </a:t>
            </a:r>
            <a:r>
              <a:rPr lang="mr-IN" sz="2200" dirty="0" smtClean="0">
                <a:latin typeface="LFT Etica" charset="0"/>
                <a:ea typeface="LFT Etica" charset="0"/>
                <a:cs typeface="LFT Etica" charset="0"/>
              </a:rPr>
              <a:t>–</a:t>
            </a:r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 and finding which features affects the prices the most.</a:t>
            </a:r>
          </a:p>
          <a:p>
            <a:endParaRPr lang="en-US" sz="2200" dirty="0">
              <a:latin typeface="LFT Etica" charset="0"/>
              <a:ea typeface="LFT Etica" charset="0"/>
              <a:cs typeface="LFT Etica" charset="0"/>
            </a:endParaRPr>
          </a:p>
          <a:p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Explored different features in the dataset that we found the most important with price to see if there’s any pattern involved.</a:t>
            </a:r>
          </a:p>
          <a:p>
            <a:endParaRPr lang="en-US" sz="2200" dirty="0">
              <a:latin typeface="LFT Etica" charset="0"/>
              <a:ea typeface="LFT Etica" charset="0"/>
              <a:cs typeface="LFT Etica" charset="0"/>
            </a:endParaRPr>
          </a:p>
          <a:p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Plotting different feature graphs from the macro economic factors and trying to relate them with the prices of the houses and attempting to uncover a pattern. </a:t>
            </a:r>
            <a:endParaRPr lang="en-US" sz="2200" dirty="0" smtClean="0">
              <a:latin typeface="LFT Etica" charset="0"/>
              <a:ea typeface="LFT Etica" charset="0"/>
              <a:cs typeface="LFT Etica" charset="0"/>
            </a:endParaRPr>
          </a:p>
          <a:p>
            <a:endParaRPr lang="en-US" sz="2200" dirty="0">
              <a:latin typeface="LFT Etica" charset="0"/>
              <a:ea typeface="LFT Etica" charset="0"/>
              <a:cs typeface="LFT Etica" charset="0"/>
            </a:endParaRPr>
          </a:p>
          <a:p>
            <a:endParaRPr lang="en-US" sz="2200" dirty="0" smtClean="0">
              <a:latin typeface="LFT Etica" charset="0"/>
              <a:ea typeface="LFT Etica" charset="0"/>
              <a:cs typeface="LFT Etica" charset="0"/>
            </a:endParaRPr>
          </a:p>
          <a:p>
            <a:endParaRPr lang="en-US" sz="2200" dirty="0" smtClean="0"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58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  <a:t>DATA PREPROCESSING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Oswald" charset="0"/>
              <a:ea typeface="Oswald" charset="0"/>
              <a:cs typeface="Oswa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6"/>
            <a:ext cx="10515600" cy="4864997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In some cases addressing </a:t>
            </a:r>
            <a:r>
              <a:rPr lang="en-US" sz="2200" dirty="0">
                <a:latin typeface="LFT Etica" charset="0"/>
                <a:ea typeface="LFT Etica" charset="0"/>
                <a:cs typeface="LFT Etica" charset="0"/>
              </a:rPr>
              <a:t>Missing values with Imputer() and </a:t>
            </a:r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StandardScaler().</a:t>
            </a:r>
          </a:p>
          <a:p>
            <a:endParaRPr lang="en-US" sz="2200" dirty="0" smtClean="0">
              <a:latin typeface="LFT Etica" charset="0"/>
              <a:ea typeface="LFT Etica" charset="0"/>
              <a:cs typeface="LFT Etica" charset="0"/>
            </a:endParaRPr>
          </a:p>
          <a:p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In some case removing </a:t>
            </a:r>
            <a:r>
              <a:rPr lang="en-US" sz="2200" dirty="0">
                <a:latin typeface="LFT Etica" charset="0"/>
                <a:ea typeface="LFT Etica" charset="0"/>
                <a:cs typeface="LFT Etica" charset="0"/>
              </a:rPr>
              <a:t>Columns having more than </a:t>
            </a:r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33</a:t>
            </a:r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% </a:t>
            </a:r>
            <a:r>
              <a:rPr lang="en-US" sz="2200" dirty="0">
                <a:latin typeface="LFT Etica" charset="0"/>
                <a:ea typeface="LFT Etica" charset="0"/>
                <a:cs typeface="LFT Etica" charset="0"/>
              </a:rPr>
              <a:t>missing </a:t>
            </a:r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values as they won</a:t>
            </a:r>
            <a:r>
              <a:rPr lang="mr-IN" sz="2200" dirty="0" smtClean="0">
                <a:latin typeface="LFT Etica" charset="0"/>
                <a:ea typeface="LFT Etica" charset="0"/>
                <a:cs typeface="LFT Etica" charset="0"/>
              </a:rPr>
              <a:t>’</a:t>
            </a:r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t give much information.</a:t>
            </a:r>
          </a:p>
          <a:p>
            <a:endParaRPr lang="en-US" sz="2200" dirty="0">
              <a:latin typeface="LFT Etica" charset="0"/>
              <a:ea typeface="LFT Etica" charset="0"/>
              <a:cs typeface="LFT Etica" charset="0"/>
            </a:endParaRPr>
          </a:p>
          <a:p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Selected </a:t>
            </a:r>
            <a:r>
              <a:rPr lang="en-US" sz="2200" dirty="0">
                <a:latin typeface="LFT Etica" charset="0"/>
                <a:ea typeface="LFT Etica" charset="0"/>
                <a:cs typeface="LFT Etica" charset="0"/>
              </a:rPr>
              <a:t>the logarithm of the </a:t>
            </a:r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“price” </a:t>
            </a:r>
            <a:r>
              <a:rPr lang="en-US" sz="2200" dirty="0">
                <a:latin typeface="LFT Etica" charset="0"/>
                <a:ea typeface="LFT Etica" charset="0"/>
                <a:cs typeface="LFT Etica" charset="0"/>
              </a:rPr>
              <a:t>values from the train data </a:t>
            </a:r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 </a:t>
            </a:r>
            <a:r>
              <a:rPr lang="en-US" sz="2200" dirty="0">
                <a:latin typeface="LFT Etica" charset="0"/>
                <a:ea typeface="LFT Etica" charset="0"/>
                <a:cs typeface="LFT Etica" charset="0"/>
              </a:rPr>
              <a:t>to remove skewness and to have a uniform </a:t>
            </a:r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distribution.</a:t>
            </a:r>
          </a:p>
          <a:p>
            <a:endParaRPr lang="en-US" sz="2200" dirty="0" smtClean="0">
              <a:latin typeface="LFT Etica" charset="0"/>
              <a:ea typeface="LFT Etica" charset="0"/>
              <a:cs typeface="LFT Etica" charset="0"/>
            </a:endParaRPr>
          </a:p>
          <a:p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Using LabelEncoder()  to process columns with Object type.</a:t>
            </a:r>
          </a:p>
          <a:p>
            <a:endParaRPr lang="en-US" sz="2200" dirty="0" smtClean="0">
              <a:latin typeface="LFT Etica" charset="0"/>
              <a:ea typeface="LFT Etica" charset="0"/>
              <a:cs typeface="LFT Etica" charset="0"/>
            </a:endParaRPr>
          </a:p>
          <a:p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Using limited features from both the training data and macro economic data based on their relevance.</a:t>
            </a:r>
          </a:p>
          <a:p>
            <a:endParaRPr lang="en-US" sz="2200" dirty="0">
              <a:latin typeface="LFT Etica" charset="0"/>
              <a:ea typeface="LFT Etica" charset="0"/>
              <a:cs typeface="LFT Etica" charset="0"/>
            </a:endParaRPr>
          </a:p>
          <a:p>
            <a:endParaRPr lang="en-US" sz="2200" dirty="0">
              <a:latin typeface="LFT Etica" charset="0"/>
              <a:ea typeface="LFT Etica" charset="0"/>
              <a:cs typeface="LFT Etica" charset="0"/>
            </a:endParaRPr>
          </a:p>
          <a:p>
            <a:endParaRPr lang="en-US" sz="2200" dirty="0">
              <a:latin typeface="LFT Etica" charset="0"/>
              <a:ea typeface="LFT Etica" charset="0"/>
              <a:cs typeface="LFT Etica" charset="0"/>
            </a:endParaRPr>
          </a:p>
          <a:p>
            <a:endParaRPr lang="en-US" sz="2200" dirty="0">
              <a:latin typeface="LFT Etica" charset="0"/>
              <a:ea typeface="LFT Etica" charset="0"/>
              <a:cs typeface="LFT Etica" charset="0"/>
            </a:endParaRPr>
          </a:p>
          <a:p>
            <a:endParaRPr lang="en-US" sz="2200" dirty="0"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3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  <a:t>ALGORITHMS USED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Oswald" charset="0"/>
              <a:ea typeface="Oswald" charset="0"/>
              <a:cs typeface="Oswa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LFT Etica" charset="0"/>
                <a:ea typeface="LFT Etica" charset="0"/>
                <a:cs typeface="LFT Etica" charset="0"/>
              </a:rPr>
              <a:t>Linear </a:t>
            </a:r>
            <a:r>
              <a:rPr lang="en-US" sz="2400" b="1" dirty="0" smtClean="0">
                <a:latin typeface="LFT Etica" charset="0"/>
                <a:ea typeface="LFT Etica" charset="0"/>
                <a:cs typeface="LFT Etica" charset="0"/>
              </a:rPr>
              <a:t>Regression </a:t>
            </a:r>
            <a:r>
              <a:rPr lang="en-US" sz="3600" dirty="0">
                <a:latin typeface="LFT Etica" charset="0"/>
                <a:ea typeface="LFT Etica" charset="0"/>
                <a:cs typeface="LFT Etica" charset="0"/>
              </a:rPr>
              <a:t>-</a:t>
            </a:r>
            <a:r>
              <a:rPr lang="en-US" sz="3600" dirty="0" smtClean="0">
                <a:latin typeface="LFT Etica" charset="0"/>
                <a:ea typeface="LFT Etica" charset="0"/>
                <a:cs typeface="LFT Etica" charset="0"/>
              </a:rPr>
              <a:t> </a:t>
            </a:r>
            <a:r>
              <a:rPr lang="en-US" sz="2200" dirty="0" smtClean="0"/>
              <a:t>Linear </a:t>
            </a:r>
            <a:r>
              <a:rPr lang="en-US" sz="2200" dirty="0"/>
              <a:t>regression is a </a:t>
            </a:r>
            <a:r>
              <a:rPr lang="en-US" sz="2200" b="1" dirty="0"/>
              <a:t>linear model</a:t>
            </a:r>
            <a:r>
              <a:rPr lang="en-US" sz="2200" dirty="0"/>
              <a:t>, e.g. a model that assumes a linear relationship between the input variables (x) and the single output variable (y</a:t>
            </a:r>
            <a:r>
              <a:rPr lang="en-US" sz="2200" dirty="0" smtClean="0"/>
              <a:t>).</a:t>
            </a:r>
          </a:p>
          <a:p>
            <a:endParaRPr lang="en-US" sz="2400" dirty="0">
              <a:latin typeface="LFT Etica" charset="0"/>
              <a:ea typeface="LFT Etica" charset="0"/>
              <a:cs typeface="LFT Etica" charset="0"/>
            </a:endParaRPr>
          </a:p>
          <a:p>
            <a:r>
              <a:rPr lang="en-US" sz="2400" b="1" dirty="0">
                <a:latin typeface="LFT Etica" charset="0"/>
                <a:ea typeface="LFT Etica" charset="0"/>
                <a:cs typeface="LFT Etica" charset="0"/>
              </a:rPr>
              <a:t>Random Forest </a:t>
            </a:r>
            <a:r>
              <a:rPr lang="en-US" sz="2400" b="1" dirty="0" smtClean="0">
                <a:latin typeface="LFT Etica" charset="0"/>
                <a:ea typeface="LFT Etica" charset="0"/>
                <a:cs typeface="LFT Etica" charset="0"/>
              </a:rPr>
              <a:t>Regression </a:t>
            </a:r>
            <a:r>
              <a:rPr lang="en-US" sz="2200" b="1" dirty="0" smtClean="0">
                <a:latin typeface="LFT Etica" charset="0"/>
                <a:ea typeface="LFT Etica" charset="0"/>
                <a:cs typeface="LFT Etica" charset="0"/>
              </a:rPr>
              <a:t>- </a:t>
            </a:r>
            <a:r>
              <a:rPr lang="en-US" sz="2200" dirty="0"/>
              <a:t>Random Forest is an extension of bagging that in addition to building trees based on multiple samples of your training </a:t>
            </a:r>
            <a:r>
              <a:rPr lang="en-US" sz="2200" dirty="0" smtClean="0"/>
              <a:t>data</a:t>
            </a:r>
            <a:endParaRPr lang="en-US" sz="2400" b="1" dirty="0">
              <a:latin typeface="LFT Etica" charset="0"/>
              <a:ea typeface="LFT Etica" charset="0"/>
              <a:cs typeface="LFT Etica" charset="0"/>
            </a:endParaRPr>
          </a:p>
          <a:p>
            <a:endParaRPr lang="en-US" sz="2400" b="1" dirty="0">
              <a:latin typeface="LFT Etica" charset="0"/>
              <a:ea typeface="LFT Etica" charset="0"/>
              <a:cs typeface="LFT Etica" charset="0"/>
            </a:endParaRPr>
          </a:p>
          <a:p>
            <a:r>
              <a:rPr lang="en-US" sz="2400" b="1" dirty="0" smtClean="0">
                <a:latin typeface="LFT Etica" charset="0"/>
                <a:ea typeface="LFT Etica" charset="0"/>
                <a:cs typeface="LFT Etica" charset="0"/>
              </a:rPr>
              <a:t>XGBoost - </a:t>
            </a:r>
            <a:r>
              <a:rPr lang="en-US" sz="2200" dirty="0">
                <a:latin typeface="LFT Etica" charset="0"/>
                <a:ea typeface="LFT Etica" charset="0"/>
                <a:cs typeface="LFT Etica" charset="0"/>
              </a:rPr>
              <a:t>XGBoost is an implementation of gradient boosted decision trees designed for speed and performance</a:t>
            </a:r>
            <a:r>
              <a:rPr lang="en-US" sz="2200" dirty="0" smtClean="0">
                <a:latin typeface="LFT Etica" charset="0"/>
                <a:ea typeface="LFT Etica" charset="0"/>
                <a:cs typeface="LFT Etica" charset="0"/>
              </a:rPr>
              <a:t>. XGBoost </a:t>
            </a:r>
            <a:r>
              <a:rPr lang="en-US" sz="2200" dirty="0">
                <a:latin typeface="LFT Etica" charset="0"/>
                <a:ea typeface="LFT Etica" charset="0"/>
                <a:cs typeface="LFT Etica" charset="0"/>
              </a:rPr>
              <a:t>is an algorithm that has recently been dominating applied machine learning and Kaggle competitions for structured or tabular data.</a:t>
            </a:r>
            <a:endParaRPr lang="en-US" sz="2200" b="1" dirty="0"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9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6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  <a:t>EVALUATION METRIC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Oswald" charset="0"/>
              <a:ea typeface="Oswald" charset="0"/>
              <a:cs typeface="Oswa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FT Etica" charset="0"/>
                <a:ea typeface="LFT Etica" charset="0"/>
                <a:cs typeface="LFT Etica" charset="0"/>
              </a:rPr>
              <a:t>Root Mean Squared Logarithmic Error</a:t>
            </a:r>
          </a:p>
          <a:p>
            <a:endParaRPr lang="en-US" dirty="0">
              <a:latin typeface="LFT Etica" charset="0"/>
              <a:ea typeface="LFT Etica" charset="0"/>
              <a:cs typeface="LFT Etica" charset="0"/>
            </a:endParaRPr>
          </a:p>
          <a:p>
            <a:endParaRPr lang="en-US" dirty="0">
              <a:latin typeface="LFT Etica" charset="0"/>
              <a:ea typeface="LFT Etica" charset="0"/>
              <a:cs typeface="LFT Etica" charset="0"/>
            </a:endParaRPr>
          </a:p>
          <a:p>
            <a:endParaRPr lang="en-US" dirty="0">
              <a:latin typeface="LFT Etica" charset="0"/>
              <a:ea typeface="LFT Etica" charset="0"/>
              <a:cs typeface="LFT Etica" charset="0"/>
            </a:endParaRPr>
          </a:p>
          <a:p>
            <a:endParaRPr lang="en-US" dirty="0">
              <a:latin typeface="LFT Etica" charset="0"/>
              <a:ea typeface="LFT Etica" charset="0"/>
              <a:cs typeface="LFT Etica" charset="0"/>
            </a:endParaRPr>
          </a:p>
          <a:p>
            <a:endParaRPr lang="en-US" dirty="0">
              <a:latin typeface="LFT Etica" charset="0"/>
              <a:ea typeface="LFT Etica" charset="0"/>
              <a:cs typeface="LFT Etica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77010" y="2635078"/>
            <a:ext cx="6163296" cy="1366216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44487" y="4310360"/>
            <a:ext cx="8878956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FT Etica" charset="0"/>
                <a:ea typeface="LFT Etica" charset="0"/>
                <a:cs typeface="LFT Etica" charset="0"/>
              </a:rPr>
              <a:t>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FT Etica" charset="0"/>
                <a:ea typeface="LFT Etica" charset="0"/>
                <a:cs typeface="LFT Etica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FT Etica" charset="0"/>
                <a:ea typeface="LFT Etica" charset="0"/>
                <a:cs typeface="LFT Etica" charset="0"/>
              </a:rPr>
              <a:t>is the RMSLE value (score)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FT Etica" charset="0"/>
              <a:ea typeface="LFT Etica" charset="0"/>
              <a:cs typeface="LFT Etica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FT Etica" charset="0"/>
                <a:ea typeface="LFT Etica" charset="0"/>
                <a:cs typeface="LFT Etica" charset="0"/>
              </a:rPr>
              <a:t>n is the total number of observations in the (public/private) data set,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FT Etica" charset="0"/>
              <a:ea typeface="LFT Etica" charset="0"/>
              <a:cs typeface="LFT Etica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LFT Etica" charset="0"/>
                <a:ea typeface="LFT Etica" charset="0"/>
                <a:cs typeface="LFT Etica" charset="0"/>
              </a:rPr>
              <a:t>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FT Etica" charset="0"/>
                <a:ea typeface="LFT Etica" charset="0"/>
                <a:cs typeface="LFT Etica" charset="0"/>
              </a:rPr>
              <a:t> is your prediction,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LFT Etica" charset="0"/>
                <a:ea typeface="LFT Etica" charset="0"/>
                <a:cs typeface="LFT Etica" charset="0"/>
              </a:rPr>
              <a:t>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FT Etica" charset="0"/>
                <a:ea typeface="LFT Etica" charset="0"/>
                <a:cs typeface="LFT Etica" charset="0"/>
              </a:rPr>
              <a:t> is the actual response 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FT Etica" charset="0"/>
                <a:ea typeface="LFT Etica" charset="0"/>
                <a:cs typeface="LFT Etica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FT Etica" charset="0"/>
                <a:ea typeface="LFT Etica" charset="0"/>
                <a:cs typeface="LFT Etica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FT Etica" charset="0"/>
              <a:ea typeface="LFT Etica" charset="0"/>
              <a:cs typeface="LFT Etica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FT Etica" charset="0"/>
                <a:ea typeface="LFT Etica" charset="0"/>
                <a:cs typeface="LFT Etica" charset="0"/>
              </a:rPr>
              <a:t>log(x)is the natural logarithm of x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62" y="-1413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Oswald" charset="0"/>
                <a:ea typeface="Oswald" charset="0"/>
                <a:cs typeface="Oswald" charset="0"/>
              </a:rPr>
              <a:t>RESULTS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Oswald" charset="0"/>
              <a:ea typeface="Oswald" charset="0"/>
              <a:cs typeface="Oswald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62" y="691882"/>
            <a:ext cx="4999892" cy="324707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089" y="691883"/>
            <a:ext cx="4804117" cy="341588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35" y="3938954"/>
            <a:ext cx="4825219" cy="291904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400800" y="3938955"/>
            <a:ext cx="4656406" cy="28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6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258</Words>
  <Application>Microsoft Macintosh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LFT Etica</vt:lpstr>
      <vt:lpstr>Oswald</vt:lpstr>
      <vt:lpstr>Arial</vt:lpstr>
      <vt:lpstr>Office Theme</vt:lpstr>
      <vt:lpstr>    TEAM - 7 Sberbank Russian Housing Market          </vt:lpstr>
      <vt:lpstr>PROBLEM STATEMENT</vt:lpstr>
      <vt:lpstr>DATA EXPLORATION</vt:lpstr>
      <vt:lpstr>DATA PREPROCESSING</vt:lpstr>
      <vt:lpstr>ALGORITHMS USED</vt:lpstr>
      <vt:lpstr>EVALUATION METRIC</vt:lpstr>
      <vt:lpstr>RESULTS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Shrey Bhatt</dc:creator>
  <cp:lastModifiedBy>Maitray Shah</cp:lastModifiedBy>
  <cp:revision>11</cp:revision>
  <dcterms:created xsi:type="dcterms:W3CDTF">2017-05-10T05:18:24Z</dcterms:created>
  <dcterms:modified xsi:type="dcterms:W3CDTF">2017-05-10T06:51:09Z</dcterms:modified>
</cp:coreProperties>
</file>