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69" r:id="rId4"/>
    <p:sldId id="258" r:id="rId5"/>
    <p:sldId id="267" r:id="rId6"/>
    <p:sldId id="260" r:id="rId7"/>
    <p:sldId id="262" r:id="rId8"/>
    <p:sldId id="263" r:id="rId9"/>
    <p:sldId id="264" r:id="rId10"/>
    <p:sldId id="268"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p:restoredTop sz="95807"/>
  </p:normalViewPr>
  <p:slideViewPr>
    <p:cSldViewPr snapToGrid="0" snapToObjects="1">
      <p:cViewPr varScale="1">
        <p:scale>
          <a:sx n="113" d="100"/>
          <a:sy n="113" d="100"/>
        </p:scale>
        <p:origin x="4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D979-D36C-4AEE-8DC8-B91EBF590EA9}" type="doc">
      <dgm:prSet loTypeId="urn:microsoft.com/office/officeart/2005/8/layout/default" loCatId="list" qsTypeId="urn:microsoft.com/office/officeart/2005/8/quickstyle/simple4" qsCatId="simple" csTypeId="urn:microsoft.com/office/officeart/2005/8/colors/accent0_3" csCatId="mainScheme"/>
      <dgm:spPr/>
      <dgm:t>
        <a:bodyPr/>
        <a:lstStyle/>
        <a:p>
          <a:endParaRPr lang="en-US"/>
        </a:p>
      </dgm:t>
    </dgm:pt>
    <dgm:pt modelId="{F4165336-87A3-47F6-BAFD-BC2D7B12D4FF}">
      <dgm:prSet/>
      <dgm:spPr/>
      <dgm:t>
        <a:bodyPr/>
        <a:lstStyle/>
        <a:p>
          <a:r>
            <a:rPr lang="en-US">
              <a:latin typeface="Times New Roman" panose="02020603050405020304" pitchFamily="18" charset="0"/>
              <a:cs typeface="Times New Roman" panose="02020603050405020304" pitchFamily="18" charset="0"/>
            </a:rPr>
            <a:t>Data preparation has been performed on Tableau Prep Builder</a:t>
          </a:r>
        </a:p>
      </dgm:t>
    </dgm:pt>
    <dgm:pt modelId="{F4DDD0E0-7C75-484C-818A-0287E0D05777}" type="parTrans" cxnId="{17CFDB98-C523-48B0-A477-54641CB07B5F}">
      <dgm:prSet/>
      <dgm:spPr/>
      <dgm:t>
        <a:bodyPr/>
        <a:lstStyle/>
        <a:p>
          <a:endParaRPr lang="en-US"/>
        </a:p>
      </dgm:t>
    </dgm:pt>
    <dgm:pt modelId="{CAC7CF91-AE94-43A5-92D1-8212B177CE2B}" type="sibTrans" cxnId="{17CFDB98-C523-48B0-A477-54641CB07B5F}">
      <dgm:prSet/>
      <dgm:spPr/>
      <dgm:t>
        <a:bodyPr/>
        <a:lstStyle/>
        <a:p>
          <a:endParaRPr lang="en-US"/>
        </a:p>
      </dgm:t>
    </dgm:pt>
    <dgm:pt modelId="{DC806C30-BE62-40ED-A40C-56F8D310E489}">
      <dgm:prSet/>
      <dgm:spPr/>
      <dgm:t>
        <a:bodyPr/>
        <a:lstStyle/>
        <a:p>
          <a:r>
            <a:rPr lang="en-US">
              <a:latin typeface="Times New Roman" panose="02020603050405020304" pitchFamily="18" charset="0"/>
              <a:cs typeface="Times New Roman" panose="02020603050405020304" pitchFamily="18" charset="0"/>
            </a:rPr>
            <a:t>Changed data role abbreviation to State/province</a:t>
          </a:r>
        </a:p>
      </dgm:t>
    </dgm:pt>
    <dgm:pt modelId="{793266C2-4914-4DD4-A2CB-26FBBAE34510}" type="parTrans" cxnId="{E53A272E-A27D-4949-A51C-9FD18CA9C913}">
      <dgm:prSet/>
      <dgm:spPr/>
      <dgm:t>
        <a:bodyPr/>
        <a:lstStyle/>
        <a:p>
          <a:endParaRPr lang="en-US"/>
        </a:p>
      </dgm:t>
    </dgm:pt>
    <dgm:pt modelId="{C46A88F5-61A4-4F29-A46C-7FC24828837F}" type="sibTrans" cxnId="{E53A272E-A27D-4949-A51C-9FD18CA9C913}">
      <dgm:prSet/>
      <dgm:spPr/>
      <dgm:t>
        <a:bodyPr/>
        <a:lstStyle/>
        <a:p>
          <a:endParaRPr lang="en-US"/>
        </a:p>
      </dgm:t>
    </dgm:pt>
    <dgm:pt modelId="{5665256B-94EC-4E92-B212-52092C3FD2E5}">
      <dgm:prSet/>
      <dgm:spPr/>
      <dgm:t>
        <a:bodyPr/>
        <a:lstStyle/>
        <a:p>
          <a:r>
            <a:rPr lang="en-US">
              <a:latin typeface="Times New Roman" panose="02020603050405020304" pitchFamily="18" charset="0"/>
              <a:cs typeface="Times New Roman" panose="02020603050405020304" pitchFamily="18" charset="0"/>
            </a:rPr>
            <a:t>Changed data role to city</a:t>
          </a:r>
        </a:p>
      </dgm:t>
    </dgm:pt>
    <dgm:pt modelId="{5554BDA5-B26F-4027-A6AE-1C3F0C10BAC7}" type="parTrans" cxnId="{B925DF7F-C2B0-4898-B7A3-D4BCBB960099}">
      <dgm:prSet/>
      <dgm:spPr/>
      <dgm:t>
        <a:bodyPr/>
        <a:lstStyle/>
        <a:p>
          <a:endParaRPr lang="en-US"/>
        </a:p>
      </dgm:t>
    </dgm:pt>
    <dgm:pt modelId="{A6E5C3B5-4961-4B4A-9CF2-235985824205}" type="sibTrans" cxnId="{B925DF7F-C2B0-4898-B7A3-D4BCBB960099}">
      <dgm:prSet/>
      <dgm:spPr/>
      <dgm:t>
        <a:bodyPr/>
        <a:lstStyle/>
        <a:p>
          <a:endParaRPr lang="en-US"/>
        </a:p>
      </dgm:t>
    </dgm:pt>
    <dgm:pt modelId="{CB4FFDE9-8745-4FAB-8889-E036A7F123A0}">
      <dgm:prSet/>
      <dgm:spPr/>
      <dgm:t>
        <a:bodyPr/>
        <a:lstStyle/>
        <a:p>
          <a:r>
            <a:rPr lang="en-US">
              <a:latin typeface="Times New Roman" panose="02020603050405020304" pitchFamily="18" charset="0"/>
              <a:cs typeface="Times New Roman" panose="02020603050405020304" pitchFamily="18" charset="0"/>
            </a:rPr>
            <a:t>Performed cleaning operation on the dataset.</a:t>
          </a:r>
        </a:p>
      </dgm:t>
    </dgm:pt>
    <dgm:pt modelId="{A3207C34-19B2-4AAE-B501-400C0C0D1889}" type="parTrans" cxnId="{ACD9DA25-8672-4411-B555-5280A66112B2}">
      <dgm:prSet/>
      <dgm:spPr/>
      <dgm:t>
        <a:bodyPr/>
        <a:lstStyle/>
        <a:p>
          <a:endParaRPr lang="en-US"/>
        </a:p>
      </dgm:t>
    </dgm:pt>
    <dgm:pt modelId="{6357608B-9277-4808-BB3E-5EAF707D75EF}" type="sibTrans" cxnId="{ACD9DA25-8672-4411-B555-5280A66112B2}">
      <dgm:prSet/>
      <dgm:spPr/>
      <dgm:t>
        <a:bodyPr/>
        <a:lstStyle/>
        <a:p>
          <a:endParaRPr lang="en-US"/>
        </a:p>
      </dgm:t>
    </dgm:pt>
    <dgm:pt modelId="{F08A390E-3BD6-4F53-896E-93C1E1CA75BE}">
      <dgm:prSet/>
      <dgm:spPr/>
      <dgm:t>
        <a:bodyPr/>
        <a:lstStyle/>
        <a:p>
          <a:r>
            <a:rPr lang="en-US">
              <a:latin typeface="Times New Roman" panose="02020603050405020304" pitchFamily="18" charset="0"/>
              <a:cs typeface="Times New Roman" panose="02020603050405020304" pitchFamily="18" charset="0"/>
            </a:rPr>
            <a:t>Created some calculated fields for analysis on the dataset</a:t>
          </a:r>
        </a:p>
      </dgm:t>
    </dgm:pt>
    <dgm:pt modelId="{400BF826-D437-4F15-84B7-8B06AD7D0A80}" type="parTrans" cxnId="{55044BD2-E20B-432B-AA2C-FFD6F6C50FCD}">
      <dgm:prSet/>
      <dgm:spPr/>
      <dgm:t>
        <a:bodyPr/>
        <a:lstStyle/>
        <a:p>
          <a:endParaRPr lang="en-US"/>
        </a:p>
      </dgm:t>
    </dgm:pt>
    <dgm:pt modelId="{EB8D8934-777A-4DDB-A26C-328C32F0DDB7}" type="sibTrans" cxnId="{55044BD2-E20B-432B-AA2C-FFD6F6C50FCD}">
      <dgm:prSet/>
      <dgm:spPr/>
      <dgm:t>
        <a:bodyPr/>
        <a:lstStyle/>
        <a:p>
          <a:endParaRPr lang="en-US"/>
        </a:p>
      </dgm:t>
    </dgm:pt>
    <dgm:pt modelId="{EDAF9C17-31C6-4FED-B171-14820287326B}">
      <dgm:prSet/>
      <dgm:spPr/>
      <dgm:t>
        <a:bodyPr/>
        <a:lstStyle/>
        <a:p>
          <a:r>
            <a:rPr lang="en-US">
              <a:latin typeface="Times New Roman" panose="02020603050405020304" pitchFamily="18" charset="0"/>
              <a:cs typeface="Times New Roman" panose="02020603050405020304" pitchFamily="18" charset="0"/>
            </a:rPr>
            <a:t>Created bins on the AQI data to map the values to AQI Category.</a:t>
          </a:r>
        </a:p>
      </dgm:t>
    </dgm:pt>
    <dgm:pt modelId="{F031CC9F-6F1C-4361-81E5-B581927BA500}" type="parTrans" cxnId="{09136F9A-8FC9-459C-BA8E-2E9075536070}">
      <dgm:prSet/>
      <dgm:spPr/>
      <dgm:t>
        <a:bodyPr/>
        <a:lstStyle/>
        <a:p>
          <a:endParaRPr lang="en-US"/>
        </a:p>
      </dgm:t>
    </dgm:pt>
    <dgm:pt modelId="{54714F71-B40D-4AE0-9389-C426BC1D61FD}" type="sibTrans" cxnId="{09136F9A-8FC9-459C-BA8E-2E9075536070}">
      <dgm:prSet/>
      <dgm:spPr/>
      <dgm:t>
        <a:bodyPr/>
        <a:lstStyle/>
        <a:p>
          <a:endParaRPr lang="en-US"/>
        </a:p>
      </dgm:t>
    </dgm:pt>
    <dgm:pt modelId="{F9C2A8EF-2B37-4612-A3F1-CC06D73494AD}">
      <dgm:prSet/>
      <dgm:spPr/>
      <dgm:t>
        <a:bodyPr/>
        <a:lstStyle/>
        <a:p>
          <a:r>
            <a:rPr lang="en-US">
              <a:latin typeface="Times New Roman" panose="02020603050405020304" pitchFamily="18" charset="0"/>
              <a:cs typeface="Times New Roman" panose="02020603050405020304" pitchFamily="18" charset="0"/>
            </a:rPr>
            <a:t>Removed outliers and noisy data</a:t>
          </a:r>
        </a:p>
      </dgm:t>
    </dgm:pt>
    <dgm:pt modelId="{F3C7DF50-72F2-4F9D-85C2-D0A58B0FB8B2}" type="parTrans" cxnId="{9446197A-6AEA-44C7-B9B0-55DA1165098B}">
      <dgm:prSet/>
      <dgm:spPr/>
      <dgm:t>
        <a:bodyPr/>
        <a:lstStyle/>
        <a:p>
          <a:endParaRPr lang="en-US"/>
        </a:p>
      </dgm:t>
    </dgm:pt>
    <dgm:pt modelId="{7A26617B-0213-4962-8E26-4405BF111E4E}" type="sibTrans" cxnId="{9446197A-6AEA-44C7-B9B0-55DA1165098B}">
      <dgm:prSet/>
      <dgm:spPr/>
      <dgm:t>
        <a:bodyPr/>
        <a:lstStyle/>
        <a:p>
          <a:endParaRPr lang="en-US"/>
        </a:p>
      </dgm:t>
    </dgm:pt>
    <dgm:pt modelId="{4F0B6C1A-3328-4506-A21B-F3246C23D134}">
      <dgm:prSet/>
      <dgm:spPr/>
      <dgm:t>
        <a:bodyPr/>
        <a:lstStyle/>
        <a:p>
          <a:r>
            <a:rPr lang="en-US">
              <a:latin typeface="Times New Roman" panose="02020603050405020304" pitchFamily="18" charset="0"/>
              <a:cs typeface="Times New Roman" panose="02020603050405020304" pitchFamily="18" charset="0"/>
            </a:rPr>
            <a:t>Handled inconsistent values by grouping them</a:t>
          </a:r>
        </a:p>
      </dgm:t>
    </dgm:pt>
    <dgm:pt modelId="{7281E236-E6F8-416E-996C-CA94FFAF0C9E}" type="parTrans" cxnId="{31FC6469-2EFA-4E99-B72B-D1A90142B26A}">
      <dgm:prSet/>
      <dgm:spPr/>
      <dgm:t>
        <a:bodyPr/>
        <a:lstStyle/>
        <a:p>
          <a:endParaRPr lang="en-US"/>
        </a:p>
      </dgm:t>
    </dgm:pt>
    <dgm:pt modelId="{895F14E8-4953-48E2-B354-B160FD482C41}" type="sibTrans" cxnId="{31FC6469-2EFA-4E99-B72B-D1A90142B26A}">
      <dgm:prSet/>
      <dgm:spPr/>
      <dgm:t>
        <a:bodyPr/>
        <a:lstStyle/>
        <a:p>
          <a:endParaRPr lang="en-US"/>
        </a:p>
      </dgm:t>
    </dgm:pt>
    <dgm:pt modelId="{B017308F-315E-40F6-8D77-B834A4E0C413}">
      <dgm:prSet/>
      <dgm:spPr/>
      <dgm:t>
        <a:bodyPr/>
        <a:lstStyle/>
        <a:p>
          <a:r>
            <a:rPr lang="en-US">
              <a:latin typeface="Times New Roman" panose="02020603050405020304" pitchFamily="18" charset="0"/>
              <a:cs typeface="Times New Roman" panose="02020603050405020304" pitchFamily="18" charset="0"/>
            </a:rPr>
            <a:t>Changed the date time format from string to date</a:t>
          </a:r>
        </a:p>
      </dgm:t>
    </dgm:pt>
    <dgm:pt modelId="{89A26490-30C6-4CD5-B6B1-0198AF0E764A}" type="parTrans" cxnId="{2A0E33BB-7634-44DE-8539-BDA436FD3B58}">
      <dgm:prSet/>
      <dgm:spPr/>
      <dgm:t>
        <a:bodyPr/>
        <a:lstStyle/>
        <a:p>
          <a:endParaRPr lang="en-US"/>
        </a:p>
      </dgm:t>
    </dgm:pt>
    <dgm:pt modelId="{4A73A57C-DBB1-439B-8872-2FBF665F603E}" type="sibTrans" cxnId="{2A0E33BB-7634-44DE-8539-BDA436FD3B58}">
      <dgm:prSet/>
      <dgm:spPr/>
      <dgm:t>
        <a:bodyPr/>
        <a:lstStyle/>
        <a:p>
          <a:endParaRPr lang="en-US"/>
        </a:p>
      </dgm:t>
    </dgm:pt>
    <dgm:pt modelId="{52DAEDF3-966D-C940-9D15-AD5665119E5A}" type="pres">
      <dgm:prSet presAssocID="{9011D979-D36C-4AEE-8DC8-B91EBF590EA9}" presName="diagram" presStyleCnt="0">
        <dgm:presLayoutVars>
          <dgm:dir/>
          <dgm:resizeHandles val="exact"/>
        </dgm:presLayoutVars>
      </dgm:prSet>
      <dgm:spPr/>
    </dgm:pt>
    <dgm:pt modelId="{10400651-1844-994B-9080-4F9CAD1C5D7A}" type="pres">
      <dgm:prSet presAssocID="{F4165336-87A3-47F6-BAFD-BC2D7B12D4FF}" presName="node" presStyleLbl="node1" presStyleIdx="0" presStyleCnt="9">
        <dgm:presLayoutVars>
          <dgm:bulletEnabled val="1"/>
        </dgm:presLayoutVars>
      </dgm:prSet>
      <dgm:spPr/>
    </dgm:pt>
    <dgm:pt modelId="{999D1153-EEE1-E942-918C-DE4E85E5B267}" type="pres">
      <dgm:prSet presAssocID="{CAC7CF91-AE94-43A5-92D1-8212B177CE2B}" presName="sibTrans" presStyleCnt="0"/>
      <dgm:spPr/>
    </dgm:pt>
    <dgm:pt modelId="{9D59A935-7B84-A44E-BBAA-A5C212DA39FC}" type="pres">
      <dgm:prSet presAssocID="{DC806C30-BE62-40ED-A40C-56F8D310E489}" presName="node" presStyleLbl="node1" presStyleIdx="1" presStyleCnt="9">
        <dgm:presLayoutVars>
          <dgm:bulletEnabled val="1"/>
        </dgm:presLayoutVars>
      </dgm:prSet>
      <dgm:spPr/>
    </dgm:pt>
    <dgm:pt modelId="{7F26E501-780B-2646-B029-9A97A642DAA6}" type="pres">
      <dgm:prSet presAssocID="{C46A88F5-61A4-4F29-A46C-7FC24828837F}" presName="sibTrans" presStyleCnt="0"/>
      <dgm:spPr/>
    </dgm:pt>
    <dgm:pt modelId="{D22411CC-8CA5-F748-A2F0-1AA40E1D34FB}" type="pres">
      <dgm:prSet presAssocID="{5665256B-94EC-4E92-B212-52092C3FD2E5}" presName="node" presStyleLbl="node1" presStyleIdx="2" presStyleCnt="9">
        <dgm:presLayoutVars>
          <dgm:bulletEnabled val="1"/>
        </dgm:presLayoutVars>
      </dgm:prSet>
      <dgm:spPr/>
    </dgm:pt>
    <dgm:pt modelId="{AE135710-23D1-DF4A-8CE9-00D926DBA8C1}" type="pres">
      <dgm:prSet presAssocID="{A6E5C3B5-4961-4B4A-9CF2-235985824205}" presName="sibTrans" presStyleCnt="0"/>
      <dgm:spPr/>
    </dgm:pt>
    <dgm:pt modelId="{D69B097C-3980-0F4F-934A-CC3F3F2E8953}" type="pres">
      <dgm:prSet presAssocID="{CB4FFDE9-8745-4FAB-8889-E036A7F123A0}" presName="node" presStyleLbl="node1" presStyleIdx="3" presStyleCnt="9">
        <dgm:presLayoutVars>
          <dgm:bulletEnabled val="1"/>
        </dgm:presLayoutVars>
      </dgm:prSet>
      <dgm:spPr/>
    </dgm:pt>
    <dgm:pt modelId="{AC678938-0BB2-7543-8C45-2F29B208297A}" type="pres">
      <dgm:prSet presAssocID="{6357608B-9277-4808-BB3E-5EAF707D75EF}" presName="sibTrans" presStyleCnt="0"/>
      <dgm:spPr/>
    </dgm:pt>
    <dgm:pt modelId="{6184A47D-6A5A-0149-80D2-6338E681FAC3}" type="pres">
      <dgm:prSet presAssocID="{F08A390E-3BD6-4F53-896E-93C1E1CA75BE}" presName="node" presStyleLbl="node1" presStyleIdx="4" presStyleCnt="9">
        <dgm:presLayoutVars>
          <dgm:bulletEnabled val="1"/>
        </dgm:presLayoutVars>
      </dgm:prSet>
      <dgm:spPr/>
    </dgm:pt>
    <dgm:pt modelId="{BEAE64D4-B40E-7F45-B8CF-92D218D961ED}" type="pres">
      <dgm:prSet presAssocID="{EB8D8934-777A-4DDB-A26C-328C32F0DDB7}" presName="sibTrans" presStyleCnt="0"/>
      <dgm:spPr/>
    </dgm:pt>
    <dgm:pt modelId="{12013624-C945-A547-8369-C472FFB3C3D9}" type="pres">
      <dgm:prSet presAssocID="{EDAF9C17-31C6-4FED-B171-14820287326B}" presName="node" presStyleLbl="node1" presStyleIdx="5" presStyleCnt="9">
        <dgm:presLayoutVars>
          <dgm:bulletEnabled val="1"/>
        </dgm:presLayoutVars>
      </dgm:prSet>
      <dgm:spPr/>
    </dgm:pt>
    <dgm:pt modelId="{62233F56-A32D-5345-97F3-784FDFD3C1A6}" type="pres">
      <dgm:prSet presAssocID="{54714F71-B40D-4AE0-9389-C426BC1D61FD}" presName="sibTrans" presStyleCnt="0"/>
      <dgm:spPr/>
    </dgm:pt>
    <dgm:pt modelId="{92A6F462-D866-324E-8BB7-286ECCD61D66}" type="pres">
      <dgm:prSet presAssocID="{F9C2A8EF-2B37-4612-A3F1-CC06D73494AD}" presName="node" presStyleLbl="node1" presStyleIdx="6" presStyleCnt="9">
        <dgm:presLayoutVars>
          <dgm:bulletEnabled val="1"/>
        </dgm:presLayoutVars>
      </dgm:prSet>
      <dgm:spPr/>
    </dgm:pt>
    <dgm:pt modelId="{D5E6AD8A-2D08-7A41-93A8-03256CE262F5}" type="pres">
      <dgm:prSet presAssocID="{7A26617B-0213-4962-8E26-4405BF111E4E}" presName="sibTrans" presStyleCnt="0"/>
      <dgm:spPr/>
    </dgm:pt>
    <dgm:pt modelId="{8A5EFEBE-FF34-6244-A7A8-38268633221E}" type="pres">
      <dgm:prSet presAssocID="{4F0B6C1A-3328-4506-A21B-F3246C23D134}" presName="node" presStyleLbl="node1" presStyleIdx="7" presStyleCnt="9">
        <dgm:presLayoutVars>
          <dgm:bulletEnabled val="1"/>
        </dgm:presLayoutVars>
      </dgm:prSet>
      <dgm:spPr/>
    </dgm:pt>
    <dgm:pt modelId="{57223D1C-AA86-354C-93B0-72FBCB2D2E63}" type="pres">
      <dgm:prSet presAssocID="{895F14E8-4953-48E2-B354-B160FD482C41}" presName="sibTrans" presStyleCnt="0"/>
      <dgm:spPr/>
    </dgm:pt>
    <dgm:pt modelId="{6D28AD01-2F5F-CB4E-994A-F4869B7319D9}" type="pres">
      <dgm:prSet presAssocID="{B017308F-315E-40F6-8D77-B834A4E0C413}" presName="node" presStyleLbl="node1" presStyleIdx="8" presStyleCnt="9">
        <dgm:presLayoutVars>
          <dgm:bulletEnabled val="1"/>
        </dgm:presLayoutVars>
      </dgm:prSet>
      <dgm:spPr/>
    </dgm:pt>
  </dgm:ptLst>
  <dgm:cxnLst>
    <dgm:cxn modelId="{5E450305-550A-4242-8E7B-4A6C8192D9FB}" type="presOf" srcId="{F9C2A8EF-2B37-4612-A3F1-CC06D73494AD}" destId="{92A6F462-D866-324E-8BB7-286ECCD61D66}" srcOrd="0" destOrd="0" presId="urn:microsoft.com/office/officeart/2005/8/layout/default"/>
    <dgm:cxn modelId="{C6521006-7A26-3A41-AEAC-69E502C1CAC1}" type="presOf" srcId="{F4165336-87A3-47F6-BAFD-BC2D7B12D4FF}" destId="{10400651-1844-994B-9080-4F9CAD1C5D7A}" srcOrd="0" destOrd="0" presId="urn:microsoft.com/office/officeart/2005/8/layout/default"/>
    <dgm:cxn modelId="{ACD9DA25-8672-4411-B555-5280A66112B2}" srcId="{9011D979-D36C-4AEE-8DC8-B91EBF590EA9}" destId="{CB4FFDE9-8745-4FAB-8889-E036A7F123A0}" srcOrd="3" destOrd="0" parTransId="{A3207C34-19B2-4AAE-B501-400C0C0D1889}" sibTransId="{6357608B-9277-4808-BB3E-5EAF707D75EF}"/>
    <dgm:cxn modelId="{E53A272E-A27D-4949-A51C-9FD18CA9C913}" srcId="{9011D979-D36C-4AEE-8DC8-B91EBF590EA9}" destId="{DC806C30-BE62-40ED-A40C-56F8D310E489}" srcOrd="1" destOrd="0" parTransId="{793266C2-4914-4DD4-A2CB-26FBBAE34510}" sibTransId="{C46A88F5-61A4-4F29-A46C-7FC24828837F}"/>
    <dgm:cxn modelId="{31FC6469-2EFA-4E99-B72B-D1A90142B26A}" srcId="{9011D979-D36C-4AEE-8DC8-B91EBF590EA9}" destId="{4F0B6C1A-3328-4506-A21B-F3246C23D134}" srcOrd="7" destOrd="0" parTransId="{7281E236-E6F8-416E-996C-CA94FFAF0C9E}" sibTransId="{895F14E8-4953-48E2-B354-B160FD482C41}"/>
    <dgm:cxn modelId="{9446197A-6AEA-44C7-B9B0-55DA1165098B}" srcId="{9011D979-D36C-4AEE-8DC8-B91EBF590EA9}" destId="{F9C2A8EF-2B37-4612-A3F1-CC06D73494AD}" srcOrd="6" destOrd="0" parTransId="{F3C7DF50-72F2-4F9D-85C2-D0A58B0FB8B2}" sibTransId="{7A26617B-0213-4962-8E26-4405BF111E4E}"/>
    <dgm:cxn modelId="{B925DF7F-C2B0-4898-B7A3-D4BCBB960099}" srcId="{9011D979-D36C-4AEE-8DC8-B91EBF590EA9}" destId="{5665256B-94EC-4E92-B212-52092C3FD2E5}" srcOrd="2" destOrd="0" parTransId="{5554BDA5-B26F-4027-A6AE-1C3F0C10BAC7}" sibTransId="{A6E5C3B5-4961-4B4A-9CF2-235985824205}"/>
    <dgm:cxn modelId="{BA2C4D8B-38BE-0D4B-ACB0-9C9E46F1508D}" type="presOf" srcId="{B017308F-315E-40F6-8D77-B834A4E0C413}" destId="{6D28AD01-2F5F-CB4E-994A-F4869B7319D9}" srcOrd="0" destOrd="0" presId="urn:microsoft.com/office/officeart/2005/8/layout/default"/>
    <dgm:cxn modelId="{62A46F8B-C462-DA40-9014-D2DF36C8B41F}" type="presOf" srcId="{F08A390E-3BD6-4F53-896E-93C1E1CA75BE}" destId="{6184A47D-6A5A-0149-80D2-6338E681FAC3}" srcOrd="0" destOrd="0" presId="urn:microsoft.com/office/officeart/2005/8/layout/default"/>
    <dgm:cxn modelId="{CE789D91-16E9-B847-89DE-BF940F54FDED}" type="presOf" srcId="{EDAF9C17-31C6-4FED-B171-14820287326B}" destId="{12013624-C945-A547-8369-C472FFB3C3D9}" srcOrd="0" destOrd="0" presId="urn:microsoft.com/office/officeart/2005/8/layout/default"/>
    <dgm:cxn modelId="{17CFDB98-C523-48B0-A477-54641CB07B5F}" srcId="{9011D979-D36C-4AEE-8DC8-B91EBF590EA9}" destId="{F4165336-87A3-47F6-BAFD-BC2D7B12D4FF}" srcOrd="0" destOrd="0" parTransId="{F4DDD0E0-7C75-484C-818A-0287E0D05777}" sibTransId="{CAC7CF91-AE94-43A5-92D1-8212B177CE2B}"/>
    <dgm:cxn modelId="{C309CE99-6D74-3740-AE78-F545387D28F7}" type="presOf" srcId="{9011D979-D36C-4AEE-8DC8-B91EBF590EA9}" destId="{52DAEDF3-966D-C940-9D15-AD5665119E5A}" srcOrd="0" destOrd="0" presId="urn:microsoft.com/office/officeart/2005/8/layout/default"/>
    <dgm:cxn modelId="{09136F9A-8FC9-459C-BA8E-2E9075536070}" srcId="{9011D979-D36C-4AEE-8DC8-B91EBF590EA9}" destId="{EDAF9C17-31C6-4FED-B171-14820287326B}" srcOrd="5" destOrd="0" parTransId="{F031CC9F-6F1C-4361-81E5-B581927BA500}" sibTransId="{54714F71-B40D-4AE0-9389-C426BC1D61FD}"/>
    <dgm:cxn modelId="{2A0E33BB-7634-44DE-8539-BDA436FD3B58}" srcId="{9011D979-D36C-4AEE-8DC8-B91EBF590EA9}" destId="{B017308F-315E-40F6-8D77-B834A4E0C413}" srcOrd="8" destOrd="0" parTransId="{89A26490-30C6-4CD5-B6B1-0198AF0E764A}" sibTransId="{4A73A57C-DBB1-439B-8872-2FBF665F603E}"/>
    <dgm:cxn modelId="{55044BD2-E20B-432B-AA2C-FFD6F6C50FCD}" srcId="{9011D979-D36C-4AEE-8DC8-B91EBF590EA9}" destId="{F08A390E-3BD6-4F53-896E-93C1E1CA75BE}" srcOrd="4" destOrd="0" parTransId="{400BF826-D437-4F15-84B7-8B06AD7D0A80}" sibTransId="{EB8D8934-777A-4DDB-A26C-328C32F0DDB7}"/>
    <dgm:cxn modelId="{E898C9E3-821B-0E4E-9D97-8D7428FE0EA0}" type="presOf" srcId="{DC806C30-BE62-40ED-A40C-56F8D310E489}" destId="{9D59A935-7B84-A44E-BBAA-A5C212DA39FC}" srcOrd="0" destOrd="0" presId="urn:microsoft.com/office/officeart/2005/8/layout/default"/>
    <dgm:cxn modelId="{95F226E5-3581-104C-BCF8-1D17FA3B5249}" type="presOf" srcId="{CB4FFDE9-8745-4FAB-8889-E036A7F123A0}" destId="{D69B097C-3980-0F4F-934A-CC3F3F2E8953}" srcOrd="0" destOrd="0" presId="urn:microsoft.com/office/officeart/2005/8/layout/default"/>
    <dgm:cxn modelId="{B03E96E7-B9C9-1543-AF9B-3075C1FC6302}" type="presOf" srcId="{5665256B-94EC-4E92-B212-52092C3FD2E5}" destId="{D22411CC-8CA5-F748-A2F0-1AA40E1D34FB}" srcOrd="0" destOrd="0" presId="urn:microsoft.com/office/officeart/2005/8/layout/default"/>
    <dgm:cxn modelId="{D1299CFB-944A-334F-873F-9E8A24A187B2}" type="presOf" srcId="{4F0B6C1A-3328-4506-A21B-F3246C23D134}" destId="{8A5EFEBE-FF34-6244-A7A8-38268633221E}" srcOrd="0" destOrd="0" presId="urn:microsoft.com/office/officeart/2005/8/layout/default"/>
    <dgm:cxn modelId="{79EBC0FC-018A-D245-93C7-3B0C5EBB90E0}" type="presParOf" srcId="{52DAEDF3-966D-C940-9D15-AD5665119E5A}" destId="{10400651-1844-994B-9080-4F9CAD1C5D7A}" srcOrd="0" destOrd="0" presId="urn:microsoft.com/office/officeart/2005/8/layout/default"/>
    <dgm:cxn modelId="{C17FB9FC-030A-B343-934E-646C730A8057}" type="presParOf" srcId="{52DAEDF3-966D-C940-9D15-AD5665119E5A}" destId="{999D1153-EEE1-E942-918C-DE4E85E5B267}" srcOrd="1" destOrd="0" presId="urn:microsoft.com/office/officeart/2005/8/layout/default"/>
    <dgm:cxn modelId="{6DAFF81A-A80D-1A45-94BE-2D411B9F7945}" type="presParOf" srcId="{52DAEDF3-966D-C940-9D15-AD5665119E5A}" destId="{9D59A935-7B84-A44E-BBAA-A5C212DA39FC}" srcOrd="2" destOrd="0" presId="urn:microsoft.com/office/officeart/2005/8/layout/default"/>
    <dgm:cxn modelId="{E94929E4-F99A-0E40-8022-0DF4DDCDEECA}" type="presParOf" srcId="{52DAEDF3-966D-C940-9D15-AD5665119E5A}" destId="{7F26E501-780B-2646-B029-9A97A642DAA6}" srcOrd="3" destOrd="0" presId="urn:microsoft.com/office/officeart/2005/8/layout/default"/>
    <dgm:cxn modelId="{538D2142-1644-4D41-BA42-C27ABC00CA8E}" type="presParOf" srcId="{52DAEDF3-966D-C940-9D15-AD5665119E5A}" destId="{D22411CC-8CA5-F748-A2F0-1AA40E1D34FB}" srcOrd="4" destOrd="0" presId="urn:microsoft.com/office/officeart/2005/8/layout/default"/>
    <dgm:cxn modelId="{E679EA95-4561-3D4E-8C6B-83DE9A59914E}" type="presParOf" srcId="{52DAEDF3-966D-C940-9D15-AD5665119E5A}" destId="{AE135710-23D1-DF4A-8CE9-00D926DBA8C1}" srcOrd="5" destOrd="0" presId="urn:microsoft.com/office/officeart/2005/8/layout/default"/>
    <dgm:cxn modelId="{872AB843-7892-E74B-B5FD-1F93B84781C0}" type="presParOf" srcId="{52DAEDF3-966D-C940-9D15-AD5665119E5A}" destId="{D69B097C-3980-0F4F-934A-CC3F3F2E8953}" srcOrd="6" destOrd="0" presId="urn:microsoft.com/office/officeart/2005/8/layout/default"/>
    <dgm:cxn modelId="{72E49D12-50FC-0848-8567-5024E803DE95}" type="presParOf" srcId="{52DAEDF3-966D-C940-9D15-AD5665119E5A}" destId="{AC678938-0BB2-7543-8C45-2F29B208297A}" srcOrd="7" destOrd="0" presId="urn:microsoft.com/office/officeart/2005/8/layout/default"/>
    <dgm:cxn modelId="{0D0062A6-921D-2942-A8CE-AB5395894CAE}" type="presParOf" srcId="{52DAEDF3-966D-C940-9D15-AD5665119E5A}" destId="{6184A47D-6A5A-0149-80D2-6338E681FAC3}" srcOrd="8" destOrd="0" presId="urn:microsoft.com/office/officeart/2005/8/layout/default"/>
    <dgm:cxn modelId="{81AEEABF-5292-9841-B956-64B3E0D272C1}" type="presParOf" srcId="{52DAEDF3-966D-C940-9D15-AD5665119E5A}" destId="{BEAE64D4-B40E-7F45-B8CF-92D218D961ED}" srcOrd="9" destOrd="0" presId="urn:microsoft.com/office/officeart/2005/8/layout/default"/>
    <dgm:cxn modelId="{3EA10655-619D-8E42-9F0C-0C58C4351CE3}" type="presParOf" srcId="{52DAEDF3-966D-C940-9D15-AD5665119E5A}" destId="{12013624-C945-A547-8369-C472FFB3C3D9}" srcOrd="10" destOrd="0" presId="urn:microsoft.com/office/officeart/2005/8/layout/default"/>
    <dgm:cxn modelId="{B621D8C5-6AD0-314A-988C-1C36EE0BC73A}" type="presParOf" srcId="{52DAEDF3-966D-C940-9D15-AD5665119E5A}" destId="{62233F56-A32D-5345-97F3-784FDFD3C1A6}" srcOrd="11" destOrd="0" presId="urn:microsoft.com/office/officeart/2005/8/layout/default"/>
    <dgm:cxn modelId="{3341D76D-E03A-5F4A-8D17-3F84D97E04E3}" type="presParOf" srcId="{52DAEDF3-966D-C940-9D15-AD5665119E5A}" destId="{92A6F462-D866-324E-8BB7-286ECCD61D66}" srcOrd="12" destOrd="0" presId="urn:microsoft.com/office/officeart/2005/8/layout/default"/>
    <dgm:cxn modelId="{818B1A69-E36B-D44C-93F9-3CBE56089B0F}" type="presParOf" srcId="{52DAEDF3-966D-C940-9D15-AD5665119E5A}" destId="{D5E6AD8A-2D08-7A41-93A8-03256CE262F5}" srcOrd="13" destOrd="0" presId="urn:microsoft.com/office/officeart/2005/8/layout/default"/>
    <dgm:cxn modelId="{B3DF7796-5138-D44A-9DF9-59B06ABC6BEA}" type="presParOf" srcId="{52DAEDF3-966D-C940-9D15-AD5665119E5A}" destId="{8A5EFEBE-FF34-6244-A7A8-38268633221E}" srcOrd="14" destOrd="0" presId="urn:microsoft.com/office/officeart/2005/8/layout/default"/>
    <dgm:cxn modelId="{F0CF8DF5-1D96-AB4F-885A-96536AB86AEC}" type="presParOf" srcId="{52DAEDF3-966D-C940-9D15-AD5665119E5A}" destId="{57223D1C-AA86-354C-93B0-72FBCB2D2E63}" srcOrd="15" destOrd="0" presId="urn:microsoft.com/office/officeart/2005/8/layout/default"/>
    <dgm:cxn modelId="{03D632B8-4CCF-A54D-905E-1B179B2ED3AD}" type="presParOf" srcId="{52DAEDF3-966D-C940-9D15-AD5665119E5A}" destId="{6D28AD01-2F5F-CB4E-994A-F4869B7319D9}" srcOrd="1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651-1844-994B-9080-4F9CAD1C5D7A}">
      <dsp:nvSpPr>
        <dsp:cNvPr id="0" name=""/>
        <dsp:cNvSpPr/>
      </dsp:nvSpPr>
      <dsp:spPr>
        <a:xfrm>
          <a:off x="3462" y="605876"/>
          <a:ext cx="1874907" cy="1124944"/>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Data preparation has been performed on Tableau Prep Builder</a:t>
          </a:r>
        </a:p>
      </dsp:txBody>
      <dsp:txXfrm>
        <a:off x="3462" y="605876"/>
        <a:ext cx="1874907" cy="1124944"/>
      </dsp:txXfrm>
    </dsp:sp>
    <dsp:sp modelId="{9D59A935-7B84-A44E-BBAA-A5C212DA39FC}">
      <dsp:nvSpPr>
        <dsp:cNvPr id="0" name=""/>
        <dsp:cNvSpPr/>
      </dsp:nvSpPr>
      <dsp:spPr>
        <a:xfrm>
          <a:off x="2065860" y="605876"/>
          <a:ext cx="1874907" cy="1124944"/>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Changed data role abbreviation to State/province</a:t>
          </a:r>
        </a:p>
      </dsp:txBody>
      <dsp:txXfrm>
        <a:off x="2065860" y="605876"/>
        <a:ext cx="1874907" cy="1124944"/>
      </dsp:txXfrm>
    </dsp:sp>
    <dsp:sp modelId="{D22411CC-8CA5-F748-A2F0-1AA40E1D34FB}">
      <dsp:nvSpPr>
        <dsp:cNvPr id="0" name=""/>
        <dsp:cNvSpPr/>
      </dsp:nvSpPr>
      <dsp:spPr>
        <a:xfrm>
          <a:off x="4128258" y="605876"/>
          <a:ext cx="1874907" cy="1124944"/>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Changed data role to city</a:t>
          </a:r>
        </a:p>
      </dsp:txBody>
      <dsp:txXfrm>
        <a:off x="4128258" y="605876"/>
        <a:ext cx="1874907" cy="1124944"/>
      </dsp:txXfrm>
    </dsp:sp>
    <dsp:sp modelId="{D69B097C-3980-0F4F-934A-CC3F3F2E8953}">
      <dsp:nvSpPr>
        <dsp:cNvPr id="0" name=""/>
        <dsp:cNvSpPr/>
      </dsp:nvSpPr>
      <dsp:spPr>
        <a:xfrm>
          <a:off x="6190656" y="605876"/>
          <a:ext cx="1874907" cy="1124944"/>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Performed cleaning operation on the dataset.</a:t>
          </a:r>
        </a:p>
      </dsp:txBody>
      <dsp:txXfrm>
        <a:off x="6190656" y="605876"/>
        <a:ext cx="1874907" cy="1124944"/>
      </dsp:txXfrm>
    </dsp:sp>
    <dsp:sp modelId="{6184A47D-6A5A-0149-80D2-6338E681FAC3}">
      <dsp:nvSpPr>
        <dsp:cNvPr id="0" name=""/>
        <dsp:cNvSpPr/>
      </dsp:nvSpPr>
      <dsp:spPr>
        <a:xfrm>
          <a:off x="8253054" y="605876"/>
          <a:ext cx="1874907" cy="1124944"/>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Created some calculated fields for analysis on the dataset</a:t>
          </a:r>
        </a:p>
      </dsp:txBody>
      <dsp:txXfrm>
        <a:off x="8253054" y="605876"/>
        <a:ext cx="1874907" cy="1124944"/>
      </dsp:txXfrm>
    </dsp:sp>
    <dsp:sp modelId="{12013624-C945-A547-8369-C472FFB3C3D9}">
      <dsp:nvSpPr>
        <dsp:cNvPr id="0" name=""/>
        <dsp:cNvSpPr/>
      </dsp:nvSpPr>
      <dsp:spPr>
        <a:xfrm>
          <a:off x="1034661" y="1918311"/>
          <a:ext cx="1874907" cy="1124944"/>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Created bins on the AQI data to map the values to AQI Category.</a:t>
          </a:r>
        </a:p>
      </dsp:txBody>
      <dsp:txXfrm>
        <a:off x="1034661" y="1918311"/>
        <a:ext cx="1874907" cy="1124944"/>
      </dsp:txXfrm>
    </dsp:sp>
    <dsp:sp modelId="{92A6F462-D866-324E-8BB7-286ECCD61D66}">
      <dsp:nvSpPr>
        <dsp:cNvPr id="0" name=""/>
        <dsp:cNvSpPr/>
      </dsp:nvSpPr>
      <dsp:spPr>
        <a:xfrm>
          <a:off x="3097059" y="1918311"/>
          <a:ext cx="1874907" cy="1124944"/>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Removed outliers and noisy data</a:t>
          </a:r>
        </a:p>
      </dsp:txBody>
      <dsp:txXfrm>
        <a:off x="3097059" y="1918311"/>
        <a:ext cx="1874907" cy="1124944"/>
      </dsp:txXfrm>
    </dsp:sp>
    <dsp:sp modelId="{8A5EFEBE-FF34-6244-A7A8-38268633221E}">
      <dsp:nvSpPr>
        <dsp:cNvPr id="0" name=""/>
        <dsp:cNvSpPr/>
      </dsp:nvSpPr>
      <dsp:spPr>
        <a:xfrm>
          <a:off x="5159457" y="1918311"/>
          <a:ext cx="1874907" cy="1124944"/>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Handled inconsistent values by grouping them</a:t>
          </a:r>
        </a:p>
      </dsp:txBody>
      <dsp:txXfrm>
        <a:off x="5159457" y="1918311"/>
        <a:ext cx="1874907" cy="1124944"/>
      </dsp:txXfrm>
    </dsp:sp>
    <dsp:sp modelId="{6D28AD01-2F5F-CB4E-994A-F4869B7319D9}">
      <dsp:nvSpPr>
        <dsp:cNvPr id="0" name=""/>
        <dsp:cNvSpPr/>
      </dsp:nvSpPr>
      <dsp:spPr>
        <a:xfrm>
          <a:off x="7221855" y="1918311"/>
          <a:ext cx="1874907" cy="1124944"/>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Changed the date time format from string to date</a:t>
          </a:r>
        </a:p>
      </dsp:txBody>
      <dsp:txXfrm>
        <a:off x="7221855" y="1918311"/>
        <a:ext cx="1874907" cy="112494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090ABC-3482-8947-ABA3-B99CA34660F3}" type="datetimeFigureOut">
              <a:rPr lang="en-US" smtClean="0"/>
              <a:t>5/17/22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2FB6F-403F-E844-B07E-2F55D4101AE8}" type="slidenum">
              <a:rPr lang="en-US" smtClean="0"/>
              <a:t>‹#›</a:t>
            </a:fld>
            <a:endParaRPr lang="en-US"/>
          </a:p>
        </p:txBody>
      </p:sp>
    </p:spTree>
    <p:extLst>
      <p:ext uri="{BB962C8B-B14F-4D97-AF65-F5344CB8AC3E}">
        <p14:creationId xmlns:p14="http://schemas.microsoft.com/office/powerpoint/2010/main" val="1847426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B2FB6F-403F-E844-B07E-2F55D4101AE8}" type="slidenum">
              <a:rPr lang="en-US" smtClean="0"/>
              <a:t>1</a:t>
            </a:fld>
            <a:endParaRPr lang="en-US"/>
          </a:p>
        </p:txBody>
      </p:sp>
    </p:spTree>
    <p:extLst>
      <p:ext uri="{BB962C8B-B14F-4D97-AF65-F5344CB8AC3E}">
        <p14:creationId xmlns:p14="http://schemas.microsoft.com/office/powerpoint/2010/main" val="1409652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5/17/22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5/17/22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8" Type="http://schemas.openxmlformats.org/officeDocument/2006/relationships/hyperlink" Target="https://www.epa.gov/air-research/air-quality-and-climate-change-research" TargetMode="External"/><Relationship Id="rId3" Type="http://schemas.openxmlformats.org/officeDocument/2006/relationships/image" Target="../media/image3.png"/><Relationship Id="rId7" Type="http://schemas.openxmlformats.org/officeDocument/2006/relationships/hyperlink" Target="https://www.epa.gov/outdoor-air-quality-data/air-quality-index-daily-values-report"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www.epa.gov/outdoor-air-quality-data" TargetMode="External"/><Relationship Id="rId5" Type="http://schemas.openxmlformats.org/officeDocument/2006/relationships/hyperlink" Target="https://aqs.epa.gov/aqsweb/airdata/FileFormats.html" TargetMode="External"/><Relationship Id="rId4" Type="http://schemas.openxmlformats.org/officeDocument/2006/relationships/hyperlink" Target="https://www.epa.gov/outdoor-air-quality-data/air-data-basic-informati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5" name="Picture 4" descr="A picture containing smoke, sky, steam, factory&#10;&#10;Description automatically generated">
            <a:extLst>
              <a:ext uri="{FF2B5EF4-FFF2-40B4-BE49-F238E27FC236}">
                <a16:creationId xmlns:a16="http://schemas.microsoft.com/office/drawing/2014/main" id="{D3F83C98-63D3-DF0A-8448-2932F361323E}"/>
              </a:ext>
            </a:extLst>
          </p:cNvPr>
          <p:cNvPicPr>
            <a:picLocks noChangeAspect="1"/>
          </p:cNvPicPr>
          <p:nvPr/>
        </p:nvPicPr>
        <p:blipFill rotWithShape="1">
          <a:blip r:embed="rId4"/>
          <a:srcRect t="15413"/>
          <a:stretch/>
        </p:blipFill>
        <p:spPr>
          <a:xfrm>
            <a:off x="20" y="10"/>
            <a:ext cx="12191980" cy="6857990"/>
          </a:xfrm>
          <a:prstGeom prst="rect">
            <a:avLst/>
          </a:prstGeom>
        </p:spPr>
      </p:pic>
      <p:pic>
        <p:nvPicPr>
          <p:cNvPr id="10" name="Picture 9">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4"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7" name="Straight Connector 16">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6F7DCA5-2FDC-DA5F-C478-86715E3C5B43}"/>
              </a:ext>
            </a:extLst>
          </p:cNvPr>
          <p:cNvSpPr>
            <a:spLocks noGrp="1"/>
          </p:cNvSpPr>
          <p:nvPr>
            <p:ph type="ctrTitle"/>
          </p:nvPr>
        </p:nvSpPr>
        <p:spPr>
          <a:xfrm>
            <a:off x="6646333" y="2032000"/>
            <a:ext cx="4513792" cy="2819398"/>
          </a:xfrm>
        </p:spPr>
        <p:txBody>
          <a:bodyPr>
            <a:normAutofit fontScale="90000"/>
          </a:bodyPr>
          <a:lstStyle/>
          <a:p>
            <a:r>
              <a:rPr lang="en-US" dirty="0">
                <a:latin typeface="Times New Roman" panose="02020603050405020304" pitchFamily="18" charset="0"/>
                <a:cs typeface="Times New Roman" panose="02020603050405020304" pitchFamily="18" charset="0"/>
              </a:rPr>
              <a:t>Analysis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of US Daily AIR Quality Index</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1980-2021</a:t>
            </a:r>
          </a:p>
        </p:txBody>
      </p:sp>
      <p:sp>
        <p:nvSpPr>
          <p:cNvPr id="3" name="Subtitle 2">
            <a:extLst>
              <a:ext uri="{FF2B5EF4-FFF2-40B4-BE49-F238E27FC236}">
                <a16:creationId xmlns:a16="http://schemas.microsoft.com/office/drawing/2014/main" id="{DAACA9F5-9C56-9349-44E0-586F637BF039}"/>
              </a:ext>
            </a:extLst>
          </p:cNvPr>
          <p:cNvSpPr>
            <a:spLocks noGrp="1"/>
          </p:cNvSpPr>
          <p:nvPr>
            <p:ph type="subTitle" idx="1"/>
          </p:nvPr>
        </p:nvSpPr>
        <p:spPr>
          <a:xfrm>
            <a:off x="6646333" y="4851399"/>
            <a:ext cx="4513792" cy="914401"/>
          </a:xfrm>
        </p:spPr>
        <p:txBody>
          <a:bodyPr>
            <a:noAutofit/>
          </a:bodyPr>
          <a:lstStyle/>
          <a:p>
            <a:pPr>
              <a:lnSpc>
                <a:spcPct val="90000"/>
              </a:lnSpc>
            </a:pPr>
            <a:r>
              <a:rPr lang="en-US" sz="1200" dirty="0" err="1">
                <a:latin typeface="Times New Roman" panose="02020603050405020304" pitchFamily="18" charset="0"/>
                <a:cs typeface="Times New Roman" panose="02020603050405020304" pitchFamily="18" charset="0"/>
              </a:rPr>
              <a:t>Shrey</a:t>
            </a:r>
            <a:r>
              <a:rPr lang="en-US" sz="1200" dirty="0">
                <a:latin typeface="Times New Roman" panose="02020603050405020304" pitchFamily="18" charset="0"/>
                <a:cs typeface="Times New Roman" panose="02020603050405020304" pitchFamily="18" charset="0"/>
              </a:rPr>
              <a:t> BISHNOI</a:t>
            </a:r>
          </a:p>
          <a:p>
            <a:pPr>
              <a:lnSpc>
                <a:spcPct val="90000"/>
              </a:lnSpc>
            </a:pPr>
            <a:r>
              <a:rPr lang="en-US" sz="1200" dirty="0">
                <a:latin typeface="Times New Roman" panose="02020603050405020304" pitchFamily="18" charset="0"/>
                <a:cs typeface="Times New Roman" panose="02020603050405020304" pitchFamily="18" charset="0"/>
              </a:rPr>
              <a:t>015945501</a:t>
            </a:r>
          </a:p>
          <a:p>
            <a:pPr>
              <a:lnSpc>
                <a:spcPct val="90000"/>
              </a:lnSpc>
            </a:pPr>
            <a:r>
              <a:rPr lang="en-US" sz="1200" dirty="0" err="1">
                <a:latin typeface="Times New Roman" panose="02020603050405020304" pitchFamily="18" charset="0"/>
                <a:cs typeface="Times New Roman" panose="02020603050405020304" pitchFamily="18" charset="0"/>
              </a:rPr>
              <a:t>DePARTMENT</a:t>
            </a:r>
            <a:r>
              <a:rPr lang="en-US" sz="1200" dirty="0">
                <a:latin typeface="Times New Roman" panose="02020603050405020304" pitchFamily="18" charset="0"/>
                <a:cs typeface="Times New Roman" panose="02020603050405020304" pitchFamily="18" charset="0"/>
              </a:rPr>
              <a:t> OF APPLIED DATA SCIENCE</a:t>
            </a:r>
          </a:p>
          <a:p>
            <a:pPr>
              <a:lnSpc>
                <a:spcPct val="90000"/>
              </a:lnSpc>
            </a:pPr>
            <a:r>
              <a:rPr lang="en-US" sz="1200" dirty="0">
                <a:latin typeface="Times New Roman" panose="02020603050405020304" pitchFamily="18" charset="0"/>
                <a:cs typeface="Times New Roman" panose="02020603050405020304" pitchFamily="18" charset="0"/>
              </a:rPr>
              <a:t>SAN JOSE STATE  UNIVERSITY</a:t>
            </a:r>
          </a:p>
          <a:p>
            <a:pPr>
              <a:lnSpc>
                <a:spcPct val="90000"/>
              </a:lnSpc>
            </a:pPr>
            <a:r>
              <a:rPr lang="en-US" sz="1200" dirty="0">
                <a:latin typeface="Times New Roman" panose="02020603050405020304" pitchFamily="18" charset="0"/>
                <a:cs typeface="Times New Roman" panose="02020603050405020304" pitchFamily="18" charset="0"/>
              </a:rPr>
              <a:t>MAJOR PROFESSOR: ANDREW H. BOND</a:t>
            </a:r>
          </a:p>
        </p:txBody>
      </p:sp>
    </p:spTree>
    <p:extLst>
      <p:ext uri="{BB962C8B-B14F-4D97-AF65-F5344CB8AC3E}">
        <p14:creationId xmlns:p14="http://schemas.microsoft.com/office/powerpoint/2010/main" val="297538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smoke, sky, steam, factory&#10;&#10;Description automatically generated">
            <a:extLst>
              <a:ext uri="{FF2B5EF4-FFF2-40B4-BE49-F238E27FC236}">
                <a16:creationId xmlns:a16="http://schemas.microsoft.com/office/drawing/2014/main" id="{CB5A9CC2-DD82-E12A-D0C3-0E3D58170FDC}"/>
              </a:ext>
            </a:extLst>
          </p:cNvPr>
          <p:cNvPicPr>
            <a:picLocks noChangeAspect="1"/>
          </p:cNvPicPr>
          <p:nvPr/>
        </p:nvPicPr>
        <p:blipFill rotWithShape="1">
          <a:blip r:embed="rId2">
            <a:alphaModFix amt="25000"/>
          </a:blip>
          <a:srcRect t="11335" b="4078"/>
          <a:stretch/>
        </p:blipFill>
        <p:spPr>
          <a:xfrm>
            <a:off x="20" y="10"/>
            <a:ext cx="12191980" cy="6857990"/>
          </a:xfrm>
          <a:prstGeom prst="rect">
            <a:avLst/>
          </a:prstGeom>
        </p:spPr>
      </p:pic>
      <p:pic>
        <p:nvPicPr>
          <p:cNvPr id="14" name="Picture 13">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ED30F9DD-3405-F776-ECAA-4FF8ECCF5782}"/>
              </a:ext>
            </a:extLst>
          </p:cNvPr>
          <p:cNvSpPr>
            <a:spLocks noGrp="1"/>
          </p:cNvSpPr>
          <p:nvPr>
            <p:ph type="title"/>
          </p:nvPr>
        </p:nvSpPr>
        <p:spPr>
          <a:xfrm>
            <a:off x="685801" y="609600"/>
            <a:ext cx="10131425" cy="1456267"/>
          </a:xfrm>
        </p:spPr>
        <p:txBody>
          <a:bodyPr>
            <a:normAutofit fontScale="90000"/>
          </a:bodyPr>
          <a:lstStyle/>
          <a:p>
            <a:r>
              <a:rPr lang="en-US" dirty="0"/>
              <a:t>                                  </a:t>
            </a:r>
            <a:br>
              <a:rPr lang="en-US" dirty="0"/>
            </a:br>
            <a:r>
              <a:rPr lang="en-US" dirty="0"/>
              <a:t>                                       </a:t>
            </a:r>
            <a:r>
              <a:rPr lang="en-US" b="1" dirty="0">
                <a:latin typeface="Times New Roman" panose="02020603050405020304" pitchFamily="18" charset="0"/>
                <a:cs typeface="Times New Roman" panose="02020603050405020304" pitchFamily="18" charset="0"/>
              </a:rPr>
              <a:t>REFERENCES</a:t>
            </a:r>
            <a:br>
              <a:rPr lang="en-US" dirty="0"/>
            </a:br>
            <a:endParaRPr lang="en-US" dirty="0"/>
          </a:p>
        </p:txBody>
      </p:sp>
      <p:sp>
        <p:nvSpPr>
          <p:cNvPr id="9" name="Content Placeholder 8">
            <a:extLst>
              <a:ext uri="{FF2B5EF4-FFF2-40B4-BE49-F238E27FC236}">
                <a16:creationId xmlns:a16="http://schemas.microsoft.com/office/drawing/2014/main" id="{70AE1D01-3F7A-E6EA-C514-EEBACC29F1C6}"/>
              </a:ext>
            </a:extLst>
          </p:cNvPr>
          <p:cNvSpPr>
            <a:spLocks noGrp="1"/>
          </p:cNvSpPr>
          <p:nvPr>
            <p:ph idx="1"/>
          </p:nvPr>
        </p:nvSpPr>
        <p:spPr>
          <a:xfrm>
            <a:off x="685801" y="2142067"/>
            <a:ext cx="10131425" cy="3649133"/>
          </a:xfrm>
        </p:spPr>
        <p:txBody>
          <a:bodyPr>
            <a:normAutofit/>
          </a:bodyPr>
          <a:lstStyle/>
          <a:p>
            <a:r>
              <a:rPr lang="en-US" dirty="0">
                <a:solidFill>
                  <a:srgbClr val="C573D2"/>
                </a:solidFill>
                <a:hlinkClick r:id="rId4">
                  <a:extLst>
                    <a:ext uri="{A12FA001-AC4F-418D-AE19-62706E023703}">
                      <ahyp:hlinkClr xmlns:ahyp="http://schemas.microsoft.com/office/drawing/2018/hyperlinkcolor" val="tx"/>
                    </a:ext>
                  </a:extLst>
                </a:hlinkClick>
              </a:rPr>
              <a:t>https://www.epa.gov/outdoor-air-quality-data/</a:t>
            </a:r>
            <a:r>
              <a:rPr lang="en-US" dirty="0">
                <a:hlinkClick r:id="rId4">
                  <a:extLst>
                    <a:ext uri="{A12FA001-AC4F-418D-AE19-62706E023703}">
                      <ahyp:hlinkClr xmlns:ahyp="http://schemas.microsoft.com/office/drawing/2018/hyperlinkcolor" val="tx"/>
                    </a:ext>
                  </a:extLst>
                </a:hlinkClick>
              </a:rPr>
              <a:t>air-data-basic-information</a:t>
            </a:r>
            <a:endParaRPr lang="en-US" dirty="0"/>
          </a:p>
          <a:p>
            <a:r>
              <a:rPr lang="en-US" dirty="0">
                <a:solidFill>
                  <a:srgbClr val="C573D2"/>
                </a:solidFill>
                <a:hlinkClick r:id="rId5">
                  <a:extLst>
                    <a:ext uri="{A12FA001-AC4F-418D-AE19-62706E023703}">
                      <ahyp:hlinkClr xmlns:ahyp="http://schemas.microsoft.com/office/drawing/2018/hyperlinkcolor" val="tx"/>
                    </a:ext>
                  </a:extLst>
                </a:hlinkClick>
              </a:rPr>
              <a:t>https://aqs.epa.gov/aqsweb/airdata/FileFormats.</a:t>
            </a:r>
            <a:r>
              <a:rPr lang="en-US" dirty="0">
                <a:hlinkClick r:id="rId5">
                  <a:extLst>
                    <a:ext uri="{A12FA001-AC4F-418D-AE19-62706E023703}">
                      <ahyp:hlinkClr xmlns:ahyp="http://schemas.microsoft.com/office/drawing/2018/hyperlinkcolor" val="tx"/>
                    </a:ext>
                  </a:extLst>
                </a:hlinkClick>
              </a:rPr>
              <a:t>html</a:t>
            </a:r>
            <a:endParaRPr lang="en-US" dirty="0"/>
          </a:p>
          <a:p>
            <a:r>
              <a:rPr lang="en-US" dirty="0">
                <a:solidFill>
                  <a:srgbClr val="C573D2"/>
                </a:solidFill>
                <a:hlinkClick r:id="rId6">
                  <a:extLst>
                    <a:ext uri="{A12FA001-AC4F-418D-AE19-62706E023703}">
                      <ahyp:hlinkClr xmlns:ahyp="http://schemas.microsoft.com/office/drawing/2018/hyperlinkcolor" val="tx"/>
                    </a:ext>
                  </a:extLst>
                </a:hlinkClick>
              </a:rPr>
              <a:t>https://www.epa.gov/</a:t>
            </a:r>
            <a:r>
              <a:rPr lang="en-US" dirty="0">
                <a:hlinkClick r:id="rId6">
                  <a:extLst>
                    <a:ext uri="{A12FA001-AC4F-418D-AE19-62706E023703}">
                      <ahyp:hlinkClr xmlns:ahyp="http://schemas.microsoft.com/office/drawing/2018/hyperlinkcolor" val="tx"/>
                    </a:ext>
                  </a:extLst>
                </a:hlinkClick>
              </a:rPr>
              <a:t>outdoor-air-quality-data</a:t>
            </a:r>
            <a:endParaRPr lang="en-US" dirty="0"/>
          </a:p>
          <a:p>
            <a:r>
              <a:rPr lang="en-US" dirty="0">
                <a:solidFill>
                  <a:srgbClr val="C573D2"/>
                </a:solidFill>
                <a:hlinkClick r:id="rId7">
                  <a:extLst>
                    <a:ext uri="{A12FA001-AC4F-418D-AE19-62706E023703}">
                      <ahyp:hlinkClr xmlns:ahyp="http://schemas.microsoft.com/office/drawing/2018/hyperlinkcolor" val="tx"/>
                    </a:ext>
                  </a:extLst>
                </a:hlinkClick>
              </a:rPr>
              <a:t>https://www.epa.gov/outdoor-air-quality-data/</a:t>
            </a:r>
            <a:r>
              <a:rPr lang="en-US" dirty="0">
                <a:hlinkClick r:id="rId7">
                  <a:extLst>
                    <a:ext uri="{A12FA001-AC4F-418D-AE19-62706E023703}">
                      <ahyp:hlinkClr xmlns:ahyp="http://schemas.microsoft.com/office/drawing/2018/hyperlinkcolor" val="tx"/>
                    </a:ext>
                  </a:extLst>
                </a:hlinkClick>
              </a:rPr>
              <a:t>air-quality-index-daily-values-report</a:t>
            </a:r>
            <a:endParaRPr lang="en-US" dirty="0"/>
          </a:p>
          <a:p>
            <a:r>
              <a:rPr lang="en-US" dirty="0">
                <a:solidFill>
                  <a:srgbClr val="C573D2"/>
                </a:solidFill>
                <a:hlinkClick r:id="rId8">
                  <a:extLst>
                    <a:ext uri="{A12FA001-AC4F-418D-AE19-62706E023703}">
                      <ahyp:hlinkClr xmlns:ahyp="http://schemas.microsoft.com/office/drawing/2018/hyperlinkcolor" val="tx"/>
                    </a:ext>
                  </a:extLst>
                </a:hlinkClick>
              </a:rPr>
              <a:t>https://www.epa.gov/air-research/</a:t>
            </a:r>
            <a:r>
              <a:rPr lang="en-US" dirty="0">
                <a:hlinkClick r:id="rId8">
                  <a:extLst>
                    <a:ext uri="{A12FA001-AC4F-418D-AE19-62706E023703}">
                      <ahyp:hlinkClr xmlns:ahyp="http://schemas.microsoft.com/office/drawing/2018/hyperlinkcolor" val="tx"/>
                    </a:ext>
                  </a:extLst>
                </a:hlinkClick>
              </a:rPr>
              <a:t>air-quality-and-climate-change-research</a:t>
            </a:r>
            <a:endParaRPr lang="en-US" dirty="0"/>
          </a:p>
          <a:p>
            <a:endParaRPr lang="en-US" dirty="0"/>
          </a:p>
        </p:txBody>
      </p:sp>
    </p:spTree>
    <p:extLst>
      <p:ext uri="{BB962C8B-B14F-4D97-AF65-F5344CB8AC3E}">
        <p14:creationId xmlns:p14="http://schemas.microsoft.com/office/powerpoint/2010/main" val="2462200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descr="A picture containing smoke, sky, steam, factory&#10;&#10;Description automatically generated">
            <a:extLst>
              <a:ext uri="{FF2B5EF4-FFF2-40B4-BE49-F238E27FC236}">
                <a16:creationId xmlns:a16="http://schemas.microsoft.com/office/drawing/2014/main" id="{D6077E09-CD26-1CBC-3133-8AC1E393BB0D}"/>
              </a:ext>
            </a:extLst>
          </p:cNvPr>
          <p:cNvPicPr>
            <a:picLocks noChangeAspect="1"/>
          </p:cNvPicPr>
          <p:nvPr/>
        </p:nvPicPr>
        <p:blipFill rotWithShape="1">
          <a:blip r:embed="rId4"/>
          <a:srcRect t="15413"/>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5"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 name="Straight Connector 17">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B929950-3313-D526-887A-A368C125CD24}"/>
              </a:ext>
            </a:extLst>
          </p:cNvPr>
          <p:cNvSpPr>
            <a:spLocks noGrp="1"/>
          </p:cNvSpPr>
          <p:nvPr>
            <p:ph type="title"/>
          </p:nvPr>
        </p:nvSpPr>
        <p:spPr>
          <a:xfrm>
            <a:off x="6646333" y="2032000"/>
            <a:ext cx="4513792" cy="2819398"/>
          </a:xfrm>
        </p:spPr>
        <p:txBody>
          <a:bodyPr vert="horz" lIns="91440" tIns="45720" rIns="91440" bIns="45720" rtlCol="0" anchor="b">
            <a:normAutofit/>
          </a:bodyPr>
          <a:lstStyle/>
          <a:p>
            <a:pPr algn="r"/>
            <a:r>
              <a:rPr lang="en-US" sz="4800" b="1" dirty="0">
                <a:latin typeface="Freestyle Script" panose="020F0502020204030204" pitchFamily="34" charset="0"/>
                <a:cs typeface="Freestyle Script" panose="020F0502020204030204" pitchFamily="34" charset="0"/>
              </a:rPr>
              <a:t>                           THANK YOU</a:t>
            </a:r>
          </a:p>
        </p:txBody>
      </p:sp>
    </p:spTree>
    <p:extLst>
      <p:ext uri="{BB962C8B-B14F-4D97-AF65-F5344CB8AC3E}">
        <p14:creationId xmlns:p14="http://schemas.microsoft.com/office/powerpoint/2010/main" val="7800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moke, sky, steam, factory&#10;&#10;Description automatically generated">
            <a:extLst>
              <a:ext uri="{FF2B5EF4-FFF2-40B4-BE49-F238E27FC236}">
                <a16:creationId xmlns:a16="http://schemas.microsoft.com/office/drawing/2014/main" id="{C3DF56A8-FA16-45F3-4E0F-930BBF0555AC}"/>
              </a:ext>
            </a:extLst>
          </p:cNvPr>
          <p:cNvPicPr>
            <a:picLocks noChangeAspect="1"/>
          </p:cNvPicPr>
          <p:nvPr/>
        </p:nvPicPr>
        <p:blipFill rotWithShape="1">
          <a:blip r:embed="rId2">
            <a:alphaModFix amt="25000"/>
          </a:blip>
          <a:srcRect t="11335" b="4078"/>
          <a:stretch/>
        </p:blipFill>
        <p:spPr>
          <a:xfrm>
            <a:off x="20" y="289377"/>
            <a:ext cx="12191980" cy="6857990"/>
          </a:xfrm>
          <a:prstGeom prst="rect">
            <a:avLst/>
          </a:prstGeom>
        </p:spPr>
      </p:pic>
      <p:pic>
        <p:nvPicPr>
          <p:cNvPr id="12" name="Picture 11">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668F5F74-08C9-ECAA-61F2-221F1DA4362D}"/>
              </a:ext>
            </a:extLst>
          </p:cNvPr>
          <p:cNvSpPr>
            <a:spLocks noGrp="1"/>
          </p:cNvSpPr>
          <p:nvPr>
            <p:ph type="title"/>
          </p:nvPr>
        </p:nvSpPr>
        <p:spPr>
          <a:xfrm>
            <a:off x="685801" y="609600"/>
            <a:ext cx="10131425" cy="1456267"/>
          </a:xfrm>
        </p:spPr>
        <p:txBody>
          <a:bodyPr>
            <a:norm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2EFB27B7-1969-1349-94EC-B805E072C397}"/>
              </a:ext>
            </a:extLst>
          </p:cNvPr>
          <p:cNvSpPr>
            <a:spLocks noGrp="1"/>
          </p:cNvSpPr>
          <p:nvPr>
            <p:ph idx="1"/>
          </p:nvPr>
        </p:nvSpPr>
        <p:spPr>
          <a:xfrm>
            <a:off x="685801" y="2142067"/>
            <a:ext cx="10131425" cy="3649133"/>
          </a:xfrm>
        </p:spPr>
        <p:txBody>
          <a:bodyPr>
            <a:normAutofit/>
          </a:bodyPr>
          <a:lstStyle/>
          <a:p>
            <a:pPr>
              <a:lnSpc>
                <a:spcPct val="90000"/>
              </a:lnSpc>
            </a:pPr>
            <a:r>
              <a:rPr lang="en-US" sz="1700" dirty="0">
                <a:latin typeface="Times New Roman" panose="02020603050405020304" pitchFamily="18" charset="0"/>
                <a:cs typeface="Times New Roman" panose="02020603050405020304" pitchFamily="18" charset="0"/>
              </a:rPr>
              <a:t>The Air The US Environmental Protection Agency (EPA) devised the Air Quality Index (AQI) to provide a simple and uniform way to report daily air quality conditions.</a:t>
            </a:r>
          </a:p>
          <a:p>
            <a:pPr>
              <a:lnSpc>
                <a:spcPct val="90000"/>
              </a:lnSpc>
            </a:pPr>
            <a:r>
              <a:rPr lang="en-US" sz="1700" dirty="0">
                <a:latin typeface="Times New Roman" panose="02020603050405020304" pitchFamily="18" charset="0"/>
                <a:cs typeface="Times New Roman" panose="02020603050405020304" pitchFamily="18" charset="0"/>
              </a:rPr>
              <a:t>The AQI is a measurement of daily air quality. It indicates how clean or dirty the air is, as well as any potential health risks, particularly for ground-level ozone and particle pollution.</a:t>
            </a:r>
          </a:p>
          <a:p>
            <a:pPr>
              <a:lnSpc>
                <a:spcPct val="90000"/>
              </a:lnSpc>
            </a:pPr>
            <a:r>
              <a:rPr lang="en-US" sz="1700" dirty="0">
                <a:latin typeface="Times New Roman" panose="02020603050405020304" pitchFamily="18" charset="0"/>
                <a:cs typeface="Times New Roman" panose="02020603050405020304" pitchFamily="18" charset="0"/>
              </a:rPr>
              <a:t>Ground-level ozone, particle pollution, carbon monoxide, and sulfur dioxide are the four principal air pollutants controlled by the Clean Air Act.</a:t>
            </a:r>
          </a:p>
          <a:p>
            <a:pPr>
              <a:lnSpc>
                <a:spcPct val="90000"/>
              </a:lnSpc>
            </a:pPr>
            <a:r>
              <a:rPr lang="en-US" sz="1700" dirty="0">
                <a:latin typeface="Times New Roman" panose="02020603050405020304" pitchFamily="18" charset="0"/>
                <a:cs typeface="Times New Roman" panose="02020603050405020304" pitchFamily="18" charset="0"/>
              </a:rPr>
              <a:t>The higher the AQI number, the more polluted the air is and the greater the health risk.</a:t>
            </a:r>
          </a:p>
          <a:p>
            <a:pPr fontAlgn="base">
              <a:lnSpc>
                <a:spcPct val="90000"/>
              </a:lnSpc>
            </a:pPr>
            <a:r>
              <a:rPr lang="en-US" sz="1700" dirty="0">
                <a:latin typeface="Times New Roman" panose="02020603050405020304" pitchFamily="18" charset="0"/>
                <a:cs typeface="Times New Roman" panose="02020603050405020304" pitchFamily="18" charset="0"/>
              </a:rPr>
              <a:t>The AQI is used by the EPA and local governments to convey straightforward information about air quality in your area, how dirty air might impact you, and how you can protect your health. From 1980 through 2021</a:t>
            </a:r>
          </a:p>
          <a:p>
            <a:pPr fontAlgn="base">
              <a:lnSpc>
                <a:spcPct val="90000"/>
              </a:lnSpc>
            </a:pPr>
            <a:r>
              <a:rPr lang="en-US" sz="1700" dirty="0">
                <a:latin typeface="Times New Roman" panose="02020603050405020304" pitchFamily="18" charset="0"/>
                <a:cs typeface="Times New Roman" panose="02020603050405020304" pitchFamily="18" charset="0"/>
              </a:rPr>
              <a:t>This dataset contains daily reports of air quality index from several US metro regions, as well as geographic data for the collecting locations. There are over 10 million records in this collection.</a:t>
            </a:r>
          </a:p>
          <a:p>
            <a:pPr fontAlgn="base">
              <a:lnSpc>
                <a:spcPct val="90000"/>
              </a:lnSpc>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761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moke, sky, steam, factory&#10;&#10;Description automatically generated">
            <a:extLst>
              <a:ext uri="{FF2B5EF4-FFF2-40B4-BE49-F238E27FC236}">
                <a16:creationId xmlns:a16="http://schemas.microsoft.com/office/drawing/2014/main" id="{2A395706-2C31-0E22-FD51-7D92FDE9B7F2}"/>
              </a:ext>
            </a:extLst>
          </p:cNvPr>
          <p:cNvPicPr>
            <a:picLocks noChangeAspect="1"/>
          </p:cNvPicPr>
          <p:nvPr/>
        </p:nvPicPr>
        <p:blipFill rotWithShape="1">
          <a:blip r:embed="rId2">
            <a:alphaModFix amt="25000"/>
          </a:blip>
          <a:srcRect t="11335" b="4078"/>
          <a:stretch/>
        </p:blipFill>
        <p:spPr>
          <a:xfrm>
            <a:off x="20" y="289378"/>
            <a:ext cx="12191980" cy="6857990"/>
          </a:xfrm>
          <a:prstGeom prst="rect">
            <a:avLst/>
          </a:prstGeom>
        </p:spPr>
      </p:pic>
      <p:pic>
        <p:nvPicPr>
          <p:cNvPr id="12" name="Picture 11">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1D8907CE-626E-0006-EF89-424F88D5B791}"/>
              </a:ext>
            </a:extLst>
          </p:cNvPr>
          <p:cNvSpPr>
            <a:spLocks noGrp="1"/>
          </p:cNvSpPr>
          <p:nvPr>
            <p:ph type="title"/>
          </p:nvPr>
        </p:nvSpPr>
        <p:spPr>
          <a:xfrm>
            <a:off x="685801" y="609600"/>
            <a:ext cx="10131425" cy="1126603"/>
          </a:xfrm>
        </p:spPr>
        <p:txBody>
          <a:bodyPr>
            <a:normAutofit fontScale="90000"/>
          </a:bodyPr>
          <a:lstStyle/>
          <a:p>
            <a:r>
              <a:rPr lang="en-US" dirty="0"/>
              <a:t>                           </a:t>
            </a:r>
            <a:br>
              <a:rPr lang="en-US" dirty="0"/>
            </a:br>
            <a:r>
              <a:rPr lang="en-US" dirty="0"/>
              <a:t>                                 </a:t>
            </a:r>
            <a:r>
              <a:rPr lang="en-US" sz="4000" b="1" dirty="0">
                <a:latin typeface="Times New Roman" panose="02020603050405020304" pitchFamily="18" charset="0"/>
                <a:cs typeface="Times New Roman" panose="02020603050405020304" pitchFamily="18" charset="0"/>
              </a:rPr>
              <a:t>AQI CATEGORIES</a:t>
            </a:r>
          </a:p>
        </p:txBody>
      </p:sp>
      <p:graphicFrame>
        <p:nvGraphicFramePr>
          <p:cNvPr id="4" name="Table 5">
            <a:extLst>
              <a:ext uri="{FF2B5EF4-FFF2-40B4-BE49-F238E27FC236}">
                <a16:creationId xmlns:a16="http://schemas.microsoft.com/office/drawing/2014/main" id="{57F77AE2-8F8C-1E19-407C-AE68CCA95A21}"/>
              </a:ext>
            </a:extLst>
          </p:cNvPr>
          <p:cNvGraphicFramePr>
            <a:graphicFrameLocks noGrp="1"/>
          </p:cNvGraphicFramePr>
          <p:nvPr>
            <p:ph idx="1"/>
            <p:extLst>
              <p:ext uri="{D42A27DB-BD31-4B8C-83A1-F6EECF244321}">
                <p14:modId xmlns:p14="http://schemas.microsoft.com/office/powerpoint/2010/main" val="720602092"/>
              </p:ext>
            </p:extLst>
          </p:nvPr>
        </p:nvGraphicFramePr>
        <p:xfrm>
          <a:off x="685801" y="2142915"/>
          <a:ext cx="10121017" cy="4105485"/>
        </p:xfrm>
        <a:graphic>
          <a:graphicData uri="http://schemas.openxmlformats.org/drawingml/2006/table">
            <a:tbl>
              <a:tblPr firstRow="1" bandRow="1">
                <a:tableStyleId>{5C22544A-7EE6-4342-B048-85BDC9FD1C3A}</a:tableStyleId>
              </a:tblPr>
              <a:tblGrid>
                <a:gridCol w="2000695">
                  <a:extLst>
                    <a:ext uri="{9D8B030D-6E8A-4147-A177-3AD203B41FA5}">
                      <a16:colId xmlns:a16="http://schemas.microsoft.com/office/drawing/2014/main" val="1197228330"/>
                    </a:ext>
                  </a:extLst>
                </a:gridCol>
                <a:gridCol w="1875099">
                  <a:extLst>
                    <a:ext uri="{9D8B030D-6E8A-4147-A177-3AD203B41FA5}">
                      <a16:colId xmlns:a16="http://schemas.microsoft.com/office/drawing/2014/main" val="3907474123"/>
                    </a:ext>
                  </a:extLst>
                </a:gridCol>
                <a:gridCol w="6245223">
                  <a:extLst>
                    <a:ext uri="{9D8B030D-6E8A-4147-A177-3AD203B41FA5}">
                      <a16:colId xmlns:a16="http://schemas.microsoft.com/office/drawing/2014/main" val="561235976"/>
                    </a:ext>
                  </a:extLst>
                </a:gridCol>
              </a:tblGrid>
              <a:tr h="312203">
                <a:tc>
                  <a:txBody>
                    <a:bodyPr/>
                    <a:lstStyle/>
                    <a:p>
                      <a:r>
                        <a:rPr lang="en-US" sz="1400" dirty="0">
                          <a:solidFill>
                            <a:schemeClr val="bg1"/>
                          </a:solidFill>
                          <a:latin typeface="Times New Roman" panose="02020603050405020304" pitchFamily="18" charset="0"/>
                          <a:cs typeface="Times New Roman" panose="02020603050405020304" pitchFamily="18" charset="0"/>
                        </a:rPr>
                        <a:t>AQI Quality Values</a:t>
                      </a:r>
                    </a:p>
                  </a:txBody>
                  <a:tcPr>
                    <a:solidFill>
                      <a:schemeClr val="tx1"/>
                    </a:solidFill>
                  </a:tcPr>
                </a:tc>
                <a:tc>
                  <a:txBody>
                    <a:bodyPr/>
                    <a:lstStyle/>
                    <a:p>
                      <a:r>
                        <a:rPr lang="en-US" sz="1400" dirty="0">
                          <a:solidFill>
                            <a:schemeClr val="bg1"/>
                          </a:solidFill>
                          <a:latin typeface="Times New Roman" panose="02020603050405020304" pitchFamily="18" charset="0"/>
                          <a:cs typeface="Times New Roman" panose="02020603050405020304" pitchFamily="18" charset="0"/>
                        </a:rPr>
                        <a:t>    AQI Category</a:t>
                      </a:r>
                    </a:p>
                  </a:txBody>
                  <a:tcPr>
                    <a:solidFill>
                      <a:schemeClr val="tx1"/>
                    </a:solidFill>
                  </a:tcPr>
                </a:tc>
                <a:tc>
                  <a:txBody>
                    <a:bodyPr/>
                    <a:lstStyle/>
                    <a:p>
                      <a:r>
                        <a:rPr lang="en-US" sz="1400" dirty="0">
                          <a:solidFill>
                            <a:schemeClr val="bg1"/>
                          </a:solidFill>
                          <a:latin typeface="Times New Roman" panose="02020603050405020304" pitchFamily="18" charset="0"/>
                          <a:cs typeface="Times New Roman" panose="02020603050405020304" pitchFamily="18" charset="0"/>
                        </a:rPr>
                        <a:t> Actions to Protect your Health</a:t>
                      </a:r>
                    </a:p>
                  </a:txBody>
                  <a:tcPr>
                    <a:solidFill>
                      <a:schemeClr val="tx1"/>
                    </a:solidFill>
                  </a:tcPr>
                </a:tc>
                <a:extLst>
                  <a:ext uri="{0D108BD9-81ED-4DB2-BD59-A6C34878D82A}">
                    <a16:rowId xmlns:a16="http://schemas.microsoft.com/office/drawing/2014/main" val="1958391787"/>
                  </a:ext>
                </a:extLst>
              </a:tr>
              <a:tr h="538872">
                <a:tc>
                  <a:txBody>
                    <a:bodyPr/>
                    <a:lstStyle/>
                    <a:p>
                      <a:r>
                        <a:rPr lang="en-US" sz="1400" dirty="0">
                          <a:latin typeface="Times New Roman" panose="02020603050405020304" pitchFamily="18" charset="0"/>
                          <a:cs typeface="Times New Roman" panose="02020603050405020304" pitchFamily="18" charset="0"/>
                        </a:rPr>
                        <a:t>(&lt;50)</a:t>
                      </a:r>
                    </a:p>
                  </a:txBody>
                  <a:tcPr>
                    <a:solidFill>
                      <a:srgbClr val="00B050"/>
                    </a:solidFill>
                  </a:tcPr>
                </a:tc>
                <a:tc>
                  <a:txBody>
                    <a:bodyPr/>
                    <a:lstStyle/>
                    <a:p>
                      <a:r>
                        <a:rPr lang="en-US" sz="1400" dirty="0">
                          <a:latin typeface="Times New Roman" panose="02020603050405020304" pitchFamily="18" charset="0"/>
                          <a:cs typeface="Times New Roman" panose="02020603050405020304" pitchFamily="18" charset="0"/>
                        </a:rPr>
                        <a:t>Good</a:t>
                      </a:r>
                    </a:p>
                  </a:txBody>
                  <a:tcPr>
                    <a:solidFill>
                      <a:srgbClr val="00B050"/>
                    </a:solidFill>
                  </a:tcPr>
                </a:tc>
                <a:tc>
                  <a:txBody>
                    <a:bodyPr/>
                    <a:lstStyle/>
                    <a:p>
                      <a:r>
                        <a:rPr lang="en-US" sz="1400" dirty="0">
                          <a:latin typeface="Times New Roman" panose="02020603050405020304" pitchFamily="18" charset="0"/>
                          <a:cs typeface="Times New Roman" panose="02020603050405020304" pitchFamily="18" charset="0"/>
                        </a:rPr>
                        <a:t>AQI value in this category is between 0-50 and air quality is considered satisfactory and poses little or no health risk. </a:t>
                      </a:r>
                    </a:p>
                  </a:txBody>
                  <a:tcPr>
                    <a:solidFill>
                      <a:srgbClr val="00B050"/>
                    </a:solidFill>
                  </a:tcPr>
                </a:tc>
                <a:extLst>
                  <a:ext uri="{0D108BD9-81ED-4DB2-BD59-A6C34878D82A}">
                    <a16:rowId xmlns:a16="http://schemas.microsoft.com/office/drawing/2014/main" val="2903472731"/>
                  </a:ext>
                </a:extLst>
              </a:tr>
              <a:tr h="708823">
                <a:tc>
                  <a:txBody>
                    <a:bodyPr/>
                    <a:lstStyle/>
                    <a:p>
                      <a:r>
                        <a:rPr lang="en-US" sz="1400" dirty="0">
                          <a:latin typeface="Times New Roman" panose="02020603050405020304" pitchFamily="18" charset="0"/>
                          <a:cs typeface="Times New Roman" panose="02020603050405020304" pitchFamily="18" charset="0"/>
                        </a:rPr>
                        <a:t>(50-100)</a:t>
                      </a:r>
                    </a:p>
                  </a:txBody>
                  <a:tcPr>
                    <a:solidFill>
                      <a:srgbClr val="FFFF00"/>
                    </a:solidFill>
                  </a:tcPr>
                </a:tc>
                <a:tc>
                  <a:txBody>
                    <a:bodyPr/>
                    <a:lstStyle/>
                    <a:p>
                      <a:r>
                        <a:rPr lang="en-US" sz="1400" dirty="0">
                          <a:latin typeface="Times New Roman" panose="02020603050405020304" pitchFamily="18" charset="0"/>
                          <a:cs typeface="Times New Roman" panose="02020603050405020304" pitchFamily="18" charset="0"/>
                        </a:rPr>
                        <a:t>Moderate</a:t>
                      </a:r>
                    </a:p>
                  </a:txBody>
                  <a:tcPr>
                    <a:solidFill>
                      <a:srgbClr val="FFFF00"/>
                    </a:solidFill>
                  </a:tcPr>
                </a:tc>
                <a:tc>
                  <a:txBody>
                    <a:bodyPr/>
                    <a:lstStyle/>
                    <a:p>
                      <a:r>
                        <a:rPr lang="en-US" sz="1400" dirty="0">
                          <a:latin typeface="Times New Roman" panose="02020603050405020304" pitchFamily="18" charset="0"/>
                          <a:cs typeface="Times New Roman" panose="02020603050405020304" pitchFamily="18" charset="0"/>
                        </a:rPr>
                        <a:t>Air quality is acceptable ;however individuals who are very sensitive to air pollution may experience adverse health effects. People who are unusually sensitive to ozone or particle pollution may experience respiratory symptoms </a:t>
                      </a:r>
                    </a:p>
                  </a:txBody>
                  <a:tcPr>
                    <a:solidFill>
                      <a:srgbClr val="FFFF00"/>
                    </a:solidFill>
                  </a:tcPr>
                </a:tc>
                <a:extLst>
                  <a:ext uri="{0D108BD9-81ED-4DB2-BD59-A6C34878D82A}">
                    <a16:rowId xmlns:a16="http://schemas.microsoft.com/office/drawing/2014/main" val="2589269481"/>
                  </a:ext>
                </a:extLst>
              </a:tr>
              <a:tr h="675244">
                <a:tc>
                  <a:txBody>
                    <a:bodyPr/>
                    <a:lstStyle/>
                    <a:p>
                      <a:r>
                        <a:rPr lang="en-US" sz="1400" dirty="0">
                          <a:latin typeface="Times New Roman" panose="02020603050405020304" pitchFamily="18" charset="0"/>
                          <a:cs typeface="Times New Roman" panose="02020603050405020304" pitchFamily="18" charset="0"/>
                        </a:rPr>
                        <a:t>(100-150)</a:t>
                      </a:r>
                    </a:p>
                  </a:txBody>
                  <a:tcPr>
                    <a:solidFill>
                      <a:schemeClr val="accent5"/>
                    </a:solidFill>
                  </a:tcPr>
                </a:tc>
                <a:tc>
                  <a:txBody>
                    <a:bodyPr/>
                    <a:lstStyle/>
                    <a:p>
                      <a:r>
                        <a:rPr lang="en-US" sz="1400" dirty="0">
                          <a:latin typeface="Times New Roman" panose="02020603050405020304" pitchFamily="18" charset="0"/>
                          <a:cs typeface="Times New Roman" panose="02020603050405020304" pitchFamily="18" charset="0"/>
                        </a:rPr>
                        <a:t>Unhealthy for Sensitive Groups</a:t>
                      </a:r>
                    </a:p>
                  </a:txBody>
                  <a:tcPr>
                    <a:solidFill>
                      <a:schemeClr val="accent5"/>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People with lung or heart disease, older adults, children, and people participating in activities that require heavy or extended exertion may experience adverse health effects.</a:t>
                      </a:r>
                    </a:p>
                  </a:txBody>
                  <a:tcPr>
                    <a:solidFill>
                      <a:schemeClr val="accent5"/>
                    </a:solidFill>
                  </a:tcPr>
                </a:tc>
                <a:extLst>
                  <a:ext uri="{0D108BD9-81ED-4DB2-BD59-A6C34878D82A}">
                    <a16:rowId xmlns:a16="http://schemas.microsoft.com/office/drawing/2014/main" val="3011608135"/>
                  </a:ext>
                </a:extLst>
              </a:tr>
              <a:tr h="506077">
                <a:tc>
                  <a:txBody>
                    <a:bodyPr/>
                    <a:lstStyle/>
                    <a:p>
                      <a:r>
                        <a:rPr lang="en-US" sz="1400" dirty="0">
                          <a:latin typeface="Times New Roman" panose="02020603050405020304" pitchFamily="18" charset="0"/>
                          <a:cs typeface="Times New Roman" panose="02020603050405020304" pitchFamily="18" charset="0"/>
                        </a:rPr>
                        <a:t>(150-200)</a:t>
                      </a:r>
                    </a:p>
                  </a:txBody>
                  <a:tcPr>
                    <a:solidFill>
                      <a:srgbClr val="FF0000"/>
                    </a:solidFill>
                  </a:tcPr>
                </a:tc>
                <a:tc>
                  <a:txBody>
                    <a:bodyPr/>
                    <a:lstStyle/>
                    <a:p>
                      <a:r>
                        <a:rPr lang="en-US" sz="1400" dirty="0">
                          <a:latin typeface="Times New Roman" panose="02020603050405020304" pitchFamily="18" charset="0"/>
                          <a:cs typeface="Times New Roman" panose="02020603050405020304" pitchFamily="18" charset="0"/>
                        </a:rPr>
                        <a:t>Unhealthy</a:t>
                      </a:r>
                    </a:p>
                  </a:txBody>
                  <a:tcPr>
                    <a:solidFill>
                      <a:srgbClr val="FF0000"/>
                    </a:solidFill>
                  </a:tcPr>
                </a:tc>
                <a:tc>
                  <a:txBody>
                    <a:bodyPr/>
                    <a:lstStyle/>
                    <a:p>
                      <a:r>
                        <a:rPr lang="en-US" sz="1400" dirty="0">
                          <a:latin typeface="Times New Roman" panose="02020603050405020304" pitchFamily="18" charset="0"/>
                          <a:cs typeface="Times New Roman" panose="02020603050405020304" pitchFamily="18" charset="0"/>
                        </a:rPr>
                        <a:t>Everyone may begin to experience adverse health effects and members of sensitive groups may experience more serious health effects. </a:t>
                      </a:r>
                    </a:p>
                  </a:txBody>
                  <a:tcPr>
                    <a:solidFill>
                      <a:srgbClr val="FF0000"/>
                    </a:solidFill>
                  </a:tcPr>
                </a:tc>
                <a:extLst>
                  <a:ext uri="{0D108BD9-81ED-4DB2-BD59-A6C34878D82A}">
                    <a16:rowId xmlns:a16="http://schemas.microsoft.com/office/drawing/2014/main" val="526606264"/>
                  </a:ext>
                </a:extLst>
              </a:tr>
              <a:tr h="485421">
                <a:tc>
                  <a:txBody>
                    <a:bodyPr/>
                    <a:lstStyle/>
                    <a:p>
                      <a:r>
                        <a:rPr lang="en-US" sz="1400" dirty="0">
                          <a:latin typeface="Times New Roman" panose="02020603050405020304" pitchFamily="18" charset="0"/>
                          <a:cs typeface="Times New Roman" panose="02020603050405020304" pitchFamily="18" charset="0"/>
                        </a:rPr>
                        <a:t>(200-300)</a:t>
                      </a:r>
                    </a:p>
                  </a:txBody>
                  <a:tcPr>
                    <a:solidFill>
                      <a:srgbClr val="7030A0"/>
                    </a:solidFill>
                  </a:tcPr>
                </a:tc>
                <a:tc>
                  <a:txBody>
                    <a:bodyPr/>
                    <a:lstStyle/>
                    <a:p>
                      <a:r>
                        <a:rPr lang="en-US" sz="1400" dirty="0">
                          <a:latin typeface="Times New Roman" panose="02020603050405020304" pitchFamily="18" charset="0"/>
                          <a:cs typeface="Times New Roman" panose="02020603050405020304" pitchFamily="18" charset="0"/>
                        </a:rPr>
                        <a:t>Very Unhealthy</a:t>
                      </a:r>
                    </a:p>
                  </a:txBody>
                  <a:tcPr>
                    <a:solidFill>
                      <a:srgbClr val="7030A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This would trigger a health alert signifying that everyone may experience more serious health effects.</a:t>
                      </a:r>
                    </a:p>
                  </a:txBody>
                  <a:tcPr>
                    <a:solidFill>
                      <a:srgbClr val="7030A0"/>
                    </a:solidFill>
                  </a:tcPr>
                </a:tc>
                <a:extLst>
                  <a:ext uri="{0D108BD9-81ED-4DB2-BD59-A6C34878D82A}">
                    <a16:rowId xmlns:a16="http://schemas.microsoft.com/office/drawing/2014/main" val="661663626"/>
                  </a:ext>
                </a:extLst>
              </a:tr>
              <a:tr h="755050">
                <a:tc>
                  <a:txBody>
                    <a:bodyPr/>
                    <a:lstStyle/>
                    <a:p>
                      <a:r>
                        <a:rPr lang="en-US" sz="1400" dirty="0">
                          <a:latin typeface="Times New Roman" panose="02020603050405020304" pitchFamily="18" charset="0"/>
                          <a:cs typeface="Times New Roman" panose="02020603050405020304" pitchFamily="18" charset="0"/>
                        </a:rPr>
                        <a:t>(&gt;300)</a:t>
                      </a:r>
                    </a:p>
                  </a:txBody>
                  <a:tcPr>
                    <a:solidFill>
                      <a:srgbClr val="C00000"/>
                    </a:solidFill>
                  </a:tcPr>
                </a:tc>
                <a:tc>
                  <a:txBody>
                    <a:bodyPr/>
                    <a:lstStyle/>
                    <a:p>
                      <a:r>
                        <a:rPr lang="en-US" sz="1400" dirty="0">
                          <a:latin typeface="Times New Roman" panose="02020603050405020304" pitchFamily="18" charset="0"/>
                          <a:cs typeface="Times New Roman" panose="02020603050405020304" pitchFamily="18" charset="0"/>
                        </a:rPr>
                        <a:t>Hazardous</a:t>
                      </a:r>
                    </a:p>
                  </a:txBody>
                  <a:tcPr>
                    <a:solidFill>
                      <a:srgbClr val="C00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This would trigger health warnings of emergency conditions. The entire population is more likely to be affected.</a:t>
                      </a:r>
                    </a:p>
                    <a:p>
                      <a:endParaRPr lang="en-US" sz="1400" dirty="0">
                        <a:latin typeface="Times New Roman" panose="02020603050405020304" pitchFamily="18" charset="0"/>
                        <a:cs typeface="Times New Roman" panose="02020603050405020304" pitchFamily="18" charset="0"/>
                      </a:endParaRPr>
                    </a:p>
                  </a:txBody>
                  <a:tcPr>
                    <a:solidFill>
                      <a:srgbClr val="C00000"/>
                    </a:solidFill>
                  </a:tcPr>
                </a:tc>
                <a:extLst>
                  <a:ext uri="{0D108BD9-81ED-4DB2-BD59-A6C34878D82A}">
                    <a16:rowId xmlns:a16="http://schemas.microsoft.com/office/drawing/2014/main" val="1987054426"/>
                  </a:ext>
                </a:extLst>
              </a:tr>
            </a:tbl>
          </a:graphicData>
        </a:graphic>
      </p:graphicFrame>
    </p:spTree>
    <p:extLst>
      <p:ext uri="{BB962C8B-B14F-4D97-AF65-F5344CB8AC3E}">
        <p14:creationId xmlns:p14="http://schemas.microsoft.com/office/powerpoint/2010/main" val="96497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descr="A picture containing smoke, sky, steam, factory&#10;&#10;Description automatically generated">
            <a:extLst>
              <a:ext uri="{FF2B5EF4-FFF2-40B4-BE49-F238E27FC236}">
                <a16:creationId xmlns:a16="http://schemas.microsoft.com/office/drawing/2014/main" id="{7603EA59-BBF3-19EA-14B7-0CDDCC85E56F}"/>
              </a:ext>
            </a:extLst>
          </p:cNvPr>
          <p:cNvPicPr>
            <a:picLocks noChangeAspect="1"/>
          </p:cNvPicPr>
          <p:nvPr/>
        </p:nvPicPr>
        <p:blipFill rotWithShape="1">
          <a:blip r:embed="rId3"/>
          <a:srcRect t="11335" b="4078"/>
          <a:stretch/>
        </p:blipFill>
        <p:spPr>
          <a:xfrm>
            <a:off x="20" y="10"/>
            <a:ext cx="12191980" cy="6857990"/>
          </a:xfrm>
          <a:prstGeom prst="rect">
            <a:avLst/>
          </a:prstGeom>
        </p:spPr>
      </p:pic>
      <p:pic>
        <p:nvPicPr>
          <p:cNvPr id="10" name="Picture 9">
            <a:extLst>
              <a:ext uri="{FF2B5EF4-FFF2-40B4-BE49-F238E27FC236}">
                <a16:creationId xmlns:a16="http://schemas.microsoft.com/office/drawing/2014/main" id="{0C8B7D16-051E-4562-B872-ABF369C457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Freeform 5">
            <a:extLst>
              <a:ext uri="{FF2B5EF4-FFF2-40B4-BE49-F238E27FC236}">
                <a16:creationId xmlns:a16="http://schemas.microsoft.com/office/drawing/2014/main" id="{ED10CF64-F588-4794-80E9-12CBA1784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16466" y="-18309"/>
            <a:ext cx="11159068" cy="6894618"/>
          </a:xfrm>
          <a:custGeom>
            <a:avLst/>
            <a:gdLst>
              <a:gd name="T0" fmla="*/ 2331 w 2331"/>
              <a:gd name="T1" fmla="*/ 721 h 1440"/>
              <a:gd name="T2" fmla="*/ 2082 w 2331"/>
              <a:gd name="T3" fmla="*/ 0 h 1440"/>
              <a:gd name="T4" fmla="*/ 249 w 2331"/>
              <a:gd name="T5" fmla="*/ 0 h 1440"/>
              <a:gd name="T6" fmla="*/ 0 w 2331"/>
              <a:gd name="T7" fmla="*/ 721 h 1440"/>
              <a:gd name="T8" fmla="*/ 248 w 2331"/>
              <a:gd name="T9" fmla="*/ 1440 h 1440"/>
              <a:gd name="T10" fmla="*/ 2083 w 2331"/>
              <a:gd name="T11" fmla="*/ 1440 h 1440"/>
              <a:gd name="T12" fmla="*/ 2331 w 2331"/>
              <a:gd name="T13" fmla="*/ 721 h 1440"/>
            </a:gdLst>
            <a:ahLst/>
            <a:cxnLst>
              <a:cxn ang="0">
                <a:pos x="T0" y="T1"/>
              </a:cxn>
              <a:cxn ang="0">
                <a:pos x="T2" y="T3"/>
              </a:cxn>
              <a:cxn ang="0">
                <a:pos x="T4" y="T5"/>
              </a:cxn>
              <a:cxn ang="0">
                <a:pos x="T6" y="T7"/>
              </a:cxn>
              <a:cxn ang="0">
                <a:pos x="T8" y="T9"/>
              </a:cxn>
              <a:cxn ang="0">
                <a:pos x="T10" y="T11"/>
              </a:cxn>
              <a:cxn ang="0">
                <a:pos x="T12" y="T13"/>
              </a:cxn>
            </a:cxnLst>
            <a:rect l="0" t="0" r="r" b="b"/>
            <a:pathLst>
              <a:path w="2331" h="1440">
                <a:moveTo>
                  <a:pt x="2331" y="721"/>
                </a:moveTo>
                <a:cubicBezTo>
                  <a:pt x="2331" y="449"/>
                  <a:pt x="2238" y="198"/>
                  <a:pt x="2082" y="0"/>
                </a:cubicBezTo>
                <a:cubicBezTo>
                  <a:pt x="249" y="0"/>
                  <a:pt x="249" y="0"/>
                  <a:pt x="249" y="0"/>
                </a:cubicBezTo>
                <a:cubicBezTo>
                  <a:pt x="93" y="198"/>
                  <a:pt x="0" y="449"/>
                  <a:pt x="0" y="721"/>
                </a:cubicBezTo>
                <a:cubicBezTo>
                  <a:pt x="0" y="992"/>
                  <a:pt x="92" y="1242"/>
                  <a:pt x="248" y="1440"/>
                </a:cubicBezTo>
                <a:cubicBezTo>
                  <a:pt x="2083" y="1440"/>
                  <a:pt x="2083" y="1440"/>
                  <a:pt x="2083" y="1440"/>
                </a:cubicBezTo>
                <a:cubicBezTo>
                  <a:pt x="2239" y="1242"/>
                  <a:pt x="2331" y="992"/>
                  <a:pt x="2331" y="72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5284D0A9-2A65-0659-04B3-C066C0EF4E08}"/>
              </a:ext>
            </a:extLst>
          </p:cNvPr>
          <p:cNvSpPr>
            <a:spLocks noGrp="1"/>
          </p:cNvSpPr>
          <p:nvPr>
            <p:ph type="title"/>
          </p:nvPr>
        </p:nvSpPr>
        <p:spPr>
          <a:xfrm>
            <a:off x="1380067" y="838200"/>
            <a:ext cx="9437159" cy="1227667"/>
          </a:xfrm>
        </p:spPr>
        <p:txBody>
          <a:bodyPr>
            <a:norm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4AD119DC-9822-4D72-BF7A-ADDB9082D310}"/>
              </a:ext>
            </a:extLst>
          </p:cNvPr>
          <p:cNvSpPr>
            <a:spLocks noGrp="1"/>
          </p:cNvSpPr>
          <p:nvPr>
            <p:ph idx="1"/>
          </p:nvPr>
        </p:nvSpPr>
        <p:spPr>
          <a:xfrm>
            <a:off x="1380067" y="2006601"/>
            <a:ext cx="9437159" cy="3784600"/>
          </a:xfrm>
        </p:spPr>
        <p:txBody>
          <a:bodyPr>
            <a:normAutofit/>
          </a:bodyPr>
          <a:lstStyle/>
          <a:p>
            <a:pPr marL="0" indent="0">
              <a:lnSpc>
                <a:spcPct val="90000"/>
              </a:lnSpc>
              <a:buNone/>
            </a:pPr>
            <a:r>
              <a:rPr lang="en-US" sz="1500" dirty="0">
                <a:latin typeface="Times New Roman" panose="02020603050405020304" pitchFamily="18" charset="0"/>
                <a:cs typeface="Times New Roman" panose="02020603050405020304" pitchFamily="18" charset="0"/>
              </a:rPr>
              <a:t>This Dataset contains the following attributes:</a:t>
            </a:r>
          </a:p>
          <a:p>
            <a:pPr>
              <a:lnSpc>
                <a:spcPct val="90000"/>
              </a:lnSpc>
            </a:pPr>
            <a:r>
              <a:rPr lang="en-US" sz="1500" b="1" dirty="0">
                <a:latin typeface="Times New Roman" panose="02020603050405020304" pitchFamily="18" charset="0"/>
                <a:cs typeface="Times New Roman" panose="02020603050405020304" pitchFamily="18" charset="0"/>
              </a:rPr>
              <a:t>State Name: </a:t>
            </a:r>
            <a:r>
              <a:rPr lang="en-US" sz="1500" dirty="0">
                <a:latin typeface="Times New Roman" panose="02020603050405020304" pitchFamily="18" charset="0"/>
                <a:cs typeface="Times New Roman" panose="02020603050405020304" pitchFamily="18" charset="0"/>
              </a:rPr>
              <a:t>The name of the state where the monitoring site is located.</a:t>
            </a:r>
          </a:p>
          <a:p>
            <a:pPr>
              <a:lnSpc>
                <a:spcPct val="90000"/>
              </a:lnSpc>
            </a:pPr>
            <a:r>
              <a:rPr lang="en-US" sz="1500" b="1" dirty="0">
                <a:latin typeface="Times New Roman" panose="02020603050405020304" pitchFamily="18" charset="0"/>
                <a:cs typeface="Times New Roman" panose="02020603050405020304" pitchFamily="18" charset="0"/>
              </a:rPr>
              <a:t>County Name: </a:t>
            </a:r>
            <a:r>
              <a:rPr lang="en-US" sz="1500" dirty="0">
                <a:latin typeface="Times New Roman" panose="02020603050405020304" pitchFamily="18" charset="0"/>
                <a:cs typeface="Times New Roman" panose="02020603050405020304" pitchFamily="18" charset="0"/>
              </a:rPr>
              <a:t>The name of the county where the monitoring site is located.</a:t>
            </a:r>
          </a:p>
          <a:p>
            <a:pPr>
              <a:lnSpc>
                <a:spcPct val="90000"/>
              </a:lnSpc>
            </a:pPr>
            <a:r>
              <a:rPr lang="en-US" sz="1500" b="1" dirty="0">
                <a:latin typeface="Times New Roman" panose="02020603050405020304" pitchFamily="18" charset="0"/>
                <a:cs typeface="Times New Roman" panose="02020603050405020304" pitchFamily="18" charset="0"/>
              </a:rPr>
              <a:t>Defining Parameters: </a:t>
            </a:r>
            <a:r>
              <a:rPr lang="en-US" sz="1500" dirty="0">
                <a:latin typeface="Times New Roman" panose="02020603050405020304" pitchFamily="18" charset="0"/>
                <a:cs typeface="Times New Roman" panose="02020603050405020304" pitchFamily="18" charset="0"/>
              </a:rPr>
              <a:t>The name or description assigned in AQS to the parameter measured by the monitor. Parameters may be pollutants or non-pollutants.</a:t>
            </a:r>
          </a:p>
          <a:p>
            <a:pPr>
              <a:lnSpc>
                <a:spcPct val="90000"/>
              </a:lnSpc>
            </a:pPr>
            <a:r>
              <a:rPr lang="en-US" sz="1500" dirty="0">
                <a:latin typeface="Times New Roman" panose="02020603050405020304" pitchFamily="18" charset="0"/>
                <a:cs typeface="Times New Roman" panose="02020603050405020304" pitchFamily="18" charset="0"/>
              </a:rPr>
              <a:t>Date: The calendar date with which the AQI values are associated.</a:t>
            </a:r>
          </a:p>
          <a:p>
            <a:pPr>
              <a:lnSpc>
                <a:spcPct val="90000"/>
              </a:lnSpc>
            </a:pPr>
            <a:r>
              <a:rPr lang="en-US" sz="1500" b="1" dirty="0">
                <a:latin typeface="Times New Roman" panose="02020603050405020304" pitchFamily="18" charset="0"/>
                <a:cs typeface="Times New Roman" panose="02020603050405020304" pitchFamily="18" charset="0"/>
              </a:rPr>
              <a:t>AQI: </a:t>
            </a:r>
            <a:r>
              <a:rPr lang="en-US" sz="1500" dirty="0">
                <a:latin typeface="Times New Roman" panose="02020603050405020304" pitchFamily="18" charset="0"/>
                <a:cs typeface="Times New Roman" panose="02020603050405020304" pitchFamily="18" charset="0"/>
              </a:rPr>
              <a:t>The Air Quality Index for the day for the pollutant, if applicable.</a:t>
            </a:r>
          </a:p>
          <a:p>
            <a:pPr>
              <a:lnSpc>
                <a:spcPct val="90000"/>
              </a:lnSpc>
            </a:pPr>
            <a:r>
              <a:rPr lang="en-US" sz="1500" b="1" dirty="0">
                <a:latin typeface="Times New Roman" panose="02020603050405020304" pitchFamily="18" charset="0"/>
                <a:cs typeface="Times New Roman" panose="02020603050405020304" pitchFamily="18" charset="0"/>
              </a:rPr>
              <a:t>Category: </a:t>
            </a:r>
            <a:r>
              <a:rPr lang="en-US" sz="1500" dirty="0">
                <a:latin typeface="Times New Roman" panose="02020603050405020304" pitchFamily="18" charset="0"/>
                <a:cs typeface="Times New Roman" panose="02020603050405020304" pitchFamily="18" charset="0"/>
              </a:rPr>
              <a:t>AQI is divided into 6 category levels( Good, Moderate, Unhealthy for Sensitive Groups, Unhealthy, Very Unhealthy, Hazardous) describes the air quality which corresponds to various health issues.</a:t>
            </a:r>
          </a:p>
          <a:p>
            <a:pPr>
              <a:lnSpc>
                <a:spcPct val="90000"/>
              </a:lnSpc>
            </a:pPr>
            <a:r>
              <a:rPr lang="en-US" sz="1500" b="1" dirty="0">
                <a:latin typeface="Times New Roman" panose="02020603050405020304" pitchFamily="18" charset="0"/>
                <a:cs typeface="Times New Roman" panose="02020603050405020304" pitchFamily="18" charset="0"/>
              </a:rPr>
              <a:t>Longitude: </a:t>
            </a:r>
            <a:r>
              <a:rPr lang="en-US" sz="1500" dirty="0">
                <a:latin typeface="Times New Roman" panose="02020603050405020304" pitchFamily="18" charset="0"/>
                <a:cs typeface="Times New Roman" panose="02020603050405020304" pitchFamily="18" charset="0"/>
              </a:rPr>
              <a:t>The monitoring site’s angular distance east of the prime meridian measured in decimal degrees.</a:t>
            </a:r>
          </a:p>
          <a:p>
            <a:pPr>
              <a:lnSpc>
                <a:spcPct val="90000"/>
              </a:lnSpc>
            </a:pPr>
            <a:r>
              <a:rPr lang="en-US" sz="1500" b="1" dirty="0">
                <a:latin typeface="Times New Roman" panose="02020603050405020304" pitchFamily="18" charset="0"/>
                <a:cs typeface="Times New Roman" panose="02020603050405020304" pitchFamily="18" charset="0"/>
              </a:rPr>
              <a:t>Latitude: </a:t>
            </a:r>
            <a:r>
              <a:rPr lang="en-US" sz="1500" dirty="0">
                <a:latin typeface="Times New Roman" panose="02020603050405020304" pitchFamily="18" charset="0"/>
                <a:cs typeface="Times New Roman" panose="02020603050405020304" pitchFamily="18" charset="0"/>
              </a:rPr>
              <a:t>The monitoring site’s angular distance north of the equator measured in decimal degrees.</a:t>
            </a:r>
          </a:p>
        </p:txBody>
      </p:sp>
    </p:spTree>
    <p:extLst>
      <p:ext uri="{BB962C8B-B14F-4D97-AF65-F5344CB8AC3E}">
        <p14:creationId xmlns:p14="http://schemas.microsoft.com/office/powerpoint/2010/main" val="45404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smoke, sky, steam, factory&#10;&#10;Description automatically generated">
            <a:extLst>
              <a:ext uri="{FF2B5EF4-FFF2-40B4-BE49-F238E27FC236}">
                <a16:creationId xmlns:a16="http://schemas.microsoft.com/office/drawing/2014/main" id="{D8D8942D-27CC-7A24-C547-E52C6FF27512}"/>
              </a:ext>
            </a:extLst>
          </p:cNvPr>
          <p:cNvPicPr>
            <a:picLocks noChangeAspect="1"/>
          </p:cNvPicPr>
          <p:nvPr/>
        </p:nvPicPr>
        <p:blipFill rotWithShape="1">
          <a:blip r:embed="rId2">
            <a:alphaModFix amt="25000"/>
          </a:blip>
          <a:srcRect t="11335" b="4078"/>
          <a:stretch/>
        </p:blipFill>
        <p:spPr>
          <a:xfrm>
            <a:off x="20" y="10"/>
            <a:ext cx="12191980" cy="6857990"/>
          </a:xfrm>
          <a:prstGeom prst="rect">
            <a:avLst/>
          </a:prstGeom>
        </p:spPr>
      </p:pic>
      <p:pic>
        <p:nvPicPr>
          <p:cNvPr id="32" name="Picture 31">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94F95FE7-84F1-3A1C-B7D6-E6D5E436E6AC}"/>
              </a:ext>
            </a:extLst>
          </p:cNvPr>
          <p:cNvSpPr>
            <a:spLocks noGrp="1"/>
          </p:cNvSpPr>
          <p:nvPr>
            <p:ph type="title"/>
          </p:nvPr>
        </p:nvSpPr>
        <p:spPr>
          <a:xfrm>
            <a:off x="685801" y="609600"/>
            <a:ext cx="10131425" cy="1456267"/>
          </a:xfrm>
        </p:spPr>
        <p:txBody>
          <a:bodyPr>
            <a:normAutofit/>
          </a:bodyPr>
          <a:lstStyle/>
          <a:p>
            <a:r>
              <a:rPr lang="en-US" dirty="0">
                <a:latin typeface="Times New Roman" panose="02020603050405020304" pitchFamily="18" charset="0"/>
                <a:cs typeface="Times New Roman" panose="02020603050405020304" pitchFamily="18" charset="0"/>
              </a:rPr>
              <a:t>                          DATA PREPARATION</a:t>
            </a:r>
          </a:p>
        </p:txBody>
      </p:sp>
      <p:graphicFrame>
        <p:nvGraphicFramePr>
          <p:cNvPr id="5" name="Content Placeholder 2">
            <a:extLst>
              <a:ext uri="{FF2B5EF4-FFF2-40B4-BE49-F238E27FC236}">
                <a16:creationId xmlns:a16="http://schemas.microsoft.com/office/drawing/2014/main" id="{A80DDCFB-B520-2241-5DC7-F5FC76B791FD}"/>
              </a:ext>
            </a:extLst>
          </p:cNvPr>
          <p:cNvGraphicFramePr>
            <a:graphicFrameLocks noGrp="1"/>
          </p:cNvGraphicFramePr>
          <p:nvPr>
            <p:ph idx="1"/>
            <p:extLst>
              <p:ext uri="{D42A27DB-BD31-4B8C-83A1-F6EECF244321}">
                <p14:modId xmlns:p14="http://schemas.microsoft.com/office/powerpoint/2010/main" val="1471031359"/>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9128600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smoke, sky, steam, factory&#10;&#10;Description automatically generated">
            <a:extLst>
              <a:ext uri="{FF2B5EF4-FFF2-40B4-BE49-F238E27FC236}">
                <a16:creationId xmlns:a16="http://schemas.microsoft.com/office/drawing/2014/main" id="{D8D8942D-27CC-7A24-C547-E52C6FF27512}"/>
              </a:ext>
            </a:extLst>
          </p:cNvPr>
          <p:cNvPicPr>
            <a:picLocks noChangeAspect="1"/>
          </p:cNvPicPr>
          <p:nvPr/>
        </p:nvPicPr>
        <p:blipFill rotWithShape="1">
          <a:blip r:embed="rId2">
            <a:alphaModFix amt="25000"/>
          </a:blip>
          <a:srcRect t="11335" b="4078"/>
          <a:stretch/>
        </p:blipFill>
        <p:spPr>
          <a:xfrm>
            <a:off x="20" y="10"/>
            <a:ext cx="12191980" cy="6857990"/>
          </a:xfrm>
          <a:prstGeom prst="rect">
            <a:avLst/>
          </a:prstGeom>
        </p:spPr>
      </p:pic>
      <p:pic>
        <p:nvPicPr>
          <p:cNvPr id="25" name="Picture 24">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94F95FE7-84F1-3A1C-B7D6-E6D5E436E6AC}"/>
              </a:ext>
            </a:extLst>
          </p:cNvPr>
          <p:cNvSpPr>
            <a:spLocks noGrp="1"/>
          </p:cNvSpPr>
          <p:nvPr>
            <p:ph type="title"/>
          </p:nvPr>
        </p:nvSpPr>
        <p:spPr>
          <a:xfrm>
            <a:off x="685801" y="609600"/>
            <a:ext cx="10131425" cy="1456267"/>
          </a:xfrm>
        </p:spPr>
        <p:txBody>
          <a:bodyPr>
            <a:normAutofit/>
          </a:bodyPr>
          <a:lstStyle/>
          <a:p>
            <a:r>
              <a:rPr lang="en-US" dirty="0">
                <a:latin typeface="Times New Roman" panose="02020603050405020304" pitchFamily="18" charset="0"/>
                <a:cs typeface="Times New Roman" panose="02020603050405020304" pitchFamily="18" charset="0"/>
              </a:rPr>
              <a:t>                         DATA PREPARATION</a:t>
            </a:r>
          </a:p>
        </p:txBody>
      </p:sp>
      <p:pic>
        <p:nvPicPr>
          <p:cNvPr id="15" name="Content Placeholder 3">
            <a:extLst>
              <a:ext uri="{FF2B5EF4-FFF2-40B4-BE49-F238E27FC236}">
                <a16:creationId xmlns:a16="http://schemas.microsoft.com/office/drawing/2014/main" id="{0B9535F3-C075-360B-A0FA-EB809C34E2EE}"/>
              </a:ext>
            </a:extLst>
          </p:cNvPr>
          <p:cNvPicPr>
            <a:picLocks noChangeAspect="1"/>
          </p:cNvPicPr>
          <p:nvPr/>
        </p:nvPicPr>
        <p:blipFill>
          <a:blip r:embed="rId4"/>
          <a:stretch>
            <a:fillRect/>
          </a:stretch>
        </p:blipFill>
        <p:spPr>
          <a:xfrm>
            <a:off x="1477309" y="2141538"/>
            <a:ext cx="8548406" cy="3649662"/>
          </a:xfrm>
          <a:prstGeom prst="rect">
            <a:avLst/>
          </a:prstGeom>
        </p:spPr>
      </p:pic>
    </p:spTree>
    <p:extLst>
      <p:ext uri="{BB962C8B-B14F-4D97-AF65-F5344CB8AC3E}">
        <p14:creationId xmlns:p14="http://schemas.microsoft.com/office/powerpoint/2010/main" val="96900291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moke, sky, steam, factory&#10;&#10;Description automatically generated">
            <a:extLst>
              <a:ext uri="{FF2B5EF4-FFF2-40B4-BE49-F238E27FC236}">
                <a16:creationId xmlns:a16="http://schemas.microsoft.com/office/drawing/2014/main" id="{B888C418-B8A4-70FF-B17C-7CB034DF3D2B}"/>
              </a:ext>
            </a:extLst>
          </p:cNvPr>
          <p:cNvPicPr>
            <a:picLocks noChangeAspect="1"/>
          </p:cNvPicPr>
          <p:nvPr/>
        </p:nvPicPr>
        <p:blipFill rotWithShape="1">
          <a:blip r:embed="rId2">
            <a:alphaModFix amt="25000"/>
          </a:blip>
          <a:srcRect t="11335" b="4078"/>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B29ACBDC-E6FD-C112-306C-17883BBDC6A9}"/>
              </a:ext>
            </a:extLst>
          </p:cNvPr>
          <p:cNvSpPr>
            <a:spLocks noGrp="1"/>
          </p:cNvSpPr>
          <p:nvPr>
            <p:ph type="title"/>
          </p:nvPr>
        </p:nvSpPr>
        <p:spPr>
          <a:xfrm>
            <a:off x="685801" y="609600"/>
            <a:ext cx="10131425" cy="1456267"/>
          </a:xfrm>
        </p:spPr>
        <p:txBody>
          <a:bodyPr>
            <a:normAutofit/>
          </a:bodyPr>
          <a:lstStyle/>
          <a:p>
            <a:r>
              <a:rPr lang="en-US" dirty="0">
                <a:latin typeface="Times New Roman" panose="02020603050405020304" pitchFamily="18" charset="0"/>
                <a:cs typeface="Times New Roman" panose="02020603050405020304" pitchFamily="18" charset="0"/>
              </a:rPr>
              <a:t>                             VISUALIZATIONS</a:t>
            </a:r>
          </a:p>
        </p:txBody>
      </p:sp>
      <p:sp>
        <p:nvSpPr>
          <p:cNvPr id="3" name="Content Placeholder 2">
            <a:extLst>
              <a:ext uri="{FF2B5EF4-FFF2-40B4-BE49-F238E27FC236}">
                <a16:creationId xmlns:a16="http://schemas.microsoft.com/office/drawing/2014/main" id="{150E3B28-A004-402E-5C98-45C03DA011F9}"/>
              </a:ext>
            </a:extLst>
          </p:cNvPr>
          <p:cNvSpPr>
            <a:spLocks noGrp="1"/>
          </p:cNvSpPr>
          <p:nvPr>
            <p:ph idx="1"/>
          </p:nvPr>
        </p:nvSpPr>
        <p:spPr>
          <a:xfrm>
            <a:off x="685801" y="2142067"/>
            <a:ext cx="10131425" cy="3649133"/>
          </a:xfrm>
        </p:spPr>
        <p:txBody>
          <a:bodyPr>
            <a:noAutofit/>
          </a:bodyPr>
          <a:lstStyle/>
          <a:p>
            <a:pPr marL="0" indent="0">
              <a:lnSpc>
                <a:spcPct val="90000"/>
              </a:lnSpc>
              <a:buNone/>
            </a:pPr>
            <a:r>
              <a:rPr lang="en-US" dirty="0">
                <a:latin typeface="Times New Roman" panose="02020603050405020304" pitchFamily="18" charset="0"/>
                <a:cs typeface="Times New Roman" panose="02020603050405020304" pitchFamily="18" charset="0"/>
              </a:rPr>
              <a:t>Some of the visualization which I have created on Tableau Desktop are:</a:t>
            </a:r>
          </a:p>
          <a:p>
            <a:pPr marL="342900" indent="-342900">
              <a:lnSpc>
                <a:spcPct val="90000"/>
              </a:lnSpc>
              <a:buFont typeface="+mj-lt"/>
              <a:buAutoNum type="arabicPeriod"/>
            </a:pPr>
            <a:r>
              <a:rPr lang="en-US" dirty="0">
                <a:latin typeface="Times New Roman" panose="02020603050405020304" pitchFamily="18" charset="0"/>
                <a:cs typeface="Times New Roman" panose="02020603050405020304" pitchFamily="18" charset="0"/>
              </a:rPr>
              <a:t>﻿Air Quality Index by States in 2020</a:t>
            </a:r>
          </a:p>
          <a:p>
            <a:pPr marL="342900" indent="-342900">
              <a:lnSpc>
                <a:spcPct val="90000"/>
              </a:lnSpc>
              <a:buFont typeface="+mj-lt"/>
              <a:buAutoNum type="arabicPeriod"/>
            </a:pPr>
            <a:r>
              <a:rPr lang="en-US" dirty="0">
                <a:latin typeface="Times New Roman" panose="02020603050405020304" pitchFamily="18" charset="0"/>
                <a:cs typeface="Times New Roman" panose="02020603050405020304" pitchFamily="18" charset="0"/>
              </a:rPr>
              <a:t>Geospatial Map to show Air Quality Index</a:t>
            </a:r>
          </a:p>
          <a:p>
            <a:pPr marL="342900" indent="-342900">
              <a:lnSpc>
                <a:spcPct val="90000"/>
              </a:lnSpc>
              <a:buFont typeface="+mj-lt"/>
              <a:buAutoNum type="arabicPeriod"/>
            </a:pPr>
            <a:r>
              <a:rPr lang="en-US" dirty="0">
                <a:latin typeface="Times New Roman" panose="02020603050405020304" pitchFamily="18" charset="0"/>
                <a:cs typeface="Times New Roman" panose="02020603050405020304" pitchFamily="18" charset="0"/>
              </a:rPr>
              <a:t>Estimating AQI in following years</a:t>
            </a:r>
          </a:p>
          <a:p>
            <a:pPr marL="342900" indent="-342900">
              <a:lnSpc>
                <a:spcPct val="90000"/>
              </a:lnSpc>
              <a:buFont typeface="+mj-lt"/>
              <a:buAutoNum type="arabicPeriod"/>
            </a:pPr>
            <a:r>
              <a:rPr lang="en-US" dirty="0">
                <a:latin typeface="Times New Roman" panose="02020603050405020304" pitchFamily="18" charset="0"/>
                <a:cs typeface="Times New Roman" panose="02020603050405020304" pitchFamily="18" charset="0"/>
              </a:rPr>
              <a:t>Average Air Quality Index for All states</a:t>
            </a:r>
          </a:p>
          <a:p>
            <a:pPr marL="342900" indent="-342900">
              <a:lnSpc>
                <a:spcPct val="90000"/>
              </a:lnSpc>
              <a:buFont typeface="+mj-lt"/>
              <a:buAutoNum type="arabicPeriod"/>
            </a:pPr>
            <a:r>
              <a:rPr lang="en-US" dirty="0">
                <a:latin typeface="Times New Roman" panose="02020603050405020304" pitchFamily="18" charset="0"/>
                <a:cs typeface="Times New Roman" panose="02020603050405020304" pitchFamily="18" charset="0"/>
              </a:rPr>
              <a:t>Every States has seen an improvement in the air quality</a:t>
            </a:r>
          </a:p>
          <a:p>
            <a:pPr marL="342900" indent="-342900">
              <a:lnSpc>
                <a:spcPct val="90000"/>
              </a:lnSpc>
              <a:buFont typeface="+mj-lt"/>
              <a:buAutoNum type="arabicPeriod"/>
            </a:pPr>
            <a:r>
              <a:rPr lang="en-US" dirty="0">
                <a:latin typeface="Times New Roman" panose="02020603050405020304" pitchFamily="18" charset="0"/>
                <a:cs typeface="Times New Roman" panose="02020603050405020304" pitchFamily="18" charset="0"/>
              </a:rPr>
              <a:t>Top 10 Counties with Highest AQI</a:t>
            </a:r>
          </a:p>
        </p:txBody>
      </p:sp>
    </p:spTree>
    <p:extLst>
      <p:ext uri="{BB962C8B-B14F-4D97-AF65-F5344CB8AC3E}">
        <p14:creationId xmlns:p14="http://schemas.microsoft.com/office/powerpoint/2010/main" val="139752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smoke, sky, steam, factory&#10;&#10;Description automatically generated">
            <a:extLst>
              <a:ext uri="{FF2B5EF4-FFF2-40B4-BE49-F238E27FC236}">
                <a16:creationId xmlns:a16="http://schemas.microsoft.com/office/drawing/2014/main" id="{BCFD44E0-5B5F-1989-7BA1-A8CD44E2139A}"/>
              </a:ext>
            </a:extLst>
          </p:cNvPr>
          <p:cNvPicPr>
            <a:picLocks noChangeAspect="1"/>
          </p:cNvPicPr>
          <p:nvPr/>
        </p:nvPicPr>
        <p:blipFill rotWithShape="1">
          <a:blip r:embed="rId2">
            <a:alphaModFix amt="25000"/>
          </a:blip>
          <a:srcRect t="11335" b="4078"/>
          <a:stretch/>
        </p:blipFill>
        <p:spPr>
          <a:xfrm>
            <a:off x="20" y="-28566"/>
            <a:ext cx="12191980" cy="6857990"/>
          </a:xfrm>
          <a:prstGeom prst="rect">
            <a:avLst/>
          </a:prstGeom>
        </p:spPr>
      </p:pic>
      <p:pic>
        <p:nvPicPr>
          <p:cNvPr id="14" name="Picture 13">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630BA0C3-03D3-60E0-3C3A-6D022937F81D}"/>
              </a:ext>
            </a:extLst>
          </p:cNvPr>
          <p:cNvSpPr>
            <a:spLocks noGrp="1"/>
          </p:cNvSpPr>
          <p:nvPr>
            <p:ph type="title"/>
          </p:nvPr>
        </p:nvSpPr>
        <p:spPr>
          <a:xfrm>
            <a:off x="685801" y="609600"/>
            <a:ext cx="10131425" cy="1456267"/>
          </a:xfrm>
        </p:spPr>
        <p:txBody>
          <a:bodyPr>
            <a:normAutofit/>
          </a:bodyPr>
          <a:lstStyle/>
          <a:p>
            <a:r>
              <a:rPr lang="en-US" dirty="0"/>
              <a:t>                             </a:t>
            </a:r>
            <a:r>
              <a:rPr lang="en-US" b="1" dirty="0">
                <a:latin typeface="Times New Roman" panose="02020603050405020304" pitchFamily="18" charset="0"/>
                <a:cs typeface="Times New Roman" panose="02020603050405020304" pitchFamily="18" charset="0"/>
              </a:rPr>
              <a:t>VISUALISATIONS</a:t>
            </a:r>
          </a:p>
        </p:txBody>
      </p:sp>
      <p:sp>
        <p:nvSpPr>
          <p:cNvPr id="9" name="Content Placeholder 8">
            <a:extLst>
              <a:ext uri="{FF2B5EF4-FFF2-40B4-BE49-F238E27FC236}">
                <a16:creationId xmlns:a16="http://schemas.microsoft.com/office/drawing/2014/main" id="{2270F4AC-ED1F-59E5-0182-7C152F62F9F0}"/>
              </a:ext>
            </a:extLst>
          </p:cNvPr>
          <p:cNvSpPr>
            <a:spLocks noGrp="1"/>
          </p:cNvSpPr>
          <p:nvPr>
            <p:ph idx="1"/>
          </p:nvPr>
        </p:nvSpPr>
        <p:spPr>
          <a:xfrm>
            <a:off x="685801" y="2142067"/>
            <a:ext cx="10131425" cy="3649133"/>
          </a:xfrm>
        </p:spPr>
        <p:txBody>
          <a:bodyPr>
            <a:normAutofit/>
          </a:bodyPr>
          <a:lstStyle/>
          <a:p>
            <a:pPr marL="342900" indent="-342900">
              <a:lnSpc>
                <a:spcPct val="90000"/>
              </a:lnSpc>
              <a:buFont typeface="+mj-lt"/>
              <a:buAutoNum type="arabicPeriod" startAt="7"/>
            </a:pPr>
            <a:r>
              <a:rPr lang="en-US" dirty="0">
                <a:latin typeface="Times New Roman" panose="02020603050405020304" pitchFamily="18" charset="0"/>
                <a:cs typeface="Times New Roman" panose="02020603050405020304" pitchFamily="18" charset="0"/>
              </a:rPr>
              <a:t>Defining Parameter Impact</a:t>
            </a:r>
          </a:p>
          <a:p>
            <a:pPr marL="342900" indent="-342900">
              <a:lnSpc>
                <a:spcPct val="90000"/>
              </a:lnSpc>
              <a:buFont typeface="+mj-lt"/>
              <a:buAutoNum type="arabicPeriod" startAt="7"/>
            </a:pPr>
            <a:r>
              <a:rPr lang="en-US" dirty="0">
                <a:latin typeface="Times New Roman" panose="02020603050405020304" pitchFamily="18" charset="0"/>
                <a:cs typeface="Times New Roman" panose="02020603050405020304" pitchFamily="18" charset="0"/>
              </a:rPr>
              <a:t>Seasonal Changes in Defining Parameters</a:t>
            </a:r>
          </a:p>
          <a:p>
            <a:pPr marL="342900" indent="-342900">
              <a:lnSpc>
                <a:spcPct val="90000"/>
              </a:lnSpc>
              <a:buFont typeface="+mj-lt"/>
              <a:buAutoNum type="arabicPeriod" startAt="7"/>
            </a:pPr>
            <a:r>
              <a:rPr lang="en-US" dirty="0">
                <a:latin typeface="Times New Roman" panose="02020603050405020304" pitchFamily="18" charset="0"/>
                <a:cs typeface="Times New Roman" panose="02020603050405020304" pitchFamily="18" charset="0"/>
              </a:rPr>
              <a:t>Report of SO2 as a defining Parameter</a:t>
            </a:r>
          </a:p>
          <a:p>
            <a:pPr marL="342900" indent="-342900">
              <a:lnSpc>
                <a:spcPct val="90000"/>
              </a:lnSpc>
              <a:buFont typeface="+mj-lt"/>
              <a:buAutoNum type="arabicPeriod" startAt="7"/>
            </a:pPr>
            <a:r>
              <a:rPr lang="en-US" dirty="0">
                <a:latin typeface="Times New Roman" panose="02020603050405020304" pitchFamily="18" charset="0"/>
                <a:cs typeface="Times New Roman" panose="02020603050405020304" pitchFamily="18" charset="0"/>
              </a:rPr>
              <a:t>Annual changes in defining parameters</a:t>
            </a:r>
          </a:p>
          <a:p>
            <a:pPr marL="342900" indent="-342900">
              <a:lnSpc>
                <a:spcPct val="90000"/>
              </a:lnSpc>
              <a:buFont typeface="+mj-lt"/>
              <a:buAutoNum type="arabicPeriod" startAt="7"/>
            </a:pPr>
            <a:r>
              <a:rPr lang="en-US" dirty="0">
                <a:latin typeface="Times New Roman" panose="02020603050405020304" pitchFamily="18" charset="0"/>
                <a:cs typeface="Times New Roman" panose="02020603050405020304" pitchFamily="18" charset="0"/>
              </a:rPr>
              <a:t>Air Quality Categories</a:t>
            </a:r>
          </a:p>
          <a:p>
            <a:pPr marL="342900" indent="-342900">
              <a:lnSpc>
                <a:spcPct val="90000"/>
              </a:lnSpc>
              <a:buFont typeface="+mj-lt"/>
              <a:buAutoNum type="arabicPeriod" startAt="7"/>
            </a:pPr>
            <a:r>
              <a:rPr lang="en-US" dirty="0">
                <a:latin typeface="Times New Roman" panose="02020603050405020304" pitchFamily="18" charset="0"/>
                <a:cs typeface="Times New Roman" panose="02020603050405020304" pitchFamily="18" charset="0"/>
              </a:rPr>
              <a:t>Air Quality in Different States</a:t>
            </a:r>
          </a:p>
          <a:p>
            <a:pPr marL="342900" indent="-342900">
              <a:lnSpc>
                <a:spcPct val="90000"/>
              </a:lnSpc>
              <a:buFont typeface="+mj-lt"/>
              <a:buAutoNum type="arabicPeriod" startAt="7"/>
            </a:pPr>
            <a:r>
              <a:rPr lang="en-US" dirty="0">
                <a:latin typeface="Times New Roman" panose="02020603050405020304" pitchFamily="18" charset="0"/>
                <a:cs typeface="Times New Roman" panose="02020603050405020304" pitchFamily="18" charset="0"/>
              </a:rPr>
              <a:t>Average Air Quality Index by Month</a:t>
            </a:r>
          </a:p>
          <a:p>
            <a:endParaRPr lang="en-US" dirty="0"/>
          </a:p>
        </p:txBody>
      </p:sp>
    </p:spTree>
    <p:extLst>
      <p:ext uri="{BB962C8B-B14F-4D97-AF65-F5344CB8AC3E}">
        <p14:creationId xmlns:p14="http://schemas.microsoft.com/office/powerpoint/2010/main" val="567811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smoke, sky, steam, factory&#10;&#10;Description automatically generated">
            <a:extLst>
              <a:ext uri="{FF2B5EF4-FFF2-40B4-BE49-F238E27FC236}">
                <a16:creationId xmlns:a16="http://schemas.microsoft.com/office/drawing/2014/main" id="{CB5A9CC2-DD82-E12A-D0C3-0E3D58170FDC}"/>
              </a:ext>
            </a:extLst>
          </p:cNvPr>
          <p:cNvPicPr>
            <a:picLocks noChangeAspect="1"/>
          </p:cNvPicPr>
          <p:nvPr/>
        </p:nvPicPr>
        <p:blipFill rotWithShape="1">
          <a:blip r:embed="rId2">
            <a:alphaModFix amt="25000"/>
          </a:blip>
          <a:srcRect t="11335" b="4078"/>
          <a:stretch/>
        </p:blipFill>
        <p:spPr>
          <a:xfrm>
            <a:off x="20" y="10"/>
            <a:ext cx="12191980" cy="6857990"/>
          </a:xfrm>
          <a:prstGeom prst="rect">
            <a:avLst/>
          </a:prstGeom>
        </p:spPr>
      </p:pic>
      <p:pic>
        <p:nvPicPr>
          <p:cNvPr id="14" name="Picture 13">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ED30F9DD-3405-F776-ECAA-4FF8ECCF5782}"/>
              </a:ext>
            </a:extLst>
          </p:cNvPr>
          <p:cNvSpPr>
            <a:spLocks noGrp="1"/>
          </p:cNvSpPr>
          <p:nvPr>
            <p:ph type="title"/>
          </p:nvPr>
        </p:nvSpPr>
        <p:spPr>
          <a:xfrm>
            <a:off x="685801" y="609600"/>
            <a:ext cx="10131425" cy="1456267"/>
          </a:xfrm>
        </p:spPr>
        <p:txBody>
          <a:bodyPr>
            <a:normAutofit/>
          </a:bodyPr>
          <a:lstStyle/>
          <a:p>
            <a:r>
              <a:rPr lang="en-US" dirty="0"/>
              <a:t>                                   </a:t>
            </a:r>
            <a:r>
              <a:rPr lang="en-US" b="1" dirty="0">
                <a:latin typeface="Times New Roman" panose="02020603050405020304" pitchFamily="18" charset="0"/>
                <a:cs typeface="Times New Roman" panose="02020603050405020304" pitchFamily="18" charset="0"/>
              </a:rPr>
              <a:t>SUMMARY</a:t>
            </a:r>
            <a:br>
              <a:rPr lang="en-US" dirty="0"/>
            </a:br>
            <a:endParaRPr lang="en-US" dirty="0"/>
          </a:p>
        </p:txBody>
      </p:sp>
      <p:sp>
        <p:nvSpPr>
          <p:cNvPr id="9" name="Content Placeholder 8">
            <a:extLst>
              <a:ext uri="{FF2B5EF4-FFF2-40B4-BE49-F238E27FC236}">
                <a16:creationId xmlns:a16="http://schemas.microsoft.com/office/drawing/2014/main" id="{70AE1D01-3F7A-E6EA-C514-EEBACC29F1C6}"/>
              </a:ext>
            </a:extLst>
          </p:cNvPr>
          <p:cNvSpPr>
            <a:spLocks noGrp="1"/>
          </p:cNvSpPr>
          <p:nvPr>
            <p:ph idx="1"/>
          </p:nvPr>
        </p:nvSpPr>
        <p:spPr>
          <a:xfrm>
            <a:off x="685801" y="2142067"/>
            <a:ext cx="10131425" cy="364913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Air Quality Index is:</a:t>
            </a:r>
          </a:p>
          <a:p>
            <a:r>
              <a:rPr lang="en-US" dirty="0">
                <a:latin typeface="Times New Roman" panose="02020603050405020304" pitchFamily="18" charset="0"/>
                <a:cs typeface="Times New Roman" panose="02020603050405020304" pitchFamily="18" charset="0"/>
              </a:rPr>
              <a:t>Used to protect public health</a:t>
            </a:r>
          </a:p>
          <a:p>
            <a:r>
              <a:rPr lang="en-US" dirty="0">
                <a:latin typeface="Times New Roman" panose="02020603050405020304" pitchFamily="18" charset="0"/>
                <a:cs typeface="Times New Roman" panose="02020603050405020304" pitchFamily="18" charset="0"/>
              </a:rPr>
              <a:t>Used to determine appropriate activities for people, industry, and commerce</a:t>
            </a:r>
          </a:p>
          <a:p>
            <a:r>
              <a:rPr lang="en-US" dirty="0">
                <a:latin typeface="Times New Roman" panose="02020603050405020304" pitchFamily="18" charset="0"/>
                <a:cs typeface="Times New Roman" panose="02020603050405020304" pitchFamily="18" charset="0"/>
              </a:rPr>
              <a:t>Calculated from monitored values of 5 major pollutants</a:t>
            </a:r>
          </a:p>
          <a:p>
            <a:r>
              <a:rPr lang="en-US" dirty="0">
                <a:latin typeface="Times New Roman" panose="02020603050405020304" pitchFamily="18" charset="0"/>
                <a:cs typeface="Times New Roman" panose="02020603050405020304" pitchFamily="18" charset="0"/>
              </a:rPr>
              <a:t>An effective tool to determine how well Clean Air Act standards are being met by our communities</a:t>
            </a:r>
          </a:p>
        </p:txBody>
      </p:sp>
    </p:spTree>
    <p:extLst>
      <p:ext uri="{BB962C8B-B14F-4D97-AF65-F5344CB8AC3E}">
        <p14:creationId xmlns:p14="http://schemas.microsoft.com/office/powerpoint/2010/main" val="41265455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1829</TotalTime>
  <Words>855</Words>
  <Application>Microsoft Macintosh PowerPoint</Application>
  <PresentationFormat>Widescreen</PresentationFormat>
  <Paragraphs>86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Freestyle Script</vt:lpstr>
      <vt:lpstr>Times New Roman</vt:lpstr>
      <vt:lpstr>Celestial</vt:lpstr>
      <vt:lpstr>Analysis of US Daily AIR Quality Index 1980-2021</vt:lpstr>
      <vt:lpstr>                                OVERVIEW</vt:lpstr>
      <vt:lpstr>                                                             AQI CATEGORIES</vt:lpstr>
      <vt:lpstr>                                DATASET</vt:lpstr>
      <vt:lpstr>                          DATA PREPARATION</vt:lpstr>
      <vt:lpstr>                         DATA PREPARATION</vt:lpstr>
      <vt:lpstr>                             VISUALIZATIONS</vt:lpstr>
      <vt:lpstr>                             VISUALISATIONS</vt:lpstr>
      <vt:lpstr>                                   SUMMARY </vt:lpstr>
      <vt:lpstr>                                                                          REFERENCES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Daily Quality Index 1980-2021</dc:title>
  <dc:creator>Shrey Bishnoi</dc:creator>
  <cp:lastModifiedBy>Shrey Bishnoi</cp:lastModifiedBy>
  <cp:revision>4</cp:revision>
  <dcterms:created xsi:type="dcterms:W3CDTF">2022-05-09T19:05:55Z</dcterms:created>
  <dcterms:modified xsi:type="dcterms:W3CDTF">2022-05-18T00:43:54Z</dcterms:modified>
</cp:coreProperties>
</file>