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0" r:id="rId1"/>
  </p:sldMasterIdLst>
  <p:sldIdLst>
    <p:sldId id="256" r:id="rId2"/>
    <p:sldId id="257" r:id="rId3"/>
    <p:sldId id="258" r:id="rId4"/>
    <p:sldId id="303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304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100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123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6848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0895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1841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3515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3264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095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87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892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646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4876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722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71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380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03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841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reyGonnaSlay/Data-Science-Capston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562305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reyGonnaSlay/Data-Science-Capston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</a:rPr>
              <a:t>Data </a:t>
            </a:r>
            <a:r>
              <a:rPr sz="8800" spc="-630" dirty="0">
                <a:solidFill>
                  <a:srgbClr val="000000"/>
                </a:solidFill>
              </a:rPr>
              <a:t>Science</a:t>
            </a:r>
            <a:r>
              <a:rPr sz="8800" spc="-869" dirty="0">
                <a:solidFill>
                  <a:srgbClr val="000000"/>
                </a:solidFill>
              </a:rPr>
              <a:t> </a:t>
            </a:r>
            <a:r>
              <a:rPr sz="8800" spc="-565" dirty="0">
                <a:solidFill>
                  <a:srgbClr val="000000"/>
                </a:solidFill>
              </a:rPr>
              <a:t>Capstone  </a:t>
            </a:r>
            <a:r>
              <a:rPr sz="8800" spc="-360" dirty="0">
                <a:solidFill>
                  <a:srgbClr val="000000"/>
                </a:solidFill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1575" y="4339436"/>
            <a:ext cx="5885180" cy="1792157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latin typeface="Arial"/>
                <a:cs typeface="Arial"/>
              </a:rPr>
              <a:t>Shreyas Mukherjee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130" dirty="0">
                <a:latin typeface="Arial"/>
                <a:cs typeface="Arial"/>
                <a:hlinkClick r:id="rId2"/>
              </a:rPr>
              <a:t>https://github.com/ShreyGonnaSlay/Data-Science-Capstone</a:t>
            </a:r>
            <a:endParaRPr lang="en-IN" sz="2400" spc="13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spc="130" dirty="0">
                <a:latin typeface="Arial"/>
                <a:cs typeface="Arial"/>
              </a:rPr>
              <a:t>2</a:t>
            </a:r>
            <a:r>
              <a:rPr lang="en-IN" sz="2400" spc="130" dirty="0">
                <a:latin typeface="Arial"/>
                <a:cs typeface="Arial"/>
              </a:rPr>
              <a:t>0</a:t>
            </a:r>
            <a:r>
              <a:rPr sz="2400" spc="130" dirty="0">
                <a:latin typeface="Arial"/>
                <a:cs typeface="Arial"/>
              </a:rPr>
              <a:t>/</a:t>
            </a:r>
            <a:r>
              <a:rPr lang="en-IN" sz="2400" spc="130" dirty="0">
                <a:latin typeface="Arial"/>
                <a:cs typeface="Arial"/>
              </a:rPr>
              <a:t>1</a:t>
            </a:r>
            <a:r>
              <a:rPr sz="2400" spc="130" dirty="0">
                <a:latin typeface="Arial"/>
                <a:cs typeface="Arial"/>
              </a:rPr>
              <a:t>/202</a:t>
            </a:r>
            <a:r>
              <a:rPr lang="en-IN" sz="2400" spc="130" dirty="0">
                <a:latin typeface="Arial"/>
                <a:cs typeface="Arial"/>
              </a:rPr>
              <a:t>2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7361" y="2091819"/>
            <a:ext cx="11734799" cy="4217052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0.</a:t>
            </a: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Location’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1</a:t>
            </a: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0</a:t>
            </a: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spc="-5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</a:t>
            </a:r>
            <a:r>
              <a:rPr lang="en-IN" sz="2000" spc="-5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https://github.com/ShreyGonnaSlay/Data-Science-Capstone/blob/master/EDA%20Data%20Wrangling.ipynb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</a:t>
            </a:r>
            <a:r>
              <a:rPr lang="en-IN" spc="-670" dirty="0"/>
              <a:t> </a:t>
            </a:r>
            <a:r>
              <a:rPr spc="-670" dirty="0"/>
              <a:t>D</a:t>
            </a:r>
            <a:r>
              <a:rPr lang="en-IN" spc="-670" dirty="0"/>
              <a:t> </a:t>
            </a:r>
            <a:r>
              <a:rPr spc="-670" dirty="0"/>
              <a:t>A </a:t>
            </a:r>
            <a:r>
              <a:rPr lang="en-IN" spc="-670" dirty="0"/>
              <a:t>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749103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Year.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spc="-55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Trend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to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model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spc="-5" dirty="0">
              <a:solidFill>
                <a:schemeClr val="accent1">
                  <a:lumMod val="75000"/>
                </a:schemeClr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lang="en-IN" sz="2000" spc="-10" dirty="0">
                <a:solidFill>
                  <a:schemeClr val="accent1">
                    <a:lumMod val="75000"/>
                  </a:schemeClr>
                </a:solidFill>
                <a:latin typeface="Carlito"/>
              </a:rPr>
              <a:t>https://github.com/ShreyGonnaSlay/Data-Science-Capstone/blob/master/EDA%20with%20Data%20Visualization.ipynb</a:t>
            </a:r>
            <a:endParaRPr sz="2000" spc="-10" dirty="0">
              <a:solidFill>
                <a:schemeClr val="accent1">
                  <a:lumMod val="75000"/>
                </a:schemeClr>
              </a:solidFill>
              <a:latin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</a:t>
            </a:r>
            <a:r>
              <a:rPr lang="en-IN" spc="-670" dirty="0"/>
              <a:t> </a:t>
            </a:r>
            <a:r>
              <a:rPr spc="-670" dirty="0"/>
              <a:t>D</a:t>
            </a:r>
            <a:r>
              <a:rPr lang="en-IN" spc="-670" dirty="0"/>
              <a:t> </a:t>
            </a:r>
            <a:r>
              <a:rPr spc="-670" dirty="0"/>
              <a:t>A </a:t>
            </a:r>
            <a:r>
              <a:rPr lang="en-IN" spc="-670" dirty="0"/>
              <a:t> 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</a:t>
            </a:r>
            <a:r>
              <a:rPr lang="en-IN" spc="-770" dirty="0"/>
              <a:t>  </a:t>
            </a:r>
            <a:r>
              <a:rPr spc="-770" dirty="0"/>
              <a:t>Q</a:t>
            </a:r>
            <a:r>
              <a:rPr lang="en-IN" spc="-770" dirty="0"/>
              <a:t>  </a:t>
            </a:r>
            <a:r>
              <a:rPr spc="-770" dirty="0"/>
              <a:t>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85800" y="1600200"/>
            <a:ext cx="9687560" cy="3437608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Database.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integration.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dataset.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outcomes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r>
              <a:rPr lang="en-IN" sz="2000" spc="-5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https://github.com/ShreyGonnaSlay/Data-Science-Capstone/blob/master/EDA%20with%20SQL%20V2.ipynb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City.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location.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spc="5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spc="-5" dirty="0">
              <a:solidFill>
                <a:schemeClr val="accent1">
                  <a:lumMod val="75000"/>
                </a:schemeClr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https://github.com/ShreyGonnaSlay/Data-Science-Capstone/blob/master/Interactive%20Visual%20Analytics%20with%20Folium%20lab.ipynb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039567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plot.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rates.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kg.</a:t>
            </a: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rate.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and</a:t>
            </a: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category.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spc="5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spc="-5" dirty="0">
              <a:solidFill>
                <a:schemeClr val="accent1">
                  <a:lumMod val="75000"/>
                </a:schemeClr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https://github.com/ShreyGonnaSlay/Data-Science-Capstone/blob/master/Interactive%20Dashboard%20with%20Ploty%20Dash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00381" y="2393990"/>
            <a:ext cx="3061208" cy="18729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spc="-95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spc="-5" dirty="0">
              <a:solidFill>
                <a:schemeClr val="accent1">
                  <a:lumMod val="75000"/>
                </a:schemeClr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-5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https://github.com/ShreyGonnaSlay/Data-Science-Capstone/blob/master/Machine%20Learning%20Prediction.ipynb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334" y="-76200"/>
            <a:ext cx="8596668" cy="1740733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375" dirty="0">
                <a:uFill>
                  <a:solidFill>
                    <a:srgbClr val="7D7D7D"/>
                  </a:solidFill>
                </a:uFill>
              </a:rPr>
              <a:t>Results</a:t>
            </a: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43000" y="5257800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accuracy.</a:t>
            </a:r>
            <a:endParaRPr sz="18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676400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spc="-285" dirty="0">
                <a:solidFill>
                  <a:srgbClr val="242424"/>
                </a:solidFill>
                <a:latin typeface="Arial"/>
                <a:cs typeface="Arial"/>
              </a:rPr>
              <a:t>EDA with Visualization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17043" y="4343400"/>
            <a:ext cx="518375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15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EXPLORATORY</a:t>
            </a:r>
            <a:r>
              <a:rPr lang="en-IN" sz="2400" spc="-15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DATA  ANALYSIS	</a:t>
            </a:r>
            <a:r>
              <a:rPr lang="en-IN" sz="2400" spc="-15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WITH</a:t>
            </a:r>
            <a:r>
              <a:rPr lang="en-IN" sz="2400" spc="-15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SEABORN</a:t>
            </a:r>
            <a:r>
              <a:rPr lang="en-IN" sz="2400" spc="-15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PLOTS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740733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190" dirty="0">
                <a:uFill>
                  <a:solidFill>
                    <a:srgbClr val="7D7D7D"/>
                  </a:solidFill>
                </a:uFill>
              </a:rPr>
              <a:t>Outline</a:t>
            </a: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96000" y="2590800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(3)</a:t>
            </a:r>
            <a:endParaRPr sz="22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(4)</a:t>
            </a:r>
            <a:endParaRPr sz="22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(6)</a:t>
            </a:r>
            <a:endParaRPr sz="22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(16)</a:t>
            </a:r>
            <a:endParaRPr sz="22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(46)</a:t>
            </a:r>
            <a:endParaRPr sz="22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(47)</a:t>
            </a:r>
            <a:endParaRPr sz="22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55314F-F806-47C6-91B0-51A4A6C2A5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19200" y="2590800"/>
            <a:ext cx="4230157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399219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22036" y="404873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8" y="2013860"/>
            <a:ext cx="5605781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lang="en-IN" sz="8000" spc="-112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</a:t>
            </a:r>
            <a:r>
              <a:rPr lang="en-IN" sz="8000" spc="-127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Q</a:t>
            </a:r>
            <a:r>
              <a:rPr lang="en-IN" sz="8000" spc="-127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L</a:t>
            </a:r>
            <a:endParaRPr sz="8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2090" y="3258431"/>
            <a:ext cx="6520181" cy="1037463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</a:t>
            </a: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  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ALCHEMY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database.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same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errors.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SLC-4E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668" y="-241728"/>
            <a:ext cx="8596668" cy="2294731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spc="-370" dirty="0">
                <a:uFill>
                  <a:solidFill>
                    <a:srgbClr val="7D7D7D"/>
                  </a:solidFill>
                </a:uFill>
              </a:rPr>
              <a:t>Summary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116" y="2286000"/>
            <a:ext cx="8667771" cy="3924728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models.</a:t>
            </a:r>
            <a:endParaRPr sz="22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accuracy.</a:t>
            </a:r>
            <a:endParaRPr sz="22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1623" y="-208887"/>
            <a:ext cx="8596668" cy="2294731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spc="-270" dirty="0">
                <a:uFill>
                  <a:solidFill>
                    <a:srgbClr val="7D7D7D"/>
                  </a:solidFill>
                </a:uFill>
              </a:rPr>
              <a:t>Markers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71800" y="2246515"/>
            <a:ext cx="5263896" cy="29992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334" y="-593330"/>
            <a:ext cx="8596668" cy="1320800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7907325" cy="1312282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275" y="1750958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2AA2AD-4A7F-4A43-AC7F-BDBC73BCA64C}"/>
              </a:ext>
            </a:extLst>
          </p:cNvPr>
          <p:cNvSpPr txBox="1"/>
          <p:nvPr/>
        </p:nvSpPr>
        <p:spPr>
          <a:xfrm>
            <a:off x="381000" y="1683009"/>
            <a:ext cx="6103854" cy="3916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130" algn="ctr">
              <a:spcBef>
                <a:spcPts val="850"/>
              </a:spcBef>
              <a:tabLst>
                <a:tab pos="253365" algn="l"/>
                <a:tab pos="254000" algn="l"/>
              </a:tabLst>
            </a:pPr>
            <a:r>
              <a:rPr lang="en-US" sz="2800" spc="-20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lang="en-US" sz="2800" spc="-2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 marL="253365" indent="-229235"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lang="en-US"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Commercial </a:t>
            </a:r>
            <a:r>
              <a:rPr lang="en-US" sz="2000" spc="-1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Space </a:t>
            </a:r>
            <a:r>
              <a:rPr lang="en-US" sz="20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Age </a:t>
            </a:r>
            <a:r>
              <a:rPr lang="en-US"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is</a:t>
            </a:r>
            <a:r>
              <a:rPr lang="en-US" sz="2000" spc="5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lang="en-US"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Here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 marL="253365" indent="-229235"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lang="en-US" sz="2000" spc="-1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Space </a:t>
            </a:r>
            <a:r>
              <a:rPr lang="en-US"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X </a:t>
            </a:r>
            <a:r>
              <a:rPr lang="en-US" sz="2000" spc="-1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has </a:t>
            </a:r>
            <a:r>
              <a:rPr lang="en-US"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best pricing </a:t>
            </a:r>
            <a:r>
              <a:rPr lang="en-US" sz="2000" spc="-1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($62 </a:t>
            </a:r>
            <a:r>
              <a:rPr lang="en-US"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million </a:t>
            </a:r>
            <a:r>
              <a:rPr lang="en-US" sz="2000" spc="-1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vs. </a:t>
            </a:r>
            <a:r>
              <a:rPr lang="en-US"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$165 million</a:t>
            </a:r>
            <a:r>
              <a:rPr lang="en-US" sz="2000" spc="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lang="en-US"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USD)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 marL="253365" indent="-229235"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lang="en-US" sz="20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Largely </a:t>
            </a:r>
            <a:r>
              <a:rPr lang="en-US" sz="2000" spc="-1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due </a:t>
            </a:r>
            <a:r>
              <a:rPr lang="en-US" sz="2000" spc="-3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to </a:t>
            </a:r>
            <a:r>
              <a:rPr lang="en-US"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ability </a:t>
            </a:r>
            <a:r>
              <a:rPr lang="en-US" sz="2000" spc="-3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to recover </a:t>
            </a:r>
            <a:r>
              <a:rPr lang="en-US" sz="2000" spc="-1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part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of </a:t>
            </a:r>
            <a:r>
              <a:rPr lang="en-US" sz="2000" spc="-4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rocket </a:t>
            </a:r>
            <a:r>
              <a:rPr lang="en-US" sz="20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(Stage</a:t>
            </a:r>
            <a:r>
              <a:rPr lang="en-US" sz="2000" spc="13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lang="en-US"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1)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 marL="253365" indent="-229235"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lang="en-US" sz="2000" spc="-1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Space </a:t>
            </a:r>
            <a:r>
              <a:rPr lang="en-US"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Y </a:t>
            </a:r>
            <a:r>
              <a:rPr lang="en-US" sz="20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wants </a:t>
            </a:r>
            <a:r>
              <a:rPr lang="en-US" sz="2000" spc="-3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to </a:t>
            </a:r>
            <a:r>
              <a:rPr lang="en-US" sz="20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compete </a:t>
            </a:r>
            <a:r>
              <a:rPr lang="en-US"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with </a:t>
            </a:r>
            <a:r>
              <a:rPr lang="en-US" sz="2000" spc="-1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Space</a:t>
            </a:r>
            <a:r>
              <a:rPr lang="en-US" sz="2000" spc="6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lang="en-US"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X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>
              <a:spcBef>
                <a:spcPts val="15"/>
              </a:spcBef>
              <a:buClr>
                <a:srgbClr val="BB562C"/>
              </a:buClr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 marL="144780" algn="ctr"/>
            <a:r>
              <a:rPr lang="en-US" sz="2800" spc="-20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 marL="240665" marR="591185" indent="-240665"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spc="-1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Space </a:t>
            </a:r>
            <a:r>
              <a:rPr lang="en-US"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Y </a:t>
            </a:r>
            <a:r>
              <a:rPr lang="en-US" sz="20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tasks </a:t>
            </a:r>
            <a:r>
              <a:rPr lang="en-US"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us </a:t>
            </a:r>
            <a:r>
              <a:rPr lang="en-US" sz="2000" spc="-3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to </a:t>
            </a:r>
            <a:r>
              <a:rPr lang="en-US" sz="20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train </a:t>
            </a:r>
            <a:r>
              <a:rPr lang="en-US"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 machine learning model </a:t>
            </a:r>
            <a:r>
              <a:rPr lang="en-US" sz="2000" spc="-6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to  </a:t>
            </a:r>
            <a:r>
              <a:rPr lang="en-US"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predict successful </a:t>
            </a:r>
            <a:r>
              <a:rPr lang="en-US" sz="20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Stage </a:t>
            </a:r>
            <a:r>
              <a:rPr lang="en-US"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1</a:t>
            </a:r>
            <a:r>
              <a:rPr lang="en-US" sz="2000" spc="4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lang="en-US" sz="20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recovery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0F04BFD7-0163-45E6-9D4A-AC1653419529}"/>
              </a:ext>
            </a:extLst>
          </p:cNvPr>
          <p:cNvSpPr/>
          <p:nvPr/>
        </p:nvSpPr>
        <p:spPr>
          <a:xfrm>
            <a:off x="7315200" y="1406652"/>
            <a:ext cx="4191000" cy="4308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0EAF3E-7061-48D4-96CE-5503BC9ACA40}"/>
              </a:ext>
            </a:extLst>
          </p:cNvPr>
          <p:cNvSpPr txBox="1"/>
          <p:nvPr/>
        </p:nvSpPr>
        <p:spPr>
          <a:xfrm>
            <a:off x="533400" y="609600"/>
            <a:ext cx="6103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3600" b="0" i="0" u="none" strike="noStrike" kern="1200" cap="none" spc="-145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Introduction: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84C0A4-9AFD-4FF1-9C76-340749B82335}"/>
              </a:ext>
            </a:extLst>
          </p:cNvPr>
          <p:cNvSpPr txBox="1"/>
          <p:nvPr/>
        </p:nvSpPr>
        <p:spPr>
          <a:xfrm>
            <a:off x="7696200" y="5715000"/>
            <a:ext cx="4263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latin typeface="Carlito"/>
                <a:cs typeface="Carlito"/>
              </a:rPr>
              <a:t>SpaceX </a:t>
            </a:r>
            <a:r>
              <a:rPr lang="en-US" sz="1800" spc="-20" dirty="0">
                <a:latin typeface="Carlito"/>
                <a:cs typeface="Carlito"/>
              </a:rPr>
              <a:t>Falcon </a:t>
            </a:r>
            <a:r>
              <a:rPr lang="en-US" sz="1800" dirty="0">
                <a:latin typeface="Carlito"/>
                <a:cs typeface="Carlito"/>
              </a:rPr>
              <a:t>9 </a:t>
            </a:r>
            <a:r>
              <a:rPr lang="en-US" sz="1800" spc="-25" dirty="0">
                <a:latin typeface="Carlito"/>
                <a:cs typeface="Carlito"/>
              </a:rPr>
              <a:t>Rocket </a:t>
            </a:r>
            <a:r>
              <a:rPr lang="en-US" sz="1800" dirty="0">
                <a:latin typeface="Carlito"/>
                <a:cs typeface="Carlito"/>
              </a:rPr>
              <a:t>– </a:t>
            </a:r>
            <a:r>
              <a:rPr lang="en-US" sz="1800" spc="-5" dirty="0">
                <a:latin typeface="Carlito"/>
                <a:cs typeface="Carlito"/>
              </a:rPr>
              <a:t>The</a:t>
            </a:r>
            <a:r>
              <a:rPr lang="en-US" sz="1800" spc="-185" dirty="0">
                <a:latin typeface="Carlito"/>
                <a:cs typeface="Carlito"/>
              </a:rPr>
              <a:t> </a:t>
            </a:r>
            <a:r>
              <a:rPr lang="en-US" sz="1800" spc="-45" dirty="0">
                <a:latin typeface="Carlito"/>
                <a:cs typeface="Carlito"/>
              </a:rPr>
              <a:t>Verge</a:t>
            </a:r>
            <a:endParaRPr lang="en-US" sz="1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4521050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2294731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spc="-380" dirty="0">
                <a:uFill>
                  <a:solidFill>
                    <a:srgbClr val="7D7D7D"/>
                  </a:solidFill>
                </a:uFill>
              </a:rPr>
              <a:t>Sites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86600" y="1828800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67363" y="2213736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334" y="340484"/>
            <a:ext cx="8596668" cy="195842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spc="-330" dirty="0">
                <a:uFill>
                  <a:solidFill>
                    <a:srgbClr val="7D7D7D"/>
                  </a:solidFill>
                </a:uFill>
              </a:rPr>
              <a:t>Category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EA9E-060F-4C16-B701-2BD1F5FA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447800"/>
            <a:ext cx="8596668" cy="1320800"/>
          </a:xfrm>
        </p:spPr>
        <p:txBody>
          <a:bodyPr>
            <a:normAutofit fontScale="90000"/>
          </a:bodyPr>
          <a:lstStyle/>
          <a:p>
            <a:pPr marL="16510" marR="5080" lvl="0" indent="0" defTabSz="914400" eaLnBrk="1" fontAlgn="auto" latinLnBrk="0" hangingPunct="1">
              <a:lnSpc>
                <a:spcPts val="8200"/>
              </a:lnSpc>
              <a:spcBef>
                <a:spcPts val="1540"/>
              </a:spcBef>
              <a:spcAft>
                <a:spcPts val="0"/>
              </a:spcAft>
              <a:tabLst/>
              <a:defRPr/>
            </a:pPr>
            <a:r>
              <a:rPr kumimoji="0" lang="en-IN" sz="8000" b="0" i="0" u="none" strike="noStrike" kern="0" cap="none" spc="-385" normalizeH="0" baseline="0" noProof="0" dirty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Predictive</a:t>
            </a:r>
            <a:r>
              <a:rPr kumimoji="0" lang="en-IN" sz="8000" b="0" i="0" u="none" strike="noStrike" kern="0" cap="none" spc="-750" normalizeH="0" baseline="0" noProof="0" dirty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IN" sz="8000" b="0" i="0" u="none" strike="noStrike" kern="0" cap="none" spc="-570" normalizeH="0" baseline="0" noProof="0" dirty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Analysis  </a:t>
            </a:r>
            <a:r>
              <a:rPr kumimoji="0" lang="en-IN" sz="8000" b="0" i="0" u="none" strike="noStrike" kern="0" cap="none" spc="-425" normalizeH="0" baseline="0" noProof="0" dirty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(Classification)</a:t>
            </a:r>
            <a:br>
              <a:rPr kumimoji="0" lang="en-IN" sz="8000" b="0" i="0" u="none" strike="noStrike" kern="0" cap="none" spc="-425" normalizeH="0" baseline="0" noProof="0" dirty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379A81-010A-4549-875A-C6FF54AD1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49202"/>
            <a:ext cx="9894666" cy="9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178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730508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SpaceX</a:t>
            </a: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USD</a:t>
            </a: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page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database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visualization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83%</a:t>
            </a: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not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accuracy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48524" y="1761713"/>
            <a:ext cx="8401050" cy="3128421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spc="-10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spc="-40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IN" sz="175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  <a:hlinkClick r:id="rId2"/>
              </a:rPr>
              <a:t>https://github.com/ShreyGonnaSlay/Data-Science-Capstone</a:t>
            </a:r>
            <a:endParaRPr lang="en-IN" sz="175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spc="-5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Instructors: Rav Ahuja, Alex Aklson, Aije Egwaikhide, Svetlana Levitan, Romeo Kienzler, Polong Lin, Joseph Santarcangelo, Azim Hirjani, Hima Vasudevan, Saishruthi Swaminathan, Saeed Aghabozorgi, Yan Luo</a:t>
            </a:r>
          </a:p>
          <a:p>
            <a:pPr>
              <a:lnSpc>
                <a:spcPct val="100000"/>
              </a:lnSpc>
            </a:pPr>
            <a:endParaRPr sz="20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spc="-15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</a:t>
            </a:r>
            <a:endParaRPr lang="en-IN" sz="2000" spc="-20" dirty="0">
              <a:solidFill>
                <a:schemeClr val="accent1">
                  <a:lumMod val="75000"/>
                </a:schemeClr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440483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038600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DATA </a:t>
            </a:r>
            <a:r>
              <a:rPr lang="en-IN" sz="2400" spc="-34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VISUALIZATION,</a:t>
            </a:r>
            <a:endParaRPr sz="24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MODEL</a:t>
            </a:r>
            <a:r>
              <a:rPr lang="en-IN" sz="2400" spc="-14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METHODS</a:t>
            </a:r>
            <a:endParaRPr sz="24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740733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190" dirty="0">
                <a:uFill>
                  <a:solidFill>
                    <a:srgbClr val="7D7D7D"/>
                  </a:solidFill>
                </a:uFill>
              </a:rPr>
              <a:t>Methodology</a:t>
            </a: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2438400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methodology:</a:t>
            </a:r>
            <a:endParaRPr sz="22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page</a:t>
            </a:r>
            <a:endParaRPr sz="18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wrangling</a:t>
            </a:r>
            <a:endParaRPr sz="22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otherwise</a:t>
            </a:r>
            <a:endParaRPr sz="18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SQL</a:t>
            </a:r>
            <a:endParaRPr sz="22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Dash</a:t>
            </a:r>
            <a:endParaRPr sz="22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models</a:t>
            </a:r>
            <a:endParaRPr sz="22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GridSearchCV</a:t>
            </a:r>
            <a:endParaRPr sz="18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8577581" cy="4018408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entry.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webscraping.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spc="-25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spc="-95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GridFins,</a:t>
            </a: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Latitude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spc="-25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spc="-125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Time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3600" spc="-3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86023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dirty="0">
                <a:solidFill>
                  <a:schemeClr val="bg1"/>
                </a:solidFill>
                <a:latin typeface="Carlito"/>
                <a:cs typeface="Carlito"/>
              </a:rPr>
              <a:t>https://github.com/ShreyGonnaSlay/Data-Science-Capstone/blob/master/Data%20Collection%20API.ipynb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074653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dirty="0">
                <a:solidFill>
                  <a:schemeClr val="bg1"/>
                </a:solidFill>
                <a:latin typeface="Carlito"/>
                <a:cs typeface="Carlito"/>
              </a:rPr>
              <a:t>https://github.com/ShreyGonnaSlay/Data-Science-Capstone/blob/master/Data%20Collection%20with%20Web%20Scraping.ipynb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1724</TotalTime>
  <Words>2792</Words>
  <Application>Microsoft Office PowerPoint</Application>
  <PresentationFormat>Widescreen</PresentationFormat>
  <Paragraphs>282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-apple-system</vt:lpstr>
      <vt:lpstr>Arial</vt:lpstr>
      <vt:lpstr>Carlito</vt:lpstr>
      <vt:lpstr>Trebuchet MS</vt:lpstr>
      <vt:lpstr>Wingdings 3</vt:lpstr>
      <vt:lpstr>Facet</vt:lpstr>
      <vt:lpstr>PowerPoint Presentation</vt:lpstr>
      <vt:lpstr>Outline </vt:lpstr>
      <vt:lpstr>Executive Summary </vt:lpstr>
      <vt:lpstr>PowerPoint Presentation</vt:lpstr>
      <vt:lpstr>PowerPoint Presentation</vt:lpstr>
      <vt:lpstr>Methodology </vt:lpstr>
      <vt:lpstr>Data Collection Overview</vt:lpstr>
      <vt:lpstr>Filter data to only  include Falcon 9  launches</vt:lpstr>
      <vt:lpstr>PowerPoint Presentation</vt:lpstr>
      <vt:lpstr>Data Wrangling</vt:lpstr>
      <vt:lpstr>E D A  with Data Visualization</vt:lpstr>
      <vt:lpstr>E D A   with S  Q  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Predictive Analysis  (Classification) 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 </cp:lastModifiedBy>
  <cp:revision>12</cp:revision>
  <dcterms:created xsi:type="dcterms:W3CDTF">2021-08-26T16:53:12Z</dcterms:created>
  <dcterms:modified xsi:type="dcterms:W3CDTF">2022-01-21T17:56:48Z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