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78" r:id="rId3"/>
    <p:sldId id="256" r:id="rId4"/>
    <p:sldId id="257" r:id="rId5"/>
    <p:sldId id="258" r:id="rId6"/>
    <p:sldId id="259" r:id="rId7"/>
    <p:sldId id="260" r:id="rId8"/>
    <p:sldId id="279" r:id="rId9"/>
    <p:sldId id="280" r:id="rId10"/>
    <p:sldId id="261" r:id="rId11"/>
    <p:sldId id="262" r:id="rId12"/>
    <p:sldId id="263" r:id="rId13"/>
    <p:sldId id="264" r:id="rId14"/>
    <p:sldId id="265" r:id="rId15"/>
    <p:sldId id="266" r:id="rId16"/>
    <p:sldId id="268" r:id="rId17"/>
    <p:sldId id="269" r:id="rId18"/>
    <p:sldId id="270" r:id="rId19"/>
    <p:sldId id="277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36" autoAdjust="0"/>
    <p:restoredTop sz="81777" autoAdjust="0"/>
  </p:normalViewPr>
  <p:slideViewPr>
    <p:cSldViewPr>
      <p:cViewPr varScale="1">
        <p:scale>
          <a:sx n="96" d="100"/>
          <a:sy n="96" d="100"/>
        </p:scale>
        <p:origin x="1157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34919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solidFill>
                  <a:prstClr val="black"/>
                </a:solidFill>
                <a:latin typeface="Calibri"/>
              </a:defRPr>
            </a:lvl1pPr>
          </a:lstStyle>
          <a:p>
            <a:pPr>
              <a:defRPr/>
            </a:pPr>
            <a:fld id="{0DFA660C-D99D-4289-8C7D-4D8AB697EA97}" type="datetimeFigureOut">
              <a:rPr lang="en-US"/>
              <a:pPr>
                <a:defRPr/>
              </a:pPr>
              <a:t>11/15/2023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solidFill>
                  <a:prstClr val="black"/>
                </a:solidFill>
                <a:latin typeface="Calibri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solidFill>
                  <a:prstClr val="black"/>
                </a:solidFill>
                <a:latin typeface="Calibri"/>
              </a:defRPr>
            </a:lvl1pPr>
          </a:lstStyle>
          <a:p>
            <a:pPr>
              <a:defRPr/>
            </a:pPr>
            <a:fld id="{34F83AF7-922A-4CE5-9F3D-EFA28D371C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881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solidFill>
                  <a:prstClr val="black"/>
                </a:solidFill>
                <a:latin typeface="Calibri"/>
              </a:defRPr>
            </a:lvl1pPr>
          </a:lstStyle>
          <a:p>
            <a:pPr>
              <a:defRPr/>
            </a:pPr>
            <a:fld id="{8297F082-FB41-4208-BB3F-E0A18C1DD1FB}" type="datetimeFigureOut">
              <a:rPr lang="en-US"/>
              <a:pPr>
                <a:defRPr/>
              </a:pPr>
              <a:t>11/15/2023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solidFill>
                  <a:prstClr val="black"/>
                </a:solidFill>
                <a:latin typeface="Calibri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solidFill>
                  <a:prstClr val="black"/>
                </a:solidFill>
                <a:latin typeface="Calibri"/>
              </a:defRPr>
            </a:lvl1pPr>
          </a:lstStyle>
          <a:p>
            <a:pPr>
              <a:defRPr/>
            </a:pPr>
            <a:fld id="{0E55B085-FF62-4DFE-8EC0-7059DF73E5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7322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B06E1-25E9-483C-9781-E96A24E883A0}" type="datetimeFigureOut">
              <a:rPr lang="en-US" smtClean="0"/>
              <a:pPr/>
              <a:t>11/15/2023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A5538-29A7-4F69-AC91-27BB00382D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B06E1-25E9-483C-9781-E96A24E883A0}" type="datetimeFigureOut">
              <a:rPr lang="en-US" smtClean="0"/>
              <a:pPr/>
              <a:t>11/15/2023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A5538-29A7-4F69-AC91-27BB00382D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B06E1-25E9-483C-9781-E96A24E883A0}" type="datetimeFigureOut">
              <a:rPr lang="en-US" smtClean="0"/>
              <a:pPr/>
              <a:t>11/15/2023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A5538-29A7-4F69-AC91-27BB00382D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B06E1-25E9-483C-9781-E96A24E883A0}" type="datetimeFigureOut">
              <a:rPr lang="en-US" smtClean="0"/>
              <a:pPr/>
              <a:t>11/15/2023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A5538-29A7-4F69-AC91-27BB00382D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B06E1-25E9-483C-9781-E96A24E883A0}" type="datetimeFigureOut">
              <a:rPr lang="en-US" smtClean="0"/>
              <a:pPr/>
              <a:t>11/15/2023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A5538-29A7-4F69-AC91-27BB00382D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B06E1-25E9-483C-9781-E96A24E883A0}" type="datetimeFigureOut">
              <a:rPr lang="en-US" smtClean="0"/>
              <a:pPr/>
              <a:t>11/15/2023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A5538-29A7-4F69-AC91-27BB00382D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B06E1-25E9-483C-9781-E96A24E883A0}" type="datetimeFigureOut">
              <a:rPr lang="en-US" smtClean="0"/>
              <a:pPr/>
              <a:t>11/15/2023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A5538-29A7-4F69-AC91-27BB00382D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B06E1-25E9-483C-9781-E96A24E883A0}" type="datetimeFigureOut">
              <a:rPr lang="en-US" smtClean="0"/>
              <a:pPr/>
              <a:t>11/15/2023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A5538-29A7-4F69-AC91-27BB00382DF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solidFill>
                  <a:prstClr val="black"/>
                </a:solidFill>
                <a:latin typeface="Calibri"/>
              </a:defRPr>
            </a:lvl1pPr>
          </a:lstStyle>
          <a:p>
            <a:pPr>
              <a:defRPr/>
            </a:pPr>
            <a:fld id="{C32E4307-C3D2-42F0-87F6-4AADF28D6072}" type="datetimeFigureOut">
              <a:rPr lang="en-US"/>
              <a:pPr>
                <a:defRPr/>
              </a:pPr>
              <a:t>11/15/2023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solidFill>
                  <a:prstClr val="black"/>
                </a:solidFill>
                <a:latin typeface="Calibri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solidFill>
                  <a:prstClr val="black"/>
                </a:solidFill>
                <a:latin typeface="Calibri"/>
              </a:defRPr>
            </a:lvl1pPr>
          </a:lstStyle>
          <a:p>
            <a:pPr>
              <a:defRPr/>
            </a:pPr>
            <a:fld id="{7344D0D6-9C63-49AF-9BF9-D088062854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3494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B06E1-25E9-483C-9781-E96A24E883A0}" type="datetimeFigureOut">
              <a:rPr lang="en-US" smtClean="0"/>
              <a:pPr/>
              <a:t>11/15/2023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CFA5538-29A7-4F69-AC91-27BB00382DF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B06E1-25E9-483C-9781-E96A24E883A0}" type="datetimeFigureOut">
              <a:rPr lang="en-US" smtClean="0"/>
              <a:pPr/>
              <a:t>11/15/2023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A5538-29A7-4F69-AC91-27BB00382D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B06E1-25E9-483C-9781-E96A24E883A0}" type="datetimeFigureOut">
              <a:rPr lang="en-US" smtClean="0"/>
              <a:pPr/>
              <a:t>11/15/2023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A5538-29A7-4F69-AC91-27BB00382D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solidFill>
                  <a:prstClr val="black"/>
                </a:solidFill>
                <a:latin typeface="Calibri"/>
              </a:defRPr>
            </a:lvl1pPr>
          </a:lstStyle>
          <a:p>
            <a:pPr>
              <a:defRPr/>
            </a:pPr>
            <a:fld id="{70E96D0F-5B3E-4F9B-B04B-3E8418C00129}" type="datetimeFigureOut">
              <a:rPr lang="en-US"/>
              <a:pPr>
                <a:defRPr/>
              </a:pPr>
              <a:t>11/15/2023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solidFill>
                  <a:prstClr val="black"/>
                </a:solidFill>
                <a:latin typeface="Calibri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solidFill>
                  <a:prstClr val="black"/>
                </a:solidFill>
                <a:latin typeface="Calibri"/>
              </a:defRPr>
            </a:lvl1pPr>
          </a:lstStyle>
          <a:p>
            <a:pPr>
              <a:defRPr/>
            </a:pPr>
            <a:fld id="{899B42B3-99F2-4804-BB84-4A0037BFC7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83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solidFill>
                  <a:prstClr val="black"/>
                </a:solidFill>
                <a:latin typeface="Calibri"/>
              </a:defRPr>
            </a:lvl1pPr>
          </a:lstStyle>
          <a:p>
            <a:pPr>
              <a:defRPr/>
            </a:pPr>
            <a:fld id="{2039CA3E-48BE-4EE5-9D03-47EA20AC7F11}" type="datetimeFigureOut">
              <a:rPr lang="en-US"/>
              <a:pPr>
                <a:defRPr/>
              </a:pPr>
              <a:t>11/15/2023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solidFill>
                  <a:prstClr val="black"/>
                </a:solidFill>
                <a:latin typeface="Calibri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solidFill>
                  <a:prstClr val="black"/>
                </a:solidFill>
                <a:latin typeface="Calibri"/>
              </a:defRPr>
            </a:lvl1pPr>
          </a:lstStyle>
          <a:p>
            <a:pPr>
              <a:defRPr/>
            </a:pPr>
            <a:fld id="{40D1274F-55C5-4814-8E60-96C4BD87F5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124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solidFill>
                  <a:prstClr val="black"/>
                </a:solidFill>
                <a:latin typeface="Calibri"/>
              </a:defRPr>
            </a:lvl1pPr>
          </a:lstStyle>
          <a:p>
            <a:pPr>
              <a:defRPr/>
            </a:pPr>
            <a:fld id="{08496873-FE0F-4B2E-93C3-5E51083E41C5}" type="datetimeFigureOut">
              <a:rPr lang="en-US"/>
              <a:pPr>
                <a:defRPr/>
              </a:pPr>
              <a:t>11/15/2023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solidFill>
                  <a:prstClr val="black"/>
                </a:solidFill>
                <a:latin typeface="Calibri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solidFill>
                  <a:prstClr val="black"/>
                </a:solidFill>
                <a:latin typeface="Calibri"/>
              </a:defRPr>
            </a:lvl1pPr>
          </a:lstStyle>
          <a:p>
            <a:pPr>
              <a:defRPr/>
            </a:pPr>
            <a:fld id="{8BACF8F7-A7EA-49DF-AA1B-D415011A0F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944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solidFill>
                  <a:prstClr val="black"/>
                </a:solidFill>
                <a:latin typeface="Calibri"/>
              </a:defRPr>
            </a:lvl1pPr>
          </a:lstStyle>
          <a:p>
            <a:pPr>
              <a:defRPr/>
            </a:pPr>
            <a:fld id="{71483BB9-A445-45AE-942B-16204C705649}" type="datetimeFigureOut">
              <a:rPr lang="en-US"/>
              <a:pPr>
                <a:defRPr/>
              </a:pPr>
              <a:t>11/15/2023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solidFill>
                  <a:prstClr val="black"/>
                </a:solidFill>
                <a:latin typeface="Calibri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solidFill>
                  <a:prstClr val="black"/>
                </a:solidFill>
                <a:latin typeface="Calibri"/>
              </a:defRPr>
            </a:lvl1pPr>
          </a:lstStyle>
          <a:p>
            <a:pPr>
              <a:defRPr/>
            </a:pPr>
            <a:fld id="{C7ED7BEB-4635-49A8-8FA5-22E050CC00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537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solidFill>
                  <a:prstClr val="black"/>
                </a:solidFill>
                <a:latin typeface="Calibri"/>
              </a:defRPr>
            </a:lvl1pPr>
          </a:lstStyle>
          <a:p>
            <a:pPr>
              <a:defRPr/>
            </a:pPr>
            <a:fld id="{68B99D9E-4006-41B0-9294-E32EA8384954}" type="datetimeFigureOut">
              <a:rPr lang="en-US"/>
              <a:pPr>
                <a:defRPr/>
              </a:pPr>
              <a:t>11/15/2023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solidFill>
                  <a:prstClr val="black"/>
                </a:solidFill>
                <a:latin typeface="Calibri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solidFill>
                  <a:prstClr val="black"/>
                </a:solidFill>
                <a:latin typeface="Calibri"/>
              </a:defRPr>
            </a:lvl1pPr>
          </a:lstStyle>
          <a:p>
            <a:pPr>
              <a:defRPr/>
            </a:pPr>
            <a:fld id="{47AF8A50-441F-48CE-A31E-7C356A0000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287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solidFill>
                  <a:prstClr val="black"/>
                </a:solidFill>
                <a:latin typeface="Calibri"/>
              </a:defRPr>
            </a:lvl1pPr>
          </a:lstStyle>
          <a:p>
            <a:pPr>
              <a:defRPr/>
            </a:pPr>
            <a:fld id="{13B37AEC-CCB4-402F-9313-150063CCD0ED}" type="datetimeFigureOut">
              <a:rPr lang="en-US"/>
              <a:pPr>
                <a:defRPr/>
              </a:pPr>
              <a:t>11/15/2023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solidFill>
                  <a:prstClr val="black"/>
                </a:solidFill>
                <a:latin typeface="Calibri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solidFill>
                  <a:prstClr val="black"/>
                </a:solidFill>
                <a:latin typeface="Calibri"/>
              </a:defRPr>
            </a:lvl1pPr>
          </a:lstStyle>
          <a:p>
            <a:pPr>
              <a:defRPr/>
            </a:pPr>
            <a:fld id="{00E30C4E-2F7E-4D7E-BB2A-471758B830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19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solidFill>
                  <a:prstClr val="black"/>
                </a:solidFill>
                <a:latin typeface="Calibri"/>
              </a:defRPr>
            </a:lvl1pPr>
          </a:lstStyle>
          <a:p>
            <a:pPr>
              <a:defRPr/>
            </a:pPr>
            <a:fld id="{F0701875-1492-449E-9324-483E20AB0164}" type="datetimeFigureOut">
              <a:rPr lang="en-US"/>
              <a:pPr>
                <a:defRPr/>
              </a:pPr>
              <a:t>11/15/2023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solidFill>
                  <a:prstClr val="black"/>
                </a:solidFill>
                <a:latin typeface="Calibri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solidFill>
                  <a:prstClr val="black"/>
                </a:solidFill>
                <a:latin typeface="Calibri"/>
              </a:defRPr>
            </a:lvl1pPr>
          </a:lstStyle>
          <a:p>
            <a:pPr>
              <a:defRPr/>
            </a:pPr>
            <a:fld id="{F8817EC7-32A4-4F03-8747-3A2514C197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59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Documents and Settings\Owner\Desktop\untitl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71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2" descr="C:\Documents and Settings\Owner\Desktop\untitl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222" r="32491" b="78889"/>
          <a:stretch>
            <a:fillRect/>
          </a:stretch>
        </p:blipFill>
        <p:spPr bwMode="auto">
          <a:xfrm>
            <a:off x="2968625" y="0"/>
            <a:ext cx="6175375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2" descr="C:\Documents and Settings\Owner\Desktop\untitl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368"/>
          <a:stretch>
            <a:fillRect/>
          </a:stretch>
        </p:blipFill>
        <p:spPr bwMode="auto">
          <a:xfrm>
            <a:off x="0" y="1066800"/>
            <a:ext cx="9147175" cy="579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 userDrawn="1"/>
        </p:nvPicPr>
        <p:blipFill>
          <a:blip r:embed="rId14" cstate="print">
            <a:lum bright="10000" contrast="40000"/>
          </a:blip>
          <a:srcRect l="15576" t="31327" r="41659" b="23548"/>
          <a:stretch>
            <a:fillRect/>
          </a:stretch>
        </p:blipFill>
        <p:spPr bwMode="auto">
          <a:xfrm>
            <a:off x="-1" y="0"/>
            <a:ext cx="1454729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9" name="Picture 5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7853363" y="38100"/>
            <a:ext cx="1244600" cy="10033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3" name="Rectangle 12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127000">
            <a:solidFill>
              <a:schemeClr val="accent6">
                <a:lumMod val="75000"/>
              </a:schemeClr>
            </a:solidFill>
            <a:miter lim="800000"/>
            <a:headEnd/>
            <a:tailEnd/>
          </a:ln>
          <a:effectLst>
            <a:glow rad="228600">
              <a:schemeClr val="accent4">
                <a:satMod val="175000"/>
                <a:alpha val="40000"/>
              </a:schemeClr>
            </a:glow>
            <a:innerShdw blurRad="63500" dist="50800" dir="8100000">
              <a:prstClr val="black">
                <a:alpha val="50000"/>
              </a:prstClr>
            </a:innerShdw>
          </a:effectLst>
          <a:scene3d>
            <a:camera prst="orthographicFront"/>
            <a:lightRig rig="sunset" dir="t"/>
          </a:scene3d>
          <a:sp3d prstMaterial="metal">
            <a:bevelT prst="slope"/>
            <a:bevelB w="114300" prst="hardEdge"/>
          </a:sp3d>
        </p:spPr>
        <p:txBody>
          <a:bodyPr anchor="ctr"/>
          <a:lstStyle/>
          <a:p>
            <a:pPr>
              <a:lnSpc>
                <a:spcPct val="90000"/>
              </a:lnSpc>
              <a:defRPr/>
            </a:pPr>
            <a:br>
              <a:rPr lang="en-US" sz="4800">
                <a:solidFill>
                  <a:prstClr val="black"/>
                </a:solidFill>
              </a:rPr>
            </a:br>
            <a:endParaRPr lang="en-US" sz="48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1845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3CFA5538-29A7-4F69-AC91-27BB00382DF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C09B06E1-25E9-483C-9781-E96A24E883A0}" type="datetimeFigureOut">
              <a:rPr lang="en-US" smtClean="0"/>
              <a:pPr/>
              <a:t>11/15/2023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447800"/>
            <a:ext cx="7772400" cy="2057400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Standard Template Library</a:t>
            </a:r>
          </a:p>
        </p:txBody>
      </p:sp>
    </p:spTree>
    <p:extLst>
      <p:ext uri="{BB962C8B-B14F-4D97-AF65-F5344CB8AC3E}">
        <p14:creationId xmlns:p14="http://schemas.microsoft.com/office/powerpoint/2010/main" val="33135593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/>
              <a:t>Sequence Containers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r>
              <a:rPr lang="en-US" sz="2400" dirty="0"/>
              <a:t>Initializing container object 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 First you must include an appropriate header file.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Then you use the template format with the kind of objects to be stored as the parameter.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sz="2400" dirty="0"/>
              <a:t>Example: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There’s no need to specify the size of STL containers. The containers themselves take care of all memory allocation.</a:t>
            </a:r>
          </a:p>
        </p:txBody>
      </p:sp>
      <p:sp>
        <p:nvSpPr>
          <p:cNvPr id="4" name="Rectangle 3"/>
          <p:cNvSpPr/>
          <p:nvPr/>
        </p:nvSpPr>
        <p:spPr>
          <a:xfrm>
            <a:off x="533400" y="3445363"/>
            <a:ext cx="6248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vector&lt;</a:t>
            </a:r>
            <a:r>
              <a:rPr lang="en-US" dirty="0" err="1"/>
              <a:t>int</a:t>
            </a:r>
            <a:r>
              <a:rPr lang="en-US" dirty="0"/>
              <a:t>&gt; </a:t>
            </a:r>
            <a:r>
              <a:rPr lang="en-US" dirty="0" err="1"/>
              <a:t>aVect</a:t>
            </a:r>
            <a:r>
              <a:rPr lang="en-US" dirty="0"/>
              <a:t>; //create a vector of </a:t>
            </a:r>
            <a:r>
              <a:rPr lang="en-US" dirty="0" err="1"/>
              <a:t>ints</a:t>
            </a:r>
            <a:endParaRPr lang="en-US" dirty="0"/>
          </a:p>
          <a:p>
            <a:r>
              <a:rPr lang="en-US" dirty="0"/>
              <a:t>or</a:t>
            </a:r>
          </a:p>
          <a:p>
            <a:r>
              <a:rPr lang="en-US" dirty="0"/>
              <a:t>list&lt;airtime&gt; </a:t>
            </a:r>
            <a:r>
              <a:rPr lang="en-US" dirty="0" err="1"/>
              <a:t>departure_list</a:t>
            </a:r>
            <a:r>
              <a:rPr lang="en-US" dirty="0"/>
              <a:t>; //create a list of airtimes</a:t>
            </a:r>
          </a:p>
        </p:txBody>
      </p:sp>
    </p:spTree>
    <p:extLst>
      <p:ext uri="{BB962C8B-B14F-4D97-AF65-F5344CB8AC3E}">
        <p14:creationId xmlns:p14="http://schemas.microsoft.com/office/powerpoint/2010/main" val="7526992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/>
              <a:t>Associative Containers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82110"/>
            <a:ext cx="8229600" cy="5059363"/>
          </a:xfrm>
        </p:spPr>
        <p:txBody>
          <a:bodyPr>
            <a:normAutofit/>
          </a:bodyPr>
          <a:lstStyle/>
          <a:p>
            <a:r>
              <a:rPr lang="en-US" sz="2400" dirty="0"/>
              <a:t>An associative container is not sequential; instead it uses keys to access data. The keys, typically numbers or stings, are used automatically by the container to arrange the stored elements in a specific order.</a:t>
            </a:r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772" y="2590800"/>
            <a:ext cx="7381875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290159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/>
              <a:t>Associative Containers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/>
          </a:bodyPr>
          <a:lstStyle/>
          <a:p>
            <a:r>
              <a:rPr lang="en-US" sz="2400" dirty="0"/>
              <a:t>Creating associative containers is just like creating sequential ones:</a:t>
            </a:r>
          </a:p>
          <a:p>
            <a:pPr marL="0" indent="0">
              <a:buNone/>
            </a:pPr>
            <a:r>
              <a:rPr lang="en-US" sz="2400" dirty="0"/>
              <a:t>set&lt;</a:t>
            </a:r>
            <a:r>
              <a:rPr lang="en-US" sz="2400" dirty="0" err="1"/>
              <a:t>int</a:t>
            </a:r>
            <a:r>
              <a:rPr lang="en-US" sz="2400" dirty="0"/>
              <a:t>&gt; </a:t>
            </a:r>
            <a:r>
              <a:rPr lang="en-US" sz="2400" dirty="0" err="1"/>
              <a:t>intSet</a:t>
            </a:r>
            <a:r>
              <a:rPr lang="en-US" sz="2400" dirty="0"/>
              <a:t>; //create a set of </a:t>
            </a:r>
            <a:r>
              <a:rPr lang="en-US" sz="2400" dirty="0" err="1"/>
              <a:t>ints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or</a:t>
            </a:r>
          </a:p>
          <a:p>
            <a:pPr marL="0" indent="0">
              <a:buNone/>
            </a:pPr>
            <a:r>
              <a:rPr lang="en-US" sz="2400" dirty="0" err="1"/>
              <a:t>multiset</a:t>
            </a:r>
            <a:r>
              <a:rPr lang="en-US" sz="2400" dirty="0"/>
              <a:t>&lt;employee&gt; machinists; //create a </a:t>
            </a:r>
            <a:r>
              <a:rPr lang="en-US" sz="2400" dirty="0" err="1"/>
              <a:t>multiset</a:t>
            </a:r>
            <a:r>
              <a:rPr lang="en-US" sz="2400" dirty="0"/>
              <a:t> of employees</a:t>
            </a:r>
          </a:p>
        </p:txBody>
      </p:sp>
    </p:spTree>
    <p:extLst>
      <p:ext uri="{BB962C8B-B14F-4D97-AF65-F5344CB8AC3E}">
        <p14:creationId xmlns:p14="http://schemas.microsoft.com/office/powerpoint/2010/main" val="18430197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/>
              <a:t>Member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1"/>
            <a:ext cx="8229600" cy="1524000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Algorithms are the heavy hitters of the STL, carrying out complex operations like sorting and searching. However, containers also need member functions to perform simpler tasks that are specific to a particular type of container.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724" y="2590800"/>
            <a:ext cx="7610475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979865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443" y="228600"/>
            <a:ext cx="8458200" cy="792162"/>
          </a:xfrm>
        </p:spPr>
        <p:txBody>
          <a:bodyPr/>
          <a:lstStyle/>
          <a:p>
            <a:r>
              <a:rPr lang="en-US" sz="4000" dirty="0"/>
              <a:t>Container Adapters/Derived Containers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>
            <a:normAutofit/>
          </a:bodyPr>
          <a:lstStyle/>
          <a:p>
            <a:r>
              <a:rPr lang="en-US" sz="2400" dirty="0"/>
              <a:t>It’s possible to create special-purpose containers from the normal containers mentioned previously using a construct called container adapters.</a:t>
            </a:r>
          </a:p>
          <a:p>
            <a:r>
              <a:rPr lang="en-US" sz="2400" dirty="0"/>
              <a:t>These special-purpose containers have simpler interfaces than the more general containers.</a:t>
            </a:r>
          </a:p>
          <a:p>
            <a:r>
              <a:rPr lang="en-US" sz="2400" dirty="0"/>
              <a:t>The specialized containers implemented with container adapters in the STL are stacks, queues, and priority queues.</a:t>
            </a: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350" y="3733800"/>
            <a:ext cx="7353300" cy="280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925106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/>
              <a:t>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229600" cy="5059363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An algorithm is a function that does something to the items in a container (or containers). </a:t>
            </a:r>
          </a:p>
          <a:p>
            <a:r>
              <a:rPr lang="en-US" sz="2400" dirty="0"/>
              <a:t>Algorithms in the STL are not member functions or even friends of container classes, as they are in earlier container libraries, but are standalone template functions.</a:t>
            </a:r>
          </a:p>
          <a:p>
            <a:r>
              <a:rPr lang="en-US" sz="2400" dirty="0"/>
              <a:t>Suppose you create an array of type </a:t>
            </a:r>
            <a:r>
              <a:rPr lang="en-US" sz="2400" dirty="0" err="1"/>
              <a:t>int,with</a:t>
            </a:r>
            <a:r>
              <a:rPr lang="en-US" sz="2400" dirty="0"/>
              <a:t> data in it:</a:t>
            </a:r>
          </a:p>
          <a:p>
            <a:pPr marL="0" indent="0">
              <a:buNone/>
            </a:pP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arr</a:t>
            </a:r>
            <a:r>
              <a:rPr lang="en-US" sz="2400" dirty="0"/>
              <a:t>[8] = {42, 31, 7, 80, 2, 26, 19, 75};</a:t>
            </a:r>
          </a:p>
          <a:p>
            <a:pPr marL="0" indent="0">
              <a:buNone/>
            </a:pPr>
            <a:r>
              <a:rPr lang="en-US" sz="2400" dirty="0"/>
              <a:t>You can then use the STL sort()algorithm to sort this array by          saying</a:t>
            </a:r>
          </a:p>
          <a:p>
            <a:pPr marL="0" indent="0">
              <a:buNone/>
            </a:pPr>
            <a:r>
              <a:rPr lang="en-US" sz="2400" dirty="0"/>
              <a:t>sort(</a:t>
            </a:r>
            <a:r>
              <a:rPr lang="en-US" sz="2400" dirty="0" err="1"/>
              <a:t>arr</a:t>
            </a:r>
            <a:r>
              <a:rPr lang="en-US" sz="2400" dirty="0"/>
              <a:t>, arr+8);</a:t>
            </a:r>
          </a:p>
          <a:p>
            <a:pPr marL="0" indent="0">
              <a:buNone/>
            </a:pPr>
            <a:r>
              <a:rPr lang="en-US" sz="2400" dirty="0"/>
              <a:t>Where </a:t>
            </a:r>
            <a:r>
              <a:rPr lang="en-US" sz="2400" dirty="0" err="1"/>
              <a:t>arr</a:t>
            </a:r>
            <a:r>
              <a:rPr lang="en-US" sz="2400" dirty="0"/>
              <a:t> is the address of the beginning of the array, and arr+8is the past-the-end address</a:t>
            </a:r>
          </a:p>
          <a:p>
            <a:pPr marL="0" indent="0">
              <a:buNone/>
            </a:pPr>
            <a:r>
              <a:rPr lang="en-US" sz="2400" dirty="0"/>
              <a:t>(one item past the end of the array).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817722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/>
              <a:t>Algorithms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024" y="1066800"/>
            <a:ext cx="7362825" cy="169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924" y="2762250"/>
            <a:ext cx="7400925" cy="3333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824052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dirty="0"/>
              <a:t>Iterators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229600" cy="5059363"/>
          </a:xfrm>
        </p:spPr>
        <p:txBody>
          <a:bodyPr>
            <a:normAutofit/>
          </a:bodyPr>
          <a:lstStyle/>
          <a:p>
            <a:r>
              <a:rPr lang="en-US" sz="2400" dirty="0"/>
              <a:t>Iterators are pointer-like entities that are used to access individual data items (which are usually called elements), in a container.</a:t>
            </a:r>
          </a:p>
          <a:p>
            <a:r>
              <a:rPr lang="en-US" sz="2400" dirty="0"/>
              <a:t>Often they are used to move sequentially from element to element, a process called iterating through the container.</a:t>
            </a:r>
          </a:p>
          <a:p>
            <a:r>
              <a:rPr lang="en-US" sz="2400" dirty="0"/>
              <a:t>Different classes of iterators must be used with different types of container. There are three major classes of iterators: forward, bidirectional, and random access.</a:t>
            </a:r>
          </a:p>
          <a:p>
            <a:pPr marL="0" indent="0">
              <a:buNone/>
            </a:pPr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049613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l="-12000" r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05220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85800"/>
            <a:ext cx="7772400" cy="1600200"/>
          </a:xfrm>
        </p:spPr>
        <p:txBody>
          <a:bodyPr/>
          <a:lstStyle/>
          <a:p>
            <a:r>
              <a:rPr lang="en-US" dirty="0"/>
              <a:t>Parts of a Computer program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2362200"/>
            <a:ext cx="7010400" cy="4038600"/>
          </a:xfrm>
        </p:spPr>
        <p:txBody>
          <a:bodyPr/>
          <a:lstStyle/>
          <a:p>
            <a:pPr marL="457200" indent="-457200" algn="l">
              <a:buFont typeface="Arial" pitchFamily="34" charset="0"/>
              <a:buChar char="•"/>
            </a:pPr>
            <a:r>
              <a:rPr lang="en-US" dirty="0"/>
              <a:t>Data Structure:</a:t>
            </a:r>
          </a:p>
          <a:p>
            <a:pPr algn="l"/>
            <a:r>
              <a:rPr lang="en-US" dirty="0"/>
              <a:t>It refers to the way how data is stored in the memory.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/>
              <a:t>Algorithms:</a:t>
            </a:r>
          </a:p>
          <a:p>
            <a:pPr algn="l"/>
            <a:r>
              <a:rPr lang="en-US" dirty="0"/>
              <a:t>It refers to the way how the stored data is manipulated.</a:t>
            </a:r>
          </a:p>
        </p:txBody>
      </p:sp>
    </p:spTree>
    <p:extLst>
      <p:ext uri="{BB962C8B-B14F-4D97-AF65-F5344CB8AC3E}">
        <p14:creationId xmlns:p14="http://schemas.microsoft.com/office/powerpoint/2010/main" val="2705343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Template Library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Container Class Libraries:</a:t>
            </a:r>
          </a:p>
          <a:p>
            <a:pPr marL="0" indent="0">
              <a:buNone/>
            </a:pPr>
            <a:r>
              <a:rPr lang="en-US" dirty="0"/>
              <a:t>Libraries offered by the compiler to handle the storage and processing of data.</a:t>
            </a:r>
          </a:p>
          <a:p>
            <a:r>
              <a:rPr lang="en-US" dirty="0"/>
              <a:t>Standard Template Library:</a:t>
            </a:r>
          </a:p>
          <a:p>
            <a:pPr marL="0" indent="0">
              <a:buNone/>
            </a:pPr>
            <a:r>
              <a:rPr lang="en-US" dirty="0"/>
              <a:t>C++ have its own container class library called as Standard Template Library.</a:t>
            </a:r>
          </a:p>
          <a:p>
            <a:r>
              <a:rPr lang="en-US" dirty="0"/>
              <a:t>Developed by Alexander </a:t>
            </a:r>
            <a:r>
              <a:rPr lang="en-US" dirty="0" err="1"/>
              <a:t>Stepanov</a:t>
            </a:r>
            <a:r>
              <a:rPr lang="en-US" dirty="0"/>
              <a:t> and </a:t>
            </a:r>
            <a:r>
              <a:rPr lang="en-US" dirty="0" err="1"/>
              <a:t>Meng</a:t>
            </a:r>
            <a:r>
              <a:rPr lang="en-US" dirty="0"/>
              <a:t> Lee of Hewlett Packard.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156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Entities of STL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/>
          </a:bodyPr>
          <a:lstStyle/>
          <a:p>
            <a:r>
              <a:rPr lang="en-US" sz="2400" dirty="0"/>
              <a:t>Container:</a:t>
            </a:r>
          </a:p>
          <a:p>
            <a:pPr marL="0" indent="0">
              <a:buNone/>
            </a:pPr>
            <a:r>
              <a:rPr lang="en-US" sz="2400" dirty="0"/>
              <a:t>It is a collection of objects for storing data. It’s a way how the stored data is organized in library. </a:t>
            </a:r>
            <a:r>
              <a:rPr lang="en-US" sz="2400" dirty="0" err="1"/>
              <a:t>Eg</a:t>
            </a:r>
            <a:r>
              <a:rPr lang="en-US" sz="2400" dirty="0"/>
              <a:t> : Stacks, Arrays. The STL containers are implemented by template classes, so they can be easily customized to hold different kinds of data.</a:t>
            </a:r>
          </a:p>
          <a:p>
            <a:endParaRPr lang="en-US" sz="2400" dirty="0"/>
          </a:p>
          <a:p>
            <a:r>
              <a:rPr lang="en-US" sz="2400" dirty="0"/>
              <a:t>Algorithms:</a:t>
            </a:r>
          </a:p>
          <a:p>
            <a:pPr marL="0" indent="0">
              <a:buNone/>
            </a:pPr>
            <a:r>
              <a:rPr lang="en-US" sz="2400" dirty="0"/>
              <a:t>These are the procedures  that are applied to containers to process their data in various ways. </a:t>
            </a:r>
            <a:r>
              <a:rPr lang="en-US" sz="2400" dirty="0" err="1"/>
              <a:t>Eg</a:t>
            </a:r>
            <a:r>
              <a:rPr lang="en-US" sz="2400" dirty="0"/>
              <a:t>: Sorting, copy. Algorithms are represented by template functions. These functions are not member functions of the container classes. Rather, they are standalone functions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9790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dirty="0"/>
              <a:t>Entities of STL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1"/>
            <a:ext cx="8229600" cy="1676400"/>
          </a:xfrm>
        </p:spPr>
        <p:txBody>
          <a:bodyPr>
            <a:normAutofit/>
          </a:bodyPr>
          <a:lstStyle/>
          <a:p>
            <a:r>
              <a:rPr lang="en-US" sz="2400" dirty="0"/>
              <a:t>Iterators:</a:t>
            </a:r>
          </a:p>
          <a:p>
            <a:pPr marL="0" indent="0">
              <a:buNone/>
            </a:pPr>
            <a:r>
              <a:rPr lang="en-US" sz="2400" dirty="0"/>
              <a:t>They point to elements in a container. They are the generalization of the concept of pointers. Iterators are a key part of the STL because they connect algorithms with containers.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37" t="23812" r="19465" b="40308"/>
          <a:stretch/>
        </p:blipFill>
        <p:spPr bwMode="auto">
          <a:xfrm>
            <a:off x="152400" y="2819400"/>
            <a:ext cx="8229600" cy="3851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965534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/>
              <a:t>Containers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229600" cy="5135563"/>
          </a:xfrm>
        </p:spPr>
        <p:txBody>
          <a:bodyPr>
            <a:normAutofit/>
          </a:bodyPr>
          <a:lstStyle/>
          <a:p>
            <a:r>
              <a:rPr lang="en-US" sz="2400" dirty="0"/>
              <a:t>A container is a way to store data, whether the data consists of built-in types such as </a:t>
            </a:r>
            <a:r>
              <a:rPr lang="en-US" sz="2400" dirty="0" err="1"/>
              <a:t>int</a:t>
            </a:r>
            <a:r>
              <a:rPr lang="en-US" sz="2400" dirty="0"/>
              <a:t> and </a:t>
            </a:r>
            <a:r>
              <a:rPr lang="en-US" sz="2400" dirty="0" err="1"/>
              <a:t>float,or</a:t>
            </a:r>
            <a:r>
              <a:rPr lang="en-US" sz="2400" dirty="0"/>
              <a:t> of class objects. The STL makes seven basic kinds of containers available, as well as three more that are derived from the basic kinds.</a:t>
            </a:r>
          </a:p>
          <a:p>
            <a:r>
              <a:rPr lang="en-US" sz="2400" dirty="0"/>
              <a:t>Containers in the STL fall into two main categories:  sequence and associative.</a:t>
            </a:r>
          </a:p>
          <a:p>
            <a:r>
              <a:rPr lang="en-US" sz="2400" dirty="0"/>
              <a:t>The sequence containers are : vector, list, and </a:t>
            </a:r>
            <a:r>
              <a:rPr lang="en-US" sz="2400" dirty="0" err="1"/>
              <a:t>deque</a:t>
            </a:r>
            <a:r>
              <a:rPr lang="en-US" sz="2400" dirty="0"/>
              <a:t>.</a:t>
            </a:r>
          </a:p>
          <a:p>
            <a:r>
              <a:rPr lang="en-US" sz="2400" dirty="0"/>
              <a:t>The associative containers are set, </a:t>
            </a:r>
            <a:r>
              <a:rPr lang="en-US" sz="2400" dirty="0" err="1"/>
              <a:t>multiset</a:t>
            </a:r>
            <a:r>
              <a:rPr lang="en-US" sz="2400" dirty="0"/>
              <a:t>, map, and </a:t>
            </a:r>
            <a:r>
              <a:rPr lang="en-US" sz="2400" dirty="0" err="1"/>
              <a:t>multimap</a:t>
            </a:r>
            <a:r>
              <a:rPr lang="en-US" sz="2400" dirty="0"/>
              <a:t>.</a:t>
            </a:r>
          </a:p>
          <a:p>
            <a:r>
              <a:rPr lang="en-US" sz="2400" dirty="0"/>
              <a:t>Several specialized containers are derived from the sequence containers. These are stack, queue, and priority queue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188678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Various Categories of Containers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77901"/>
            <a:ext cx="7620000" cy="4645197"/>
          </a:xfrm>
        </p:spPr>
      </p:pic>
    </p:spTree>
    <p:extLst>
      <p:ext uri="{BB962C8B-B14F-4D97-AF65-F5344CB8AC3E}">
        <p14:creationId xmlns:p14="http://schemas.microsoft.com/office/powerpoint/2010/main" val="24345580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STL Container Classes and their Usage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416" y="1600200"/>
            <a:ext cx="6847567" cy="4800600"/>
          </a:xfrm>
        </p:spPr>
      </p:pic>
    </p:spTree>
    <p:extLst>
      <p:ext uri="{BB962C8B-B14F-4D97-AF65-F5344CB8AC3E}">
        <p14:creationId xmlns:p14="http://schemas.microsoft.com/office/powerpoint/2010/main" val="24253246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/>
              <a:t>Sequence Containers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1"/>
            <a:ext cx="8229600" cy="1295400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/>
              <a:t>A sequence container stores a set of elements. Each element (except at the ends) is preceded by one specific element and followed by another. An ordinary C++ array is an example of a sequence container.</a:t>
            </a: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921"/>
          <a:stretch/>
        </p:blipFill>
        <p:spPr bwMode="auto">
          <a:xfrm>
            <a:off x="844261" y="2209800"/>
            <a:ext cx="7524750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89"/>
          <a:stretch/>
        </p:blipFill>
        <p:spPr bwMode="auto">
          <a:xfrm>
            <a:off x="844261" y="4419600"/>
            <a:ext cx="7410450" cy="21197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83287346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862</Words>
  <Application>Microsoft Office PowerPoint</Application>
  <PresentationFormat>On-screen Show (4:3)</PresentationFormat>
  <Paragraphs>71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Cambria</vt:lpstr>
      <vt:lpstr>1_Office Theme</vt:lpstr>
      <vt:lpstr>Adjacency</vt:lpstr>
      <vt:lpstr>Standard Template Library</vt:lpstr>
      <vt:lpstr>Parts of a Computer program</vt:lpstr>
      <vt:lpstr>Standard Template Library</vt:lpstr>
      <vt:lpstr>Entities of STL</vt:lpstr>
      <vt:lpstr>Entities of STL</vt:lpstr>
      <vt:lpstr>Containers</vt:lpstr>
      <vt:lpstr>Various Categories of Containers</vt:lpstr>
      <vt:lpstr>STL Container Classes and their Usage</vt:lpstr>
      <vt:lpstr>Sequence Containers</vt:lpstr>
      <vt:lpstr>Sequence Containers</vt:lpstr>
      <vt:lpstr>Associative Containers</vt:lpstr>
      <vt:lpstr>Associative Containers</vt:lpstr>
      <vt:lpstr>Member Functions</vt:lpstr>
      <vt:lpstr>Container Adapters/Derived Containers</vt:lpstr>
      <vt:lpstr>Algorithms</vt:lpstr>
      <vt:lpstr>Algorithms</vt:lpstr>
      <vt:lpstr>Iterators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SHREY GARG</cp:lastModifiedBy>
  <cp:revision>17</cp:revision>
  <dcterms:created xsi:type="dcterms:W3CDTF">2013-04-15T16:42:54Z</dcterms:created>
  <dcterms:modified xsi:type="dcterms:W3CDTF">2023-11-15T16:37:02Z</dcterms:modified>
</cp:coreProperties>
</file>