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9"/>
  </p:notesMasterIdLst>
  <p:sldIdLst>
    <p:sldId id="256" r:id="rId2"/>
    <p:sldId id="345" r:id="rId3"/>
    <p:sldId id="374" r:id="rId4"/>
    <p:sldId id="351" r:id="rId5"/>
    <p:sldId id="366" r:id="rId6"/>
    <p:sldId id="373" r:id="rId7"/>
    <p:sldId id="372" r:id="rId8"/>
    <p:sldId id="375" r:id="rId9"/>
    <p:sldId id="352" r:id="rId10"/>
    <p:sldId id="347" r:id="rId11"/>
    <p:sldId id="376" r:id="rId12"/>
    <p:sldId id="369"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71" r:id="rId26"/>
    <p:sldId id="350" r:id="rId27"/>
    <p:sldId id="3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A25"/>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A7E0B-EAD4-AE61-08BE-E566CB00D810}" v="1" dt="2023-11-18T19:27:15.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GARG" userId="S::shrey.garg@lpu.in::e9063ec6-d71d-48fa-a67c-b1b64b2df786" providerId="AD" clId="Web-{9BDA7E0B-EAD4-AE61-08BE-E566CB00D810}"/>
    <pc:docChg chg="sldOrd">
      <pc:chgData name="SHREY GARG" userId="S::shrey.garg@lpu.in::e9063ec6-d71d-48fa-a67c-b1b64b2df786" providerId="AD" clId="Web-{9BDA7E0B-EAD4-AE61-08BE-E566CB00D810}" dt="2023-11-18T19:27:15.071" v="0"/>
      <pc:docMkLst>
        <pc:docMk/>
      </pc:docMkLst>
      <pc:sldChg chg="ord">
        <pc:chgData name="SHREY GARG" userId="S::shrey.garg@lpu.in::e9063ec6-d71d-48fa-a67c-b1b64b2df786" providerId="AD" clId="Web-{9BDA7E0B-EAD4-AE61-08BE-E566CB00D810}" dt="2023-11-18T19:27:15.071" v="0"/>
        <pc:sldMkLst>
          <pc:docMk/>
          <pc:sldMk cId="0" sldId="3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A870C-6D98-4CEC-9AF8-B5897447E61F}" type="datetimeFigureOut">
              <a:rPr lang="en-US" smtClean="0"/>
              <a:pPr/>
              <a:t>11/18/2023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CD93C-2433-4779-9F28-E8561EB54988}" type="slidenum">
              <a:rPr lang="en-US" smtClean="0"/>
              <a:pPr/>
              <a:t>‹#›</a:t>
            </a:fld>
            <a:endParaRPr lang="en-US"/>
          </a:p>
        </p:txBody>
      </p:sp>
    </p:spTree>
    <p:extLst>
      <p:ext uri="{BB962C8B-B14F-4D97-AF65-F5344CB8AC3E}">
        <p14:creationId xmlns:p14="http://schemas.microsoft.com/office/powerpoint/2010/main" val="40426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4588" y="685800"/>
            <a:ext cx="4570412" cy="3427413"/>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915601" y="4342620"/>
            <a:ext cx="5026797" cy="2585283"/>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885162" y="8686725"/>
            <a:ext cx="2972837" cy="275646"/>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4588" y="685800"/>
            <a:ext cx="4570412" cy="3427413"/>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915601" y="4342620"/>
            <a:ext cx="5026797" cy="2585283"/>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885162" y="8686725"/>
            <a:ext cx="2972837" cy="275646"/>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7D5560-8449-453E-9340-70122C2B41B0}" type="datetime1">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Ravi Kant Sahu, Asst. Professor @ LPU Phagwara (Punjab) India</a:t>
            </a:r>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Ravi Kant Sahu, Asst. Professor @ LPU Phagwara (Punjab) India</a:t>
            </a:r>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r>
              <a:rPr lang="en-US"/>
              <a:t>Ravi Kant Sahu, Asst. Professor @ LPU Phagwara (Punjab) India</a:t>
            </a:r>
            <a:endParaRPr/>
          </a:p>
        </p:txBody>
      </p:sp>
      <p:sp>
        <p:nvSpPr>
          <p:cNvPr id="36" name="Shape 36"/>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7AB0503-4E0C-42D7-842F-D72E5512277D}"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Ravi Kant Sahu, Asst. Professor @ LPU Phagwara (Punjab) India</a:t>
            </a:r>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Ravi Kant Sahu, Asst. Professor @ LPU Phagwara (Punjab) India</a:t>
            </a:r>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Ravi Kant Sahu, Asst. Professor @ LPU Phagwara (Punjab) India</a:t>
            </a:r>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6BC3A9-AA82-4D5A-8D89-2793813CCED7}"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t>L1.</a:t>
            </a:r>
            <a:fld id="{89A3A67A-C5A8-4009-96F9-AD960C1A83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Ravi Kant Sahu, Asst. Professor @ LPU Phagwara (Punjab) India</a:t>
            </a:r>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Ravi Kant Sahu, Asst. Professor @ LPU Phagwara (Punjab) India</a:t>
            </a:r>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Ravi Kant Sahu, Asst. Professor @ LPU Phagwara (Punjab) India</a:t>
            </a:r>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Ravi Kant Sahu, Asst. Professor @ LPU Phagwara (Punjab) India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85800"/>
            <a:ext cx="8686800" cy="1981200"/>
          </a:xfrm>
        </p:spPr>
        <p:txBody>
          <a:bodyPr>
            <a:normAutofit fontScale="90000"/>
          </a:bodyPr>
          <a:lstStyle/>
          <a:p>
            <a:pPr algn="ctr"/>
            <a: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Data Structures</a:t>
            </a:r>
            <a:br>
              <a:rPr lang="en-US" dirty="0">
                <a:solidFill>
                  <a:srgbClr val="C00000"/>
                </a:solidFill>
                <a:effectLst/>
                <a:latin typeface="Times New Roman" pitchFamily="18" charset="0"/>
                <a:cs typeface="Times New Roman" pitchFamily="18" charset="0"/>
              </a:rPr>
            </a:br>
            <a:br>
              <a:rPr lang="en-US" dirty="0">
                <a:solidFill>
                  <a:srgbClr val="C00000"/>
                </a:solidFill>
                <a:latin typeface="Times New Roman" pitchFamily="18" charset="0"/>
                <a:cs typeface="Times New Roman" pitchFamily="18" charset="0"/>
              </a:rPr>
            </a:br>
            <a:r>
              <a:rPr sz="3600" b="0">
                <a:solidFill>
                  <a:srgbClr val="C00000"/>
                </a:solidFill>
                <a:effectLst/>
                <a:latin typeface="Times New Roman" pitchFamily="18" charset="0"/>
                <a:cs typeface="Times New Roman" pitchFamily="18" charset="0"/>
              </a:rPr>
              <a:t>Lecture</a:t>
            </a:r>
            <a:r>
              <a:rPr lang="en-US" sz="3600">
                <a:solidFill>
                  <a:srgbClr val="C00000"/>
                </a:solidFill>
                <a:latin typeface="Times New Roman" pitchFamily="18" charset="0"/>
                <a:cs typeface="Times New Roman" pitchFamily="18" charset="0"/>
              </a:rPr>
              <a:t>: </a:t>
            </a:r>
            <a:r>
              <a:rPr lang="en-US" sz="3600" dirty="0">
                <a:solidFill>
                  <a:srgbClr val="C00000"/>
                </a:solidFill>
                <a:latin typeface="Times New Roman" pitchFamily="18" charset="0"/>
                <a:cs typeface="Times New Roman" pitchFamily="18" charset="0"/>
              </a:rPr>
              <a:t>Sorting Techniques </a:t>
            </a:r>
            <a:br>
              <a:rPr lang="en-US" sz="3600" dirty="0">
                <a:solidFill>
                  <a:srgbClr val="C00000"/>
                </a:solidFill>
                <a:latin typeface="Times New Roman" pitchFamily="18" charset="0"/>
                <a:cs typeface="Times New Roman" pitchFamily="18" charset="0"/>
              </a:rPr>
            </a:br>
            <a:endParaRPr lang="en-US" b="0" dirty="0">
              <a:solidFill>
                <a:srgbClr val="C0000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a:solidFill>
                  <a:srgbClr val="002060"/>
                </a:solidFill>
                <a:latin typeface="Times New Roman" pitchFamily="18" charset="0"/>
                <a:cs typeface="Times New Roman" pitchFamily="18" charset="0"/>
              </a:rPr>
              <a:t>By</a:t>
            </a:r>
          </a:p>
          <a:p>
            <a:pPr algn="ctr">
              <a:spcBef>
                <a:spcPts val="638"/>
              </a:spcBef>
              <a:buClr>
                <a:srgbClr val="EBF1DD"/>
              </a:buClr>
              <a:buSzPct val="25000"/>
            </a:pPr>
            <a:r>
              <a:rPr lang="en-US" sz="2400" dirty="0">
                <a:solidFill>
                  <a:srgbClr val="002060"/>
                </a:solidFill>
                <a:latin typeface="Times New Roman" pitchFamily="18" charset="0"/>
                <a:cs typeface="Times New Roman" pitchFamily="18" charset="0"/>
              </a:rPr>
              <a:t>Nitish Kumar</a:t>
            </a:r>
          </a:p>
          <a:p>
            <a:pPr algn="ctr">
              <a:spcBef>
                <a:spcPts val="638"/>
              </a:spcBef>
              <a:buClr>
                <a:srgbClr val="EBF1DD"/>
              </a:buClr>
              <a:buSzPct val="25000"/>
            </a:pPr>
            <a:r>
              <a:rPr lang="en-US" sz="2400" dirty="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cstate="print"/>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28800"/>
            <a:ext cx="8183880" cy="1676400"/>
          </a:xfrm>
        </p:spPr>
        <p:txBody>
          <a:bodyPr>
            <a:normAutofit/>
          </a:bodyPr>
          <a:lstStyle/>
          <a:p>
            <a:pPr algn="ctr"/>
            <a:r>
              <a:rPr lang="en-US" sz="4000" b="0" dirty="0">
                <a:solidFill>
                  <a:srgbClr val="C00000"/>
                </a:solidFill>
                <a:effectLst/>
                <a:latin typeface="Algerian" pitchFamily="82" charset="0"/>
                <a:cs typeface="Times New Roman" pitchFamily="18" charset="0"/>
              </a:rPr>
              <a:t>Insertion Sort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E66-B14F-4E36-9E0F-43D5466A701E}"/>
              </a:ext>
            </a:extLst>
          </p:cNvPr>
          <p:cNvSpPr>
            <a:spLocks noGrp="1"/>
          </p:cNvSpPr>
          <p:nvPr>
            <p:ph type="title"/>
          </p:nvPr>
        </p:nvSpPr>
        <p:spPr/>
        <p:txBody>
          <a:bodyPr/>
          <a:lstStyle/>
          <a:p>
            <a:r>
              <a:rPr lang="en-US" sz="4400" b="0" dirty="0">
                <a:solidFill>
                  <a:srgbClr val="C00000"/>
                </a:solidFill>
                <a:effectLst/>
                <a:latin typeface="Algerian" pitchFamily="82" charset="0"/>
                <a:cs typeface="Times New Roman" pitchFamily="18" charset="0"/>
              </a:rPr>
              <a:t>Insertion Sort</a:t>
            </a:r>
            <a:endParaRPr lang="en-US" dirty="0"/>
          </a:p>
        </p:txBody>
      </p:sp>
      <p:sp>
        <p:nvSpPr>
          <p:cNvPr id="3" name="Content Placeholder 2">
            <a:extLst>
              <a:ext uri="{FF2B5EF4-FFF2-40B4-BE49-F238E27FC236}">
                <a16:creationId xmlns:a16="http://schemas.microsoft.com/office/drawing/2014/main" id="{835EBE61-9973-4B6E-8FBA-5F78957B9309}"/>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Insertion sort works similar to the sorting of playing cards in hands. It is assumed that the first card is already sorted in the card game, and then we select an unsorted card. If the selected unsorted card is greater than the first card, it will be placed at the right side; otherwise, it will be placed at the left side. Similarly, all unsorted cards are taken and put in their exact place.</a:t>
            </a:r>
          </a:p>
          <a:p>
            <a:pPr algn="just"/>
            <a:r>
              <a:rPr lang="en-US" b="0" i="0" dirty="0">
                <a:solidFill>
                  <a:srgbClr val="333333"/>
                </a:solidFill>
                <a:effectLst/>
                <a:latin typeface="inter-regular"/>
              </a:rPr>
              <a:t>The same approach is applied in insertion sort. The idea behind the insertion sort is that first take one element, iterate it through the sorted array.</a:t>
            </a:r>
          </a:p>
          <a:p>
            <a:pPr algn="just"/>
            <a:endParaRPr lang="en-US" dirty="0"/>
          </a:p>
        </p:txBody>
      </p:sp>
    </p:spTree>
    <p:extLst>
      <p:ext uri="{BB962C8B-B14F-4D97-AF65-F5344CB8AC3E}">
        <p14:creationId xmlns:p14="http://schemas.microsoft.com/office/powerpoint/2010/main" val="157273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3D38-7CA2-1D56-6015-61933DEFA25E}"/>
              </a:ext>
            </a:extLst>
          </p:cNvPr>
          <p:cNvSpPr>
            <a:spLocks noGrp="1"/>
          </p:cNvSpPr>
          <p:nvPr>
            <p:ph type="title"/>
          </p:nvPr>
        </p:nvSpPr>
        <p:spPr/>
        <p:txBody>
          <a:bodyPr/>
          <a:lstStyle/>
          <a:p>
            <a:r>
              <a:rPr lang="en-IN" dirty="0"/>
              <a:t>Technique</a:t>
            </a:r>
          </a:p>
        </p:txBody>
      </p:sp>
      <p:sp>
        <p:nvSpPr>
          <p:cNvPr id="3" name="Content Placeholder 2">
            <a:extLst>
              <a:ext uri="{FF2B5EF4-FFF2-40B4-BE49-F238E27FC236}">
                <a16:creationId xmlns:a16="http://schemas.microsoft.com/office/drawing/2014/main" id="{F155D262-E62F-BB1A-1F5F-D00492FB19D7}"/>
              </a:ext>
            </a:extLst>
          </p:cNvPr>
          <p:cNvSpPr>
            <a:spLocks noGrp="1"/>
          </p:cNvSpPr>
          <p:nvPr>
            <p:ph idx="1"/>
          </p:nvPr>
        </p:nvSpPr>
        <p:spPr/>
        <p:txBody>
          <a:bodyPr>
            <a:normAutofit fontScale="70000" lnSpcReduction="20000"/>
          </a:bodyPr>
          <a:lstStyle/>
          <a:p>
            <a:pPr marL="0" indent="0">
              <a:buNone/>
            </a:pPr>
            <a:r>
              <a:rPr lang="en-US" dirty="0"/>
              <a:t>Insertion sort works as follows:</a:t>
            </a:r>
          </a:p>
          <a:p>
            <a:r>
              <a:rPr lang="en-US" dirty="0"/>
              <a:t>The array of values to be sorted is divided into two sets. One that stores sorted values and another that contains unsorted values.</a:t>
            </a:r>
          </a:p>
          <a:p>
            <a:r>
              <a:rPr lang="en-US" dirty="0"/>
              <a:t>The sorting algorithm will proceed until there are elements in the unsorted set.</a:t>
            </a:r>
          </a:p>
          <a:p>
            <a:r>
              <a:rPr lang="en-US" dirty="0"/>
              <a:t>Suppose there are n elements in the array. Initially, the element with index 0 (assuming LB = 0) is in the sorted set. Rest of the elements are in the unsorted set.</a:t>
            </a:r>
          </a:p>
          <a:p>
            <a:r>
              <a:rPr lang="en-US" dirty="0"/>
              <a:t>The first element of the unsorted partition has array index 1 (if LB = 0).</a:t>
            </a:r>
          </a:p>
          <a:p>
            <a:r>
              <a:rPr lang="en-US" dirty="0"/>
              <a:t>During each iteration of the algorithm, the first element in the unsorted set is picked up and inserted into the correct position in the sorted set.</a:t>
            </a:r>
            <a:endParaRPr lang="en-IN" dirty="0"/>
          </a:p>
        </p:txBody>
      </p:sp>
    </p:spTree>
    <p:extLst>
      <p:ext uri="{BB962C8B-B14F-4D97-AF65-F5344CB8AC3E}">
        <p14:creationId xmlns:p14="http://schemas.microsoft.com/office/powerpoint/2010/main" val="124614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solidFill>
                  <a:srgbClr val="C00000"/>
                </a:solidFill>
              </a:rPr>
              <a:t>Example of insertion sort</a:t>
            </a:r>
          </a:p>
        </p:txBody>
      </p:sp>
      <p:sp>
        <p:nvSpPr>
          <p:cNvPr id="15382" name="Oval 22"/>
          <p:cNvSpPr>
            <a:spLocks noChangeArrowheads="1"/>
          </p:cNvSpPr>
          <p:nvPr/>
        </p:nvSpPr>
        <p:spPr bwMode="auto">
          <a:xfrm>
            <a:off x="2971800" y="1600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15368" name="Text Box 8"/>
          <p:cNvSpPr txBox="1">
            <a:spLocks noChangeArrowheads="1"/>
          </p:cNvSpPr>
          <p:nvPr/>
        </p:nvSpPr>
        <p:spPr bwMode="auto">
          <a:xfrm>
            <a:off x="2133600" y="152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15377" name="Text Box 17"/>
          <p:cNvSpPr txBox="1">
            <a:spLocks noChangeArrowheads="1"/>
          </p:cNvSpPr>
          <p:nvPr/>
        </p:nvSpPr>
        <p:spPr bwMode="auto">
          <a:xfrm>
            <a:off x="3048000" y="1524000"/>
            <a:ext cx="364202" cy="523220"/>
          </a:xfrm>
          <a:prstGeom prst="rect">
            <a:avLst/>
          </a:prstGeom>
          <a:noFill/>
          <a:ln w="9525">
            <a:noFill/>
            <a:miter lim="800000"/>
            <a:headEnd/>
            <a:tailEnd/>
          </a:ln>
          <a:effectLst/>
        </p:spPr>
        <p:txBody>
          <a:bodyPr wrap="none">
            <a:spAutoFit/>
          </a:bodyPr>
          <a:lstStyle/>
          <a:p>
            <a:r>
              <a:rPr lang="en-US" sz="2800" dirty="0">
                <a:solidFill>
                  <a:srgbClr val="002060"/>
                </a:solidFill>
                <a:latin typeface="Times New Roman" pitchFamily="18" charset="0"/>
                <a:cs typeface="Times New Roman" pitchFamily="18" charset="0"/>
              </a:rPr>
              <a:t>2</a:t>
            </a:r>
          </a:p>
        </p:txBody>
      </p:sp>
      <p:sp>
        <p:nvSpPr>
          <p:cNvPr id="15378" name="Text Box 18"/>
          <p:cNvSpPr txBox="1">
            <a:spLocks noChangeArrowheads="1"/>
          </p:cNvSpPr>
          <p:nvPr/>
        </p:nvSpPr>
        <p:spPr bwMode="auto">
          <a:xfrm>
            <a:off x="3962400" y="1524000"/>
            <a:ext cx="364202" cy="523220"/>
          </a:xfrm>
          <a:prstGeom prst="rect">
            <a:avLst/>
          </a:prstGeom>
          <a:noFill/>
          <a:ln w="9525">
            <a:noFill/>
            <a:miter lim="800000"/>
            <a:headEnd/>
            <a:tailEnd/>
          </a:ln>
          <a:effectLst/>
        </p:spPr>
        <p:txBody>
          <a:bodyPr wrap="none">
            <a:spAutoFit/>
          </a:bodyPr>
          <a:lstStyle/>
          <a:p>
            <a:r>
              <a:rPr lang="en-US" sz="2800" dirty="0">
                <a:solidFill>
                  <a:srgbClr val="002060"/>
                </a:solidFill>
                <a:latin typeface="Times New Roman" pitchFamily="18" charset="0"/>
                <a:cs typeface="Times New Roman" pitchFamily="18" charset="0"/>
              </a:rPr>
              <a:t>4</a:t>
            </a:r>
          </a:p>
        </p:txBody>
      </p:sp>
      <p:sp>
        <p:nvSpPr>
          <p:cNvPr id="15379" name="Text Box 19"/>
          <p:cNvSpPr txBox="1">
            <a:spLocks noChangeArrowheads="1"/>
          </p:cNvSpPr>
          <p:nvPr/>
        </p:nvSpPr>
        <p:spPr bwMode="auto">
          <a:xfrm>
            <a:off x="4876800" y="152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15380" name="Text Box 20"/>
          <p:cNvSpPr txBox="1">
            <a:spLocks noChangeArrowheads="1"/>
          </p:cNvSpPr>
          <p:nvPr/>
        </p:nvSpPr>
        <p:spPr bwMode="auto">
          <a:xfrm>
            <a:off x="5791200" y="152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15381" name="Text Box 21"/>
          <p:cNvSpPr txBox="1">
            <a:spLocks noChangeArrowheads="1"/>
          </p:cNvSpPr>
          <p:nvPr/>
        </p:nvSpPr>
        <p:spPr bwMode="auto">
          <a:xfrm>
            <a:off x="6705600" y="152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2051"/>
          <p:cNvGrpSpPr>
            <a:grpSpLocks/>
          </p:cNvGrpSpPr>
          <p:nvPr/>
        </p:nvGrpSpPr>
        <p:grpSpPr bwMode="auto">
          <a:xfrm>
            <a:off x="1981200" y="1524000"/>
            <a:ext cx="5087938" cy="758825"/>
            <a:chOff x="1056" y="1152"/>
            <a:chExt cx="3205" cy="478"/>
          </a:xfrm>
        </p:grpSpPr>
        <p:sp>
          <p:nvSpPr>
            <p:cNvPr id="38916" name="Oval 2052"/>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38917" name="Text Box 2053"/>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38918" name="Text Box 2054"/>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38919" name="Text Box 2055"/>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38920" name="Text Box 2056"/>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38921" name="Text Box 2057"/>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38922" name="Text Box 2058"/>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38923" name="Arc 2059"/>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1027"/>
          <p:cNvGrpSpPr>
            <a:grpSpLocks/>
          </p:cNvGrpSpPr>
          <p:nvPr/>
        </p:nvGrpSpPr>
        <p:grpSpPr bwMode="auto">
          <a:xfrm>
            <a:off x="1981200" y="1524000"/>
            <a:ext cx="5087938" cy="758825"/>
            <a:chOff x="1056" y="1152"/>
            <a:chExt cx="3205" cy="478"/>
          </a:xfrm>
        </p:grpSpPr>
        <p:sp>
          <p:nvSpPr>
            <p:cNvPr id="37892" name="Oval 1028"/>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37893" name="Text Box 1029"/>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37894" name="Text Box 1030"/>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37895" name="Text Box 1031"/>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37896" name="Text Box 1032"/>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37897" name="Text Box 1033"/>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37898" name="Text Box 1034"/>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37899"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37901" name="Oval 1037"/>
          <p:cNvSpPr>
            <a:spLocks noChangeArrowheads="1"/>
          </p:cNvSpPr>
          <p:nvPr/>
        </p:nvSpPr>
        <p:spPr bwMode="auto">
          <a:xfrm>
            <a:off x="3886200" y="2362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37902" name="Text Box 1038"/>
          <p:cNvSpPr txBox="1">
            <a:spLocks noChangeArrowheads="1"/>
          </p:cNvSpPr>
          <p:nvPr/>
        </p:nvSpPr>
        <p:spPr bwMode="auto">
          <a:xfrm>
            <a:off x="2133600" y="2286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37903" name="Text Box 1039"/>
          <p:cNvSpPr txBox="1">
            <a:spLocks noChangeArrowheads="1"/>
          </p:cNvSpPr>
          <p:nvPr/>
        </p:nvSpPr>
        <p:spPr bwMode="auto">
          <a:xfrm>
            <a:off x="3048000" y="2286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37904" name="Text Box 1040"/>
          <p:cNvSpPr txBox="1">
            <a:spLocks noChangeArrowheads="1"/>
          </p:cNvSpPr>
          <p:nvPr/>
        </p:nvSpPr>
        <p:spPr bwMode="auto">
          <a:xfrm>
            <a:off x="3962400" y="2286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37905" name="Text Box 1041"/>
          <p:cNvSpPr txBox="1">
            <a:spLocks noChangeArrowheads="1"/>
          </p:cNvSpPr>
          <p:nvPr/>
        </p:nvSpPr>
        <p:spPr bwMode="auto">
          <a:xfrm>
            <a:off x="4876800" y="2286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37906" name="Text Box 1042"/>
          <p:cNvSpPr txBox="1">
            <a:spLocks noChangeArrowheads="1"/>
          </p:cNvSpPr>
          <p:nvPr/>
        </p:nvSpPr>
        <p:spPr bwMode="auto">
          <a:xfrm>
            <a:off x="5791200" y="2286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37907" name="Text Box 1043"/>
          <p:cNvSpPr txBox="1">
            <a:spLocks noChangeArrowheads="1"/>
          </p:cNvSpPr>
          <p:nvPr/>
        </p:nvSpPr>
        <p:spPr bwMode="auto">
          <a:xfrm>
            <a:off x="6705600" y="2286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3"/>
          <p:cNvGrpSpPr>
            <a:grpSpLocks/>
          </p:cNvGrpSpPr>
          <p:nvPr/>
        </p:nvGrpSpPr>
        <p:grpSpPr bwMode="auto">
          <a:xfrm>
            <a:off x="1981200" y="1524000"/>
            <a:ext cx="5087938" cy="758825"/>
            <a:chOff x="1056" y="1152"/>
            <a:chExt cx="3205" cy="478"/>
          </a:xfrm>
        </p:grpSpPr>
        <p:sp>
          <p:nvSpPr>
            <p:cNvPr id="40964"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0965" name="Text Box 5"/>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0966" name="Text Box 6"/>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0967" name="Text Box 7"/>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0968" name="Text Box 8"/>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0969" name="Text Box 9"/>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0970" name="Text Box 10"/>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0971"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2"/>
          <p:cNvGrpSpPr>
            <a:grpSpLocks/>
          </p:cNvGrpSpPr>
          <p:nvPr/>
        </p:nvGrpSpPr>
        <p:grpSpPr bwMode="auto">
          <a:xfrm>
            <a:off x="2133600" y="2286000"/>
            <a:ext cx="4935538" cy="758825"/>
            <a:chOff x="1152" y="1632"/>
            <a:chExt cx="3109" cy="478"/>
          </a:xfrm>
        </p:grpSpPr>
        <p:sp>
          <p:nvSpPr>
            <p:cNvPr id="40973"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0974" name="Text Box 14"/>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0975" name="Text Box 15"/>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0976" name="Text Box 16"/>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0977" name="Text Box 17"/>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0978" name="Text Box 18"/>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0979" name="Text Box 19"/>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0980"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1027"/>
          <p:cNvGrpSpPr>
            <a:grpSpLocks/>
          </p:cNvGrpSpPr>
          <p:nvPr/>
        </p:nvGrpSpPr>
        <p:grpSpPr bwMode="auto">
          <a:xfrm>
            <a:off x="1981200" y="1524000"/>
            <a:ext cx="5087938" cy="758825"/>
            <a:chOff x="1056" y="1152"/>
            <a:chExt cx="3205" cy="478"/>
          </a:xfrm>
        </p:grpSpPr>
        <p:sp>
          <p:nvSpPr>
            <p:cNvPr id="39940" name="Oval 1028"/>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39941" name="Text Box 1029"/>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39942" name="Text Box 1030"/>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39943" name="Text Box 1031"/>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39944" name="Text Box 1032"/>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39945" name="Text Box 1033"/>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39946" name="Text Box 1034"/>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39947"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036"/>
          <p:cNvGrpSpPr>
            <a:grpSpLocks/>
          </p:cNvGrpSpPr>
          <p:nvPr/>
        </p:nvGrpSpPr>
        <p:grpSpPr bwMode="auto">
          <a:xfrm>
            <a:off x="2133600" y="2286000"/>
            <a:ext cx="4935538" cy="758825"/>
            <a:chOff x="1152" y="1632"/>
            <a:chExt cx="3109" cy="478"/>
          </a:xfrm>
        </p:grpSpPr>
        <p:sp>
          <p:nvSpPr>
            <p:cNvPr id="39949" name="Oval 1037"/>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39950" name="Text Box 1038"/>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39951" name="Text Box 1039"/>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39952" name="Text Box 1040"/>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39953" name="Text Box 1041"/>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39954" name="Text Box 1042"/>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39955" name="Text Box 1043"/>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39956" name="Arc 1044"/>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39958" name="Oval 1046"/>
          <p:cNvSpPr>
            <a:spLocks noChangeArrowheads="1"/>
          </p:cNvSpPr>
          <p:nvPr/>
        </p:nvSpPr>
        <p:spPr bwMode="auto">
          <a:xfrm>
            <a:off x="4800600" y="3124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39959" name="Text Box 1047"/>
          <p:cNvSpPr txBox="1">
            <a:spLocks noChangeArrowheads="1"/>
          </p:cNvSpPr>
          <p:nvPr/>
        </p:nvSpPr>
        <p:spPr bwMode="auto">
          <a:xfrm>
            <a:off x="2133600" y="3048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39960" name="Text Box 1048"/>
          <p:cNvSpPr txBox="1">
            <a:spLocks noChangeArrowheads="1"/>
          </p:cNvSpPr>
          <p:nvPr/>
        </p:nvSpPr>
        <p:spPr bwMode="auto">
          <a:xfrm>
            <a:off x="3048000" y="3048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39961" name="Text Box 1049"/>
          <p:cNvSpPr txBox="1">
            <a:spLocks noChangeArrowheads="1"/>
          </p:cNvSpPr>
          <p:nvPr/>
        </p:nvSpPr>
        <p:spPr bwMode="auto">
          <a:xfrm>
            <a:off x="3962400" y="3048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39962" name="Text Box 1050"/>
          <p:cNvSpPr txBox="1">
            <a:spLocks noChangeArrowheads="1"/>
          </p:cNvSpPr>
          <p:nvPr/>
        </p:nvSpPr>
        <p:spPr bwMode="auto">
          <a:xfrm>
            <a:off x="4876800" y="3048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39963" name="Text Box 1051"/>
          <p:cNvSpPr txBox="1">
            <a:spLocks noChangeArrowheads="1"/>
          </p:cNvSpPr>
          <p:nvPr/>
        </p:nvSpPr>
        <p:spPr bwMode="auto">
          <a:xfrm>
            <a:off x="5791200" y="3048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39964" name="Text Box 1052"/>
          <p:cNvSpPr txBox="1">
            <a:spLocks noChangeArrowheads="1"/>
          </p:cNvSpPr>
          <p:nvPr/>
        </p:nvSpPr>
        <p:spPr bwMode="auto">
          <a:xfrm>
            <a:off x="6705600" y="3048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1027"/>
          <p:cNvGrpSpPr>
            <a:grpSpLocks/>
          </p:cNvGrpSpPr>
          <p:nvPr/>
        </p:nvGrpSpPr>
        <p:grpSpPr bwMode="auto">
          <a:xfrm>
            <a:off x="1981200" y="1524000"/>
            <a:ext cx="5087938" cy="758825"/>
            <a:chOff x="1056" y="1152"/>
            <a:chExt cx="3205" cy="478"/>
          </a:xfrm>
        </p:grpSpPr>
        <p:sp>
          <p:nvSpPr>
            <p:cNvPr id="43012" name="Oval 1028"/>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3013" name="Text Box 1029"/>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3014" name="Text Box 1030"/>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3015" name="Text Box 1031"/>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3016" name="Text Box 1032"/>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3017" name="Text Box 1033"/>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3018" name="Text Box 1034"/>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3019"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036"/>
          <p:cNvGrpSpPr>
            <a:grpSpLocks/>
          </p:cNvGrpSpPr>
          <p:nvPr/>
        </p:nvGrpSpPr>
        <p:grpSpPr bwMode="auto">
          <a:xfrm>
            <a:off x="2133600" y="2286000"/>
            <a:ext cx="4935538" cy="758825"/>
            <a:chOff x="1152" y="1632"/>
            <a:chExt cx="3109" cy="478"/>
          </a:xfrm>
        </p:grpSpPr>
        <p:sp>
          <p:nvSpPr>
            <p:cNvPr id="43021" name="Oval 1037"/>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3022" name="Text Box 1038"/>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3023" name="Text Box 1039"/>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3024" name="Text Box 1040"/>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3025" name="Text Box 1041"/>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3026" name="Text Box 1042"/>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3027" name="Text Box 1043"/>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3028" name="Arc 1044"/>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4" name="Group 1045"/>
          <p:cNvGrpSpPr>
            <a:grpSpLocks/>
          </p:cNvGrpSpPr>
          <p:nvPr/>
        </p:nvGrpSpPr>
        <p:grpSpPr bwMode="auto">
          <a:xfrm>
            <a:off x="2133600" y="3048000"/>
            <a:ext cx="4935538" cy="758825"/>
            <a:chOff x="1152" y="2112"/>
            <a:chExt cx="3109" cy="478"/>
          </a:xfrm>
        </p:grpSpPr>
        <p:sp>
          <p:nvSpPr>
            <p:cNvPr id="43030" name="Oval 1046"/>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3031" name="Text Box 1047"/>
            <p:cNvSpPr txBox="1">
              <a:spLocks noChangeArrowheads="1"/>
            </p:cNvSpPr>
            <p:nvPr/>
          </p:nvSpPr>
          <p:spPr bwMode="auto">
            <a:xfrm>
              <a:off x="115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3032" name="Text Box 1048"/>
            <p:cNvSpPr txBox="1">
              <a:spLocks noChangeArrowheads="1"/>
            </p:cNvSpPr>
            <p:nvPr/>
          </p:nvSpPr>
          <p:spPr bwMode="auto">
            <a:xfrm>
              <a:off x="1728"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3033" name="Text Box 1049"/>
            <p:cNvSpPr txBox="1">
              <a:spLocks noChangeArrowheads="1"/>
            </p:cNvSpPr>
            <p:nvPr/>
          </p:nvSpPr>
          <p:spPr bwMode="auto">
            <a:xfrm>
              <a:off x="2304"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3034" name="Text Box 1050"/>
            <p:cNvSpPr txBox="1">
              <a:spLocks noChangeArrowheads="1"/>
            </p:cNvSpPr>
            <p:nvPr/>
          </p:nvSpPr>
          <p:spPr bwMode="auto">
            <a:xfrm>
              <a:off x="2880"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3035" name="Text Box 1051"/>
            <p:cNvSpPr txBox="1">
              <a:spLocks noChangeArrowheads="1"/>
            </p:cNvSpPr>
            <p:nvPr/>
          </p:nvSpPr>
          <p:spPr bwMode="auto">
            <a:xfrm>
              <a:off x="3456"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3036" name="Text Box 1052"/>
            <p:cNvSpPr txBox="1">
              <a:spLocks noChangeArrowheads="1"/>
            </p:cNvSpPr>
            <p:nvPr/>
          </p:nvSpPr>
          <p:spPr bwMode="auto">
            <a:xfrm>
              <a:off x="403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3037" name="Arc 1053"/>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3"/>
          <p:cNvGrpSpPr>
            <a:grpSpLocks/>
          </p:cNvGrpSpPr>
          <p:nvPr/>
        </p:nvGrpSpPr>
        <p:grpSpPr bwMode="auto">
          <a:xfrm>
            <a:off x="1981200" y="1524000"/>
            <a:ext cx="5087938" cy="758825"/>
            <a:chOff x="1056" y="1152"/>
            <a:chExt cx="3205" cy="478"/>
          </a:xfrm>
        </p:grpSpPr>
        <p:sp>
          <p:nvSpPr>
            <p:cNvPr id="41988"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1989" name="Text Box 5"/>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1990" name="Text Box 6"/>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1991" name="Text Box 7"/>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1992" name="Text Box 8"/>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1993" name="Text Box 9"/>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1994" name="Text Box 10"/>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1995"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2"/>
          <p:cNvGrpSpPr>
            <a:grpSpLocks/>
          </p:cNvGrpSpPr>
          <p:nvPr/>
        </p:nvGrpSpPr>
        <p:grpSpPr bwMode="auto">
          <a:xfrm>
            <a:off x="2133600" y="2286000"/>
            <a:ext cx="4935538" cy="758825"/>
            <a:chOff x="1152" y="1632"/>
            <a:chExt cx="3109" cy="478"/>
          </a:xfrm>
        </p:grpSpPr>
        <p:sp>
          <p:nvSpPr>
            <p:cNvPr id="41997"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1998" name="Text Box 14"/>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1999" name="Text Box 15"/>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2000" name="Text Box 16"/>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2001" name="Text Box 17"/>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2002" name="Text Box 18"/>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2003" name="Text Box 19"/>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2004"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4" name="Group 21"/>
          <p:cNvGrpSpPr>
            <a:grpSpLocks/>
          </p:cNvGrpSpPr>
          <p:nvPr/>
        </p:nvGrpSpPr>
        <p:grpSpPr bwMode="auto">
          <a:xfrm>
            <a:off x="2133600" y="3048000"/>
            <a:ext cx="4935538" cy="758825"/>
            <a:chOff x="1152" y="2112"/>
            <a:chExt cx="3109" cy="478"/>
          </a:xfrm>
        </p:grpSpPr>
        <p:sp>
          <p:nvSpPr>
            <p:cNvPr id="42006"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2007" name="Text Box 23"/>
            <p:cNvSpPr txBox="1">
              <a:spLocks noChangeArrowheads="1"/>
            </p:cNvSpPr>
            <p:nvPr/>
          </p:nvSpPr>
          <p:spPr bwMode="auto">
            <a:xfrm>
              <a:off x="115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2008" name="Text Box 24"/>
            <p:cNvSpPr txBox="1">
              <a:spLocks noChangeArrowheads="1"/>
            </p:cNvSpPr>
            <p:nvPr/>
          </p:nvSpPr>
          <p:spPr bwMode="auto">
            <a:xfrm>
              <a:off x="1728"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2009" name="Text Box 25"/>
            <p:cNvSpPr txBox="1">
              <a:spLocks noChangeArrowheads="1"/>
            </p:cNvSpPr>
            <p:nvPr/>
          </p:nvSpPr>
          <p:spPr bwMode="auto">
            <a:xfrm>
              <a:off x="2304"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2010" name="Text Box 26"/>
            <p:cNvSpPr txBox="1">
              <a:spLocks noChangeArrowheads="1"/>
            </p:cNvSpPr>
            <p:nvPr/>
          </p:nvSpPr>
          <p:spPr bwMode="auto">
            <a:xfrm>
              <a:off x="2880"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2011" name="Text Box 27"/>
            <p:cNvSpPr txBox="1">
              <a:spLocks noChangeArrowheads="1"/>
            </p:cNvSpPr>
            <p:nvPr/>
          </p:nvSpPr>
          <p:spPr bwMode="auto">
            <a:xfrm>
              <a:off x="3456"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2012" name="Text Box 28"/>
            <p:cNvSpPr txBox="1">
              <a:spLocks noChangeArrowheads="1"/>
            </p:cNvSpPr>
            <p:nvPr/>
          </p:nvSpPr>
          <p:spPr bwMode="auto">
            <a:xfrm>
              <a:off x="403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2013"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42014" name="Oval 30"/>
          <p:cNvSpPr>
            <a:spLocks noChangeArrowheads="1"/>
          </p:cNvSpPr>
          <p:nvPr/>
        </p:nvSpPr>
        <p:spPr bwMode="auto">
          <a:xfrm>
            <a:off x="5715000" y="3886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2015" name="Text Box 31"/>
          <p:cNvSpPr txBox="1">
            <a:spLocks noChangeArrowheads="1"/>
          </p:cNvSpPr>
          <p:nvPr/>
        </p:nvSpPr>
        <p:spPr bwMode="auto">
          <a:xfrm>
            <a:off x="2133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2016" name="Text Box 32"/>
          <p:cNvSpPr txBox="1">
            <a:spLocks noChangeArrowheads="1"/>
          </p:cNvSpPr>
          <p:nvPr/>
        </p:nvSpPr>
        <p:spPr bwMode="auto">
          <a:xfrm>
            <a:off x="30480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2017" name="Text Box 33"/>
          <p:cNvSpPr txBox="1">
            <a:spLocks noChangeArrowheads="1"/>
          </p:cNvSpPr>
          <p:nvPr/>
        </p:nvSpPr>
        <p:spPr bwMode="auto">
          <a:xfrm>
            <a:off x="39624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2018" name="Text Box 34"/>
          <p:cNvSpPr txBox="1">
            <a:spLocks noChangeArrowheads="1"/>
          </p:cNvSpPr>
          <p:nvPr/>
        </p:nvSpPr>
        <p:spPr bwMode="auto">
          <a:xfrm>
            <a:off x="48768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2019" name="Text Box 35"/>
          <p:cNvSpPr txBox="1">
            <a:spLocks noChangeArrowheads="1"/>
          </p:cNvSpPr>
          <p:nvPr/>
        </p:nvSpPr>
        <p:spPr bwMode="auto">
          <a:xfrm>
            <a:off x="57912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2020" name="Text Box 36"/>
          <p:cNvSpPr txBox="1">
            <a:spLocks noChangeArrowheads="1"/>
          </p:cNvSpPr>
          <p:nvPr/>
        </p:nvSpPr>
        <p:spPr bwMode="auto">
          <a:xfrm>
            <a:off x="6705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Outlines</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Introduction</a:t>
            </a: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Insertion Sort</a:t>
            </a:r>
          </a:p>
          <a:p>
            <a:pPr marL="514350" indent="-514350">
              <a:buFont typeface="Wingdings" pitchFamily="2" charset="2"/>
              <a:buChar char="Ø"/>
            </a:pPr>
            <a:r>
              <a:rPr lang="en-US" sz="2400">
                <a:solidFill>
                  <a:srgbClr val="002060"/>
                </a:solidFill>
                <a:latin typeface="Times New Roman" pitchFamily="18" charset="0"/>
                <a:cs typeface="Times New Roman" pitchFamily="18" charset="0"/>
              </a:rPr>
              <a:t>Bubble Sort</a:t>
            </a: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Selection Sort</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914400" lvl="1" indent="-514350">
              <a:buNone/>
            </a:pPr>
            <a:r>
              <a:rPr lang="en-US" sz="2000" dirty="0">
                <a:solidFill>
                  <a:srgbClr val="002060"/>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down)">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3"/>
          <p:cNvGrpSpPr>
            <a:grpSpLocks/>
          </p:cNvGrpSpPr>
          <p:nvPr/>
        </p:nvGrpSpPr>
        <p:grpSpPr bwMode="auto">
          <a:xfrm>
            <a:off x="1981200" y="1524000"/>
            <a:ext cx="5087938" cy="758825"/>
            <a:chOff x="1056" y="1152"/>
            <a:chExt cx="3205" cy="478"/>
          </a:xfrm>
        </p:grpSpPr>
        <p:sp>
          <p:nvSpPr>
            <p:cNvPr id="45060"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5061" name="Text Box 5"/>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5062" name="Text Box 6"/>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5063" name="Text Box 7"/>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5064" name="Text Box 8"/>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5065" name="Text Box 9"/>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5066" name="Text Box 10"/>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5067"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2"/>
          <p:cNvGrpSpPr>
            <a:grpSpLocks/>
          </p:cNvGrpSpPr>
          <p:nvPr/>
        </p:nvGrpSpPr>
        <p:grpSpPr bwMode="auto">
          <a:xfrm>
            <a:off x="2133600" y="2286000"/>
            <a:ext cx="4935538" cy="758825"/>
            <a:chOff x="1152" y="1632"/>
            <a:chExt cx="3109" cy="478"/>
          </a:xfrm>
        </p:grpSpPr>
        <p:sp>
          <p:nvSpPr>
            <p:cNvPr id="45069"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5070" name="Text Box 14"/>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5071" name="Text Box 15"/>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5072" name="Text Box 16"/>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5073" name="Text Box 17"/>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5074" name="Text Box 18"/>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5075" name="Text Box 19"/>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5076"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4" name="Group 21"/>
          <p:cNvGrpSpPr>
            <a:grpSpLocks/>
          </p:cNvGrpSpPr>
          <p:nvPr/>
        </p:nvGrpSpPr>
        <p:grpSpPr bwMode="auto">
          <a:xfrm>
            <a:off x="2133600" y="3048000"/>
            <a:ext cx="4935538" cy="758825"/>
            <a:chOff x="1152" y="2112"/>
            <a:chExt cx="3109" cy="478"/>
          </a:xfrm>
        </p:grpSpPr>
        <p:sp>
          <p:nvSpPr>
            <p:cNvPr id="45078"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5079" name="Text Box 23"/>
            <p:cNvSpPr txBox="1">
              <a:spLocks noChangeArrowheads="1"/>
            </p:cNvSpPr>
            <p:nvPr/>
          </p:nvSpPr>
          <p:spPr bwMode="auto">
            <a:xfrm>
              <a:off x="115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5080" name="Text Box 24"/>
            <p:cNvSpPr txBox="1">
              <a:spLocks noChangeArrowheads="1"/>
            </p:cNvSpPr>
            <p:nvPr/>
          </p:nvSpPr>
          <p:spPr bwMode="auto">
            <a:xfrm>
              <a:off x="1728"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5081" name="Text Box 25"/>
            <p:cNvSpPr txBox="1">
              <a:spLocks noChangeArrowheads="1"/>
            </p:cNvSpPr>
            <p:nvPr/>
          </p:nvSpPr>
          <p:spPr bwMode="auto">
            <a:xfrm>
              <a:off x="2304"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5082" name="Text Box 26"/>
            <p:cNvSpPr txBox="1">
              <a:spLocks noChangeArrowheads="1"/>
            </p:cNvSpPr>
            <p:nvPr/>
          </p:nvSpPr>
          <p:spPr bwMode="auto">
            <a:xfrm>
              <a:off x="2880"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5083" name="Text Box 27"/>
            <p:cNvSpPr txBox="1">
              <a:spLocks noChangeArrowheads="1"/>
            </p:cNvSpPr>
            <p:nvPr/>
          </p:nvSpPr>
          <p:spPr bwMode="auto">
            <a:xfrm>
              <a:off x="3456"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5084" name="Text Box 28"/>
            <p:cNvSpPr txBox="1">
              <a:spLocks noChangeArrowheads="1"/>
            </p:cNvSpPr>
            <p:nvPr/>
          </p:nvSpPr>
          <p:spPr bwMode="auto">
            <a:xfrm>
              <a:off x="403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5085"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45086" name="Oval 30"/>
          <p:cNvSpPr>
            <a:spLocks noChangeArrowheads="1"/>
          </p:cNvSpPr>
          <p:nvPr/>
        </p:nvSpPr>
        <p:spPr bwMode="auto">
          <a:xfrm>
            <a:off x="5715000" y="3886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5087" name="Text Box 31"/>
          <p:cNvSpPr txBox="1">
            <a:spLocks noChangeArrowheads="1"/>
          </p:cNvSpPr>
          <p:nvPr/>
        </p:nvSpPr>
        <p:spPr bwMode="auto">
          <a:xfrm>
            <a:off x="2133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5088" name="Text Box 32"/>
          <p:cNvSpPr txBox="1">
            <a:spLocks noChangeArrowheads="1"/>
          </p:cNvSpPr>
          <p:nvPr/>
        </p:nvSpPr>
        <p:spPr bwMode="auto">
          <a:xfrm>
            <a:off x="30480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5089" name="Text Box 33"/>
          <p:cNvSpPr txBox="1">
            <a:spLocks noChangeArrowheads="1"/>
          </p:cNvSpPr>
          <p:nvPr/>
        </p:nvSpPr>
        <p:spPr bwMode="auto">
          <a:xfrm>
            <a:off x="39624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5090" name="Text Box 34"/>
          <p:cNvSpPr txBox="1">
            <a:spLocks noChangeArrowheads="1"/>
          </p:cNvSpPr>
          <p:nvPr/>
        </p:nvSpPr>
        <p:spPr bwMode="auto">
          <a:xfrm>
            <a:off x="48768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5091" name="Text Box 35"/>
          <p:cNvSpPr txBox="1">
            <a:spLocks noChangeArrowheads="1"/>
          </p:cNvSpPr>
          <p:nvPr/>
        </p:nvSpPr>
        <p:spPr bwMode="auto">
          <a:xfrm>
            <a:off x="57912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5092" name="Text Box 36"/>
          <p:cNvSpPr txBox="1">
            <a:spLocks noChangeArrowheads="1"/>
          </p:cNvSpPr>
          <p:nvPr/>
        </p:nvSpPr>
        <p:spPr bwMode="auto">
          <a:xfrm>
            <a:off x="6705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5093"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3"/>
          <p:cNvGrpSpPr>
            <a:grpSpLocks/>
          </p:cNvGrpSpPr>
          <p:nvPr/>
        </p:nvGrpSpPr>
        <p:grpSpPr bwMode="auto">
          <a:xfrm>
            <a:off x="1981200" y="1524000"/>
            <a:ext cx="5087938" cy="758825"/>
            <a:chOff x="1056" y="1152"/>
            <a:chExt cx="3205" cy="478"/>
          </a:xfrm>
        </p:grpSpPr>
        <p:sp>
          <p:nvSpPr>
            <p:cNvPr id="44036"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4037" name="Text Box 5"/>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4038" name="Text Box 6"/>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4039" name="Text Box 7"/>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4040" name="Text Box 8"/>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4041" name="Text Box 9"/>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4042" name="Text Box 10"/>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4043"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2"/>
          <p:cNvGrpSpPr>
            <a:grpSpLocks/>
          </p:cNvGrpSpPr>
          <p:nvPr/>
        </p:nvGrpSpPr>
        <p:grpSpPr bwMode="auto">
          <a:xfrm>
            <a:off x="2133600" y="2286000"/>
            <a:ext cx="4935538" cy="758825"/>
            <a:chOff x="1152" y="1632"/>
            <a:chExt cx="3109" cy="478"/>
          </a:xfrm>
        </p:grpSpPr>
        <p:sp>
          <p:nvSpPr>
            <p:cNvPr id="44045"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4046" name="Text Box 14"/>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4047" name="Text Box 15"/>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4048" name="Text Box 16"/>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4049" name="Text Box 17"/>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4050" name="Text Box 18"/>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4051" name="Text Box 19"/>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4052"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4" name="Group 21"/>
          <p:cNvGrpSpPr>
            <a:grpSpLocks/>
          </p:cNvGrpSpPr>
          <p:nvPr/>
        </p:nvGrpSpPr>
        <p:grpSpPr bwMode="auto">
          <a:xfrm>
            <a:off x="2133600" y="3048000"/>
            <a:ext cx="4935538" cy="758825"/>
            <a:chOff x="1152" y="2112"/>
            <a:chExt cx="3109" cy="478"/>
          </a:xfrm>
        </p:grpSpPr>
        <p:sp>
          <p:nvSpPr>
            <p:cNvPr id="44054"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4055" name="Text Box 23"/>
            <p:cNvSpPr txBox="1">
              <a:spLocks noChangeArrowheads="1"/>
            </p:cNvSpPr>
            <p:nvPr/>
          </p:nvSpPr>
          <p:spPr bwMode="auto">
            <a:xfrm>
              <a:off x="115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4056" name="Text Box 24"/>
            <p:cNvSpPr txBox="1">
              <a:spLocks noChangeArrowheads="1"/>
            </p:cNvSpPr>
            <p:nvPr/>
          </p:nvSpPr>
          <p:spPr bwMode="auto">
            <a:xfrm>
              <a:off x="1728"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4057" name="Text Box 25"/>
            <p:cNvSpPr txBox="1">
              <a:spLocks noChangeArrowheads="1"/>
            </p:cNvSpPr>
            <p:nvPr/>
          </p:nvSpPr>
          <p:spPr bwMode="auto">
            <a:xfrm>
              <a:off x="2304"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4058" name="Text Box 26"/>
            <p:cNvSpPr txBox="1">
              <a:spLocks noChangeArrowheads="1"/>
            </p:cNvSpPr>
            <p:nvPr/>
          </p:nvSpPr>
          <p:spPr bwMode="auto">
            <a:xfrm>
              <a:off x="2880"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4059" name="Text Box 27"/>
            <p:cNvSpPr txBox="1">
              <a:spLocks noChangeArrowheads="1"/>
            </p:cNvSpPr>
            <p:nvPr/>
          </p:nvSpPr>
          <p:spPr bwMode="auto">
            <a:xfrm>
              <a:off x="3456"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4060" name="Text Box 28"/>
            <p:cNvSpPr txBox="1">
              <a:spLocks noChangeArrowheads="1"/>
            </p:cNvSpPr>
            <p:nvPr/>
          </p:nvSpPr>
          <p:spPr bwMode="auto">
            <a:xfrm>
              <a:off x="403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4061"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44062" name="Oval 30"/>
          <p:cNvSpPr>
            <a:spLocks noChangeArrowheads="1"/>
          </p:cNvSpPr>
          <p:nvPr/>
        </p:nvSpPr>
        <p:spPr bwMode="auto">
          <a:xfrm>
            <a:off x="5715000" y="3886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4063" name="Text Box 31"/>
          <p:cNvSpPr txBox="1">
            <a:spLocks noChangeArrowheads="1"/>
          </p:cNvSpPr>
          <p:nvPr/>
        </p:nvSpPr>
        <p:spPr bwMode="auto">
          <a:xfrm>
            <a:off x="2133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4064" name="Text Box 32"/>
          <p:cNvSpPr txBox="1">
            <a:spLocks noChangeArrowheads="1"/>
          </p:cNvSpPr>
          <p:nvPr/>
        </p:nvSpPr>
        <p:spPr bwMode="auto">
          <a:xfrm>
            <a:off x="30480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4065" name="Text Box 33"/>
          <p:cNvSpPr txBox="1">
            <a:spLocks noChangeArrowheads="1"/>
          </p:cNvSpPr>
          <p:nvPr/>
        </p:nvSpPr>
        <p:spPr bwMode="auto">
          <a:xfrm>
            <a:off x="39624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4066" name="Text Box 34"/>
          <p:cNvSpPr txBox="1">
            <a:spLocks noChangeArrowheads="1"/>
          </p:cNvSpPr>
          <p:nvPr/>
        </p:nvSpPr>
        <p:spPr bwMode="auto">
          <a:xfrm>
            <a:off x="48768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4067" name="Text Box 35"/>
          <p:cNvSpPr txBox="1">
            <a:spLocks noChangeArrowheads="1"/>
          </p:cNvSpPr>
          <p:nvPr/>
        </p:nvSpPr>
        <p:spPr bwMode="auto">
          <a:xfrm>
            <a:off x="57912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4068" name="Text Box 36"/>
          <p:cNvSpPr txBox="1">
            <a:spLocks noChangeArrowheads="1"/>
          </p:cNvSpPr>
          <p:nvPr/>
        </p:nvSpPr>
        <p:spPr bwMode="auto">
          <a:xfrm>
            <a:off x="6705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4069"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4070" name="Oval 38"/>
          <p:cNvSpPr>
            <a:spLocks noChangeArrowheads="1"/>
          </p:cNvSpPr>
          <p:nvPr/>
        </p:nvSpPr>
        <p:spPr bwMode="auto">
          <a:xfrm>
            <a:off x="6629400" y="4648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4071" name="Text Box 39"/>
          <p:cNvSpPr txBox="1">
            <a:spLocks noChangeArrowheads="1"/>
          </p:cNvSpPr>
          <p:nvPr/>
        </p:nvSpPr>
        <p:spPr bwMode="auto">
          <a:xfrm>
            <a:off x="21336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4072" name="Text Box 40"/>
          <p:cNvSpPr txBox="1">
            <a:spLocks noChangeArrowheads="1"/>
          </p:cNvSpPr>
          <p:nvPr/>
        </p:nvSpPr>
        <p:spPr bwMode="auto">
          <a:xfrm>
            <a:off x="30480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4073" name="Text Box 41"/>
          <p:cNvSpPr txBox="1">
            <a:spLocks noChangeArrowheads="1"/>
          </p:cNvSpPr>
          <p:nvPr/>
        </p:nvSpPr>
        <p:spPr bwMode="auto">
          <a:xfrm>
            <a:off x="39624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4074" name="Text Box 42"/>
          <p:cNvSpPr txBox="1">
            <a:spLocks noChangeArrowheads="1"/>
          </p:cNvSpPr>
          <p:nvPr/>
        </p:nvSpPr>
        <p:spPr bwMode="auto">
          <a:xfrm>
            <a:off x="48768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4075" name="Text Box 43"/>
          <p:cNvSpPr txBox="1">
            <a:spLocks noChangeArrowheads="1"/>
          </p:cNvSpPr>
          <p:nvPr/>
        </p:nvSpPr>
        <p:spPr bwMode="auto">
          <a:xfrm>
            <a:off x="57912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4076" name="Text Box 44"/>
          <p:cNvSpPr txBox="1">
            <a:spLocks noChangeArrowheads="1"/>
          </p:cNvSpPr>
          <p:nvPr/>
        </p:nvSpPr>
        <p:spPr bwMode="auto">
          <a:xfrm>
            <a:off x="67056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3"/>
          <p:cNvGrpSpPr>
            <a:grpSpLocks/>
          </p:cNvGrpSpPr>
          <p:nvPr/>
        </p:nvGrpSpPr>
        <p:grpSpPr bwMode="auto">
          <a:xfrm>
            <a:off x="1981200" y="1524000"/>
            <a:ext cx="5087938" cy="758825"/>
            <a:chOff x="1056" y="1152"/>
            <a:chExt cx="3205" cy="478"/>
          </a:xfrm>
        </p:grpSpPr>
        <p:sp>
          <p:nvSpPr>
            <p:cNvPr id="47108"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7109" name="Text Box 5"/>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7110" name="Text Box 6"/>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7111" name="Text Box 7"/>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7112" name="Text Box 8"/>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7113" name="Text Box 9"/>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7114" name="Text Box 10"/>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7115"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2"/>
          <p:cNvGrpSpPr>
            <a:grpSpLocks/>
          </p:cNvGrpSpPr>
          <p:nvPr/>
        </p:nvGrpSpPr>
        <p:grpSpPr bwMode="auto">
          <a:xfrm>
            <a:off x="2133600" y="2286000"/>
            <a:ext cx="4935538" cy="758825"/>
            <a:chOff x="1152" y="1632"/>
            <a:chExt cx="3109" cy="478"/>
          </a:xfrm>
        </p:grpSpPr>
        <p:sp>
          <p:nvSpPr>
            <p:cNvPr id="47117"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7118" name="Text Box 14"/>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7119" name="Text Box 15"/>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7120" name="Text Box 16"/>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7121" name="Text Box 17"/>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7122" name="Text Box 18"/>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7123" name="Text Box 19"/>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7124"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4" name="Group 21"/>
          <p:cNvGrpSpPr>
            <a:grpSpLocks/>
          </p:cNvGrpSpPr>
          <p:nvPr/>
        </p:nvGrpSpPr>
        <p:grpSpPr bwMode="auto">
          <a:xfrm>
            <a:off x="2133600" y="3048000"/>
            <a:ext cx="4935538" cy="758825"/>
            <a:chOff x="1152" y="2112"/>
            <a:chExt cx="3109" cy="478"/>
          </a:xfrm>
        </p:grpSpPr>
        <p:sp>
          <p:nvSpPr>
            <p:cNvPr id="47126"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7127" name="Text Box 23"/>
            <p:cNvSpPr txBox="1">
              <a:spLocks noChangeArrowheads="1"/>
            </p:cNvSpPr>
            <p:nvPr/>
          </p:nvSpPr>
          <p:spPr bwMode="auto">
            <a:xfrm>
              <a:off x="115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7128" name="Text Box 24"/>
            <p:cNvSpPr txBox="1">
              <a:spLocks noChangeArrowheads="1"/>
            </p:cNvSpPr>
            <p:nvPr/>
          </p:nvSpPr>
          <p:spPr bwMode="auto">
            <a:xfrm>
              <a:off x="1728"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7129" name="Text Box 25"/>
            <p:cNvSpPr txBox="1">
              <a:spLocks noChangeArrowheads="1"/>
            </p:cNvSpPr>
            <p:nvPr/>
          </p:nvSpPr>
          <p:spPr bwMode="auto">
            <a:xfrm>
              <a:off x="2304"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7130" name="Text Box 26"/>
            <p:cNvSpPr txBox="1">
              <a:spLocks noChangeArrowheads="1"/>
            </p:cNvSpPr>
            <p:nvPr/>
          </p:nvSpPr>
          <p:spPr bwMode="auto">
            <a:xfrm>
              <a:off x="2880"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7131" name="Text Box 27"/>
            <p:cNvSpPr txBox="1">
              <a:spLocks noChangeArrowheads="1"/>
            </p:cNvSpPr>
            <p:nvPr/>
          </p:nvSpPr>
          <p:spPr bwMode="auto">
            <a:xfrm>
              <a:off x="3456"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7132" name="Text Box 28"/>
            <p:cNvSpPr txBox="1">
              <a:spLocks noChangeArrowheads="1"/>
            </p:cNvSpPr>
            <p:nvPr/>
          </p:nvSpPr>
          <p:spPr bwMode="auto">
            <a:xfrm>
              <a:off x="403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7133"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47134" name="Oval 30"/>
          <p:cNvSpPr>
            <a:spLocks noChangeArrowheads="1"/>
          </p:cNvSpPr>
          <p:nvPr/>
        </p:nvSpPr>
        <p:spPr bwMode="auto">
          <a:xfrm>
            <a:off x="5715000" y="3886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7135" name="Text Box 31"/>
          <p:cNvSpPr txBox="1">
            <a:spLocks noChangeArrowheads="1"/>
          </p:cNvSpPr>
          <p:nvPr/>
        </p:nvSpPr>
        <p:spPr bwMode="auto">
          <a:xfrm>
            <a:off x="2133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7136" name="Text Box 32"/>
          <p:cNvSpPr txBox="1">
            <a:spLocks noChangeArrowheads="1"/>
          </p:cNvSpPr>
          <p:nvPr/>
        </p:nvSpPr>
        <p:spPr bwMode="auto">
          <a:xfrm>
            <a:off x="30480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7137" name="Text Box 33"/>
          <p:cNvSpPr txBox="1">
            <a:spLocks noChangeArrowheads="1"/>
          </p:cNvSpPr>
          <p:nvPr/>
        </p:nvSpPr>
        <p:spPr bwMode="auto">
          <a:xfrm>
            <a:off x="39624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7138" name="Text Box 34"/>
          <p:cNvSpPr txBox="1">
            <a:spLocks noChangeArrowheads="1"/>
          </p:cNvSpPr>
          <p:nvPr/>
        </p:nvSpPr>
        <p:spPr bwMode="auto">
          <a:xfrm>
            <a:off x="48768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7139" name="Text Box 35"/>
          <p:cNvSpPr txBox="1">
            <a:spLocks noChangeArrowheads="1"/>
          </p:cNvSpPr>
          <p:nvPr/>
        </p:nvSpPr>
        <p:spPr bwMode="auto">
          <a:xfrm>
            <a:off x="57912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7140" name="Text Box 36"/>
          <p:cNvSpPr txBox="1">
            <a:spLocks noChangeArrowheads="1"/>
          </p:cNvSpPr>
          <p:nvPr/>
        </p:nvSpPr>
        <p:spPr bwMode="auto">
          <a:xfrm>
            <a:off x="6705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7141"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7142" name="Oval 38"/>
          <p:cNvSpPr>
            <a:spLocks noChangeArrowheads="1"/>
          </p:cNvSpPr>
          <p:nvPr/>
        </p:nvSpPr>
        <p:spPr bwMode="auto">
          <a:xfrm>
            <a:off x="6629400" y="4648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7143" name="Text Box 39"/>
          <p:cNvSpPr txBox="1">
            <a:spLocks noChangeArrowheads="1"/>
          </p:cNvSpPr>
          <p:nvPr/>
        </p:nvSpPr>
        <p:spPr bwMode="auto">
          <a:xfrm>
            <a:off x="21336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7144" name="Text Box 40"/>
          <p:cNvSpPr txBox="1">
            <a:spLocks noChangeArrowheads="1"/>
          </p:cNvSpPr>
          <p:nvPr/>
        </p:nvSpPr>
        <p:spPr bwMode="auto">
          <a:xfrm>
            <a:off x="30480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7145" name="Text Box 41"/>
          <p:cNvSpPr txBox="1">
            <a:spLocks noChangeArrowheads="1"/>
          </p:cNvSpPr>
          <p:nvPr/>
        </p:nvSpPr>
        <p:spPr bwMode="auto">
          <a:xfrm>
            <a:off x="39624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7146" name="Text Box 42"/>
          <p:cNvSpPr txBox="1">
            <a:spLocks noChangeArrowheads="1"/>
          </p:cNvSpPr>
          <p:nvPr/>
        </p:nvSpPr>
        <p:spPr bwMode="auto">
          <a:xfrm>
            <a:off x="48768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7147" name="Text Box 43"/>
          <p:cNvSpPr txBox="1">
            <a:spLocks noChangeArrowheads="1"/>
          </p:cNvSpPr>
          <p:nvPr/>
        </p:nvSpPr>
        <p:spPr bwMode="auto">
          <a:xfrm>
            <a:off x="57912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7148" name="Text Box 44"/>
          <p:cNvSpPr txBox="1">
            <a:spLocks noChangeArrowheads="1"/>
          </p:cNvSpPr>
          <p:nvPr/>
        </p:nvSpPr>
        <p:spPr bwMode="auto">
          <a:xfrm>
            <a:off x="67056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7149" name="Arc 45"/>
          <p:cNvSpPr>
            <a:spLocks/>
          </p:cNvSpPr>
          <p:nvPr/>
        </p:nvSpPr>
        <p:spPr bwMode="auto">
          <a:xfrm rot="-10800000">
            <a:off x="4572000" y="5035550"/>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solidFill>
                  <a:srgbClr val="C00000"/>
                </a:solidFill>
              </a:rPr>
              <a:t>Example of insertion sort</a:t>
            </a:r>
          </a:p>
        </p:txBody>
      </p:sp>
      <p:grpSp>
        <p:nvGrpSpPr>
          <p:cNvPr id="2" name="Group 3"/>
          <p:cNvGrpSpPr>
            <a:grpSpLocks/>
          </p:cNvGrpSpPr>
          <p:nvPr/>
        </p:nvGrpSpPr>
        <p:grpSpPr bwMode="auto">
          <a:xfrm>
            <a:off x="1981200" y="1524000"/>
            <a:ext cx="5087938" cy="758825"/>
            <a:chOff x="1056" y="1152"/>
            <a:chExt cx="3205" cy="478"/>
          </a:xfrm>
        </p:grpSpPr>
        <p:sp>
          <p:nvSpPr>
            <p:cNvPr id="46084"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085" name="Text Box 5"/>
            <p:cNvSpPr txBox="1">
              <a:spLocks noChangeArrowheads="1"/>
            </p:cNvSpPr>
            <p:nvPr/>
          </p:nvSpPr>
          <p:spPr bwMode="auto">
            <a:xfrm>
              <a:off x="115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6086" name="Text Box 6"/>
            <p:cNvSpPr txBox="1">
              <a:spLocks noChangeArrowheads="1"/>
            </p:cNvSpPr>
            <p:nvPr/>
          </p:nvSpPr>
          <p:spPr bwMode="auto">
            <a:xfrm>
              <a:off x="1728"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6087" name="Text Box 7"/>
            <p:cNvSpPr txBox="1">
              <a:spLocks noChangeArrowheads="1"/>
            </p:cNvSpPr>
            <p:nvPr/>
          </p:nvSpPr>
          <p:spPr bwMode="auto">
            <a:xfrm>
              <a:off x="2304"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6088" name="Text Box 8"/>
            <p:cNvSpPr txBox="1">
              <a:spLocks noChangeArrowheads="1"/>
            </p:cNvSpPr>
            <p:nvPr/>
          </p:nvSpPr>
          <p:spPr bwMode="auto">
            <a:xfrm>
              <a:off x="2880"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6089" name="Text Box 9"/>
            <p:cNvSpPr txBox="1">
              <a:spLocks noChangeArrowheads="1"/>
            </p:cNvSpPr>
            <p:nvPr/>
          </p:nvSpPr>
          <p:spPr bwMode="auto">
            <a:xfrm>
              <a:off x="3456"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6090" name="Text Box 10"/>
            <p:cNvSpPr txBox="1">
              <a:spLocks noChangeArrowheads="1"/>
            </p:cNvSpPr>
            <p:nvPr/>
          </p:nvSpPr>
          <p:spPr bwMode="auto">
            <a:xfrm>
              <a:off x="4032" y="115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6091"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3" name="Group 12"/>
          <p:cNvGrpSpPr>
            <a:grpSpLocks/>
          </p:cNvGrpSpPr>
          <p:nvPr/>
        </p:nvGrpSpPr>
        <p:grpSpPr bwMode="auto">
          <a:xfrm>
            <a:off x="2133600" y="2286000"/>
            <a:ext cx="4935538" cy="758825"/>
            <a:chOff x="1152" y="1632"/>
            <a:chExt cx="3109" cy="478"/>
          </a:xfrm>
        </p:grpSpPr>
        <p:sp>
          <p:nvSpPr>
            <p:cNvPr id="46093"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094" name="Text Box 14"/>
            <p:cNvSpPr txBox="1">
              <a:spLocks noChangeArrowheads="1"/>
            </p:cNvSpPr>
            <p:nvPr/>
          </p:nvSpPr>
          <p:spPr bwMode="auto">
            <a:xfrm>
              <a:off x="115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6095" name="Text Box 15"/>
            <p:cNvSpPr txBox="1">
              <a:spLocks noChangeArrowheads="1"/>
            </p:cNvSpPr>
            <p:nvPr/>
          </p:nvSpPr>
          <p:spPr bwMode="auto">
            <a:xfrm>
              <a:off x="1728"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6096" name="Text Box 16"/>
            <p:cNvSpPr txBox="1">
              <a:spLocks noChangeArrowheads="1"/>
            </p:cNvSpPr>
            <p:nvPr/>
          </p:nvSpPr>
          <p:spPr bwMode="auto">
            <a:xfrm>
              <a:off x="2304"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6097" name="Text Box 17"/>
            <p:cNvSpPr txBox="1">
              <a:spLocks noChangeArrowheads="1"/>
            </p:cNvSpPr>
            <p:nvPr/>
          </p:nvSpPr>
          <p:spPr bwMode="auto">
            <a:xfrm>
              <a:off x="2880"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6098" name="Text Box 18"/>
            <p:cNvSpPr txBox="1">
              <a:spLocks noChangeArrowheads="1"/>
            </p:cNvSpPr>
            <p:nvPr/>
          </p:nvSpPr>
          <p:spPr bwMode="auto">
            <a:xfrm>
              <a:off x="3456"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6099" name="Text Box 19"/>
            <p:cNvSpPr txBox="1">
              <a:spLocks noChangeArrowheads="1"/>
            </p:cNvSpPr>
            <p:nvPr/>
          </p:nvSpPr>
          <p:spPr bwMode="auto">
            <a:xfrm>
              <a:off x="4032" y="163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6100"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grpSp>
        <p:nvGrpSpPr>
          <p:cNvPr id="4" name="Group 21"/>
          <p:cNvGrpSpPr>
            <a:grpSpLocks/>
          </p:cNvGrpSpPr>
          <p:nvPr/>
        </p:nvGrpSpPr>
        <p:grpSpPr bwMode="auto">
          <a:xfrm>
            <a:off x="2133600" y="3048000"/>
            <a:ext cx="4935538" cy="758825"/>
            <a:chOff x="1152" y="2112"/>
            <a:chExt cx="3109" cy="478"/>
          </a:xfrm>
        </p:grpSpPr>
        <p:sp>
          <p:nvSpPr>
            <p:cNvPr id="46102"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103" name="Text Box 23"/>
            <p:cNvSpPr txBox="1">
              <a:spLocks noChangeArrowheads="1"/>
            </p:cNvSpPr>
            <p:nvPr/>
          </p:nvSpPr>
          <p:spPr bwMode="auto">
            <a:xfrm>
              <a:off x="115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6104" name="Text Box 24"/>
            <p:cNvSpPr txBox="1">
              <a:spLocks noChangeArrowheads="1"/>
            </p:cNvSpPr>
            <p:nvPr/>
          </p:nvSpPr>
          <p:spPr bwMode="auto">
            <a:xfrm>
              <a:off x="1728"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6105" name="Text Box 25"/>
            <p:cNvSpPr txBox="1">
              <a:spLocks noChangeArrowheads="1"/>
            </p:cNvSpPr>
            <p:nvPr/>
          </p:nvSpPr>
          <p:spPr bwMode="auto">
            <a:xfrm>
              <a:off x="2304"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6106" name="Text Box 26"/>
            <p:cNvSpPr txBox="1">
              <a:spLocks noChangeArrowheads="1"/>
            </p:cNvSpPr>
            <p:nvPr/>
          </p:nvSpPr>
          <p:spPr bwMode="auto">
            <a:xfrm>
              <a:off x="2880"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6107" name="Text Box 27"/>
            <p:cNvSpPr txBox="1">
              <a:spLocks noChangeArrowheads="1"/>
            </p:cNvSpPr>
            <p:nvPr/>
          </p:nvSpPr>
          <p:spPr bwMode="auto">
            <a:xfrm>
              <a:off x="3456"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6108" name="Text Box 28"/>
            <p:cNvSpPr txBox="1">
              <a:spLocks noChangeArrowheads="1"/>
            </p:cNvSpPr>
            <p:nvPr/>
          </p:nvSpPr>
          <p:spPr bwMode="auto">
            <a:xfrm>
              <a:off x="4032" y="2112"/>
              <a:ext cx="229" cy="33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6109"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grpSp>
      <p:sp>
        <p:nvSpPr>
          <p:cNvPr id="46110" name="Oval 30"/>
          <p:cNvSpPr>
            <a:spLocks noChangeArrowheads="1"/>
          </p:cNvSpPr>
          <p:nvPr/>
        </p:nvSpPr>
        <p:spPr bwMode="auto">
          <a:xfrm>
            <a:off x="5715000" y="3886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111" name="Text Box 31"/>
          <p:cNvSpPr txBox="1">
            <a:spLocks noChangeArrowheads="1"/>
          </p:cNvSpPr>
          <p:nvPr/>
        </p:nvSpPr>
        <p:spPr bwMode="auto">
          <a:xfrm>
            <a:off x="2133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6112" name="Text Box 32"/>
          <p:cNvSpPr txBox="1">
            <a:spLocks noChangeArrowheads="1"/>
          </p:cNvSpPr>
          <p:nvPr/>
        </p:nvSpPr>
        <p:spPr bwMode="auto">
          <a:xfrm>
            <a:off x="30480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6113" name="Text Box 33"/>
          <p:cNvSpPr txBox="1">
            <a:spLocks noChangeArrowheads="1"/>
          </p:cNvSpPr>
          <p:nvPr/>
        </p:nvSpPr>
        <p:spPr bwMode="auto">
          <a:xfrm>
            <a:off x="39624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6114" name="Text Box 34"/>
          <p:cNvSpPr txBox="1">
            <a:spLocks noChangeArrowheads="1"/>
          </p:cNvSpPr>
          <p:nvPr/>
        </p:nvSpPr>
        <p:spPr bwMode="auto">
          <a:xfrm>
            <a:off x="48768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6115" name="Text Box 35"/>
          <p:cNvSpPr txBox="1">
            <a:spLocks noChangeArrowheads="1"/>
          </p:cNvSpPr>
          <p:nvPr/>
        </p:nvSpPr>
        <p:spPr bwMode="auto">
          <a:xfrm>
            <a:off x="57912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6116" name="Text Box 36"/>
          <p:cNvSpPr txBox="1">
            <a:spLocks noChangeArrowheads="1"/>
          </p:cNvSpPr>
          <p:nvPr/>
        </p:nvSpPr>
        <p:spPr bwMode="auto">
          <a:xfrm>
            <a:off x="6705600" y="3810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6117"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118" name="Oval 38"/>
          <p:cNvSpPr>
            <a:spLocks noChangeArrowheads="1"/>
          </p:cNvSpPr>
          <p:nvPr/>
        </p:nvSpPr>
        <p:spPr bwMode="auto">
          <a:xfrm>
            <a:off x="6629400" y="4648200"/>
            <a:ext cx="533400" cy="533400"/>
          </a:xfrm>
          <a:prstGeom prst="ellipse">
            <a:avLst/>
          </a:prstGeom>
          <a:solidFill>
            <a:srgbClr val="FFFF00"/>
          </a:solidFill>
          <a:ln w="9525">
            <a:noFill/>
            <a:round/>
            <a:headEnd/>
            <a:tailEn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119" name="Text Box 39"/>
          <p:cNvSpPr txBox="1">
            <a:spLocks noChangeArrowheads="1"/>
          </p:cNvSpPr>
          <p:nvPr/>
        </p:nvSpPr>
        <p:spPr bwMode="auto">
          <a:xfrm>
            <a:off x="21336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6120" name="Text Box 40"/>
          <p:cNvSpPr txBox="1">
            <a:spLocks noChangeArrowheads="1"/>
          </p:cNvSpPr>
          <p:nvPr/>
        </p:nvSpPr>
        <p:spPr bwMode="auto">
          <a:xfrm>
            <a:off x="30480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6121" name="Text Box 41"/>
          <p:cNvSpPr txBox="1">
            <a:spLocks noChangeArrowheads="1"/>
          </p:cNvSpPr>
          <p:nvPr/>
        </p:nvSpPr>
        <p:spPr bwMode="auto">
          <a:xfrm>
            <a:off x="39624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6122" name="Text Box 42"/>
          <p:cNvSpPr txBox="1">
            <a:spLocks noChangeArrowheads="1"/>
          </p:cNvSpPr>
          <p:nvPr/>
        </p:nvSpPr>
        <p:spPr bwMode="auto">
          <a:xfrm>
            <a:off x="48768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6123" name="Text Box 43"/>
          <p:cNvSpPr txBox="1">
            <a:spLocks noChangeArrowheads="1"/>
          </p:cNvSpPr>
          <p:nvPr/>
        </p:nvSpPr>
        <p:spPr bwMode="auto">
          <a:xfrm>
            <a:off x="57912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6124" name="Text Box 44"/>
          <p:cNvSpPr txBox="1">
            <a:spLocks noChangeArrowheads="1"/>
          </p:cNvSpPr>
          <p:nvPr/>
        </p:nvSpPr>
        <p:spPr bwMode="auto">
          <a:xfrm>
            <a:off x="6705600" y="4572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6125" name="Arc 45"/>
          <p:cNvSpPr>
            <a:spLocks/>
          </p:cNvSpPr>
          <p:nvPr/>
        </p:nvSpPr>
        <p:spPr bwMode="auto">
          <a:xfrm rot="-10800000">
            <a:off x="4572000" y="5035550"/>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sz="2800">
              <a:solidFill>
                <a:srgbClr val="002060"/>
              </a:solidFill>
              <a:latin typeface="Times New Roman" pitchFamily="18" charset="0"/>
              <a:cs typeface="Times New Roman" pitchFamily="18" charset="0"/>
            </a:endParaRPr>
          </a:p>
        </p:txBody>
      </p:sp>
      <p:sp>
        <p:nvSpPr>
          <p:cNvPr id="46126" name="Text Box 46"/>
          <p:cNvSpPr txBox="1">
            <a:spLocks noChangeArrowheads="1"/>
          </p:cNvSpPr>
          <p:nvPr/>
        </p:nvSpPr>
        <p:spPr bwMode="auto">
          <a:xfrm>
            <a:off x="2133600" y="533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2</a:t>
            </a:r>
          </a:p>
        </p:txBody>
      </p:sp>
      <p:sp>
        <p:nvSpPr>
          <p:cNvPr id="46127" name="Text Box 47"/>
          <p:cNvSpPr txBox="1">
            <a:spLocks noChangeArrowheads="1"/>
          </p:cNvSpPr>
          <p:nvPr/>
        </p:nvSpPr>
        <p:spPr bwMode="auto">
          <a:xfrm>
            <a:off x="3048000" y="533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3</a:t>
            </a:r>
          </a:p>
        </p:txBody>
      </p:sp>
      <p:sp>
        <p:nvSpPr>
          <p:cNvPr id="46128" name="Text Box 48"/>
          <p:cNvSpPr txBox="1">
            <a:spLocks noChangeArrowheads="1"/>
          </p:cNvSpPr>
          <p:nvPr/>
        </p:nvSpPr>
        <p:spPr bwMode="auto">
          <a:xfrm>
            <a:off x="3962400" y="533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4</a:t>
            </a:r>
          </a:p>
        </p:txBody>
      </p:sp>
      <p:sp>
        <p:nvSpPr>
          <p:cNvPr id="46129" name="Text Box 49"/>
          <p:cNvSpPr txBox="1">
            <a:spLocks noChangeArrowheads="1"/>
          </p:cNvSpPr>
          <p:nvPr/>
        </p:nvSpPr>
        <p:spPr bwMode="auto">
          <a:xfrm>
            <a:off x="4876800" y="533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6</a:t>
            </a:r>
          </a:p>
        </p:txBody>
      </p:sp>
      <p:sp>
        <p:nvSpPr>
          <p:cNvPr id="46130" name="Text Box 50"/>
          <p:cNvSpPr txBox="1">
            <a:spLocks noChangeArrowheads="1"/>
          </p:cNvSpPr>
          <p:nvPr/>
        </p:nvSpPr>
        <p:spPr bwMode="auto">
          <a:xfrm>
            <a:off x="5791200" y="533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8</a:t>
            </a:r>
          </a:p>
        </p:txBody>
      </p:sp>
      <p:sp>
        <p:nvSpPr>
          <p:cNvPr id="46131" name="Text Box 51"/>
          <p:cNvSpPr txBox="1">
            <a:spLocks noChangeArrowheads="1"/>
          </p:cNvSpPr>
          <p:nvPr/>
        </p:nvSpPr>
        <p:spPr bwMode="auto">
          <a:xfrm>
            <a:off x="6705600" y="5334000"/>
            <a:ext cx="364202" cy="523220"/>
          </a:xfrm>
          <a:prstGeom prst="rect">
            <a:avLst/>
          </a:prstGeom>
          <a:noFill/>
          <a:ln w="9525">
            <a:noFill/>
            <a:miter lim="800000"/>
            <a:headEnd/>
            <a:tailEnd/>
          </a:ln>
          <a:effectLst/>
        </p:spPr>
        <p:txBody>
          <a:bodyPr wrap="none">
            <a:spAutoFit/>
          </a:bodyPr>
          <a:lstStyle/>
          <a:p>
            <a:r>
              <a:rPr lang="en-US" sz="2800">
                <a:solidFill>
                  <a:srgbClr val="002060"/>
                </a:solidFill>
                <a:latin typeface="Times New Roman" pitchFamily="18" charset="0"/>
                <a:cs typeface="Times New Roman" pitchFamily="18" charset="0"/>
              </a:rPr>
              <a:t>9</a:t>
            </a:r>
          </a:p>
        </p:txBody>
      </p:sp>
      <p:sp>
        <p:nvSpPr>
          <p:cNvPr id="46132" name="Text Box 52"/>
          <p:cNvSpPr txBox="1">
            <a:spLocks noChangeArrowheads="1"/>
          </p:cNvSpPr>
          <p:nvPr/>
        </p:nvSpPr>
        <p:spPr bwMode="auto">
          <a:xfrm>
            <a:off x="7254875" y="5334000"/>
            <a:ext cx="881973" cy="523220"/>
          </a:xfrm>
          <a:prstGeom prst="rect">
            <a:avLst/>
          </a:prstGeom>
          <a:noFill/>
          <a:ln w="9525">
            <a:noFill/>
            <a:miter lim="800000"/>
            <a:headEnd/>
            <a:tailEnd/>
          </a:ln>
          <a:effectLst/>
        </p:spPr>
        <p:txBody>
          <a:bodyPr wrap="none">
            <a:spAutoFit/>
          </a:bodyPr>
          <a:lstStyle/>
          <a:p>
            <a:r>
              <a:rPr lang="en-US" sz="2800" i="1">
                <a:solidFill>
                  <a:srgbClr val="002060"/>
                </a:solidFill>
                <a:latin typeface="Times New Roman" pitchFamily="18" charset="0"/>
                <a:cs typeface="Times New Roman" pitchFamily="18" charset="0"/>
              </a:rPr>
              <a:t>done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b="0" dirty="0">
                <a:solidFill>
                  <a:srgbClr val="C00000"/>
                </a:solidFill>
                <a:effectLst/>
                <a:latin typeface="Times New Roman" pitchFamily="18" charset="0"/>
                <a:cs typeface="Times New Roman" pitchFamily="18" charset="0"/>
              </a:rPr>
              <a:t>Insertion Sort</a:t>
            </a:r>
          </a:p>
        </p:txBody>
      </p:sp>
      <p:sp>
        <p:nvSpPr>
          <p:cNvPr id="2" name="Content Placeholder 1"/>
          <p:cNvSpPr>
            <a:spLocks noGrp="1"/>
          </p:cNvSpPr>
          <p:nvPr>
            <p:ph idx="1"/>
          </p:nvPr>
        </p:nvSpPr>
        <p:spPr/>
        <p:txBody>
          <a:bodyPr>
            <a:normAutofit lnSpcReduction="10000"/>
          </a:bodyPr>
          <a:lstStyle/>
          <a:p>
            <a:pPr marL="514350" indent="-514350">
              <a:buNone/>
            </a:pPr>
            <a:r>
              <a:rPr lang="en-US" sz="2400" dirty="0">
                <a:solidFill>
                  <a:srgbClr val="C00000"/>
                </a:solidFill>
                <a:latin typeface="Times New Roman" pitchFamily="18" charset="0"/>
                <a:cs typeface="Times New Roman" pitchFamily="18" charset="0"/>
              </a:rPr>
              <a:t>INSERTION_SORT (A, N)</a:t>
            </a:r>
            <a:endParaRPr lang="en-US" sz="2200" dirty="0">
              <a:solidFill>
                <a:srgbClr val="C00000"/>
              </a:solidFill>
              <a:latin typeface="Times New Roman" pitchFamily="18" charset="0"/>
              <a:cs typeface="Times New Roman" pitchFamily="18" charset="0"/>
            </a:endParaRPr>
          </a:p>
          <a:p>
            <a:pPr marL="400050" lvl="1" indent="0">
              <a:buNone/>
            </a:pPr>
            <a:r>
              <a:rPr lang="en-US" sz="2200" dirty="0">
                <a:solidFill>
                  <a:srgbClr val="002060"/>
                </a:solidFill>
                <a:latin typeface="Times New Roman" pitchFamily="18" charset="0"/>
                <a:cs typeface="Times New Roman" pitchFamily="18" charset="0"/>
              </a:rPr>
              <a:t>INSERTION-SORT (ARR, N)</a:t>
            </a:r>
          </a:p>
          <a:p>
            <a:pPr marL="400050" lvl="1" indent="0">
              <a:buNone/>
            </a:pPr>
            <a:r>
              <a:rPr lang="en-US" sz="2200" dirty="0">
                <a:solidFill>
                  <a:srgbClr val="002060"/>
                </a:solidFill>
                <a:latin typeface="Times New Roman" pitchFamily="18" charset="0"/>
                <a:cs typeface="Times New Roman" pitchFamily="18" charset="0"/>
              </a:rPr>
              <a:t>Step 1: Repeat Steps 2 to 5 for </a:t>
            </a:r>
            <a:r>
              <a:rPr lang="en-US" sz="2200" dirty="0" err="1">
                <a:solidFill>
                  <a:srgbClr val="002060"/>
                </a:solidFill>
                <a:latin typeface="Times New Roman" pitchFamily="18" charset="0"/>
                <a:cs typeface="Times New Roman" pitchFamily="18" charset="0"/>
              </a:rPr>
              <a:t>i</a:t>
            </a:r>
            <a:r>
              <a:rPr lang="en-US" sz="2200" dirty="0">
                <a:solidFill>
                  <a:srgbClr val="002060"/>
                </a:solidFill>
                <a:latin typeface="Times New Roman" pitchFamily="18" charset="0"/>
                <a:cs typeface="Times New Roman" pitchFamily="18" charset="0"/>
              </a:rPr>
              <a:t> = 1 to N – 1</a:t>
            </a:r>
          </a:p>
          <a:p>
            <a:pPr marL="400050" lvl="1" indent="0">
              <a:buNone/>
            </a:pPr>
            <a:r>
              <a:rPr lang="en-US" sz="2200" dirty="0">
                <a:solidFill>
                  <a:srgbClr val="002060"/>
                </a:solidFill>
                <a:latin typeface="Times New Roman" pitchFamily="18" charset="0"/>
                <a:cs typeface="Times New Roman" pitchFamily="18" charset="0"/>
              </a:rPr>
              <a:t>Step 2: SET TEMP = ARR[</a:t>
            </a:r>
            <a:r>
              <a:rPr lang="en-US" sz="2200" dirty="0" err="1">
                <a:solidFill>
                  <a:srgbClr val="002060"/>
                </a:solidFill>
                <a:latin typeface="Times New Roman" pitchFamily="18" charset="0"/>
                <a:cs typeface="Times New Roman" pitchFamily="18" charset="0"/>
              </a:rPr>
              <a:t>i</a:t>
            </a:r>
            <a:r>
              <a:rPr lang="en-US" sz="2200" dirty="0">
                <a:solidFill>
                  <a:srgbClr val="002060"/>
                </a:solidFill>
                <a:latin typeface="Times New Roman" pitchFamily="18" charset="0"/>
                <a:cs typeface="Times New Roman" pitchFamily="18" charset="0"/>
              </a:rPr>
              <a:t>]</a:t>
            </a:r>
          </a:p>
          <a:p>
            <a:pPr marL="400050" lvl="1" indent="0">
              <a:buNone/>
            </a:pPr>
            <a:r>
              <a:rPr lang="en-US" sz="2200" dirty="0">
                <a:solidFill>
                  <a:srgbClr val="002060"/>
                </a:solidFill>
                <a:latin typeface="Times New Roman" pitchFamily="18" charset="0"/>
                <a:cs typeface="Times New Roman" pitchFamily="18" charset="0"/>
              </a:rPr>
              <a:t>Step 3: SET J = </a:t>
            </a:r>
            <a:r>
              <a:rPr lang="en-US" sz="2200" dirty="0" err="1">
                <a:solidFill>
                  <a:srgbClr val="002060"/>
                </a:solidFill>
                <a:latin typeface="Times New Roman" pitchFamily="18" charset="0"/>
                <a:cs typeface="Times New Roman" pitchFamily="18" charset="0"/>
              </a:rPr>
              <a:t>i</a:t>
            </a:r>
            <a:r>
              <a:rPr lang="en-US" sz="2200" dirty="0">
                <a:solidFill>
                  <a:srgbClr val="002060"/>
                </a:solidFill>
                <a:latin typeface="Times New Roman" pitchFamily="18" charset="0"/>
                <a:cs typeface="Times New Roman" pitchFamily="18" charset="0"/>
              </a:rPr>
              <a:t> – 1 //comparison</a:t>
            </a:r>
          </a:p>
          <a:p>
            <a:pPr marL="400050" lvl="1" indent="0">
              <a:buNone/>
            </a:pPr>
            <a:r>
              <a:rPr lang="en-US" sz="2200" dirty="0">
                <a:solidFill>
                  <a:srgbClr val="002060"/>
                </a:solidFill>
                <a:latin typeface="Times New Roman" pitchFamily="18" charset="0"/>
                <a:cs typeface="Times New Roman" pitchFamily="18" charset="0"/>
              </a:rPr>
              <a:t>Step 4: Repeat while (j&gt;=0 &amp;&amp; a[j] &gt; temp)</a:t>
            </a:r>
          </a:p>
          <a:p>
            <a:pPr marL="400050" lvl="1" indent="0">
              <a:buNone/>
            </a:pPr>
            <a:r>
              <a:rPr lang="en-US" sz="2200" dirty="0">
                <a:solidFill>
                  <a:srgbClr val="002060"/>
                </a:solidFill>
                <a:latin typeface="Times New Roman" pitchFamily="18" charset="0"/>
                <a:cs typeface="Times New Roman" pitchFamily="18" charset="0"/>
              </a:rPr>
              <a:t>	SET ARR[J + 1] = ARR[J]</a:t>
            </a:r>
          </a:p>
          <a:p>
            <a:pPr marL="400050" lvl="1" indent="0">
              <a:buNone/>
            </a:pPr>
            <a:r>
              <a:rPr lang="en-US" sz="2200" dirty="0">
                <a:solidFill>
                  <a:srgbClr val="002060"/>
                </a:solidFill>
                <a:latin typeface="Times New Roman" pitchFamily="18" charset="0"/>
                <a:cs typeface="Times New Roman" pitchFamily="18" charset="0"/>
              </a:rPr>
              <a:t>	SET J = J - 1</a:t>
            </a:r>
          </a:p>
          <a:p>
            <a:pPr marL="400050" lvl="1" indent="0">
              <a:buNone/>
            </a:pPr>
            <a:r>
              <a:rPr lang="en-US" sz="2200" dirty="0">
                <a:solidFill>
                  <a:srgbClr val="002060"/>
                </a:solidFill>
                <a:latin typeface="Times New Roman" pitchFamily="18" charset="0"/>
                <a:cs typeface="Times New Roman" pitchFamily="18" charset="0"/>
              </a:rPr>
              <a:t>	[END OF INNER LOOP]</a:t>
            </a:r>
          </a:p>
          <a:p>
            <a:pPr marL="400050" lvl="1" indent="0">
              <a:buNone/>
            </a:pPr>
            <a:r>
              <a:rPr lang="en-US" sz="2200" dirty="0">
                <a:solidFill>
                  <a:srgbClr val="002060"/>
                </a:solidFill>
                <a:latin typeface="Times New Roman" pitchFamily="18" charset="0"/>
                <a:cs typeface="Times New Roman" pitchFamily="18" charset="0"/>
              </a:rPr>
              <a:t>Step 5: SET ARR[J + 1] = TEMP</a:t>
            </a:r>
          </a:p>
          <a:p>
            <a:pPr marL="400050" lvl="1" indent="0">
              <a:buNone/>
            </a:pPr>
            <a:r>
              <a:rPr lang="en-US" sz="2200" dirty="0">
                <a:solidFill>
                  <a:srgbClr val="002060"/>
                </a:solidFill>
                <a:latin typeface="Times New Roman" pitchFamily="18" charset="0"/>
                <a:cs typeface="Times New Roman" pitchFamily="18" charset="0"/>
              </a:rPr>
              <a:t>	[END OF LOOP]</a:t>
            </a:r>
          </a:p>
          <a:p>
            <a:pPr marL="400050" lvl="1" indent="0">
              <a:buNone/>
            </a:pPr>
            <a:r>
              <a:rPr lang="en-US" sz="2200" dirty="0">
                <a:solidFill>
                  <a:srgbClr val="002060"/>
                </a:solidFill>
                <a:latin typeface="Times New Roman" pitchFamily="18" charset="0"/>
                <a:cs typeface="Times New Roman" pitchFamily="18" charset="0"/>
              </a:rPr>
              <a:t>Step 6: EXIT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4E17-5E1B-5855-89D7-C6930B39854E}"/>
              </a:ext>
            </a:extLst>
          </p:cNvPr>
          <p:cNvSpPr>
            <a:spLocks noGrp="1"/>
          </p:cNvSpPr>
          <p:nvPr>
            <p:ph type="title"/>
          </p:nvPr>
        </p:nvSpPr>
        <p:spPr/>
        <p:txBody>
          <a:bodyPr/>
          <a:lstStyle/>
          <a:p>
            <a:r>
              <a:rPr lang="en-IN" dirty="0"/>
              <a:t>Advantages of Insertion Sort</a:t>
            </a:r>
          </a:p>
        </p:txBody>
      </p:sp>
      <p:sp>
        <p:nvSpPr>
          <p:cNvPr id="3" name="Content Placeholder 2">
            <a:extLst>
              <a:ext uri="{FF2B5EF4-FFF2-40B4-BE49-F238E27FC236}">
                <a16:creationId xmlns:a16="http://schemas.microsoft.com/office/drawing/2014/main" id="{B6724F27-5849-7625-928E-BB03059C2136}"/>
              </a:ext>
            </a:extLst>
          </p:cNvPr>
          <p:cNvSpPr>
            <a:spLocks noGrp="1"/>
          </p:cNvSpPr>
          <p:nvPr>
            <p:ph idx="1"/>
          </p:nvPr>
        </p:nvSpPr>
        <p:spPr>
          <a:xfrm>
            <a:off x="457200" y="1600200"/>
            <a:ext cx="8229600" cy="5121275"/>
          </a:xfrm>
        </p:spPr>
        <p:txBody>
          <a:bodyPr>
            <a:normAutofit fontScale="85000" lnSpcReduction="20000"/>
          </a:bodyPr>
          <a:lstStyle/>
          <a:p>
            <a:pPr marL="0" indent="0">
              <a:buNone/>
            </a:pPr>
            <a:r>
              <a:rPr lang="en-US" dirty="0"/>
              <a:t>The advantages of this sorting algorithm are as follows:</a:t>
            </a:r>
          </a:p>
          <a:p>
            <a:r>
              <a:rPr lang="en-US" dirty="0"/>
              <a:t> It is easy to implement and efficient to use on small sets of data.</a:t>
            </a:r>
          </a:p>
          <a:p>
            <a:r>
              <a:rPr lang="en-US" dirty="0"/>
              <a:t>It can be efficiently implemented on data sets that are already substantially sorted.</a:t>
            </a:r>
          </a:p>
          <a:p>
            <a:r>
              <a:rPr lang="en-US" dirty="0"/>
              <a:t>It performs better than algorithms like selection sort and bubble sort. Insertion sort algorithm is simpler than shell sort, with only a small trade-off in efficiency. It is over twice as fast as the bubble sort and almost 40 per cent faster than the selection sort.</a:t>
            </a:r>
          </a:p>
          <a:p>
            <a:r>
              <a:rPr lang="en-US" dirty="0"/>
              <a:t>It requires less memory space (only O(1) of additional memory space).</a:t>
            </a:r>
          </a:p>
          <a:p>
            <a:r>
              <a:rPr lang="en-US" dirty="0"/>
              <a:t>It is said to be online, as it can sort a list as and when it receives new elements</a:t>
            </a:r>
            <a:endParaRPr lang="en-IN" dirty="0"/>
          </a:p>
        </p:txBody>
      </p:sp>
    </p:spTree>
    <p:extLst>
      <p:ext uri="{BB962C8B-B14F-4D97-AF65-F5344CB8AC3E}">
        <p14:creationId xmlns:p14="http://schemas.microsoft.com/office/powerpoint/2010/main" val="80105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152400"/>
            <a:ext cx="8183880" cy="899160"/>
          </a:xfrm>
        </p:spPr>
        <p:txBody>
          <a:bodyPr>
            <a:normAutofit/>
          </a:bodyPr>
          <a:lstStyle/>
          <a:p>
            <a:pPr algn="ctr"/>
            <a:r>
              <a:rPr lang="en-US" sz="4000" b="0" dirty="0">
                <a:solidFill>
                  <a:srgbClr val="C00000"/>
                </a:solidFill>
                <a:effectLst/>
                <a:latin typeface="Times New Roman" pitchFamily="18" charset="0"/>
                <a:cs typeface="Times New Roman" pitchFamily="18" charset="0"/>
              </a:rPr>
              <a:t>Insertion Sort Complexity</a:t>
            </a:r>
          </a:p>
        </p:txBody>
      </p:sp>
      <p:sp>
        <p:nvSpPr>
          <p:cNvPr id="2" name="Content Placeholder 1"/>
          <p:cNvSpPr>
            <a:spLocks noGrp="1"/>
          </p:cNvSpPr>
          <p:nvPr>
            <p:ph idx="1"/>
          </p:nvPr>
        </p:nvSpPr>
        <p:spPr>
          <a:xfrm>
            <a:off x="304800" y="914400"/>
            <a:ext cx="8610600" cy="5334000"/>
          </a:xfrm>
        </p:spPr>
        <p:txBody>
          <a:bodyPr>
            <a:noAutofit/>
          </a:bodyPr>
          <a:lstStyle/>
          <a:p>
            <a:pPr marL="914400" lvl="1" indent="-514350">
              <a:buFont typeface="Wingdings" pitchFamily="2" charset="2"/>
              <a:buChar char="Ø"/>
            </a:pPr>
            <a:r>
              <a:rPr lang="en-US" sz="2400" dirty="0">
                <a:solidFill>
                  <a:srgbClr val="002060"/>
                </a:solidFill>
                <a:latin typeface="Times New Roman" pitchFamily="18" charset="0"/>
                <a:cs typeface="Times New Roman" pitchFamily="18" charset="0"/>
              </a:rPr>
              <a:t>This Sorting algorithm is frequently used when n is very small.</a:t>
            </a:r>
          </a:p>
          <a:p>
            <a:pPr marL="914400" lvl="1"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914400" lvl="1" indent="-514350">
              <a:buFont typeface="Wingdings" pitchFamily="2" charset="2"/>
              <a:buChar char="Ø"/>
            </a:pPr>
            <a:r>
              <a:rPr lang="en-US" sz="2400" dirty="0">
                <a:solidFill>
                  <a:srgbClr val="002060"/>
                </a:solidFill>
                <a:latin typeface="Times New Roman" pitchFamily="18" charset="0"/>
                <a:cs typeface="Times New Roman" pitchFamily="18" charset="0"/>
              </a:rPr>
              <a:t>Worst case occurs when array is in reverse order. The inner loop must use K – 1 comparisons.</a:t>
            </a:r>
          </a:p>
          <a:p>
            <a:pPr marL="914400" lvl="1" indent="-514350">
              <a:buNone/>
            </a:pPr>
            <a:r>
              <a:rPr lang="en-US" sz="2400" dirty="0">
                <a:solidFill>
                  <a:srgbClr val="002060"/>
                </a:solidFill>
                <a:latin typeface="Times New Roman" pitchFamily="18" charset="0"/>
                <a:cs typeface="Times New Roman" pitchFamily="18" charset="0"/>
              </a:rPr>
              <a:t> </a:t>
            </a:r>
          </a:p>
          <a:p>
            <a:pPr marL="914400" lvl="1" indent="-514350">
              <a:buNone/>
            </a:pPr>
            <a:r>
              <a:rPr lang="en-US" sz="2400" dirty="0">
                <a:solidFill>
                  <a:srgbClr val="002060"/>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f(n) = 1 + 2  + 3 + ….+ (n – 1) = n(n – 1)/2</a:t>
            </a:r>
            <a:br>
              <a:rPr lang="en-US" sz="2400" dirty="0">
                <a:solidFill>
                  <a:srgbClr val="C00000"/>
                </a:solidFill>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      = O(n</a:t>
            </a:r>
            <a:r>
              <a:rPr lang="en-US" sz="2400" baseline="30000" dirty="0">
                <a:solidFill>
                  <a:srgbClr val="C00000"/>
                </a:solidFill>
                <a:latin typeface="Times New Roman" pitchFamily="18" charset="0"/>
                <a:cs typeface="Times New Roman" pitchFamily="18" charset="0"/>
              </a:rPr>
              <a:t>2</a:t>
            </a:r>
            <a:r>
              <a:rPr lang="en-US" sz="2400" dirty="0">
                <a:solidFill>
                  <a:srgbClr val="C00000"/>
                </a:solidFill>
                <a:latin typeface="Times New Roman" pitchFamily="18" charset="0"/>
                <a:cs typeface="Times New Roman" pitchFamily="18" charset="0"/>
              </a:rPr>
              <a:t>)</a:t>
            </a:r>
          </a:p>
          <a:p>
            <a:pPr marL="914400" lvl="1" indent="-514350">
              <a:buNone/>
            </a:pPr>
            <a:endParaRPr lang="en-US" sz="2400" dirty="0">
              <a:solidFill>
                <a:srgbClr val="002060"/>
              </a:solidFill>
              <a:latin typeface="Times New Roman" pitchFamily="18" charset="0"/>
              <a:cs typeface="Times New Roman" pitchFamily="18" charset="0"/>
            </a:endParaRPr>
          </a:p>
          <a:p>
            <a:pPr marL="914400" lvl="1" indent="-514350">
              <a:buFont typeface="Wingdings" pitchFamily="2" charset="2"/>
              <a:buChar char="Ø"/>
            </a:pPr>
            <a:r>
              <a:rPr lang="en-US" sz="2400" dirty="0">
                <a:solidFill>
                  <a:srgbClr val="002060"/>
                </a:solidFill>
                <a:latin typeface="Times New Roman" pitchFamily="18" charset="0"/>
                <a:cs typeface="Times New Roman" pitchFamily="18" charset="0"/>
              </a:rPr>
              <a:t>In average case, there will be approximately (K – 1)/2 comparisons in the inner loop. </a:t>
            </a:r>
          </a:p>
          <a:p>
            <a:pPr marL="914400" lvl="1" indent="-514350">
              <a:buNone/>
            </a:pPr>
            <a:r>
              <a:rPr lang="en-US" sz="2400" dirty="0">
                <a:solidFill>
                  <a:srgbClr val="002060"/>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f(n) = 1 + 2  + 3 + ….+ (n – 1)/2 = n(n – 1)/4 </a:t>
            </a:r>
            <a:br>
              <a:rPr lang="en-US" sz="2400" dirty="0">
                <a:solidFill>
                  <a:srgbClr val="C00000"/>
                </a:solidFill>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       = O(n</a:t>
            </a:r>
            <a:r>
              <a:rPr lang="en-US" sz="2400" baseline="30000" dirty="0">
                <a:solidFill>
                  <a:srgbClr val="C00000"/>
                </a:solidFill>
                <a:latin typeface="Times New Roman" pitchFamily="18" charset="0"/>
                <a:cs typeface="Times New Roman" pitchFamily="18" charset="0"/>
              </a:rPr>
              <a:t>2</a:t>
            </a:r>
            <a:r>
              <a:rPr lang="en-US" sz="2400" dirty="0">
                <a:solidFill>
                  <a:srgbClr val="C00000"/>
                </a:solidFill>
                <a:latin typeface="Times New Roman" pitchFamily="18" charset="0"/>
                <a:cs typeface="Times New Roman" pitchFamily="18" charset="0"/>
              </a:rPr>
              <a:t>)</a:t>
            </a:r>
          </a:p>
          <a:p>
            <a:pPr marL="914400" lvl="1" indent="-514350">
              <a:buNone/>
            </a:pPr>
            <a:endParaRPr lang="en-US" sz="24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down)">
                                      <p:cBhvr>
                                        <p:cTn id="16" dur="500"/>
                                        <p:tgtEl>
                                          <p:spTgt spid="2">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down)">
                                      <p:cBhvr>
                                        <p:cTn id="19" dur="500"/>
                                        <p:tgtEl>
                                          <p:spTgt spid="2">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estion_mark1.jpeg"/>
          <p:cNvPicPr>
            <a:picLocks noGrp="1" noChangeAspect="1"/>
          </p:cNvPicPr>
          <p:nvPr>
            <p:ph idx="1"/>
          </p:nvPr>
        </p:nvPicPr>
        <p:blipFill>
          <a:blip r:embed="rId2" cstate="print"/>
          <a:stretch>
            <a:fillRect/>
          </a:stretch>
        </p:blipFill>
        <p:spPr>
          <a:xfrm>
            <a:off x="2499518" y="1432718"/>
            <a:ext cx="4053682" cy="405368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FF93-2F35-4F85-BB3D-1AF37F4FDF17}"/>
              </a:ext>
            </a:extLst>
          </p:cNvPr>
          <p:cNvSpPr>
            <a:spLocks noGrp="1"/>
          </p:cNvSpPr>
          <p:nvPr>
            <p:ph type="title"/>
          </p:nvPr>
        </p:nvSpPr>
        <p:spPr/>
        <p:txBody>
          <a:bodyPr/>
          <a:lstStyle/>
          <a:p>
            <a:r>
              <a:rPr lang="en-US" sz="4400" dirty="0">
                <a:solidFill>
                  <a:srgbClr val="C00000"/>
                </a:solidFill>
              </a:rPr>
              <a:t>Sorting (Bubble Sort)</a:t>
            </a:r>
            <a:endParaRPr lang="en-US" dirty="0"/>
          </a:p>
        </p:txBody>
      </p:sp>
      <p:sp>
        <p:nvSpPr>
          <p:cNvPr id="3" name="Text Placeholder 2">
            <a:extLst>
              <a:ext uri="{FF2B5EF4-FFF2-40B4-BE49-F238E27FC236}">
                <a16:creationId xmlns:a16="http://schemas.microsoft.com/office/drawing/2014/main" id="{AC9B1AA1-8B14-486F-A063-30A70D1B9396}"/>
              </a:ext>
            </a:extLst>
          </p:cNvPr>
          <p:cNvSpPr>
            <a:spLocks noGrp="1"/>
          </p:cNvSpPr>
          <p:nvPr>
            <p:ph type="body" idx="1"/>
          </p:nvPr>
        </p:nvSpPr>
        <p:spPr/>
        <p:txBody>
          <a:bodyPr>
            <a:normAutofit fontScale="85000" lnSpcReduction="10000"/>
          </a:bodyPr>
          <a:lstStyle/>
          <a:p>
            <a:pPr marL="0" indent="0" algn="just">
              <a:buNone/>
            </a:pPr>
            <a:r>
              <a:rPr lang="en-US" b="1" i="0" dirty="0">
                <a:solidFill>
                  <a:srgbClr val="0A1C33"/>
                </a:solidFill>
                <a:effectLst/>
                <a:latin typeface="Times New Roman" panose="02020603050405020304" pitchFamily="18" charset="0"/>
                <a:cs typeface="Times New Roman" panose="02020603050405020304" pitchFamily="18" charset="0"/>
              </a:rPr>
              <a:t>What does bubble sort mean?</a:t>
            </a:r>
          </a:p>
          <a:p>
            <a:pPr algn="just"/>
            <a:r>
              <a:rPr lang="en-US" b="0" i="0" dirty="0">
                <a:solidFill>
                  <a:srgbClr val="0A1C33"/>
                </a:solidFill>
                <a:effectLst/>
                <a:latin typeface="Times New Roman" panose="02020603050405020304" pitchFamily="18" charset="0"/>
                <a:cs typeface="Times New Roman" panose="02020603050405020304" pitchFamily="18" charset="0"/>
              </a:rPr>
              <a:t>The name bubble sort comes from the fact that smaller or larger elements "bubble" to the top of a dataset. In the previous example of [3, 1, 4, 2], the 3 and 4 are bubbling up the dataset to find their proper positions.</a:t>
            </a:r>
          </a:p>
          <a:p>
            <a:pPr algn="just"/>
            <a:r>
              <a:rPr lang="en-US" b="0" i="0" dirty="0">
                <a:solidFill>
                  <a:srgbClr val="0A1C33"/>
                </a:solidFill>
                <a:effectLst/>
                <a:latin typeface="Times New Roman" panose="02020603050405020304" pitchFamily="18" charset="0"/>
                <a:cs typeface="Times New Roman" panose="02020603050405020304" pitchFamily="18" charset="0"/>
              </a:rPr>
              <a:t>This algorithm is alternatively called the sinking sort for the opposite reason; some of the elements are sinking to the bottom of the dataset. In our example, the 1 and the 2 are sinking elements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0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81000" y="228600"/>
            <a:ext cx="8382000" cy="707846"/>
          </a:xfrm>
          <a:prstGeom prst="rect">
            <a:avLst/>
          </a:prstGeom>
          <a:noFill/>
          <a:ln>
            <a:noFill/>
          </a:ln>
        </p:spPr>
        <p:txBody>
          <a:bodyPr wrap="square" lIns="91425" tIns="45700" rIns="91425" bIns="45700" anchor="t" anchorCtr="0">
            <a:spAutoFit/>
          </a:bodyPr>
          <a:lstStyle/>
          <a:p>
            <a:r>
              <a:rPr lang="en-US" sz="4000" dirty="0">
                <a:solidFill>
                  <a:srgbClr val="C00000"/>
                </a:solidFill>
              </a:rPr>
              <a:t>Sorting</a:t>
            </a:r>
          </a:p>
        </p:txBody>
      </p:sp>
      <p:sp>
        <p:nvSpPr>
          <p:cNvPr id="23" name="Text Placeholder 22"/>
          <p:cNvSpPr>
            <a:spLocks noGrp="1"/>
          </p:cNvSpPr>
          <p:nvPr>
            <p:ph type="body" idx="1"/>
          </p:nvPr>
        </p:nvSpPr>
        <p:spPr>
          <a:xfrm>
            <a:off x="304800" y="1066800"/>
            <a:ext cx="8305800" cy="5105400"/>
          </a:xfrm>
        </p:spPr>
        <p:txBody>
          <a:bodyPr>
            <a:normAutofit fontScale="85000" lnSpcReduction="20000"/>
          </a:bodyPr>
          <a:lstStyle/>
          <a:p>
            <a:pPr marL="0" indent="0" algn="just">
              <a:buNone/>
            </a:pPr>
            <a:r>
              <a:rPr lang="en-US" sz="2400" dirty="0">
                <a:solidFill>
                  <a:srgbClr val="002060"/>
                </a:solidFill>
              </a:rPr>
              <a:t> </a:t>
            </a:r>
            <a:r>
              <a:rPr lang="en-US" dirty="0"/>
              <a:t>Sorting is the process of arranging the elements of an array so that they can be placed either in ascending or descending order</a:t>
            </a:r>
            <a:r>
              <a:rPr lang="en-US" sz="2400" dirty="0">
                <a:solidFill>
                  <a:srgbClr val="002060"/>
                </a:solidFill>
              </a:rPr>
              <a:t>.</a:t>
            </a:r>
          </a:p>
          <a:p>
            <a:pPr marL="0" indent="0" algn="just">
              <a:buNone/>
            </a:pPr>
            <a:r>
              <a:rPr lang="en-US" dirty="0"/>
              <a:t>For example, consider an array A = {A1, A2, A3, A4, ?? An }</a:t>
            </a:r>
            <a:endParaRPr lang="en-US" sz="2400" dirty="0">
              <a:solidFill>
                <a:srgbClr val="002060"/>
              </a:solidFill>
            </a:endParaRPr>
          </a:p>
          <a:p>
            <a:pPr algn="just"/>
            <a:endParaRPr lang="en-US" sz="2400" dirty="0">
              <a:solidFill>
                <a:srgbClr val="002060"/>
              </a:solidFill>
            </a:endParaRPr>
          </a:p>
          <a:p>
            <a:pPr algn="just" fontAlgn="base"/>
            <a:r>
              <a:rPr lang="en-US" b="1" dirty="0"/>
              <a:t>Why Sorting Algorithms are Important</a:t>
            </a:r>
          </a:p>
          <a:p>
            <a:pPr algn="just" fontAlgn="base"/>
            <a:r>
              <a:rPr lang="en-US" dirty="0"/>
              <a:t>Since they can often reduce the complexity of a problem, sorting algorithms are very important in computer science. These algorithms have direct applications in searching algorithms, database algorithms, divide and conquer methods, data structure algorithms, and many more.</a:t>
            </a:r>
          </a:p>
          <a:p>
            <a:pPr algn="just"/>
            <a:endParaRPr lang="en-US" sz="2400" dirty="0">
              <a:solidFill>
                <a:srgbClr val="002060"/>
              </a:solidFill>
            </a:endParaRPr>
          </a:p>
          <a:p>
            <a:pPr algn="just">
              <a:buNone/>
            </a:pPr>
            <a:endParaRPr lang="en-US" sz="2800" i="1" baseline="-25000" dirty="0">
              <a:solidFill>
                <a:srgbClr val="00206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2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20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0955-C8DD-15B0-C189-AFB7E566E609}"/>
              </a:ext>
            </a:extLst>
          </p:cNvPr>
          <p:cNvSpPr>
            <a:spLocks noGrp="1"/>
          </p:cNvSpPr>
          <p:nvPr>
            <p:ph type="title"/>
          </p:nvPr>
        </p:nvSpPr>
        <p:spPr/>
        <p:txBody>
          <a:bodyPr/>
          <a:lstStyle/>
          <a:p>
            <a:r>
              <a:rPr lang="en-US" sz="4400" dirty="0">
                <a:solidFill>
                  <a:srgbClr val="C00000"/>
                </a:solidFill>
              </a:rPr>
              <a:t>Bubble sort</a:t>
            </a:r>
            <a:endParaRPr lang="en-IN" dirty="0">
              <a:solidFill>
                <a:srgbClr val="C00000"/>
              </a:solidFill>
            </a:endParaRPr>
          </a:p>
        </p:txBody>
      </p:sp>
      <p:sp>
        <p:nvSpPr>
          <p:cNvPr id="3" name="Text Placeholder 2">
            <a:extLst>
              <a:ext uri="{FF2B5EF4-FFF2-40B4-BE49-F238E27FC236}">
                <a16:creationId xmlns:a16="http://schemas.microsoft.com/office/drawing/2014/main" id="{D6F03AFF-D60C-F538-5ABB-E4F13D6339EB}"/>
              </a:ext>
            </a:extLst>
          </p:cNvPr>
          <p:cNvSpPr>
            <a:spLocks noGrp="1"/>
          </p:cNvSpPr>
          <p:nvPr>
            <p:ph type="body" idx="1"/>
          </p:nvPr>
        </p:nvSpPr>
        <p:spPr>
          <a:xfrm>
            <a:off x="762000" y="990600"/>
            <a:ext cx="7772400" cy="5486400"/>
          </a:xfrm>
        </p:spPr>
        <p:txBody>
          <a:bodyPr>
            <a:normAutofit/>
          </a:bodyPr>
          <a:lstStyle/>
          <a:p>
            <a:pPr marL="0" indent="0" algn="just">
              <a:buNone/>
            </a:pPr>
            <a:r>
              <a:rPr lang="en-US" dirty="0"/>
              <a:t>Bubble Sort is the simplest sorting algorithm that works by repeatedly swapping the adjacent elements if they are in the wrong order. This algorithm is not suitable for large data sets as its average and worst-case time complexity is quite high.</a:t>
            </a:r>
            <a:endParaRPr lang="en-IN" dirty="0"/>
          </a:p>
        </p:txBody>
      </p:sp>
    </p:spTree>
    <p:extLst>
      <p:ext uri="{BB962C8B-B14F-4D97-AF65-F5344CB8AC3E}">
        <p14:creationId xmlns:p14="http://schemas.microsoft.com/office/powerpoint/2010/main" val="136162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bble Sort">
            <a:extLst>
              <a:ext uri="{FF2B5EF4-FFF2-40B4-BE49-F238E27FC236}">
                <a16:creationId xmlns:a16="http://schemas.microsoft.com/office/drawing/2014/main" id="{4F6279C8-D9BB-4717-B38A-5B2320283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3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85E8A7-BEDC-4661-8E1D-4E12F2186A49}"/>
              </a:ext>
            </a:extLst>
          </p:cNvPr>
          <p:cNvSpPr>
            <a:spLocks noGrp="1"/>
          </p:cNvSpPr>
          <p:nvPr>
            <p:ph type="ftr" idx="11"/>
          </p:nvPr>
        </p:nvSpPr>
        <p:spPr/>
        <p:txBody>
          <a:bodyPr/>
          <a:lstStyle/>
          <a:p>
            <a:r>
              <a:rPr lang="en-US"/>
              <a:t>Ravi Kant Sahu, Asst. Professor @ LPU Phagwara (Punjab) India</a:t>
            </a:r>
          </a:p>
        </p:txBody>
      </p:sp>
      <p:sp>
        <p:nvSpPr>
          <p:cNvPr id="5" name="Rectangle 1">
            <a:extLst>
              <a:ext uri="{FF2B5EF4-FFF2-40B4-BE49-F238E27FC236}">
                <a16:creationId xmlns:a16="http://schemas.microsoft.com/office/drawing/2014/main" id="{8B2B4850-CB8F-41B6-919C-5B2E2BBD6D78}"/>
              </a:ext>
            </a:extLst>
          </p:cNvPr>
          <p:cNvSpPr>
            <a:spLocks noGrp="1" noChangeArrowheads="1"/>
          </p:cNvSpPr>
          <p:nvPr>
            <p:ph type="body" idx="1"/>
          </p:nvPr>
        </p:nvSpPr>
        <p:spPr bwMode="auto">
          <a:xfrm>
            <a:off x="152400" y="152400"/>
            <a:ext cx="8686800" cy="7017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Time Complexity Analysis of Bubble Sort: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Best Case:</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best case occurs when the array is already sorted. So the number of comparisons required is N-1 and the number of swaps required = 0. Hence the best-case complexity is </a:t>
            </a: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O(N)</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Worst Case:</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worst-case condition for bubble sort occurs when elements of the array are arranged in decreasing order.</a:t>
            </a:r>
            <a:b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the worst case, the total number of iterations or passes required to sort a given array is </a:t>
            </a: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(N-1). </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where ‘N’ is the number of elements present in the array.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pass 1:</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comparisons = (N-1)</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swaps = (N-1)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pass 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comparisons = (N-2)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swaps = (N-2)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pass 3:</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comparisons = (N-3)</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swaps = (N-3)</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7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DFDE65-CEE2-41F4-8749-4645DA740F7C}"/>
              </a:ext>
            </a:extLst>
          </p:cNvPr>
          <p:cNvSpPr>
            <a:spLocks noGrp="1"/>
          </p:cNvSpPr>
          <p:nvPr>
            <p:ph type="body" idx="1"/>
          </p:nvPr>
        </p:nvSpPr>
        <p:spPr>
          <a:xfrm>
            <a:off x="762000" y="228600"/>
            <a:ext cx="7772400" cy="5486400"/>
          </a:xfrm>
        </p:spPr>
        <p:txBody>
          <a:bodyPr>
            <a:noAutofit/>
          </a:bodyPr>
          <a:lstStyle/>
          <a:p>
            <a:pPr rtl="0" fontAlgn="base"/>
            <a:r>
              <a:rPr lang="en-US" sz="2000" b="1" i="1" dirty="0">
                <a:solidFill>
                  <a:schemeClr val="tx1"/>
                </a:solidFill>
                <a:effectLst/>
                <a:latin typeface="Times New Roman" panose="02020603050405020304" pitchFamily="18" charset="0"/>
                <a:cs typeface="Times New Roman" panose="02020603050405020304" pitchFamily="18" charset="0"/>
              </a:rPr>
              <a:t>At pass N-1:</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Number of comparisons = 1</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Number of swaps = 1</a:t>
            </a:r>
          </a:p>
          <a:p>
            <a:pPr rtl="0" fontAlgn="base"/>
            <a:r>
              <a:rPr lang="en-US" sz="2000" b="0" i="1" dirty="0">
                <a:solidFill>
                  <a:schemeClr val="tx1"/>
                </a:solidFill>
                <a:effectLst/>
                <a:latin typeface="Times New Roman" panose="02020603050405020304" pitchFamily="18" charset="0"/>
                <a:cs typeface="Times New Roman" panose="02020603050405020304" pitchFamily="18" charset="0"/>
              </a:rPr>
              <a:t>Now, calculate total number of comparison required to sort the array</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 (N-1) + (N-2) +  (N-3) + . . . 2 + 1</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 (N-1)*(N-1+1)/2  { by using sum of N natural Number formula }</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 </a:t>
            </a:r>
            <a:r>
              <a:rPr lang="en-US" sz="2000" b="1" i="1" dirty="0">
                <a:solidFill>
                  <a:schemeClr val="tx1"/>
                </a:solidFill>
                <a:effectLst/>
                <a:latin typeface="Times New Roman" panose="02020603050405020304" pitchFamily="18" charset="0"/>
                <a:cs typeface="Times New Roman" panose="02020603050405020304" pitchFamily="18" charset="0"/>
              </a:rPr>
              <a:t>(N * (N-1)) / 2</a:t>
            </a:r>
            <a:endParaRPr lang="en-US" sz="2000" b="0" i="1" dirty="0">
              <a:solidFill>
                <a:schemeClr val="tx1"/>
              </a:solidFill>
              <a:effectLst/>
              <a:latin typeface="Times New Roman" panose="02020603050405020304" pitchFamily="18" charset="0"/>
              <a:cs typeface="Times New Roman" panose="02020603050405020304" pitchFamily="18" charset="0"/>
            </a:endParaRPr>
          </a:p>
          <a:p>
            <a:pPr rtl="0" fontAlgn="base"/>
            <a:r>
              <a:rPr lang="en-US" sz="2000" b="0" i="1" dirty="0">
                <a:solidFill>
                  <a:schemeClr val="tx1"/>
                </a:solidFill>
                <a:effectLst/>
                <a:latin typeface="Times New Roman" panose="02020603050405020304" pitchFamily="18" charset="0"/>
                <a:cs typeface="Times New Roman" panose="02020603050405020304" pitchFamily="18" charset="0"/>
              </a:rPr>
              <a:t>In worst case, </a:t>
            </a:r>
            <a:r>
              <a:rPr lang="en-US" sz="2000" b="1" i="1" dirty="0">
                <a:solidFill>
                  <a:schemeClr val="tx1"/>
                </a:solidFill>
                <a:effectLst/>
                <a:latin typeface="Times New Roman" panose="02020603050405020304" pitchFamily="18" charset="0"/>
                <a:cs typeface="Times New Roman" panose="02020603050405020304" pitchFamily="18" charset="0"/>
              </a:rPr>
              <a:t>Total number of swaps = Total number of comparison</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Total number of comparison (Worst case) = </a:t>
            </a:r>
            <a:r>
              <a:rPr lang="en-US" sz="2000" b="1" i="1" dirty="0">
                <a:solidFill>
                  <a:schemeClr val="tx1"/>
                </a:solidFill>
                <a:effectLst/>
                <a:latin typeface="Times New Roman" panose="02020603050405020304" pitchFamily="18" charset="0"/>
                <a:cs typeface="Times New Roman" panose="02020603050405020304" pitchFamily="18" charset="0"/>
              </a:rPr>
              <a:t>N(N-1)/2</a:t>
            </a:r>
            <a:br>
              <a:rPr lang="en-US" sz="2000" b="0" i="1" dirty="0">
                <a:solidFill>
                  <a:schemeClr val="tx1"/>
                </a:solidFill>
                <a:effectLst/>
                <a:latin typeface="Times New Roman" panose="02020603050405020304" pitchFamily="18" charset="0"/>
                <a:cs typeface="Times New Roman" panose="02020603050405020304" pitchFamily="18" charset="0"/>
              </a:rPr>
            </a:br>
            <a:r>
              <a:rPr lang="en-US" sz="2000" b="0" i="1" dirty="0">
                <a:solidFill>
                  <a:schemeClr val="tx1"/>
                </a:solidFill>
                <a:effectLst/>
                <a:latin typeface="Times New Roman" panose="02020603050405020304" pitchFamily="18" charset="0"/>
                <a:cs typeface="Times New Roman" panose="02020603050405020304" pitchFamily="18" charset="0"/>
              </a:rPr>
              <a:t>Total number of swaps (Worst case) =</a:t>
            </a:r>
            <a:r>
              <a:rPr lang="en-US" sz="2000" b="1" i="1" dirty="0">
                <a:solidFill>
                  <a:schemeClr val="tx1"/>
                </a:solidFill>
                <a:effectLst/>
                <a:latin typeface="Times New Roman" panose="02020603050405020304" pitchFamily="18" charset="0"/>
                <a:cs typeface="Times New Roman" panose="02020603050405020304" pitchFamily="18" charset="0"/>
              </a:rPr>
              <a:t> N(N-1)/2</a:t>
            </a:r>
            <a:endParaRPr lang="en-US" sz="2000" b="0" i="1" dirty="0">
              <a:solidFill>
                <a:schemeClr val="tx1"/>
              </a:solidFill>
              <a:effectLst/>
              <a:latin typeface="Times New Roman" panose="02020603050405020304" pitchFamily="18" charset="0"/>
              <a:cs typeface="Times New Roman" panose="02020603050405020304" pitchFamily="18" charset="0"/>
            </a:endParaRPr>
          </a:p>
          <a:p>
            <a:pPr rtl="0" fontAlgn="base"/>
            <a:r>
              <a:rPr lang="en-US" sz="2000" b="0" i="1" dirty="0">
                <a:solidFill>
                  <a:schemeClr val="tx1"/>
                </a:solidFill>
                <a:effectLst/>
                <a:latin typeface="Times New Roman" panose="02020603050405020304" pitchFamily="18" charset="0"/>
                <a:cs typeface="Times New Roman" panose="02020603050405020304" pitchFamily="18" charset="0"/>
              </a:rPr>
              <a:t>So worst case time complexity is </a:t>
            </a:r>
            <a:r>
              <a:rPr lang="en-US" sz="2000" b="1" i="1" dirty="0">
                <a:solidFill>
                  <a:schemeClr val="tx1"/>
                </a:solidFill>
                <a:effectLst/>
                <a:latin typeface="Times New Roman" panose="02020603050405020304" pitchFamily="18" charset="0"/>
                <a:cs typeface="Times New Roman" panose="02020603050405020304" pitchFamily="18" charset="0"/>
              </a:rPr>
              <a:t>O(N</a:t>
            </a:r>
            <a:r>
              <a:rPr lang="en-US" sz="2000" b="1" i="1" baseline="30000" dirty="0">
                <a:solidFill>
                  <a:schemeClr val="tx1"/>
                </a:solidFill>
                <a:effectLst/>
                <a:latin typeface="Times New Roman" panose="02020603050405020304" pitchFamily="18" charset="0"/>
                <a:cs typeface="Times New Roman" panose="02020603050405020304" pitchFamily="18" charset="0"/>
              </a:rPr>
              <a:t>2</a:t>
            </a:r>
            <a:r>
              <a:rPr lang="en-US" sz="2000" b="1" i="1" dirty="0">
                <a:solidFill>
                  <a:schemeClr val="tx1"/>
                </a:solidFill>
                <a:effectLst/>
                <a:latin typeface="Times New Roman" panose="02020603050405020304" pitchFamily="18" charset="0"/>
                <a:cs typeface="Times New Roman" panose="02020603050405020304" pitchFamily="18" charset="0"/>
              </a:rPr>
              <a:t>)</a:t>
            </a:r>
            <a:r>
              <a:rPr lang="en-US" sz="2000" b="0" i="1" dirty="0">
                <a:solidFill>
                  <a:schemeClr val="tx1"/>
                </a:solidFill>
                <a:effectLst/>
                <a:latin typeface="Times New Roman" panose="02020603050405020304" pitchFamily="18" charset="0"/>
                <a:cs typeface="Times New Roman" panose="02020603050405020304" pitchFamily="18" charset="0"/>
              </a:rPr>
              <a:t> as N</a:t>
            </a:r>
            <a:r>
              <a:rPr lang="en-US" sz="2000" b="0" i="1" baseline="30000" dirty="0">
                <a:solidFill>
                  <a:schemeClr val="tx1"/>
                </a:solidFill>
                <a:effectLst/>
                <a:latin typeface="Times New Roman" panose="02020603050405020304" pitchFamily="18" charset="0"/>
                <a:cs typeface="Times New Roman" panose="02020603050405020304" pitchFamily="18" charset="0"/>
              </a:rPr>
              <a:t>2</a:t>
            </a:r>
            <a:r>
              <a:rPr lang="en-US" sz="2000" b="0" i="1" dirty="0">
                <a:solidFill>
                  <a:schemeClr val="tx1"/>
                </a:solidFill>
                <a:effectLst/>
                <a:latin typeface="Times New Roman" panose="02020603050405020304" pitchFamily="18" charset="0"/>
                <a:cs typeface="Times New Roman" panose="02020603050405020304" pitchFamily="18" charset="0"/>
              </a:rPr>
              <a:t> is the highest order term.</a:t>
            </a:r>
          </a:p>
          <a:p>
            <a:pPr marL="0" indent="0" rtl="0" fontAlgn="base">
              <a:buNone/>
            </a:pPr>
            <a:r>
              <a:rPr lang="en-US" sz="2000" b="1" i="1" dirty="0">
                <a:solidFill>
                  <a:schemeClr val="tx1"/>
                </a:solidFill>
                <a:effectLst/>
                <a:latin typeface="Times New Roman" panose="02020603050405020304" pitchFamily="18" charset="0"/>
                <a:cs typeface="Times New Roman" panose="02020603050405020304" pitchFamily="18" charset="0"/>
              </a:rPr>
              <a:t>Average Case Time Complexity: </a:t>
            </a:r>
            <a:r>
              <a:rPr lang="en-US" sz="2000" b="0" i="1" dirty="0">
                <a:solidFill>
                  <a:schemeClr val="tx1"/>
                </a:solidFill>
                <a:effectLst/>
                <a:latin typeface="Times New Roman" panose="02020603050405020304" pitchFamily="18" charset="0"/>
                <a:cs typeface="Times New Roman" panose="02020603050405020304" pitchFamily="18" charset="0"/>
              </a:rPr>
              <a:t>The number of comparisons is constant in Bubble Sort. So in average case, there are O(N2) comparisons. This is because irrespective of the arrangement of elements, the number of comparisons C(N) is same.</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93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28600" y="228600"/>
            <a:ext cx="8382000" cy="707846"/>
          </a:xfrm>
          <a:prstGeom prst="rect">
            <a:avLst/>
          </a:prstGeom>
          <a:noFill/>
          <a:ln>
            <a:noFill/>
          </a:ln>
        </p:spPr>
        <p:txBody>
          <a:bodyPr wrap="square" lIns="91425" tIns="45700" rIns="91425" bIns="45700" anchor="t" anchorCtr="0">
            <a:spAutoFit/>
          </a:bodyPr>
          <a:lstStyle/>
          <a:p>
            <a:r>
              <a:rPr lang="en-US" sz="4000" dirty="0">
                <a:solidFill>
                  <a:srgbClr val="C00000"/>
                </a:solidFill>
              </a:rPr>
              <a:t>Bubble Sort Algorithm</a:t>
            </a:r>
          </a:p>
        </p:txBody>
      </p:sp>
      <p:sp>
        <p:nvSpPr>
          <p:cNvPr id="23" name="Text Placeholder 22"/>
          <p:cNvSpPr>
            <a:spLocks noGrp="1"/>
          </p:cNvSpPr>
          <p:nvPr>
            <p:ph type="body" idx="1"/>
          </p:nvPr>
        </p:nvSpPr>
        <p:spPr>
          <a:xfrm>
            <a:off x="762000" y="990600"/>
            <a:ext cx="7772400" cy="5181600"/>
          </a:xfrm>
        </p:spPr>
        <p:txBody>
          <a:bodyPr>
            <a:normAutofit/>
          </a:bodyPr>
          <a:lstStyle/>
          <a:p>
            <a:pPr>
              <a:buNone/>
            </a:pPr>
            <a:r>
              <a:rPr lang="en-US" sz="2800" dirty="0">
                <a:solidFill>
                  <a:srgbClr val="C00000"/>
                </a:solidFill>
              </a:rPr>
              <a:t>BUBBLE_SORT(A, N)</a:t>
            </a:r>
          </a:p>
          <a:p>
            <a:pPr marL="0" indent="0">
              <a:buNone/>
            </a:pPr>
            <a:r>
              <a:rPr lang="en-US" sz="2400" dirty="0">
                <a:solidFill>
                  <a:srgbClr val="002060"/>
                </a:solidFill>
              </a:rPr>
              <a:t>Step 1: Repeat Step 2 For I= 0  to N-1</a:t>
            </a:r>
          </a:p>
          <a:p>
            <a:pPr marL="0" indent="0">
              <a:buNone/>
            </a:pPr>
            <a:r>
              <a:rPr lang="en-US" sz="2400" dirty="0">
                <a:solidFill>
                  <a:srgbClr val="002060"/>
                </a:solidFill>
              </a:rPr>
              <a:t>Step 2: Repeat step 3 For J =0  to N - I</a:t>
            </a:r>
          </a:p>
          <a:p>
            <a:pPr marL="0" indent="0">
              <a:buNone/>
            </a:pPr>
            <a:r>
              <a:rPr lang="en-US" sz="2400" dirty="0">
                <a:solidFill>
                  <a:srgbClr val="002060"/>
                </a:solidFill>
              </a:rPr>
              <a:t>Step 3: IF A[J] &gt; A[J + 1]</a:t>
            </a:r>
          </a:p>
          <a:p>
            <a:pPr marL="0" indent="0">
              <a:buNone/>
            </a:pPr>
            <a:r>
              <a:rPr lang="en-US" sz="2400" dirty="0">
                <a:solidFill>
                  <a:srgbClr val="002060"/>
                </a:solidFill>
              </a:rPr>
              <a:t>	SWAP A[J] and A[J+1]</a:t>
            </a:r>
          </a:p>
          <a:p>
            <a:pPr marL="0" indent="0">
              <a:buNone/>
            </a:pPr>
            <a:r>
              <a:rPr lang="en-US" sz="2400" dirty="0">
                <a:solidFill>
                  <a:srgbClr val="002060"/>
                </a:solidFill>
              </a:rPr>
              <a:t>	[END OF INNER LOOP]</a:t>
            </a:r>
          </a:p>
          <a:p>
            <a:pPr marL="0" indent="0">
              <a:buNone/>
            </a:pPr>
            <a:r>
              <a:rPr lang="en-US" sz="2400" dirty="0">
                <a:solidFill>
                  <a:srgbClr val="002060"/>
                </a:solidFill>
              </a:rPr>
              <a:t>	[END OF OUTER LOOP]</a:t>
            </a:r>
          </a:p>
          <a:p>
            <a:pPr marL="0" indent="0">
              <a:buNone/>
            </a:pPr>
            <a:r>
              <a:rPr lang="en-US" sz="2400" dirty="0">
                <a:solidFill>
                  <a:srgbClr val="002060"/>
                </a:solidFill>
              </a:rPr>
              <a:t>Step 4: EXIT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 calcmode="lin" valueType="num">
                                      <p:cBhvr additive="base">
                                        <p:cTn id="27"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anim calcmode="lin" valueType="num">
                                      <p:cBhvr additive="base">
                                        <p:cTn id="35"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3418</TotalTime>
  <Words>1664</Words>
  <Application>Microsoft Office PowerPoint</Application>
  <PresentationFormat>On-screen Show (4:3)</PresentationFormat>
  <Paragraphs>337</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 Structures  Lecture: Sorting Techniques  </vt:lpstr>
      <vt:lpstr>Outlines</vt:lpstr>
      <vt:lpstr>Sorting (Bubble Sort)</vt:lpstr>
      <vt:lpstr>Sorting</vt:lpstr>
      <vt:lpstr>Bubble sort</vt:lpstr>
      <vt:lpstr>PowerPoint Presentation</vt:lpstr>
      <vt:lpstr>PowerPoint Presentation</vt:lpstr>
      <vt:lpstr>PowerPoint Presentation</vt:lpstr>
      <vt:lpstr>Bubble Sort Algorithm</vt:lpstr>
      <vt:lpstr>Insertion Sort</vt:lpstr>
      <vt:lpstr>Insertion Sort</vt:lpstr>
      <vt:lpstr>Technique</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Insertion Sort</vt:lpstr>
      <vt:lpstr>Advantages of Insertion Sort</vt:lpstr>
      <vt:lpstr>Insertion Sort Complexity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22: JDBC</dc:title>
  <dc:creator>RA-V</dc:creator>
  <cp:lastModifiedBy>SHREY GARG</cp:lastModifiedBy>
  <cp:revision>110</cp:revision>
  <dcterms:created xsi:type="dcterms:W3CDTF">2006-08-16T00:00:00Z</dcterms:created>
  <dcterms:modified xsi:type="dcterms:W3CDTF">2023-11-18T19:27:15Z</dcterms:modified>
</cp:coreProperties>
</file>