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6213" y="412927"/>
            <a:ext cx="261157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9698" y="1287589"/>
            <a:ext cx="8064602" cy="454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48516" y="6452232"/>
            <a:ext cx="2311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6.jpg"/><Relationship Id="rId5" Type="http://schemas.openxmlformats.org/officeDocument/2006/relationships/image" Target="../media/image17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4225" y="1515347"/>
            <a:ext cx="14033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CSE2</a:t>
            </a:r>
            <a:r>
              <a:rPr dirty="0" sz="3200" spc="-180" b="1">
                <a:latin typeface="Times New Roman"/>
                <a:cs typeface="Times New Roman"/>
              </a:rPr>
              <a:t>1</a:t>
            </a:r>
            <a:r>
              <a:rPr dirty="0" sz="3200" b="1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25736" y="6452243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3471" y="2581254"/>
            <a:ext cx="6197600" cy="12319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364105" marR="5080" indent="-2352040">
              <a:lnSpc>
                <a:spcPts val="4700"/>
              </a:lnSpc>
              <a:spcBef>
                <a:spcPts val="300"/>
              </a:spcBef>
            </a:pPr>
            <a:r>
              <a:rPr dirty="0" sz="4000" spc="-5" b="1">
                <a:solidFill>
                  <a:srgbClr val="0070C0"/>
                </a:solidFill>
                <a:latin typeface="Times New Roman"/>
                <a:cs typeface="Times New Roman"/>
              </a:rPr>
              <a:t>Computer</a:t>
            </a:r>
            <a:r>
              <a:rPr dirty="0" sz="4000" spc="-90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70C0"/>
                </a:solidFill>
                <a:latin typeface="Times New Roman"/>
                <a:cs typeface="Times New Roman"/>
              </a:rPr>
              <a:t>Organization</a:t>
            </a:r>
            <a:r>
              <a:rPr dirty="0" sz="4000" spc="-15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70C0"/>
                </a:solidFill>
                <a:latin typeface="Times New Roman"/>
                <a:cs typeface="Times New Roman"/>
              </a:rPr>
              <a:t>and </a:t>
            </a:r>
            <a:r>
              <a:rPr dirty="0" sz="4000" spc="-985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70C0"/>
                </a:solidFill>
                <a:latin typeface="Times New Roman"/>
                <a:cs typeface="Times New Roman"/>
              </a:rPr>
              <a:t>Design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8" y="5287049"/>
            <a:ext cx="1340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Lecture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2267" y="5287049"/>
            <a:ext cx="1308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Calibri"/>
                <a:cs typeface="Calibri"/>
              </a:rPr>
              <a:t>Tutorial: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7118" y="5287049"/>
            <a:ext cx="1408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Practical: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4778" y="5287049"/>
            <a:ext cx="1097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Credit: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9094" y="412927"/>
            <a:ext cx="27260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D-FLIP</a:t>
            </a:r>
            <a:r>
              <a:rPr dirty="0" spc="-75"/>
              <a:t> </a:t>
            </a:r>
            <a:r>
              <a:rPr dirty="0" spc="-25"/>
              <a:t>FLOP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7912" y="2876797"/>
            <a:ext cx="4851399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3582" y="412927"/>
            <a:ext cx="29768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J-K</a:t>
            </a:r>
            <a:r>
              <a:rPr dirty="0" spc="-45"/>
              <a:t> </a:t>
            </a:r>
            <a:r>
              <a:rPr dirty="0"/>
              <a:t>FLIP</a:t>
            </a:r>
            <a:r>
              <a:rPr dirty="0" spc="-50"/>
              <a:t> </a:t>
            </a:r>
            <a:r>
              <a:rPr dirty="0" spc="-25"/>
              <a:t>FLOP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1022" y="2495550"/>
            <a:ext cx="7482205" cy="3165475"/>
            <a:chOff x="721022" y="2495550"/>
            <a:chExt cx="7482205" cy="3165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73810" y="2495550"/>
              <a:ext cx="3829050" cy="1955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022" y="4136925"/>
              <a:ext cx="4445000" cy="1524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T-FLIP</a:t>
            </a:r>
            <a:r>
              <a:rPr dirty="0" spc="-85"/>
              <a:t> </a:t>
            </a:r>
            <a:r>
              <a:rPr dirty="0" spc="-25"/>
              <a:t>FLOP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1000" y="1555799"/>
            <a:ext cx="8731250" cy="4568825"/>
            <a:chOff x="381000" y="1555799"/>
            <a:chExt cx="8731250" cy="4568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1089" y="1555799"/>
              <a:ext cx="6101167" cy="3238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2733377"/>
              <a:ext cx="3873500" cy="3390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47840"/>
            <a:chOff x="0" y="0"/>
            <a:chExt cx="9144000" cy="6847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476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400" y="85725"/>
              <a:ext cx="1676400" cy="6794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9200" y="1295400"/>
              <a:ext cx="3676650" cy="2019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1400" y="85725"/>
              <a:ext cx="1676400" cy="6794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5900" y="3611413"/>
              <a:ext cx="6172200" cy="20574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657600"/>
            <a:ext cx="7010400" cy="22383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283" y="945075"/>
            <a:ext cx="8204562" cy="123155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37680"/>
            <a:chOff x="0" y="0"/>
            <a:chExt cx="9144000" cy="6837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376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400" y="85725"/>
              <a:ext cx="1676400" cy="6794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473894" y="6452243"/>
            <a:ext cx="180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818" y="1154432"/>
            <a:ext cx="5850255" cy="19551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2305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What</a:t>
            </a:r>
            <a:r>
              <a:rPr dirty="0" sz="1500" spc="-3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is</a:t>
            </a:r>
            <a:r>
              <a:rPr dirty="0" sz="1500" spc="-2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a</a:t>
            </a:r>
            <a:r>
              <a:rPr dirty="0" sz="1500" spc="-2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multiplexer?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12700" marR="57785">
              <a:lnSpc>
                <a:spcPct val="100000"/>
              </a:lnSpc>
              <a:spcBef>
                <a:spcPts val="865"/>
              </a:spcBef>
              <a:buSzPct val="93333"/>
              <a:buAutoNum type="alphaLcParenR"/>
              <a:tabLst>
                <a:tab pos="182880" algn="l"/>
              </a:tabLst>
            </a:pP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It</a:t>
            </a:r>
            <a:r>
              <a:rPr dirty="0" sz="1500" spc="-1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is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a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type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of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decoder</a:t>
            </a:r>
            <a:r>
              <a:rPr dirty="0" sz="1500" spc="-1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which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decodes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several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inputs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and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gives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one </a:t>
            </a:r>
            <a:r>
              <a:rPr dirty="0" sz="1500" spc="-40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output</a:t>
            </a:r>
            <a:endParaRPr sz="1500">
              <a:latin typeface="Arial MT"/>
              <a:cs typeface="Arial MT"/>
            </a:endParaRPr>
          </a:p>
          <a:p>
            <a:pPr marL="224154" indent="-212090">
              <a:lnSpc>
                <a:spcPct val="100000"/>
              </a:lnSpc>
              <a:buSzPct val="93333"/>
              <a:buAutoNum type="alphaLcParenR"/>
              <a:tabLst>
                <a:tab pos="224790" algn="l"/>
              </a:tabLst>
            </a:pP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A</a:t>
            </a:r>
            <a:r>
              <a:rPr dirty="0" sz="1500" spc="-9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multiplexer</a:t>
            </a:r>
            <a:r>
              <a:rPr dirty="0" sz="1500" spc="-1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is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a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device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which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converts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many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signals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into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one</a:t>
            </a:r>
            <a:endParaRPr sz="1500">
              <a:latin typeface="Arial MT"/>
              <a:cs typeface="Arial MT"/>
            </a:endParaRPr>
          </a:p>
          <a:p>
            <a:pPr marL="224154" indent="-212090">
              <a:lnSpc>
                <a:spcPct val="100000"/>
              </a:lnSpc>
              <a:buSzPct val="93333"/>
              <a:buAutoNum type="alphaLcParenR"/>
              <a:tabLst>
                <a:tab pos="224790" algn="l"/>
              </a:tabLst>
            </a:pP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It</a:t>
            </a:r>
            <a:r>
              <a:rPr dirty="0" sz="1500" spc="-2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takes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one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input</a:t>
            </a:r>
            <a:r>
              <a:rPr dirty="0" sz="1500" spc="-1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and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results</a:t>
            </a:r>
            <a:r>
              <a:rPr dirty="0" sz="1500" spc="-1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into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many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output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SzPct val="93333"/>
              <a:buAutoNum type="alphaLcParenR"/>
              <a:tabLst>
                <a:tab pos="235585" algn="l"/>
              </a:tabLst>
            </a:pP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It</a:t>
            </a:r>
            <a:r>
              <a:rPr dirty="0" sz="1500" spc="-1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is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a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type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of</a:t>
            </a:r>
            <a:r>
              <a:rPr dirty="0" sz="1500" spc="-1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encoder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which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decodes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several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inputs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and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gives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one </a:t>
            </a:r>
            <a:r>
              <a:rPr dirty="0" sz="1500" spc="-40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output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438" y="3725366"/>
            <a:ext cx="7418070" cy="936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189" indent="-111125">
              <a:lnSpc>
                <a:spcPct val="100000"/>
              </a:lnSpc>
              <a:spcBef>
                <a:spcPts val="100"/>
              </a:spcBef>
              <a:buSzPct val="93333"/>
              <a:buChar char="◦"/>
              <a:tabLst>
                <a:tab pos="123825" algn="l"/>
              </a:tabLst>
            </a:pPr>
            <a:r>
              <a:rPr dirty="0" sz="1500" spc="-5">
                <a:solidFill>
                  <a:srgbClr val="3A3A3A"/>
                </a:solidFill>
                <a:latin typeface="Lucida Sans Unicode"/>
                <a:cs typeface="Lucida Sans Unicode"/>
              </a:rPr>
              <a:t>answer-b</a:t>
            </a:r>
            <a:endParaRPr sz="1500">
              <a:latin typeface="Lucida Sans Unicode"/>
              <a:cs typeface="Lucida Sans Unicode"/>
            </a:endParaRPr>
          </a:p>
          <a:p>
            <a:pPr marL="12700" marR="5080">
              <a:lnSpc>
                <a:spcPct val="99200"/>
              </a:lnSpc>
              <a:spcBef>
                <a:spcPts val="15"/>
              </a:spcBef>
              <a:buSzPct val="93333"/>
              <a:buFont typeface="Lucida Sans Unicode"/>
              <a:buChar char="◦"/>
              <a:tabLst>
                <a:tab pos="123825" algn="l"/>
              </a:tabLst>
            </a:pPr>
            <a:r>
              <a:rPr dirty="0" baseline="1851" sz="2250">
                <a:solidFill>
                  <a:srgbClr val="3A3A3A"/>
                </a:solidFill>
                <a:latin typeface="Arial MT"/>
                <a:cs typeface="Arial MT"/>
              </a:rPr>
              <a:t>A multiplexer (or MUX) is a device that </a:t>
            </a:r>
            <a:r>
              <a:rPr dirty="0" baseline="1851" sz="2250" spc="-7">
                <a:solidFill>
                  <a:srgbClr val="3A3A3A"/>
                </a:solidFill>
                <a:latin typeface="Arial MT"/>
                <a:cs typeface="Arial MT"/>
              </a:rPr>
              <a:t>selects </a:t>
            </a:r>
            <a:r>
              <a:rPr dirty="0" baseline="1851" sz="2250">
                <a:solidFill>
                  <a:srgbClr val="3A3A3A"/>
                </a:solidFill>
                <a:latin typeface="Arial MT"/>
                <a:cs typeface="Arial MT"/>
              </a:rPr>
              <a:t>one of several analog or digital input </a:t>
            </a:r>
            <a:r>
              <a:rPr dirty="0" baseline="1851" sz="2250" spc="7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signals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and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forwards the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selected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 input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into a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single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line,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depending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on the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active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 select </a:t>
            </a:r>
            <a:r>
              <a:rPr dirty="0" sz="1500" spc="-40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lines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4484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4484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6524" y="4847917"/>
            <a:ext cx="6403975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5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Demultiplexer</a:t>
            </a:r>
            <a:r>
              <a:rPr dirty="0" sz="1800" spc="-20" b="1">
                <a:latin typeface="Calibri"/>
                <a:cs typeface="Calibri"/>
              </a:rPr>
              <a:t>,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sometimes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abbreviated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DMUX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circuit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one</a:t>
            </a:r>
            <a:r>
              <a:rPr dirty="0" sz="1800">
                <a:latin typeface="Calibri"/>
                <a:cs typeface="Calibri"/>
              </a:rPr>
              <a:t> input and </a:t>
            </a:r>
            <a:r>
              <a:rPr dirty="0" sz="1800" spc="-10">
                <a:latin typeface="Calibri"/>
                <a:cs typeface="Calibri"/>
              </a:rPr>
              <a:t>more</a:t>
            </a:r>
            <a:r>
              <a:rPr dirty="0" sz="1800">
                <a:latin typeface="Calibri"/>
                <a:cs typeface="Calibri"/>
              </a:rPr>
              <a:t> than </a:t>
            </a:r>
            <a:r>
              <a:rPr dirty="0" sz="1800" spc="-5">
                <a:latin typeface="Calibri"/>
                <a:cs typeface="Calibri"/>
              </a:rPr>
              <a:t>one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output.</a:t>
            </a:r>
            <a:r>
              <a:rPr dirty="0" sz="1800">
                <a:latin typeface="Calibri"/>
                <a:cs typeface="Calibri"/>
              </a:rPr>
              <a:t> It is used </a:t>
            </a:r>
            <a:r>
              <a:rPr dirty="0" sz="1800" spc="-5">
                <a:latin typeface="Calibri"/>
                <a:cs typeface="Calibri"/>
              </a:rPr>
              <a:t>when</a:t>
            </a:r>
            <a:r>
              <a:rPr dirty="0" sz="1800">
                <a:latin typeface="Calibri"/>
                <a:cs typeface="Calibri"/>
              </a:rPr>
              <a:t> a </a:t>
            </a:r>
            <a:r>
              <a:rPr dirty="0" sz="1800" spc="-5">
                <a:latin typeface="Calibri"/>
                <a:cs typeface="Calibri"/>
              </a:rPr>
              <a:t>circuit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wishes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send a signal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one 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many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devices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24" y="220819"/>
            <a:ext cx="5248275" cy="4695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70C0"/>
                </a:solidFill>
                <a:latin typeface="Times New Roman"/>
                <a:cs typeface="Times New Roman"/>
              </a:rPr>
              <a:t>Unit</a:t>
            </a:r>
            <a:r>
              <a:rPr dirty="0" sz="2400" b="1">
                <a:solidFill>
                  <a:srgbClr val="0070C0"/>
                </a:solidFill>
                <a:latin typeface="Times New Roman"/>
                <a:cs typeface="Times New Roman"/>
              </a:rPr>
              <a:t> 1 : </a:t>
            </a:r>
            <a:r>
              <a:rPr dirty="0" sz="2400" spc="-5" b="1">
                <a:solidFill>
                  <a:srgbClr val="0070C0"/>
                </a:solidFill>
                <a:latin typeface="Times New Roman"/>
                <a:cs typeface="Times New Roman"/>
              </a:rPr>
              <a:t>Basics</a:t>
            </a:r>
            <a:r>
              <a:rPr dirty="0" sz="2400" b="1">
                <a:solidFill>
                  <a:srgbClr val="0070C0"/>
                </a:solidFill>
                <a:latin typeface="Times New Roman"/>
                <a:cs typeface="Times New Roman"/>
              </a:rPr>
              <a:t> of </a:t>
            </a:r>
            <a:r>
              <a:rPr dirty="0" sz="2400" spc="-5" b="1">
                <a:solidFill>
                  <a:srgbClr val="0070C0"/>
                </a:solidFill>
                <a:latin typeface="Times New Roman"/>
                <a:cs typeface="Times New Roman"/>
              </a:rPr>
              <a:t>Digital </a:t>
            </a:r>
            <a:r>
              <a:rPr dirty="0" sz="2400" spc="-10" b="1">
                <a:solidFill>
                  <a:srgbClr val="0070C0"/>
                </a:solidFill>
                <a:latin typeface="Times New Roman"/>
                <a:cs typeface="Times New Roman"/>
              </a:rPr>
              <a:t>Electronics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marL="927100" indent="-305435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927100" indent="-305435">
              <a:lnSpc>
                <a:spcPct val="100000"/>
              </a:lnSpc>
              <a:spcBef>
                <a:spcPts val="1120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Logic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Gates</a:t>
            </a:r>
            <a:endParaRPr sz="2400">
              <a:latin typeface="Times New Roman"/>
              <a:cs typeface="Times New Roman"/>
            </a:endParaRPr>
          </a:p>
          <a:p>
            <a:pPr marL="927100" indent="-305435">
              <a:lnSpc>
                <a:spcPct val="100000"/>
              </a:lnSpc>
              <a:spcBef>
                <a:spcPts val="1115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Combinational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Sequential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circuits</a:t>
            </a:r>
            <a:endParaRPr sz="2400">
              <a:latin typeface="Times New Roman"/>
              <a:cs typeface="Times New Roman"/>
            </a:endParaRPr>
          </a:p>
          <a:p>
            <a:pPr marL="927100" indent="-305435">
              <a:lnSpc>
                <a:spcPct val="100000"/>
              </a:lnSpc>
              <a:spcBef>
                <a:spcPts val="1120"/>
              </a:spcBef>
              <a:buFont typeface="Times New Roman"/>
              <a:buChar char="•"/>
              <a:tabLst>
                <a:tab pos="926465" algn="l"/>
                <a:tab pos="9271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Flip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Flops</a:t>
            </a:r>
            <a:endParaRPr sz="2400">
              <a:latin typeface="Times New Roman"/>
              <a:cs typeface="Times New Roman"/>
            </a:endParaRPr>
          </a:p>
          <a:p>
            <a:pPr marL="927100" indent="-305435">
              <a:lnSpc>
                <a:spcPct val="100000"/>
              </a:lnSpc>
              <a:spcBef>
                <a:spcPts val="1120"/>
              </a:spcBef>
              <a:buFont typeface="Times New Roman"/>
              <a:buChar char="•"/>
              <a:tabLst>
                <a:tab pos="926465" algn="l"/>
                <a:tab pos="9271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Registers</a:t>
            </a:r>
            <a:endParaRPr sz="2400">
              <a:latin typeface="Times New Roman"/>
              <a:cs typeface="Times New Roman"/>
            </a:endParaRPr>
          </a:p>
          <a:p>
            <a:pPr marL="927100" indent="-305435">
              <a:lnSpc>
                <a:spcPct val="100000"/>
              </a:lnSpc>
              <a:spcBef>
                <a:spcPts val="1120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 spc="-5">
                <a:latin typeface="Times New Roman"/>
                <a:cs typeface="Times New Roman"/>
              </a:rPr>
              <a:t>ec</a:t>
            </a:r>
            <a:r>
              <a:rPr dirty="0" sz="2400">
                <a:latin typeface="Times New Roman"/>
                <a:cs typeface="Times New Roman"/>
              </a:rPr>
              <a:t>od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215">
                <a:latin typeface="Times New Roman"/>
                <a:cs typeface="Times New Roman"/>
              </a:rPr>
              <a:t> </a:t>
            </a:r>
            <a:r>
              <a:rPr dirty="0" sz="1400">
                <a:latin typeface="Arial MT"/>
                <a:cs typeface="Arial MT"/>
              </a:rPr>
              <a:t>/ 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od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927100" indent="-305435">
              <a:lnSpc>
                <a:spcPct val="100000"/>
              </a:lnSpc>
              <a:spcBef>
                <a:spcPts val="1120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Multiplexers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Arial MT"/>
                <a:cs typeface="Arial MT"/>
              </a:rPr>
              <a:t>/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Demultiplexer</a:t>
            </a:r>
            <a:endParaRPr sz="2400">
              <a:latin typeface="Times New Roman"/>
              <a:cs typeface="Times New Roman"/>
            </a:endParaRPr>
          </a:p>
          <a:p>
            <a:pPr marL="927100" indent="-305435">
              <a:lnSpc>
                <a:spcPct val="100000"/>
              </a:lnSpc>
              <a:spcBef>
                <a:spcPts val="1115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Binary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counters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5736" y="6452243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174" y="152399"/>
            <a:ext cx="8339623" cy="65532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381" y="152400"/>
            <a:ext cx="8437418" cy="62039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558" y="690304"/>
            <a:ext cx="75996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A3A3A"/>
                </a:solidFill>
                <a:latin typeface="Arial MT"/>
                <a:cs typeface="Arial MT"/>
              </a:rPr>
              <a:t>Whose</a:t>
            </a:r>
            <a:r>
              <a:rPr dirty="0" sz="2400" spc="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A3A3A"/>
                </a:solidFill>
                <a:latin typeface="Arial MT"/>
                <a:cs typeface="Arial MT"/>
              </a:rPr>
              <a:t>operations</a:t>
            </a:r>
            <a:r>
              <a:rPr dirty="0" sz="2400">
                <a:solidFill>
                  <a:srgbClr val="3A3A3A"/>
                </a:solidFill>
                <a:latin typeface="Arial MT"/>
                <a:cs typeface="Arial MT"/>
              </a:rPr>
              <a:t> are</a:t>
            </a:r>
            <a:r>
              <a:rPr dirty="0" sz="2400" spc="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A3A3A"/>
                </a:solidFill>
                <a:latin typeface="Arial MT"/>
                <a:cs typeface="Arial MT"/>
              </a:rPr>
              <a:t>more</a:t>
            </a:r>
            <a:r>
              <a:rPr dirty="0" sz="2400" spc="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A3A3A"/>
                </a:solidFill>
                <a:latin typeface="Arial MT"/>
                <a:cs typeface="Arial MT"/>
              </a:rPr>
              <a:t>faster</a:t>
            </a:r>
            <a:r>
              <a:rPr dirty="0" sz="2400">
                <a:solidFill>
                  <a:srgbClr val="3A3A3A"/>
                </a:solidFill>
                <a:latin typeface="Arial MT"/>
                <a:cs typeface="Arial MT"/>
              </a:rPr>
              <a:t> among</a:t>
            </a:r>
            <a:r>
              <a:rPr dirty="0" sz="2400" spc="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A3A3A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A3A3A"/>
                </a:solidFill>
                <a:latin typeface="Arial MT"/>
                <a:cs typeface="Arial MT"/>
              </a:rPr>
              <a:t>following?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558" y="1058604"/>
            <a:ext cx="3362960" cy="1496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368935" algn="l"/>
              </a:tabLst>
            </a:pPr>
            <a:r>
              <a:rPr dirty="0" sz="2400" spc="-5">
                <a:solidFill>
                  <a:srgbClr val="3A3A3A"/>
                </a:solidFill>
                <a:latin typeface="Arial MT"/>
                <a:cs typeface="Arial MT"/>
              </a:rPr>
              <a:t>Combinational circuits</a:t>
            </a:r>
            <a:endParaRPr sz="2400">
              <a:latin typeface="Arial MT"/>
              <a:cs typeface="Arial MT"/>
            </a:endParaRPr>
          </a:p>
          <a:p>
            <a:pPr marL="368300" indent="-356235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368935" algn="l"/>
              </a:tabLst>
            </a:pPr>
            <a:r>
              <a:rPr dirty="0" sz="2400" spc="-5">
                <a:solidFill>
                  <a:srgbClr val="3A3A3A"/>
                </a:solidFill>
                <a:latin typeface="Arial MT"/>
                <a:cs typeface="Arial MT"/>
              </a:rPr>
              <a:t>Sequential</a:t>
            </a:r>
            <a:r>
              <a:rPr dirty="0" sz="24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A3A3A"/>
                </a:solidFill>
                <a:latin typeface="Arial MT"/>
                <a:cs typeface="Arial MT"/>
              </a:rPr>
              <a:t>circuits</a:t>
            </a:r>
            <a:endParaRPr sz="2400">
              <a:latin typeface="Arial MT"/>
              <a:cs typeface="Arial MT"/>
            </a:endParaRPr>
          </a:p>
          <a:p>
            <a:pPr marL="351155" indent="-339090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351790" algn="l"/>
              </a:tabLst>
            </a:pPr>
            <a:r>
              <a:rPr dirty="0" sz="2400" spc="-5">
                <a:solidFill>
                  <a:srgbClr val="3A3A3A"/>
                </a:solidFill>
                <a:latin typeface="Arial MT"/>
                <a:cs typeface="Arial MT"/>
              </a:rPr>
              <a:t>Latches</a:t>
            </a:r>
            <a:endParaRPr sz="2400">
              <a:latin typeface="Arial MT"/>
              <a:cs typeface="Arial MT"/>
            </a:endParaRPr>
          </a:p>
          <a:p>
            <a:pPr marL="368300" indent="-356235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368935" algn="l"/>
              </a:tabLst>
            </a:pPr>
            <a:r>
              <a:rPr dirty="0" sz="2400" spc="-5">
                <a:solidFill>
                  <a:srgbClr val="3A3A3A"/>
                </a:solidFill>
                <a:latin typeface="Arial MT"/>
                <a:cs typeface="Arial MT"/>
              </a:rPr>
              <a:t>Flip-flops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077" y="3382689"/>
            <a:ext cx="704659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80010" indent="-67945">
              <a:lnSpc>
                <a:spcPct val="100000"/>
              </a:lnSpc>
              <a:spcBef>
                <a:spcPts val="100"/>
              </a:spcBef>
              <a:buSzPct val="93333"/>
              <a:buChar char="•"/>
              <a:tabLst>
                <a:tab pos="80645" algn="l"/>
              </a:tabLst>
            </a:pP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Answer:</a:t>
            </a:r>
            <a:r>
              <a:rPr dirty="0" sz="1500" spc="-5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a</a:t>
            </a:r>
            <a:endParaRPr sz="1500">
              <a:latin typeface="Arial MT"/>
              <a:cs typeface="Arial MT"/>
            </a:endParaRPr>
          </a:p>
          <a:p>
            <a:pPr algn="just" marL="12700" marR="5080">
              <a:lnSpc>
                <a:spcPct val="100000"/>
              </a:lnSpc>
              <a:buSzPct val="93333"/>
              <a:buChar char="•"/>
              <a:tabLst>
                <a:tab pos="80645" algn="l"/>
              </a:tabLst>
            </a:pP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Explanation: Combinational circuits are often 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faster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than sequential circuits. Since, </a:t>
            </a:r>
            <a:r>
              <a:rPr dirty="0" sz="1500" spc="-40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the combinational circuits do not require memory elements whereas the sequential </a:t>
            </a:r>
            <a:r>
              <a:rPr dirty="0" sz="1500" spc="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circuits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need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memory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devices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to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perform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their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operations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in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sequence.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Latches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and </a:t>
            </a:r>
            <a:r>
              <a:rPr dirty="0" sz="1500" spc="-40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Flip-flops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come under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sequential circuits.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8173" y="1236365"/>
            <a:ext cx="463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5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able 1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66950" y="1441450"/>
          <a:ext cx="3384550" cy="1031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152400"/>
                <a:gridCol w="419100"/>
                <a:gridCol w="101600"/>
                <a:gridCol w="444500"/>
                <a:gridCol w="228600"/>
                <a:gridCol w="762000"/>
                <a:gridCol w="558800"/>
                <a:gridCol w="342900"/>
              </a:tblGrid>
              <a:tr h="211435">
                <a:tc>
                  <a:txBody>
                    <a:bodyPr/>
                    <a:lstStyle/>
                    <a:p>
                      <a:pPr marL="32384">
                        <a:lnSpc>
                          <a:spcPts val="122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225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225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5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22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sequential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2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circuits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2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are?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211435">
                <a:tc>
                  <a:txBody>
                    <a:bodyPr/>
                    <a:lstStyle/>
                    <a:p>
                      <a:pPr marL="166370">
                        <a:lnSpc>
                          <a:spcPts val="1325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32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  <a:tr h="198735">
                <a:tc>
                  <a:txBody>
                    <a:bodyPr/>
                    <a:lstStyle/>
                    <a:p>
                      <a:pPr marL="160020">
                        <a:lnSpc>
                          <a:spcPts val="1225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22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</a:tr>
              <a:tr h="198735">
                <a:tc>
                  <a:txBody>
                    <a:bodyPr/>
                    <a:lstStyle/>
                    <a:p>
                      <a:pPr marL="177800">
                        <a:lnSpc>
                          <a:spcPts val="1225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22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  <a:tr h="198735">
                <a:tc>
                  <a:txBody>
                    <a:bodyPr/>
                    <a:lstStyle/>
                    <a:p>
                      <a:pPr marL="160020">
                        <a:lnSpc>
                          <a:spcPts val="1225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22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53583" y="3668821"/>
            <a:ext cx="653859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010" indent="-67945">
              <a:lnSpc>
                <a:spcPct val="100000"/>
              </a:lnSpc>
              <a:spcBef>
                <a:spcPts val="100"/>
              </a:spcBef>
              <a:buSzPct val="93333"/>
              <a:buChar char="•"/>
              <a:tabLst>
                <a:tab pos="80645" algn="l"/>
              </a:tabLst>
            </a:pP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Answer:</a:t>
            </a:r>
            <a:r>
              <a:rPr dirty="0" sz="1500" spc="-5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a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SzPct val="93333"/>
              <a:buChar char="•"/>
              <a:tabLst>
                <a:tab pos="80645" algn="l"/>
              </a:tabLst>
            </a:pP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Explanation: 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There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are two type of sequential circuits 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viz.,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(i) synchronous or </a:t>
            </a:r>
            <a:r>
              <a:rPr dirty="0" sz="1500" spc="-40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clocked</a:t>
            </a:r>
            <a:r>
              <a:rPr dirty="0" sz="1500" spc="-1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and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(ii)</a:t>
            </a:r>
            <a:r>
              <a:rPr dirty="0" sz="1500" spc="-2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asynchronous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or</a:t>
            </a:r>
            <a:r>
              <a:rPr dirty="0" sz="1500" spc="-2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unclocked.</a:t>
            </a:r>
            <a:r>
              <a:rPr dirty="0" sz="1500" spc="-1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Synchronous</a:t>
            </a:r>
            <a:r>
              <a:rPr dirty="0" sz="1500" spc="-1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Sequential</a:t>
            </a:r>
            <a:r>
              <a:rPr dirty="0" sz="15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Circuits </a:t>
            </a:r>
            <a:r>
              <a:rPr dirty="0" sz="1500" spc="-40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are triggered in the presence of a clock signal, whereas, Asynchronous </a:t>
            </a:r>
            <a:r>
              <a:rPr dirty="0" sz="1500" spc="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Sequential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Circuits 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function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in the absence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of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a clock</a:t>
            </a:r>
            <a:r>
              <a:rPr dirty="0" sz="1500" spc="-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A3A3A"/>
                </a:solidFill>
                <a:latin typeface="Arial MT"/>
                <a:cs typeface="Arial MT"/>
              </a:rPr>
              <a:t>signal.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48" y="283806"/>
            <a:ext cx="8064501" cy="60198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25738" y="645224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07" y="264484"/>
            <a:ext cx="8674100" cy="5480685"/>
            <a:chOff x="316907" y="264484"/>
            <a:chExt cx="8674100" cy="54806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907" y="264484"/>
              <a:ext cx="8673693" cy="34124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849" y="3531623"/>
              <a:ext cx="2055186" cy="22132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6796" y="3777308"/>
              <a:ext cx="3918454" cy="19422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525738" y="645224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153" y="412927"/>
            <a:ext cx="24676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FLIP</a:t>
            </a:r>
            <a:r>
              <a:rPr dirty="0" spc="-100"/>
              <a:t> </a:t>
            </a:r>
            <a:r>
              <a:rPr dirty="0" spc="-20"/>
              <a:t>FLOPS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85725"/>
            <a:ext cx="1676400" cy="6794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9698" y="1287589"/>
            <a:ext cx="7916545" cy="454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92125">
              <a:lnSpc>
                <a:spcPct val="121700"/>
              </a:lnSpc>
              <a:spcBef>
                <a:spcPts val="100"/>
              </a:spcBef>
            </a:pPr>
            <a:r>
              <a:rPr dirty="0" sz="2300" spc="-5">
                <a:latin typeface="Arial MT"/>
                <a:cs typeface="Arial MT"/>
              </a:rPr>
              <a:t>Flip-flop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is a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circuit </a:t>
            </a:r>
            <a:r>
              <a:rPr dirty="0" sz="2300" spc="-5">
                <a:latin typeface="Arial MT"/>
                <a:cs typeface="Arial MT"/>
              </a:rPr>
              <a:t>that</a:t>
            </a:r>
            <a:r>
              <a:rPr dirty="0" sz="230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maintains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state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until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directed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by </a:t>
            </a:r>
            <a:r>
              <a:rPr dirty="0" sz="2300" spc="-62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input</a:t>
            </a:r>
            <a:r>
              <a:rPr dirty="0" sz="2300" spc="-1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to</a:t>
            </a:r>
            <a:r>
              <a:rPr dirty="0" sz="2300">
                <a:latin typeface="Arial MT"/>
                <a:cs typeface="Arial MT"/>
              </a:rPr>
              <a:t> change </a:t>
            </a:r>
            <a:r>
              <a:rPr dirty="0" sz="2300" spc="-5">
                <a:latin typeface="Arial MT"/>
                <a:cs typeface="Arial MT"/>
              </a:rPr>
              <a:t>the</a:t>
            </a:r>
            <a:r>
              <a:rPr dirty="0" sz="230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state.</a:t>
            </a:r>
            <a:endParaRPr sz="2300">
              <a:latin typeface="Arial MT"/>
              <a:cs typeface="Arial MT"/>
            </a:endParaRPr>
          </a:p>
          <a:p>
            <a:pPr marL="12700" marR="5080" indent="64769">
              <a:lnSpc>
                <a:spcPct val="121700"/>
              </a:lnSpc>
              <a:spcBef>
                <a:spcPts val="1000"/>
              </a:spcBef>
            </a:pPr>
            <a:r>
              <a:rPr dirty="0" sz="2300">
                <a:latin typeface="Arial MT"/>
                <a:cs typeface="Arial MT"/>
              </a:rPr>
              <a:t>A</a:t>
            </a:r>
            <a:r>
              <a:rPr dirty="0" sz="2300" spc="-13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basic </a:t>
            </a:r>
            <a:r>
              <a:rPr dirty="0" sz="2300" spc="-5">
                <a:latin typeface="Arial MT"/>
                <a:cs typeface="Arial MT"/>
              </a:rPr>
              <a:t>flip-flop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can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be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constructed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using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four-NAND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or</a:t>
            </a:r>
            <a:r>
              <a:rPr dirty="0" sz="2300" spc="-5">
                <a:latin typeface="Arial MT"/>
                <a:cs typeface="Arial MT"/>
              </a:rPr>
              <a:t> four- </a:t>
            </a:r>
            <a:r>
              <a:rPr dirty="0" sz="2300" spc="-62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NOR gates.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300" spc="-35" b="1">
                <a:latin typeface="Arial"/>
                <a:cs typeface="Arial"/>
              </a:rPr>
              <a:t>Types</a:t>
            </a:r>
            <a:r>
              <a:rPr dirty="0" sz="2300" spc="-25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of</a:t>
            </a:r>
            <a:r>
              <a:rPr dirty="0" sz="2300" spc="-25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flip-flops:</a:t>
            </a:r>
            <a:endParaRPr sz="230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</a:tabLst>
            </a:pPr>
            <a:r>
              <a:rPr dirty="0" sz="2300">
                <a:latin typeface="Arial MT"/>
                <a:cs typeface="Arial MT"/>
              </a:rPr>
              <a:t>SR</a:t>
            </a:r>
            <a:r>
              <a:rPr dirty="0" sz="2300" spc="-2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Flip</a:t>
            </a:r>
            <a:r>
              <a:rPr dirty="0" sz="2300" spc="-2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Flop</a:t>
            </a:r>
            <a:endParaRPr sz="230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</a:tabLst>
            </a:pPr>
            <a:r>
              <a:rPr dirty="0" sz="2300">
                <a:latin typeface="Arial MT"/>
                <a:cs typeface="Arial MT"/>
              </a:rPr>
              <a:t>JK</a:t>
            </a:r>
            <a:r>
              <a:rPr dirty="0" sz="2300" spc="-3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Flip</a:t>
            </a:r>
            <a:r>
              <a:rPr dirty="0" sz="2300" spc="-2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Flop</a:t>
            </a:r>
            <a:endParaRPr sz="230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</a:tabLst>
            </a:pPr>
            <a:r>
              <a:rPr dirty="0" sz="2300">
                <a:latin typeface="Arial MT"/>
                <a:cs typeface="Arial MT"/>
              </a:rPr>
              <a:t>D</a:t>
            </a:r>
            <a:r>
              <a:rPr dirty="0" sz="2300" spc="-5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Flip</a:t>
            </a:r>
            <a:r>
              <a:rPr dirty="0" sz="2300" spc="-5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Flop</a:t>
            </a:r>
            <a:endParaRPr sz="230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</a:tabLst>
            </a:pPr>
            <a:r>
              <a:rPr dirty="0" sz="2300">
                <a:latin typeface="Arial MT"/>
                <a:cs typeface="Arial MT"/>
              </a:rPr>
              <a:t>T</a:t>
            </a:r>
            <a:r>
              <a:rPr dirty="0" sz="2300" spc="-9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Flip</a:t>
            </a:r>
            <a:r>
              <a:rPr dirty="0" sz="2300" spc="-5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Flop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5738" y="645224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25738" y="645224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0218" y="351126"/>
            <a:ext cx="8164195" cy="547370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1800" spc="-5" b="1">
                <a:latin typeface="Arial"/>
                <a:cs typeface="Arial"/>
              </a:rPr>
              <a:t>Applications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of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Flip-Flops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2800"/>
              </a:lnSpc>
            </a:pPr>
            <a:r>
              <a:rPr dirty="0" sz="1800" spc="-20">
                <a:latin typeface="Arial MT"/>
                <a:cs typeface="Arial MT"/>
              </a:rPr>
              <a:t>Various</a:t>
            </a:r>
            <a:r>
              <a:rPr dirty="0" sz="1800" spc="3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types</a:t>
            </a:r>
            <a:r>
              <a:rPr dirty="0" sz="1800" spc="3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3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flip-flops</a:t>
            </a:r>
            <a:r>
              <a:rPr dirty="0" sz="1800" spc="3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3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being</a:t>
            </a:r>
            <a:r>
              <a:rPr dirty="0" sz="1800" spc="3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used</a:t>
            </a:r>
            <a:r>
              <a:rPr dirty="0" sz="1800" spc="3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3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digital</a:t>
            </a:r>
            <a:r>
              <a:rPr dirty="0" sz="1800" spc="3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electronic</a:t>
            </a:r>
            <a:r>
              <a:rPr dirty="0" sz="1800" spc="3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circuits</a:t>
            </a:r>
            <a:r>
              <a:rPr dirty="0" sz="1800" spc="3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3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applications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5">
                <a:latin typeface="Arial MT"/>
                <a:cs typeface="Arial MT"/>
              </a:rPr>
              <a:t> Flip-flops </a:t>
            </a:r>
            <a:r>
              <a:rPr dirty="0" sz="1800">
                <a:latin typeface="Arial MT"/>
                <a:cs typeface="Arial MT"/>
              </a:rPr>
              <a:t>are as</a:t>
            </a:r>
            <a:r>
              <a:rPr dirty="0" sz="1800" spc="-5">
                <a:latin typeface="Arial MT"/>
                <a:cs typeface="Arial MT"/>
              </a:rPr>
              <a:t> specified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below.</a:t>
            </a:r>
            <a:endParaRPr sz="180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114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latin typeface="Arial MT"/>
                <a:cs typeface="Arial MT"/>
              </a:rPr>
              <a:t>Counters</a:t>
            </a:r>
            <a:endParaRPr sz="180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114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latin typeface="Arial MT"/>
                <a:cs typeface="Arial MT"/>
              </a:rPr>
              <a:t>Frequency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Dividers</a:t>
            </a:r>
            <a:endParaRPr sz="180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114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latin typeface="Arial MT"/>
                <a:cs typeface="Arial MT"/>
              </a:rPr>
              <a:t>Shift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Registers</a:t>
            </a:r>
            <a:endParaRPr sz="180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114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latin typeface="Arial MT"/>
                <a:cs typeface="Arial MT"/>
              </a:rPr>
              <a:t>Storage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Registers</a:t>
            </a:r>
            <a:endParaRPr sz="180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114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>
                <a:latin typeface="Arial MT"/>
                <a:cs typeface="Arial MT"/>
              </a:rPr>
              <a:t>Bounce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elimination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switch</a:t>
            </a:r>
            <a:endParaRPr sz="180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114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storage</a:t>
            </a:r>
            <a:endParaRPr sz="180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114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transfer</a:t>
            </a:r>
            <a:endParaRPr sz="180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114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latin typeface="Arial MT"/>
                <a:cs typeface="Arial MT"/>
              </a:rPr>
              <a:t>Latch</a:t>
            </a:r>
            <a:endParaRPr sz="180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114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latin typeface="Arial MT"/>
                <a:cs typeface="Arial MT"/>
              </a:rPr>
              <a:t>Registers</a:t>
            </a:r>
            <a:endParaRPr sz="180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114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>
                <a:latin typeface="Arial MT"/>
                <a:cs typeface="Arial MT"/>
              </a:rPr>
              <a:t>Memory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543" y="412927"/>
            <a:ext cx="53397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S(set)/R(reset)</a:t>
            </a:r>
            <a:r>
              <a:rPr dirty="0" spc="-35"/>
              <a:t> </a:t>
            </a:r>
            <a:r>
              <a:rPr dirty="0"/>
              <a:t>Flip</a:t>
            </a:r>
            <a:r>
              <a:rPr dirty="0" spc="-30"/>
              <a:t> </a:t>
            </a:r>
            <a:r>
              <a:rPr dirty="0" spc="-5"/>
              <a:t>Flop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8" y="2699225"/>
            <a:ext cx="29057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Excitation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table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100" y="1409700"/>
            <a:ext cx="3702050" cy="21717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912" y="3440112"/>
            <a:ext cx="3810000" cy="261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2023-07-28T18:18:16Z</dcterms:created>
  <dcterms:modified xsi:type="dcterms:W3CDTF">2023-07-28T18:18:16Z</dcterms:modified>
</cp:coreProperties>
</file>