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3A3A3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3A3A3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3A3A3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615" y="1656214"/>
            <a:ext cx="8436768" cy="1036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3A3A3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255" y="2384451"/>
            <a:ext cx="8045489" cy="236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48516" y="6452232"/>
            <a:ext cx="2311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4224" y="1515328"/>
            <a:ext cx="14033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CSE2</a:t>
            </a:r>
            <a:r>
              <a:rPr dirty="0" sz="3200" spc="-18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473" y="2581235"/>
            <a:ext cx="6197600" cy="1231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364105" marR="5080" indent="-2352040">
              <a:lnSpc>
                <a:spcPts val="4700"/>
              </a:lnSpc>
              <a:spcBef>
                <a:spcPts val="300"/>
              </a:spcBef>
            </a:pP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Computer</a:t>
            </a:r>
            <a:r>
              <a:rPr dirty="0" sz="4000" spc="-9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Organization</a:t>
            </a:r>
            <a:r>
              <a:rPr dirty="0" sz="4000" spc="-1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70C0"/>
                </a:solidFill>
                <a:latin typeface="Times New Roman"/>
                <a:cs typeface="Times New Roman"/>
              </a:rPr>
              <a:t>and </a:t>
            </a:r>
            <a:r>
              <a:rPr dirty="0" sz="4000" spc="-98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Design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25" y="5287029"/>
            <a:ext cx="1340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Lecture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2254" y="5287029"/>
            <a:ext cx="1308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Tutorial: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7105" y="5287029"/>
            <a:ext cx="1408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Practical: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4765" y="5287029"/>
            <a:ext cx="1097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Credit: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299" y="158750"/>
            <a:ext cx="8886825" cy="6699250"/>
            <a:chOff x="181299" y="158750"/>
            <a:chExt cx="8886825" cy="6699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99" y="698500"/>
              <a:ext cx="8551049" cy="6159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58750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15" y="1656214"/>
            <a:ext cx="7224395" cy="1036319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dirty="0" spc="-5"/>
              <a:t>If</a:t>
            </a:r>
            <a:r>
              <a:rPr dirty="0" spc="-15"/>
              <a:t> </a:t>
            </a:r>
            <a:r>
              <a:rPr dirty="0"/>
              <a:t>we</a:t>
            </a:r>
            <a:r>
              <a:rPr dirty="0" spc="-10"/>
              <a:t> </a:t>
            </a:r>
            <a:r>
              <a:rPr dirty="0"/>
              <a:t>record</a:t>
            </a:r>
            <a:r>
              <a:rPr dirty="0" spc="-5"/>
              <a:t> </a:t>
            </a:r>
            <a:r>
              <a:rPr dirty="0"/>
              <a:t>any</a:t>
            </a:r>
            <a:r>
              <a:rPr dirty="0" spc="-15"/>
              <a:t> </a:t>
            </a:r>
            <a:r>
              <a:rPr dirty="0"/>
              <a:t>music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any</a:t>
            </a:r>
            <a:r>
              <a:rPr dirty="0" spc="-10"/>
              <a:t> </a:t>
            </a:r>
            <a:r>
              <a:rPr dirty="0" spc="-25"/>
              <a:t>recorder, </a:t>
            </a:r>
            <a:r>
              <a:rPr dirty="0" spc="-905"/>
              <a:t> </a:t>
            </a:r>
            <a:r>
              <a:rPr dirty="0"/>
              <a:t>such</a:t>
            </a:r>
            <a:r>
              <a:rPr dirty="0" spc="-5"/>
              <a:t> types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process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called</a:t>
            </a:r>
          </a:p>
        </p:txBody>
      </p:sp>
      <p:sp>
        <p:nvSpPr>
          <p:cNvPr id="3" name="object 3"/>
          <p:cNvSpPr/>
          <p:nvPr/>
        </p:nvSpPr>
        <p:spPr>
          <a:xfrm>
            <a:off x="366315" y="3146134"/>
            <a:ext cx="2564765" cy="0"/>
          </a:xfrm>
          <a:custGeom>
            <a:avLst/>
            <a:gdLst/>
            <a:ahLst/>
            <a:cxnLst/>
            <a:rect l="l" t="t" r="r" b="b"/>
            <a:pathLst>
              <a:path w="2564765" h="0">
                <a:moveTo>
                  <a:pt x="0" y="0"/>
                </a:moveTo>
                <a:lnTo>
                  <a:pt x="2564137" y="0"/>
                </a:lnTo>
              </a:path>
            </a:pathLst>
          </a:custGeom>
          <a:ln w="20535">
            <a:solidFill>
              <a:srgbClr val="393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3615" y="3688214"/>
            <a:ext cx="3263900" cy="205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0" indent="-489584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502284" algn="l"/>
              </a:tabLst>
            </a:pPr>
            <a:r>
              <a:rPr dirty="0" sz="3300" spc="-5">
                <a:solidFill>
                  <a:srgbClr val="3A3A3A"/>
                </a:solidFill>
                <a:latin typeface="Arial MT"/>
                <a:cs typeface="Arial MT"/>
              </a:rPr>
              <a:t>Multiplexing</a:t>
            </a:r>
            <a:endParaRPr sz="3300">
              <a:latin typeface="Arial MT"/>
              <a:cs typeface="Arial MT"/>
            </a:endParaRPr>
          </a:p>
          <a:p>
            <a:pPr marL="501650" indent="-489584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502284" algn="l"/>
              </a:tabLst>
            </a:pPr>
            <a:r>
              <a:rPr dirty="0" sz="3300">
                <a:solidFill>
                  <a:srgbClr val="3A3A3A"/>
                </a:solidFill>
                <a:latin typeface="Arial MT"/>
                <a:cs typeface="Arial MT"/>
              </a:rPr>
              <a:t>Encoding</a:t>
            </a:r>
            <a:endParaRPr sz="3300">
              <a:latin typeface="Arial MT"/>
              <a:cs typeface="Arial MT"/>
            </a:endParaRPr>
          </a:p>
          <a:p>
            <a:pPr marL="478155" indent="-466090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478790" algn="l"/>
              </a:tabLst>
            </a:pPr>
            <a:r>
              <a:rPr dirty="0" sz="3300">
                <a:solidFill>
                  <a:srgbClr val="3A3A3A"/>
                </a:solidFill>
                <a:latin typeface="Arial MT"/>
                <a:cs typeface="Arial MT"/>
              </a:rPr>
              <a:t>Decoding</a:t>
            </a:r>
            <a:endParaRPr sz="3300">
              <a:latin typeface="Arial MT"/>
              <a:cs typeface="Arial MT"/>
            </a:endParaRPr>
          </a:p>
          <a:p>
            <a:pPr marL="501650" indent="-489584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502284" algn="l"/>
              </a:tabLst>
            </a:pPr>
            <a:r>
              <a:rPr dirty="0" sz="3300" spc="-5">
                <a:solidFill>
                  <a:srgbClr val="3A3A3A"/>
                </a:solidFill>
                <a:latin typeface="Arial MT"/>
                <a:cs typeface="Arial MT"/>
              </a:rPr>
              <a:t>Demultiplexing</a:t>
            </a:r>
            <a:endParaRPr sz="3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563" y="2836298"/>
            <a:ext cx="7131684" cy="31343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  <a:tabLst>
                <a:tab pos="7118350" algn="l"/>
              </a:tabLst>
            </a:pPr>
            <a:r>
              <a:rPr dirty="0" sz="2900">
                <a:solidFill>
                  <a:srgbClr val="3A3A3A"/>
                </a:solidFill>
                <a:latin typeface="Arial MT"/>
                <a:cs typeface="Arial MT"/>
              </a:rPr>
              <a:t>A</a:t>
            </a:r>
            <a:r>
              <a:rPr dirty="0" sz="2900" spc="-17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900">
                <a:solidFill>
                  <a:srgbClr val="3A3A3A"/>
                </a:solidFill>
                <a:latin typeface="Arial MT"/>
                <a:cs typeface="Arial MT"/>
              </a:rPr>
              <a:t>decoder</a:t>
            </a:r>
            <a:r>
              <a:rPr dirty="0" sz="29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900" spc="-5">
                <a:solidFill>
                  <a:srgbClr val="3A3A3A"/>
                </a:solidFill>
                <a:latin typeface="Arial MT"/>
                <a:cs typeface="Arial MT"/>
              </a:rPr>
              <a:t>converts</a:t>
            </a:r>
            <a:r>
              <a:rPr dirty="0" sz="2900" spc="-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900">
                <a:solidFill>
                  <a:srgbClr val="3A3A3A"/>
                </a:solidFill>
                <a:latin typeface="Arial MT"/>
                <a:cs typeface="Arial MT"/>
              </a:rPr>
              <a:t>n</a:t>
            </a:r>
            <a:r>
              <a:rPr dirty="0" sz="2900" spc="-5">
                <a:solidFill>
                  <a:srgbClr val="3A3A3A"/>
                </a:solidFill>
                <a:latin typeface="Arial MT"/>
                <a:cs typeface="Arial MT"/>
              </a:rPr>
              <a:t> inputs</a:t>
            </a:r>
            <a:r>
              <a:rPr dirty="0" sz="2900" spc="-1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900" spc="-5">
                <a:solidFill>
                  <a:srgbClr val="3A3A3A"/>
                </a:solidFill>
                <a:latin typeface="Arial MT"/>
                <a:cs typeface="Arial MT"/>
              </a:rPr>
              <a:t>to </a:t>
            </a:r>
            <a:r>
              <a:rPr dirty="0" sz="290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u="heavy" sz="2900">
                <a:solidFill>
                  <a:srgbClr val="3A3A3A"/>
                </a:solidFill>
                <a:uFill>
                  <a:solidFill>
                    <a:srgbClr val="393939"/>
                  </a:solidFill>
                </a:uFill>
                <a:latin typeface="Arial MT"/>
                <a:cs typeface="Arial MT"/>
              </a:rPr>
              <a:t> 	</a:t>
            </a:r>
            <a:r>
              <a:rPr dirty="0" sz="290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900" spc="-5">
                <a:solidFill>
                  <a:srgbClr val="3A3A3A"/>
                </a:solidFill>
                <a:latin typeface="Arial MT"/>
                <a:cs typeface="Arial MT"/>
              </a:rPr>
              <a:t>         </a:t>
            </a:r>
            <a:r>
              <a:rPr dirty="0" sz="2900" spc="4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900" spc="-5">
                <a:solidFill>
                  <a:srgbClr val="3A3A3A"/>
                </a:solidFill>
                <a:latin typeface="Arial MT"/>
                <a:cs typeface="Arial MT"/>
              </a:rPr>
              <a:t>outputs.</a:t>
            </a: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 MT"/>
              <a:cs typeface="Arial MT"/>
            </a:endParaRPr>
          </a:p>
          <a:p>
            <a:pPr marL="441959" indent="-429895">
              <a:lnSpc>
                <a:spcPct val="100000"/>
              </a:lnSpc>
              <a:buAutoNum type="alphaLcParenR"/>
              <a:tabLst>
                <a:tab pos="442595" algn="l"/>
              </a:tabLst>
            </a:pPr>
            <a:r>
              <a:rPr dirty="0" sz="2900">
                <a:solidFill>
                  <a:srgbClr val="3A3A3A"/>
                </a:solidFill>
                <a:latin typeface="Arial MT"/>
                <a:cs typeface="Arial MT"/>
              </a:rPr>
              <a:t>n</a:t>
            </a:r>
            <a:endParaRPr sz="2900">
              <a:latin typeface="Arial MT"/>
              <a:cs typeface="Arial MT"/>
            </a:endParaRPr>
          </a:p>
          <a:p>
            <a:pPr marL="441959" indent="-42989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442595" algn="l"/>
              </a:tabLst>
            </a:pPr>
            <a:r>
              <a:rPr dirty="0" sz="2900" spc="5">
                <a:solidFill>
                  <a:srgbClr val="3A3A3A"/>
                </a:solidFill>
                <a:latin typeface="Arial MT"/>
                <a:cs typeface="Arial MT"/>
              </a:rPr>
              <a:t>n</a:t>
            </a:r>
            <a:r>
              <a:rPr dirty="0" sz="2500" spc="5">
                <a:solidFill>
                  <a:srgbClr val="3A3A3A"/>
                </a:solidFill>
                <a:latin typeface="Arial MT"/>
                <a:cs typeface="Arial MT"/>
              </a:rPr>
              <a:t>2</a:t>
            </a:r>
            <a:endParaRPr sz="2500">
              <a:latin typeface="Arial MT"/>
              <a:cs typeface="Arial MT"/>
            </a:endParaRPr>
          </a:p>
          <a:p>
            <a:pPr marL="421640" indent="-40957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422275" algn="l"/>
              </a:tabLst>
            </a:pPr>
            <a:r>
              <a:rPr dirty="0" sz="2900" spc="5">
                <a:solidFill>
                  <a:srgbClr val="3A3A3A"/>
                </a:solidFill>
                <a:latin typeface="Arial MT"/>
                <a:cs typeface="Arial MT"/>
              </a:rPr>
              <a:t>2</a:t>
            </a:r>
            <a:r>
              <a:rPr dirty="0" sz="2500" spc="5">
                <a:solidFill>
                  <a:srgbClr val="3A3A3A"/>
                </a:solidFill>
                <a:latin typeface="Arial MT"/>
                <a:cs typeface="Arial MT"/>
              </a:rPr>
              <a:t>n</a:t>
            </a:r>
            <a:endParaRPr sz="2500">
              <a:latin typeface="Arial MT"/>
              <a:cs typeface="Arial MT"/>
            </a:endParaRPr>
          </a:p>
          <a:p>
            <a:pPr marL="441959" indent="-42989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442595" algn="l"/>
              </a:tabLst>
            </a:pPr>
            <a:r>
              <a:rPr dirty="0" sz="2900" spc="5">
                <a:solidFill>
                  <a:srgbClr val="3A3A3A"/>
                </a:solidFill>
                <a:latin typeface="Arial MT"/>
                <a:cs typeface="Arial MT"/>
              </a:rPr>
              <a:t>n</a:t>
            </a:r>
            <a:r>
              <a:rPr dirty="0" sz="2500" spc="5">
                <a:solidFill>
                  <a:srgbClr val="3A3A3A"/>
                </a:solidFill>
                <a:latin typeface="Arial MT"/>
                <a:cs typeface="Arial MT"/>
              </a:rPr>
              <a:t>n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58749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16" y="6464944"/>
            <a:ext cx="1549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0" y="381000"/>
              <a:ext cx="2028825" cy="4476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3125" y="1770388"/>
            <a:ext cx="3321685" cy="322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4160">
              <a:lnSpc>
                <a:spcPct val="1065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30504" algn="l"/>
              </a:tabLst>
            </a:pP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When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load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input is 1 , the </a:t>
            </a:r>
            <a:r>
              <a:rPr dirty="0" sz="1800" spc="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CC"/>
                </a:solidFill>
                <a:latin typeface="Calibri"/>
                <a:cs typeface="Calibri"/>
              </a:rPr>
              <a:t>data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CC"/>
                </a:solidFill>
                <a:latin typeface="Calibri"/>
                <a:cs typeface="Calibri"/>
              </a:rPr>
              <a:t>four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inputs 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are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CC"/>
                </a:solidFill>
                <a:latin typeface="Calibri"/>
                <a:cs typeface="Calibri"/>
              </a:rPr>
              <a:t>transferred 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into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register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with </a:t>
            </a:r>
            <a:r>
              <a:rPr dirty="0" sz="1800" spc="-39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next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positive transition of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clock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pulse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1850">
              <a:latin typeface="Calibri"/>
              <a:cs typeface="Calibri"/>
            </a:endParaRPr>
          </a:p>
          <a:p>
            <a:pPr marL="12700" marR="5080">
              <a:lnSpc>
                <a:spcPct val="1065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30504" algn="l"/>
              </a:tabLst>
            </a:pP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When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load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input is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0,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dirty="0" sz="1800" spc="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CC"/>
                </a:solidFill>
                <a:latin typeface="Calibri"/>
                <a:cs typeface="Calibri"/>
              </a:rPr>
              <a:t>data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inputs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 are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 inhibited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 D- </a:t>
            </a:r>
            <a:r>
              <a:rPr dirty="0" sz="1800" spc="-39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output of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flip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flop 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are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connected 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to </a:t>
            </a:r>
            <a:r>
              <a:rPr dirty="0" sz="1800" spc="-39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their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inputs.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58750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35110" cy="6837680"/>
            <a:chOff x="0" y="0"/>
            <a:chExt cx="9135110" cy="683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34484" cy="6837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58750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8709"/>
            <a:ext cx="9144000" cy="6120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4591" y="1905000"/>
            <a:ext cx="5010149" cy="2933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129" y="202579"/>
            <a:ext cx="4087842" cy="64528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24" y="220821"/>
            <a:ext cx="4709795" cy="527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70C0"/>
                </a:solidFill>
                <a:latin typeface="Times New Roman"/>
                <a:cs typeface="Times New Roman"/>
              </a:rPr>
              <a:t>Unit</a:t>
            </a:r>
            <a:r>
              <a:rPr dirty="0" sz="2400" b="1">
                <a:solidFill>
                  <a:srgbClr val="0070C0"/>
                </a:solidFill>
                <a:latin typeface="Times New Roman"/>
                <a:cs typeface="Times New Roman"/>
              </a:rPr>
              <a:t> 1 : </a:t>
            </a:r>
            <a:r>
              <a:rPr dirty="0" sz="2400" spc="-5" b="1">
                <a:solidFill>
                  <a:srgbClr val="0070C0"/>
                </a:solidFill>
                <a:latin typeface="Times New Roman"/>
                <a:cs typeface="Times New Roman"/>
              </a:rPr>
              <a:t>Basics</a:t>
            </a:r>
            <a:r>
              <a:rPr dirty="0" sz="2400" b="1">
                <a:solidFill>
                  <a:srgbClr val="0070C0"/>
                </a:solidFill>
                <a:latin typeface="Times New Roman"/>
                <a:cs typeface="Times New Roman"/>
              </a:rPr>
              <a:t> of </a:t>
            </a:r>
            <a:r>
              <a:rPr dirty="0" sz="2400" spc="-5" b="1">
                <a:solidFill>
                  <a:srgbClr val="0070C0"/>
                </a:solidFill>
                <a:latin typeface="Times New Roman"/>
                <a:cs typeface="Times New Roman"/>
              </a:rPr>
              <a:t>Digital </a:t>
            </a:r>
            <a:r>
              <a:rPr dirty="0" sz="2400" spc="-10" b="1">
                <a:solidFill>
                  <a:srgbClr val="0070C0"/>
                </a:solidFill>
                <a:latin typeface="Times New Roman"/>
                <a:cs typeface="Times New Roman"/>
              </a:rPr>
              <a:t>Electronics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buChar char="•"/>
              <a:tabLst>
                <a:tab pos="2038985" algn="l"/>
                <a:tab pos="2039620" algn="l"/>
              </a:tabLst>
            </a:pPr>
            <a:r>
              <a:rPr dirty="0" sz="2400" spc="-5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spcBef>
                <a:spcPts val="1120"/>
              </a:spcBef>
              <a:buChar char="•"/>
              <a:tabLst>
                <a:tab pos="2038985" algn="l"/>
                <a:tab pos="2039620" algn="l"/>
              </a:tabLst>
            </a:pPr>
            <a:r>
              <a:rPr dirty="0" sz="2400" spc="-5">
                <a:latin typeface="Times New Roman"/>
                <a:cs typeface="Times New Roman"/>
              </a:rPr>
              <a:t>Logic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Gates</a:t>
            </a:r>
            <a:endParaRPr sz="24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spcBef>
                <a:spcPts val="1120"/>
              </a:spcBef>
              <a:buChar char="•"/>
              <a:tabLst>
                <a:tab pos="2038985" algn="l"/>
                <a:tab pos="2039620" algn="l"/>
              </a:tabLst>
            </a:pPr>
            <a:r>
              <a:rPr dirty="0" sz="2400" spc="-5">
                <a:latin typeface="Times New Roman"/>
                <a:cs typeface="Times New Roman"/>
              </a:rPr>
              <a:t>Flip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Flops</a:t>
            </a:r>
            <a:endParaRPr sz="24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spcBef>
                <a:spcPts val="1120"/>
              </a:spcBef>
              <a:buChar char="•"/>
              <a:tabLst>
                <a:tab pos="2038985" algn="l"/>
                <a:tab pos="2039620" algn="l"/>
              </a:tabLst>
            </a:pPr>
            <a:r>
              <a:rPr dirty="0" sz="2400" spc="-5">
                <a:latin typeface="Times New Roman"/>
                <a:cs typeface="Times New Roman"/>
              </a:rPr>
              <a:t>Multiplexers</a:t>
            </a:r>
            <a:endParaRPr sz="24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spcBef>
                <a:spcPts val="1115"/>
              </a:spcBef>
              <a:buChar char="•"/>
              <a:tabLst>
                <a:tab pos="2038985" algn="l"/>
                <a:tab pos="2039620" algn="l"/>
              </a:tabLst>
            </a:pPr>
            <a:r>
              <a:rPr dirty="0" sz="2400" spc="-5">
                <a:latin typeface="Times New Roman"/>
                <a:cs typeface="Times New Roman"/>
              </a:rPr>
              <a:t>Demultiplexer</a:t>
            </a:r>
            <a:endParaRPr sz="24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spcBef>
                <a:spcPts val="1120"/>
              </a:spcBef>
              <a:buFont typeface="Times New Roman"/>
              <a:buChar char="•"/>
              <a:tabLst>
                <a:tab pos="2038985" algn="l"/>
                <a:tab pos="20396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Binary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counters</a:t>
            </a:r>
            <a:endParaRPr sz="24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spcBef>
                <a:spcPts val="1120"/>
              </a:spcBef>
              <a:buFont typeface="Times New Roman"/>
              <a:buChar char="•"/>
              <a:tabLst>
                <a:tab pos="2038985" algn="l"/>
                <a:tab pos="20396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Decoder</a:t>
            </a:r>
            <a:endParaRPr sz="24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spcBef>
                <a:spcPts val="1120"/>
              </a:spcBef>
              <a:buFont typeface="Times New Roman"/>
              <a:buChar char="•"/>
              <a:tabLst>
                <a:tab pos="2038985" algn="l"/>
                <a:tab pos="20396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Encoder</a:t>
            </a:r>
            <a:endParaRPr sz="2400">
              <a:latin typeface="Times New Roman"/>
              <a:cs typeface="Times New Roman"/>
            </a:endParaRPr>
          </a:p>
          <a:p>
            <a:pPr marL="2038985" indent="-305435">
              <a:lnSpc>
                <a:spcPct val="100000"/>
              </a:lnSpc>
              <a:spcBef>
                <a:spcPts val="1120"/>
              </a:spcBef>
              <a:buFont typeface="Times New Roman"/>
              <a:buChar char="•"/>
              <a:tabLst>
                <a:tab pos="2038985" algn="l"/>
                <a:tab pos="20396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58749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59" y="722864"/>
            <a:ext cx="8804296" cy="1882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81" y="2678667"/>
            <a:ext cx="8737326" cy="17807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953" y="1252696"/>
            <a:ext cx="4340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4400" spc="-5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dirty="0" sz="4400" spc="-65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dirty="0" sz="4400" spc="-254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4400" spc="-4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OUNTE</a:t>
            </a:r>
            <a:r>
              <a:rPr dirty="0" sz="4400" spc="-6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 marR="5080">
              <a:lnSpc>
                <a:spcPct val="105300"/>
              </a:lnSpc>
              <a:spcBef>
                <a:spcPts val="100"/>
              </a:spcBef>
            </a:pPr>
            <a:r>
              <a:rPr dirty="0" spc="-15"/>
              <a:t>Binary</a:t>
            </a:r>
            <a:r>
              <a:rPr dirty="0" spc="90"/>
              <a:t> </a:t>
            </a:r>
            <a:r>
              <a:rPr dirty="0" spc="10"/>
              <a:t>counters</a:t>
            </a:r>
            <a:r>
              <a:rPr dirty="0" spc="95"/>
              <a:t> </a:t>
            </a:r>
            <a:r>
              <a:rPr dirty="0" spc="-5"/>
              <a:t>are</a:t>
            </a:r>
            <a:r>
              <a:rPr dirty="0" spc="95"/>
              <a:t> </a:t>
            </a:r>
            <a:r>
              <a:rPr dirty="0"/>
              <a:t>used</a:t>
            </a:r>
            <a:r>
              <a:rPr dirty="0" spc="95"/>
              <a:t> </a:t>
            </a:r>
            <a:r>
              <a:rPr dirty="0"/>
              <a:t>for</a:t>
            </a:r>
            <a:r>
              <a:rPr dirty="0" spc="95"/>
              <a:t> </a:t>
            </a:r>
            <a:r>
              <a:rPr dirty="0" spc="15"/>
              <a:t>counting</a:t>
            </a:r>
            <a:r>
              <a:rPr dirty="0" spc="95"/>
              <a:t> </a:t>
            </a:r>
            <a:r>
              <a:rPr dirty="0" spc="30"/>
              <a:t>the</a:t>
            </a:r>
            <a:r>
              <a:rPr dirty="0" spc="95"/>
              <a:t> </a:t>
            </a:r>
            <a:r>
              <a:rPr dirty="0" spc="-15"/>
              <a:t>number</a:t>
            </a:r>
            <a:r>
              <a:rPr dirty="0" spc="90"/>
              <a:t> </a:t>
            </a:r>
            <a:r>
              <a:rPr dirty="0" spc="25"/>
              <a:t>of</a:t>
            </a:r>
            <a:r>
              <a:rPr dirty="0" spc="95"/>
              <a:t> </a:t>
            </a:r>
            <a:r>
              <a:rPr dirty="0" spc="5"/>
              <a:t>pulses</a:t>
            </a:r>
            <a:r>
              <a:rPr dirty="0" spc="95"/>
              <a:t> </a:t>
            </a:r>
            <a:r>
              <a:rPr dirty="0" spc="10"/>
              <a:t>coming</a:t>
            </a:r>
            <a:r>
              <a:rPr dirty="0" spc="95"/>
              <a:t> </a:t>
            </a:r>
            <a:r>
              <a:rPr dirty="0" spc="25"/>
              <a:t>at</a:t>
            </a:r>
            <a:r>
              <a:rPr dirty="0" spc="95"/>
              <a:t> </a:t>
            </a:r>
            <a:r>
              <a:rPr dirty="0" spc="30"/>
              <a:t>the </a:t>
            </a:r>
            <a:r>
              <a:rPr dirty="0" spc="-445"/>
              <a:t> </a:t>
            </a:r>
            <a:r>
              <a:rPr dirty="0" spc="10"/>
              <a:t>input</a:t>
            </a:r>
            <a:r>
              <a:rPr dirty="0" spc="-5"/>
              <a:t> </a:t>
            </a:r>
            <a:r>
              <a:rPr dirty="0" spc="20"/>
              <a:t>line</a:t>
            </a:r>
            <a:r>
              <a:rPr dirty="0"/>
              <a:t> </a:t>
            </a:r>
            <a:r>
              <a:rPr dirty="0" spc="10"/>
              <a:t>in</a:t>
            </a:r>
            <a:r>
              <a:rPr dirty="0"/>
              <a:t> a </a:t>
            </a:r>
            <a:r>
              <a:rPr dirty="0" spc="10"/>
              <a:t>specified</a:t>
            </a:r>
            <a:r>
              <a:rPr dirty="0"/>
              <a:t> </a:t>
            </a:r>
            <a:r>
              <a:rPr dirty="0" spc="15"/>
              <a:t>time</a:t>
            </a:r>
            <a:r>
              <a:rPr dirty="0"/>
              <a:t> period.</a:t>
            </a:r>
          </a:p>
          <a:p>
            <a:pPr marL="13335" marR="5080">
              <a:lnSpc>
                <a:spcPct val="105300"/>
              </a:lnSpc>
              <a:spcBef>
                <a:spcPts val="1995"/>
              </a:spcBef>
            </a:pPr>
            <a:r>
              <a:rPr dirty="0" spc="15"/>
              <a:t>The</a:t>
            </a:r>
            <a:r>
              <a:rPr dirty="0" spc="315"/>
              <a:t> </a:t>
            </a:r>
            <a:r>
              <a:rPr dirty="0" spc="-5"/>
              <a:t>binary</a:t>
            </a:r>
            <a:r>
              <a:rPr dirty="0" spc="315"/>
              <a:t> </a:t>
            </a:r>
            <a:r>
              <a:rPr dirty="0" spc="10"/>
              <a:t>counters</a:t>
            </a:r>
            <a:r>
              <a:rPr dirty="0" spc="315"/>
              <a:t> </a:t>
            </a:r>
            <a:r>
              <a:rPr dirty="0"/>
              <a:t>must</a:t>
            </a:r>
            <a:r>
              <a:rPr dirty="0" spc="315"/>
              <a:t> </a:t>
            </a:r>
            <a:r>
              <a:rPr dirty="0" spc="5"/>
              <a:t>possess</a:t>
            </a:r>
            <a:r>
              <a:rPr dirty="0" spc="320"/>
              <a:t> </a:t>
            </a:r>
            <a:r>
              <a:rPr dirty="0" spc="-5"/>
              <a:t>memory</a:t>
            </a:r>
            <a:r>
              <a:rPr dirty="0" spc="315"/>
              <a:t> </a:t>
            </a:r>
            <a:r>
              <a:rPr dirty="0" spc="15"/>
              <a:t>since</a:t>
            </a:r>
            <a:r>
              <a:rPr dirty="0" spc="315"/>
              <a:t> </a:t>
            </a:r>
            <a:r>
              <a:rPr dirty="0" spc="30"/>
              <a:t>it</a:t>
            </a:r>
            <a:r>
              <a:rPr dirty="0" spc="315"/>
              <a:t> </a:t>
            </a:r>
            <a:r>
              <a:rPr dirty="0"/>
              <a:t>has</a:t>
            </a:r>
            <a:r>
              <a:rPr dirty="0" spc="315"/>
              <a:t> </a:t>
            </a:r>
            <a:r>
              <a:rPr dirty="0" spc="35"/>
              <a:t>to</a:t>
            </a:r>
            <a:r>
              <a:rPr dirty="0" spc="320"/>
              <a:t> </a:t>
            </a:r>
            <a:r>
              <a:rPr dirty="0" spc="-15"/>
              <a:t>remember</a:t>
            </a:r>
            <a:r>
              <a:rPr dirty="0" spc="315"/>
              <a:t> </a:t>
            </a:r>
            <a:r>
              <a:rPr dirty="0" spc="20"/>
              <a:t>its </a:t>
            </a:r>
            <a:r>
              <a:rPr dirty="0" spc="-445"/>
              <a:t> </a:t>
            </a:r>
            <a:r>
              <a:rPr dirty="0" spc="10"/>
              <a:t>past</a:t>
            </a:r>
            <a:r>
              <a:rPr dirty="0" spc="-5"/>
              <a:t> </a:t>
            </a:r>
            <a:r>
              <a:rPr dirty="0" spc="20"/>
              <a:t>states.</a:t>
            </a:r>
          </a:p>
          <a:p>
            <a:pPr marL="13335" marR="5080">
              <a:lnSpc>
                <a:spcPct val="105300"/>
              </a:lnSpc>
              <a:spcBef>
                <a:spcPts val="2000"/>
              </a:spcBef>
            </a:pPr>
            <a:r>
              <a:rPr dirty="0" spc="10"/>
              <a:t>As</a:t>
            </a:r>
            <a:r>
              <a:rPr dirty="0" spc="65"/>
              <a:t> </a:t>
            </a:r>
            <a:r>
              <a:rPr dirty="0" spc="30"/>
              <a:t>the</a:t>
            </a:r>
            <a:r>
              <a:rPr dirty="0" spc="65"/>
              <a:t> </a:t>
            </a:r>
            <a:r>
              <a:rPr dirty="0"/>
              <a:t>name</a:t>
            </a:r>
            <a:r>
              <a:rPr dirty="0" spc="65"/>
              <a:t> </a:t>
            </a:r>
            <a:r>
              <a:rPr dirty="0" spc="15"/>
              <a:t>suggests,</a:t>
            </a:r>
            <a:r>
              <a:rPr dirty="0" spc="-10"/>
              <a:t> </a:t>
            </a:r>
            <a:r>
              <a:rPr dirty="0" spc="30"/>
              <a:t>it</a:t>
            </a:r>
            <a:r>
              <a:rPr dirty="0" spc="65"/>
              <a:t> </a:t>
            </a:r>
            <a:r>
              <a:rPr dirty="0" spc="5"/>
              <a:t>is</a:t>
            </a:r>
            <a:r>
              <a:rPr dirty="0" spc="65"/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 spc="10"/>
              <a:t>circuit</a:t>
            </a:r>
            <a:r>
              <a:rPr dirty="0" spc="65"/>
              <a:t> </a:t>
            </a:r>
            <a:r>
              <a:rPr dirty="0" spc="5"/>
              <a:t>which</a:t>
            </a:r>
            <a:r>
              <a:rPr dirty="0" spc="65"/>
              <a:t> </a:t>
            </a:r>
            <a:r>
              <a:rPr dirty="0" spc="5"/>
              <a:t>counts.The</a:t>
            </a:r>
            <a:r>
              <a:rPr dirty="0" spc="65"/>
              <a:t> </a:t>
            </a:r>
            <a:r>
              <a:rPr dirty="0" spc="-5"/>
              <a:t>main</a:t>
            </a:r>
            <a:r>
              <a:rPr dirty="0" spc="70"/>
              <a:t> </a:t>
            </a:r>
            <a:r>
              <a:rPr dirty="0" spc="-5"/>
              <a:t>purpose</a:t>
            </a:r>
            <a:r>
              <a:rPr dirty="0" spc="65"/>
              <a:t> </a:t>
            </a:r>
            <a:r>
              <a:rPr dirty="0" spc="25"/>
              <a:t>of</a:t>
            </a:r>
            <a:r>
              <a:rPr dirty="0" spc="65"/>
              <a:t> </a:t>
            </a:r>
            <a:r>
              <a:rPr dirty="0" spc="30"/>
              <a:t>the </a:t>
            </a:r>
            <a:r>
              <a:rPr dirty="0" spc="-445"/>
              <a:t> </a:t>
            </a:r>
            <a:r>
              <a:rPr dirty="0" spc="10"/>
              <a:t>counter</a:t>
            </a:r>
            <a:r>
              <a:rPr dirty="0"/>
              <a:t> </a:t>
            </a:r>
            <a:r>
              <a:rPr dirty="0" spc="5"/>
              <a:t>is</a:t>
            </a:r>
            <a:r>
              <a:rPr dirty="0"/>
              <a:t> </a:t>
            </a:r>
            <a:r>
              <a:rPr dirty="0" spc="35"/>
              <a:t>to</a:t>
            </a:r>
            <a:r>
              <a:rPr dirty="0"/>
              <a:t> </a:t>
            </a:r>
            <a:r>
              <a:rPr dirty="0" spc="-10"/>
              <a:t>record</a:t>
            </a:r>
            <a:r>
              <a:rPr dirty="0"/>
              <a:t> </a:t>
            </a:r>
            <a:r>
              <a:rPr dirty="0" spc="30"/>
              <a:t>the</a:t>
            </a:r>
            <a:r>
              <a:rPr dirty="0" spc="5"/>
              <a:t> </a:t>
            </a:r>
            <a:r>
              <a:rPr dirty="0" spc="-15"/>
              <a:t>number</a:t>
            </a:r>
            <a:r>
              <a:rPr dirty="0"/>
              <a:t> </a:t>
            </a:r>
            <a:r>
              <a:rPr dirty="0" spc="25"/>
              <a:t>of</a:t>
            </a:r>
            <a:r>
              <a:rPr dirty="0"/>
              <a:t> </a:t>
            </a:r>
            <a:r>
              <a:rPr dirty="0" spc="5"/>
              <a:t>occurrence</a:t>
            </a:r>
            <a:r>
              <a:rPr dirty="0"/>
              <a:t> </a:t>
            </a:r>
            <a:r>
              <a:rPr dirty="0" spc="25"/>
              <a:t>of</a:t>
            </a:r>
            <a:r>
              <a:rPr dirty="0" spc="5"/>
              <a:t> some</a:t>
            </a:r>
            <a:r>
              <a:rPr dirty="0"/>
              <a:t> </a:t>
            </a:r>
            <a:r>
              <a:rPr dirty="0" spc="10"/>
              <a:t>input.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453" y="412908"/>
            <a:ext cx="4340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4400" spc="-5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dirty="0" sz="4400" spc="-65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dirty="0" sz="4400" spc="-254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4400" spc="-4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OUNTE</a:t>
            </a:r>
            <a:r>
              <a:rPr dirty="0" sz="4400" spc="-6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300" y="1408245"/>
            <a:ext cx="8049259" cy="40894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431165" marR="7620" indent="-419100">
              <a:lnSpc>
                <a:spcPts val="3400"/>
              </a:lnSpc>
              <a:spcBef>
                <a:spcPts val="380"/>
              </a:spcBef>
              <a:buChar char="•"/>
              <a:tabLst>
                <a:tab pos="431165" algn="l"/>
                <a:tab pos="431800" algn="l"/>
              </a:tabLst>
            </a:pP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A</a:t>
            </a:r>
            <a:r>
              <a:rPr dirty="0" sz="3000" spc="-18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 spc="-5" b="1">
                <a:solidFill>
                  <a:srgbClr val="222222"/>
                </a:solidFill>
                <a:latin typeface="Arial"/>
                <a:cs typeface="Arial"/>
              </a:rPr>
              <a:t>binary counter</a:t>
            </a:r>
            <a:r>
              <a:rPr dirty="0" sz="3000" spc="-1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is</a:t>
            </a:r>
            <a:r>
              <a:rPr dirty="0" sz="30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a</a:t>
            </a:r>
            <a:r>
              <a:rPr dirty="0" sz="30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hardware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circuit</a:t>
            </a:r>
            <a:r>
              <a:rPr dirty="0" sz="30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that</a:t>
            </a:r>
            <a:r>
              <a:rPr dirty="0" sz="30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is </a:t>
            </a:r>
            <a:r>
              <a:rPr dirty="0" sz="3000" spc="-819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made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out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dirty="0" sz="30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a series</a:t>
            </a:r>
            <a:r>
              <a:rPr dirty="0" sz="30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 flip-flops.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22222"/>
              </a:buClr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431165" marR="90170" indent="-419100">
              <a:lnSpc>
                <a:spcPts val="3400"/>
              </a:lnSpc>
              <a:buChar char="•"/>
              <a:tabLst>
                <a:tab pos="431165" algn="l"/>
                <a:tab pos="431800" algn="l"/>
              </a:tabLst>
            </a:pP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The output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of one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flip-flop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is sent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to the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input </a:t>
            </a:r>
            <a:r>
              <a:rPr dirty="0" sz="3000" spc="-819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dirty="0" sz="30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 next</a:t>
            </a:r>
            <a:r>
              <a:rPr dirty="0" sz="30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flip-flop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 in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the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series.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22222"/>
              </a:buClr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431165" marR="5080" indent="-419100">
              <a:lnSpc>
                <a:spcPts val="3400"/>
              </a:lnSpc>
              <a:buChar char="•"/>
              <a:tabLst>
                <a:tab pos="431165" algn="l"/>
                <a:tab pos="431800" algn="l"/>
              </a:tabLst>
            </a:pP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dirty="0" sz="3000" spc="-5" b="1">
                <a:solidFill>
                  <a:srgbClr val="222222"/>
                </a:solidFill>
                <a:latin typeface="Arial"/>
                <a:cs typeface="Arial"/>
              </a:rPr>
              <a:t>binary counter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can be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either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 asynchronous</a:t>
            </a:r>
            <a:r>
              <a:rPr dirty="0" sz="3000" spc="-3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or</a:t>
            </a:r>
            <a:r>
              <a:rPr dirty="0" sz="3000" spc="-3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synchronous,</a:t>
            </a:r>
            <a:r>
              <a:rPr dirty="0" sz="3000" spc="-3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depending</a:t>
            </a:r>
            <a:r>
              <a:rPr dirty="0" sz="3000" spc="-2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on </a:t>
            </a:r>
            <a:r>
              <a:rPr dirty="0" sz="3000" spc="-819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how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 the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flip-flops 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are </a:t>
            </a:r>
            <a:r>
              <a:rPr dirty="0" sz="3000" spc="-5">
                <a:solidFill>
                  <a:srgbClr val="222222"/>
                </a:solidFill>
                <a:latin typeface="Arial MT"/>
                <a:cs typeface="Arial MT"/>
              </a:rPr>
              <a:t>connected</a:t>
            </a:r>
            <a:r>
              <a:rPr dirty="0" sz="300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222222"/>
                </a:solidFill>
                <a:latin typeface="Arial MT"/>
                <a:cs typeface="Arial MT"/>
              </a:rPr>
              <a:t>together.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973" y="412908"/>
            <a:ext cx="4053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>
                <a:solidFill>
                  <a:srgbClr val="000000"/>
                </a:solidFill>
                <a:latin typeface="Calibri"/>
                <a:cs typeface="Calibri"/>
              </a:rPr>
              <a:t>BINARY-DECODER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700" y="1265677"/>
            <a:ext cx="8234680" cy="42430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6200" marR="43180">
              <a:lnSpc>
                <a:spcPct val="101899"/>
              </a:lnSpc>
              <a:spcBef>
                <a:spcPts val="55"/>
              </a:spcBef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name </a:t>
            </a:r>
            <a:r>
              <a:rPr dirty="0" sz="1800" spc="-5" b="1">
                <a:latin typeface="Arial"/>
                <a:cs typeface="Arial"/>
              </a:rPr>
              <a:t>“Decoder”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means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translate</a:t>
            </a:r>
            <a:r>
              <a:rPr dirty="0" sz="1800">
                <a:latin typeface="Arial MT"/>
                <a:cs typeface="Arial MT"/>
              </a:rPr>
              <a:t> or decode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coded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information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from </a:t>
            </a:r>
            <a:r>
              <a:rPr dirty="0" sz="1800">
                <a:latin typeface="Arial MT"/>
                <a:cs typeface="Arial MT"/>
              </a:rPr>
              <a:t>one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format into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another,</a:t>
            </a:r>
            <a:r>
              <a:rPr dirty="0" sz="1800">
                <a:latin typeface="Arial MT"/>
                <a:cs typeface="Arial MT"/>
              </a:rPr>
              <a:t> so 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digital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decoder </a:t>
            </a:r>
            <a:r>
              <a:rPr dirty="0" sz="1800" spc="-5">
                <a:latin typeface="Arial MT"/>
                <a:cs typeface="Arial MT"/>
              </a:rPr>
              <a:t>transforms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set of</a:t>
            </a:r>
            <a:r>
              <a:rPr dirty="0" sz="1800" spc="-5">
                <a:latin typeface="Arial MT"/>
                <a:cs typeface="Arial MT"/>
              </a:rPr>
              <a:t> digital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input signals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into </a:t>
            </a:r>
            <a:r>
              <a:rPr dirty="0" sz="1800">
                <a:latin typeface="Arial MT"/>
                <a:cs typeface="Arial MT"/>
              </a:rPr>
              <a:t>an equivalent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decimal code at</a:t>
            </a:r>
            <a:r>
              <a:rPr dirty="0" sz="1800" spc="-5">
                <a:latin typeface="Arial MT"/>
                <a:cs typeface="Arial MT"/>
              </a:rPr>
              <a:t> its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output.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76200" marR="170815">
              <a:lnSpc>
                <a:spcPts val="2800"/>
              </a:lnSpc>
              <a:spcBef>
                <a:spcPts val="1360"/>
              </a:spcBef>
            </a:pP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In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digital electronics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,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 a binary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decoder</a:t>
            </a:r>
            <a:r>
              <a:rPr dirty="0" sz="2400" spc="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is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combinational </a:t>
            </a:r>
            <a:r>
              <a:rPr dirty="0" sz="2400" spc="-6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logic</a:t>
            </a:r>
            <a:r>
              <a:rPr dirty="0" sz="240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circuit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 that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converts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binary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 information</a:t>
            </a:r>
            <a:r>
              <a:rPr dirty="0" sz="2400" spc="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from the </a:t>
            </a:r>
            <a:r>
              <a:rPr dirty="0" sz="2400" b="1">
                <a:solidFill>
                  <a:srgbClr val="222222"/>
                </a:solidFill>
                <a:latin typeface="Arial"/>
                <a:cs typeface="Arial"/>
              </a:rPr>
              <a:t>n </a:t>
            </a:r>
            <a:r>
              <a:rPr dirty="0" sz="2400" spc="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coded</a:t>
            </a:r>
            <a:r>
              <a:rPr dirty="0" sz="2400" spc="-1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inputs</a:t>
            </a:r>
            <a:r>
              <a:rPr dirty="0" sz="2400" b="1">
                <a:solidFill>
                  <a:srgbClr val="222222"/>
                </a:solidFill>
                <a:latin typeface="Arial"/>
                <a:cs typeface="Arial"/>
              </a:rPr>
              <a:t> to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maximum of </a:t>
            </a:r>
            <a:r>
              <a:rPr dirty="0" sz="2400" b="1">
                <a:solidFill>
                  <a:srgbClr val="222222"/>
                </a:solidFill>
                <a:latin typeface="Arial"/>
                <a:cs typeface="Arial"/>
              </a:rPr>
              <a:t>2</a:t>
            </a:r>
            <a:r>
              <a:rPr dirty="0" baseline="17361" sz="2400" b="1">
                <a:solidFill>
                  <a:srgbClr val="222222"/>
                </a:solidFill>
                <a:latin typeface="Arial"/>
                <a:cs typeface="Arial"/>
              </a:rPr>
              <a:t>n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unique</a:t>
            </a:r>
            <a:r>
              <a:rPr dirty="0" sz="240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outputs.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They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are used in a wide 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variety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 applications,</a:t>
            </a:r>
            <a:endParaRPr sz="2400">
              <a:latin typeface="Arial MT"/>
              <a:cs typeface="Arial MT"/>
            </a:endParaRPr>
          </a:p>
          <a:p>
            <a:pPr marL="1041400" indent="-889635">
              <a:lnSpc>
                <a:spcPts val="2840"/>
              </a:lnSpc>
              <a:spcBef>
                <a:spcPts val="220"/>
              </a:spcBef>
              <a:buChar char="•"/>
              <a:tabLst>
                <a:tab pos="1040765" algn="l"/>
                <a:tab pos="1042035" algn="l"/>
              </a:tabLst>
            </a:pP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data</a:t>
            </a:r>
            <a:r>
              <a:rPr dirty="0" sz="24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Arial MT"/>
                <a:cs typeface="Arial MT"/>
              </a:rPr>
              <a:t>demultiplexing,</a:t>
            </a:r>
            <a:endParaRPr sz="2400">
              <a:latin typeface="Arial MT"/>
              <a:cs typeface="Arial MT"/>
            </a:endParaRPr>
          </a:p>
          <a:p>
            <a:pPr marL="1041400" indent="-889635">
              <a:lnSpc>
                <a:spcPts val="2800"/>
              </a:lnSpc>
              <a:buChar char="•"/>
              <a:tabLst>
                <a:tab pos="1040765" algn="l"/>
                <a:tab pos="1042035" algn="l"/>
              </a:tabLst>
            </a:pP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seven</a:t>
            </a:r>
            <a:r>
              <a:rPr dirty="0" sz="2400" spc="-2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segment</a:t>
            </a:r>
            <a:r>
              <a:rPr dirty="0" sz="2400" spc="-3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displays,</a:t>
            </a:r>
            <a:r>
              <a:rPr dirty="0" sz="2400" spc="-3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041400" indent="-889635">
              <a:lnSpc>
                <a:spcPts val="2840"/>
              </a:lnSpc>
              <a:buChar char="•"/>
              <a:tabLst>
                <a:tab pos="1040765" algn="l"/>
                <a:tab pos="1042035" algn="l"/>
              </a:tabLst>
            </a:pP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memory</a:t>
            </a:r>
            <a:r>
              <a:rPr dirty="0" sz="2400" spc="-4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22222"/>
                </a:solidFill>
                <a:latin typeface="Arial MT"/>
                <a:cs typeface="Arial MT"/>
              </a:rPr>
              <a:t>address</a:t>
            </a:r>
            <a:r>
              <a:rPr dirty="0" sz="2400" spc="-3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Arial"/>
                <a:cs typeface="Arial"/>
              </a:rPr>
              <a:t>decoding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58750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58750"/>
              <a:ext cx="1676400" cy="6794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41108" y="2099080"/>
              <a:ext cx="488950" cy="342265"/>
            </a:xfrm>
            <a:custGeom>
              <a:avLst/>
              <a:gdLst/>
              <a:ahLst/>
              <a:cxnLst/>
              <a:rect l="l" t="t" r="r" b="b"/>
              <a:pathLst>
                <a:path w="488950" h="342264">
                  <a:moveTo>
                    <a:pt x="0" y="0"/>
                  </a:moveTo>
                  <a:lnTo>
                    <a:pt x="56964" y="2299"/>
                  </a:lnTo>
                  <a:lnTo>
                    <a:pt x="111999" y="9026"/>
                  </a:lnTo>
                  <a:lnTo>
                    <a:pt x="164737" y="19925"/>
                  </a:lnTo>
                  <a:lnTo>
                    <a:pt x="214812" y="34738"/>
                  </a:lnTo>
                  <a:lnTo>
                    <a:pt x="261857" y="53211"/>
                  </a:lnTo>
                  <a:lnTo>
                    <a:pt x="305506" y="75085"/>
                  </a:lnTo>
                  <a:lnTo>
                    <a:pt x="345392" y="100106"/>
                  </a:lnTo>
                  <a:lnTo>
                    <a:pt x="381149" y="128016"/>
                  </a:lnTo>
                  <a:lnTo>
                    <a:pt x="412411" y="158559"/>
                  </a:lnTo>
                  <a:lnTo>
                    <a:pt x="438810" y="191479"/>
                  </a:lnTo>
                  <a:lnTo>
                    <a:pt x="459981" y="226519"/>
                  </a:lnTo>
                  <a:lnTo>
                    <a:pt x="475557" y="263423"/>
                  </a:lnTo>
                  <a:lnTo>
                    <a:pt x="485171" y="301935"/>
                  </a:lnTo>
                  <a:lnTo>
                    <a:pt x="488458" y="341798"/>
                  </a:lnTo>
                  <a:lnTo>
                    <a:pt x="22" y="341798"/>
                  </a:lnTo>
                  <a:lnTo>
                    <a:pt x="0" y="0"/>
                  </a:lnTo>
                  <a:close/>
                </a:path>
                <a:path w="488950" h="342264">
                  <a:moveTo>
                    <a:pt x="0" y="0"/>
                  </a:moveTo>
                  <a:lnTo>
                    <a:pt x="56964" y="2299"/>
                  </a:lnTo>
                  <a:lnTo>
                    <a:pt x="111999" y="9026"/>
                  </a:lnTo>
                  <a:lnTo>
                    <a:pt x="164737" y="19925"/>
                  </a:lnTo>
                  <a:lnTo>
                    <a:pt x="214812" y="34738"/>
                  </a:lnTo>
                  <a:lnTo>
                    <a:pt x="261857" y="53211"/>
                  </a:lnTo>
                  <a:lnTo>
                    <a:pt x="305506" y="75085"/>
                  </a:lnTo>
                  <a:lnTo>
                    <a:pt x="345392" y="100106"/>
                  </a:lnTo>
                  <a:lnTo>
                    <a:pt x="381149" y="128016"/>
                  </a:lnTo>
                  <a:lnTo>
                    <a:pt x="412411" y="158559"/>
                  </a:lnTo>
                  <a:lnTo>
                    <a:pt x="438810" y="191479"/>
                  </a:lnTo>
                  <a:lnTo>
                    <a:pt x="459981" y="226519"/>
                  </a:lnTo>
                  <a:lnTo>
                    <a:pt x="475557" y="263423"/>
                  </a:lnTo>
                  <a:lnTo>
                    <a:pt x="485171" y="301935"/>
                  </a:lnTo>
                  <a:lnTo>
                    <a:pt x="488458" y="3417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6571" y="2394056"/>
              <a:ext cx="473075" cy="435609"/>
            </a:xfrm>
            <a:custGeom>
              <a:avLst/>
              <a:gdLst/>
              <a:ahLst/>
              <a:cxnLst/>
              <a:rect l="l" t="t" r="r" b="b"/>
              <a:pathLst>
                <a:path w="473075" h="435610">
                  <a:moveTo>
                    <a:pt x="472996" y="0"/>
                  </a:moveTo>
                  <a:lnTo>
                    <a:pt x="470554" y="44519"/>
                  </a:lnTo>
                  <a:lnTo>
                    <a:pt x="463386" y="87753"/>
                  </a:lnTo>
                  <a:lnTo>
                    <a:pt x="451730" y="129482"/>
                  </a:lnTo>
                  <a:lnTo>
                    <a:pt x="435824" y="169487"/>
                  </a:lnTo>
                  <a:lnTo>
                    <a:pt x="415906" y="207550"/>
                  </a:lnTo>
                  <a:lnTo>
                    <a:pt x="392213" y="243451"/>
                  </a:lnTo>
                  <a:lnTo>
                    <a:pt x="364984" y="276971"/>
                  </a:lnTo>
                  <a:lnTo>
                    <a:pt x="334455" y="307893"/>
                  </a:lnTo>
                  <a:lnTo>
                    <a:pt x="300866" y="335997"/>
                  </a:lnTo>
                  <a:lnTo>
                    <a:pt x="264453" y="361064"/>
                  </a:lnTo>
                  <a:lnTo>
                    <a:pt x="225454" y="382875"/>
                  </a:lnTo>
                  <a:lnTo>
                    <a:pt x="184108" y="401213"/>
                  </a:lnTo>
                  <a:lnTo>
                    <a:pt x="140651" y="415857"/>
                  </a:lnTo>
                  <a:lnTo>
                    <a:pt x="95323" y="426589"/>
                  </a:lnTo>
                  <a:lnTo>
                    <a:pt x="48359" y="433190"/>
                  </a:lnTo>
                  <a:lnTo>
                    <a:pt x="0" y="435441"/>
                  </a:lnTo>
                  <a:lnTo>
                    <a:pt x="0" y="0"/>
                  </a:lnTo>
                  <a:lnTo>
                    <a:pt x="472996" y="0"/>
                  </a:lnTo>
                  <a:close/>
                </a:path>
                <a:path w="473075" h="435610">
                  <a:moveTo>
                    <a:pt x="472996" y="0"/>
                  </a:moveTo>
                  <a:lnTo>
                    <a:pt x="470554" y="44519"/>
                  </a:lnTo>
                  <a:lnTo>
                    <a:pt x="463386" y="87753"/>
                  </a:lnTo>
                  <a:lnTo>
                    <a:pt x="451730" y="129482"/>
                  </a:lnTo>
                  <a:lnTo>
                    <a:pt x="435824" y="169487"/>
                  </a:lnTo>
                  <a:lnTo>
                    <a:pt x="415906" y="207550"/>
                  </a:lnTo>
                  <a:lnTo>
                    <a:pt x="392213" y="243451"/>
                  </a:lnTo>
                  <a:lnTo>
                    <a:pt x="364984" y="276971"/>
                  </a:lnTo>
                  <a:lnTo>
                    <a:pt x="334455" y="307893"/>
                  </a:lnTo>
                  <a:lnTo>
                    <a:pt x="300866" y="335997"/>
                  </a:lnTo>
                  <a:lnTo>
                    <a:pt x="264453" y="361064"/>
                  </a:lnTo>
                  <a:lnTo>
                    <a:pt x="225454" y="382875"/>
                  </a:lnTo>
                  <a:lnTo>
                    <a:pt x="184108" y="401213"/>
                  </a:lnTo>
                  <a:lnTo>
                    <a:pt x="140651" y="415857"/>
                  </a:lnTo>
                  <a:lnTo>
                    <a:pt x="95323" y="426589"/>
                  </a:lnTo>
                  <a:lnTo>
                    <a:pt x="48359" y="433190"/>
                  </a:lnTo>
                  <a:lnTo>
                    <a:pt x="0" y="43544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6565" y="2099080"/>
              <a:ext cx="111125" cy="417195"/>
            </a:xfrm>
            <a:custGeom>
              <a:avLst/>
              <a:gdLst/>
              <a:ahLst/>
              <a:cxnLst/>
              <a:rect l="l" t="t" r="r" b="b"/>
              <a:pathLst>
                <a:path w="111125" h="417194">
                  <a:moveTo>
                    <a:pt x="0" y="0"/>
                  </a:moveTo>
                  <a:lnTo>
                    <a:pt x="35048" y="21243"/>
                  </a:lnTo>
                  <a:lnTo>
                    <a:pt x="65487" y="80397"/>
                  </a:lnTo>
                  <a:lnTo>
                    <a:pt x="78408" y="122047"/>
                  </a:lnTo>
                  <a:lnTo>
                    <a:pt x="89491" y="170602"/>
                  </a:lnTo>
                  <a:lnTo>
                    <a:pt x="98508" y="225203"/>
                  </a:lnTo>
                  <a:lnTo>
                    <a:pt x="105232" y="284994"/>
                  </a:lnTo>
                  <a:lnTo>
                    <a:pt x="109434" y="349116"/>
                  </a:lnTo>
                  <a:lnTo>
                    <a:pt x="110885" y="416713"/>
                  </a:lnTo>
                  <a:lnTo>
                    <a:pt x="5" y="416713"/>
                  </a:lnTo>
                  <a:lnTo>
                    <a:pt x="0" y="0"/>
                  </a:lnTo>
                  <a:close/>
                </a:path>
                <a:path w="111125" h="417194">
                  <a:moveTo>
                    <a:pt x="0" y="0"/>
                  </a:moveTo>
                  <a:lnTo>
                    <a:pt x="35048" y="21243"/>
                  </a:lnTo>
                  <a:lnTo>
                    <a:pt x="65487" y="80397"/>
                  </a:lnTo>
                  <a:lnTo>
                    <a:pt x="78408" y="122047"/>
                  </a:lnTo>
                  <a:lnTo>
                    <a:pt x="89491" y="170602"/>
                  </a:lnTo>
                  <a:lnTo>
                    <a:pt x="98508" y="225203"/>
                  </a:lnTo>
                  <a:lnTo>
                    <a:pt x="105232" y="284994"/>
                  </a:lnTo>
                  <a:lnTo>
                    <a:pt x="109434" y="349116"/>
                  </a:lnTo>
                  <a:lnTo>
                    <a:pt x="110885" y="41671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88853" y="2436196"/>
              <a:ext cx="78740" cy="393700"/>
            </a:xfrm>
            <a:custGeom>
              <a:avLst/>
              <a:gdLst/>
              <a:ahLst/>
              <a:cxnLst/>
              <a:rect l="l" t="t" r="r" b="b"/>
              <a:pathLst>
                <a:path w="78740" h="393700">
                  <a:moveTo>
                    <a:pt x="78598" y="0"/>
                  </a:moveTo>
                  <a:lnTo>
                    <a:pt x="77332" y="70694"/>
                  </a:lnTo>
                  <a:lnTo>
                    <a:pt x="73681" y="137231"/>
                  </a:lnTo>
                  <a:lnTo>
                    <a:pt x="67867" y="198500"/>
                  </a:lnTo>
                  <a:lnTo>
                    <a:pt x="60112" y="253390"/>
                  </a:lnTo>
                  <a:lnTo>
                    <a:pt x="50639" y="300792"/>
                  </a:lnTo>
                  <a:lnTo>
                    <a:pt x="39669" y="339595"/>
                  </a:lnTo>
                  <a:lnTo>
                    <a:pt x="14127" y="386960"/>
                  </a:lnTo>
                  <a:lnTo>
                    <a:pt x="0" y="393302"/>
                  </a:lnTo>
                  <a:lnTo>
                    <a:pt x="0" y="0"/>
                  </a:lnTo>
                  <a:lnTo>
                    <a:pt x="78598" y="0"/>
                  </a:lnTo>
                  <a:close/>
                </a:path>
                <a:path w="78740" h="393700">
                  <a:moveTo>
                    <a:pt x="78598" y="0"/>
                  </a:moveTo>
                  <a:lnTo>
                    <a:pt x="77332" y="70694"/>
                  </a:lnTo>
                  <a:lnTo>
                    <a:pt x="73681" y="137231"/>
                  </a:lnTo>
                  <a:lnTo>
                    <a:pt x="67867" y="198500"/>
                  </a:lnTo>
                  <a:lnTo>
                    <a:pt x="60112" y="253390"/>
                  </a:lnTo>
                  <a:lnTo>
                    <a:pt x="50639" y="300792"/>
                  </a:lnTo>
                  <a:lnTo>
                    <a:pt x="39669" y="339595"/>
                  </a:lnTo>
                  <a:lnTo>
                    <a:pt x="14127" y="386960"/>
                  </a:lnTo>
                  <a:lnTo>
                    <a:pt x="0" y="3933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30912" y="2203357"/>
              <a:ext cx="1604645" cy="0"/>
            </a:xfrm>
            <a:custGeom>
              <a:avLst/>
              <a:gdLst/>
              <a:ahLst/>
              <a:cxnLst/>
              <a:rect l="l" t="t" r="r" b="b"/>
              <a:pathLst>
                <a:path w="1604645" h="0">
                  <a:moveTo>
                    <a:pt x="160425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33372" y="2357869"/>
              <a:ext cx="1525905" cy="0"/>
            </a:xfrm>
            <a:custGeom>
              <a:avLst/>
              <a:gdLst/>
              <a:ahLst/>
              <a:cxnLst/>
              <a:rect l="l" t="t" r="r" b="b"/>
              <a:pathLst>
                <a:path w="1525904" h="0">
                  <a:moveTo>
                    <a:pt x="152565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26714" y="2540473"/>
              <a:ext cx="1242695" cy="0"/>
            </a:xfrm>
            <a:custGeom>
              <a:avLst/>
              <a:gdLst/>
              <a:ahLst/>
              <a:cxnLst/>
              <a:rect l="l" t="t" r="r" b="b"/>
              <a:pathLst>
                <a:path w="1242695" h="0">
                  <a:moveTo>
                    <a:pt x="124214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71987" y="2723078"/>
              <a:ext cx="871855" cy="0"/>
            </a:xfrm>
            <a:custGeom>
              <a:avLst/>
              <a:gdLst/>
              <a:ahLst/>
              <a:cxnLst/>
              <a:rect l="l" t="t" r="r" b="b"/>
              <a:pathLst>
                <a:path w="871854" h="0">
                  <a:moveTo>
                    <a:pt x="87160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45006" y="2403420"/>
              <a:ext cx="818515" cy="0"/>
            </a:xfrm>
            <a:custGeom>
              <a:avLst/>
              <a:gdLst/>
              <a:ahLst/>
              <a:cxnLst/>
              <a:rect l="l" t="t" r="r" b="b"/>
              <a:pathLst>
                <a:path w="818515" h="0">
                  <a:moveTo>
                    <a:pt x="0" y="0"/>
                  </a:moveTo>
                  <a:lnTo>
                    <a:pt x="81826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56548" y="3040195"/>
              <a:ext cx="488950" cy="342265"/>
            </a:xfrm>
            <a:custGeom>
              <a:avLst/>
              <a:gdLst/>
              <a:ahLst/>
              <a:cxnLst/>
              <a:rect l="l" t="t" r="r" b="b"/>
              <a:pathLst>
                <a:path w="488950" h="342264">
                  <a:moveTo>
                    <a:pt x="0" y="0"/>
                  </a:moveTo>
                  <a:lnTo>
                    <a:pt x="56964" y="2299"/>
                  </a:lnTo>
                  <a:lnTo>
                    <a:pt x="111999" y="9026"/>
                  </a:lnTo>
                  <a:lnTo>
                    <a:pt x="164737" y="19925"/>
                  </a:lnTo>
                  <a:lnTo>
                    <a:pt x="214812" y="34738"/>
                  </a:lnTo>
                  <a:lnTo>
                    <a:pt x="261857" y="53211"/>
                  </a:lnTo>
                  <a:lnTo>
                    <a:pt x="305506" y="75085"/>
                  </a:lnTo>
                  <a:lnTo>
                    <a:pt x="345392" y="100106"/>
                  </a:lnTo>
                  <a:lnTo>
                    <a:pt x="381149" y="128016"/>
                  </a:lnTo>
                  <a:lnTo>
                    <a:pt x="412411" y="158559"/>
                  </a:lnTo>
                  <a:lnTo>
                    <a:pt x="438810" y="191479"/>
                  </a:lnTo>
                  <a:lnTo>
                    <a:pt x="459981" y="226519"/>
                  </a:lnTo>
                  <a:lnTo>
                    <a:pt x="475557" y="263423"/>
                  </a:lnTo>
                  <a:lnTo>
                    <a:pt x="485171" y="301935"/>
                  </a:lnTo>
                  <a:lnTo>
                    <a:pt x="488458" y="341798"/>
                  </a:lnTo>
                  <a:lnTo>
                    <a:pt x="22" y="341798"/>
                  </a:lnTo>
                  <a:lnTo>
                    <a:pt x="0" y="0"/>
                  </a:lnTo>
                  <a:close/>
                </a:path>
                <a:path w="488950" h="342264">
                  <a:moveTo>
                    <a:pt x="0" y="0"/>
                  </a:moveTo>
                  <a:lnTo>
                    <a:pt x="56964" y="2299"/>
                  </a:lnTo>
                  <a:lnTo>
                    <a:pt x="111999" y="9026"/>
                  </a:lnTo>
                  <a:lnTo>
                    <a:pt x="164737" y="19925"/>
                  </a:lnTo>
                  <a:lnTo>
                    <a:pt x="214812" y="34738"/>
                  </a:lnTo>
                  <a:lnTo>
                    <a:pt x="261857" y="53211"/>
                  </a:lnTo>
                  <a:lnTo>
                    <a:pt x="305506" y="75085"/>
                  </a:lnTo>
                  <a:lnTo>
                    <a:pt x="345392" y="100106"/>
                  </a:lnTo>
                  <a:lnTo>
                    <a:pt x="381149" y="128016"/>
                  </a:lnTo>
                  <a:lnTo>
                    <a:pt x="412411" y="158559"/>
                  </a:lnTo>
                  <a:lnTo>
                    <a:pt x="438810" y="191479"/>
                  </a:lnTo>
                  <a:lnTo>
                    <a:pt x="459981" y="226519"/>
                  </a:lnTo>
                  <a:lnTo>
                    <a:pt x="475557" y="263423"/>
                  </a:lnTo>
                  <a:lnTo>
                    <a:pt x="485171" y="301935"/>
                  </a:lnTo>
                  <a:lnTo>
                    <a:pt x="488458" y="3417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72010" y="3330489"/>
              <a:ext cx="473075" cy="440690"/>
            </a:xfrm>
            <a:custGeom>
              <a:avLst/>
              <a:gdLst/>
              <a:ahLst/>
              <a:cxnLst/>
              <a:rect l="l" t="t" r="r" b="b"/>
              <a:pathLst>
                <a:path w="473075" h="440689">
                  <a:moveTo>
                    <a:pt x="472996" y="0"/>
                  </a:moveTo>
                  <a:lnTo>
                    <a:pt x="470554" y="44998"/>
                  </a:lnTo>
                  <a:lnTo>
                    <a:pt x="463386" y="88697"/>
                  </a:lnTo>
                  <a:lnTo>
                    <a:pt x="451730" y="130874"/>
                  </a:lnTo>
                  <a:lnTo>
                    <a:pt x="435824" y="171310"/>
                  </a:lnTo>
                  <a:lnTo>
                    <a:pt x="415906" y="209781"/>
                  </a:lnTo>
                  <a:lnTo>
                    <a:pt x="392213" y="246068"/>
                  </a:lnTo>
                  <a:lnTo>
                    <a:pt x="364984" y="279950"/>
                  </a:lnTo>
                  <a:lnTo>
                    <a:pt x="334455" y="311204"/>
                  </a:lnTo>
                  <a:lnTo>
                    <a:pt x="300866" y="339610"/>
                  </a:lnTo>
                  <a:lnTo>
                    <a:pt x="264453" y="364946"/>
                  </a:lnTo>
                  <a:lnTo>
                    <a:pt x="225454" y="386992"/>
                  </a:lnTo>
                  <a:lnTo>
                    <a:pt x="184108" y="405527"/>
                  </a:lnTo>
                  <a:lnTo>
                    <a:pt x="140651" y="420328"/>
                  </a:lnTo>
                  <a:lnTo>
                    <a:pt x="95323" y="431175"/>
                  </a:lnTo>
                  <a:lnTo>
                    <a:pt x="48359" y="437848"/>
                  </a:lnTo>
                  <a:lnTo>
                    <a:pt x="0" y="440123"/>
                  </a:lnTo>
                  <a:lnTo>
                    <a:pt x="0" y="0"/>
                  </a:lnTo>
                  <a:lnTo>
                    <a:pt x="472996" y="0"/>
                  </a:lnTo>
                  <a:close/>
                </a:path>
                <a:path w="473075" h="440689">
                  <a:moveTo>
                    <a:pt x="472996" y="0"/>
                  </a:moveTo>
                  <a:lnTo>
                    <a:pt x="470554" y="44998"/>
                  </a:lnTo>
                  <a:lnTo>
                    <a:pt x="463386" y="88697"/>
                  </a:lnTo>
                  <a:lnTo>
                    <a:pt x="451730" y="130874"/>
                  </a:lnTo>
                  <a:lnTo>
                    <a:pt x="435824" y="171310"/>
                  </a:lnTo>
                  <a:lnTo>
                    <a:pt x="415906" y="209781"/>
                  </a:lnTo>
                  <a:lnTo>
                    <a:pt x="392213" y="246068"/>
                  </a:lnTo>
                  <a:lnTo>
                    <a:pt x="364984" y="279950"/>
                  </a:lnTo>
                  <a:lnTo>
                    <a:pt x="334455" y="311204"/>
                  </a:lnTo>
                  <a:lnTo>
                    <a:pt x="300866" y="339610"/>
                  </a:lnTo>
                  <a:lnTo>
                    <a:pt x="264453" y="364946"/>
                  </a:lnTo>
                  <a:lnTo>
                    <a:pt x="225454" y="386992"/>
                  </a:lnTo>
                  <a:lnTo>
                    <a:pt x="184108" y="405527"/>
                  </a:lnTo>
                  <a:lnTo>
                    <a:pt x="140651" y="420328"/>
                  </a:lnTo>
                  <a:lnTo>
                    <a:pt x="95323" y="431175"/>
                  </a:lnTo>
                  <a:lnTo>
                    <a:pt x="48359" y="437848"/>
                  </a:lnTo>
                  <a:lnTo>
                    <a:pt x="0" y="4401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72005" y="3040195"/>
              <a:ext cx="111125" cy="421640"/>
            </a:xfrm>
            <a:custGeom>
              <a:avLst/>
              <a:gdLst/>
              <a:ahLst/>
              <a:cxnLst/>
              <a:rect l="l" t="t" r="r" b="b"/>
              <a:pathLst>
                <a:path w="111125" h="421639">
                  <a:moveTo>
                    <a:pt x="0" y="0"/>
                  </a:moveTo>
                  <a:lnTo>
                    <a:pt x="35048" y="21481"/>
                  </a:lnTo>
                  <a:lnTo>
                    <a:pt x="65487" y="81301"/>
                  </a:lnTo>
                  <a:lnTo>
                    <a:pt x="78408" y="123419"/>
                  </a:lnTo>
                  <a:lnTo>
                    <a:pt x="89491" y="172519"/>
                  </a:lnTo>
                  <a:lnTo>
                    <a:pt x="98508" y="227734"/>
                  </a:lnTo>
                  <a:lnTo>
                    <a:pt x="105232" y="288196"/>
                  </a:lnTo>
                  <a:lnTo>
                    <a:pt x="109434" y="353039"/>
                  </a:lnTo>
                  <a:lnTo>
                    <a:pt x="110885" y="421395"/>
                  </a:lnTo>
                  <a:lnTo>
                    <a:pt x="5" y="421395"/>
                  </a:lnTo>
                  <a:lnTo>
                    <a:pt x="0" y="0"/>
                  </a:lnTo>
                  <a:close/>
                </a:path>
                <a:path w="111125" h="421639">
                  <a:moveTo>
                    <a:pt x="0" y="0"/>
                  </a:moveTo>
                  <a:lnTo>
                    <a:pt x="35048" y="21481"/>
                  </a:lnTo>
                  <a:lnTo>
                    <a:pt x="65487" y="81301"/>
                  </a:lnTo>
                  <a:lnTo>
                    <a:pt x="78408" y="123419"/>
                  </a:lnTo>
                  <a:lnTo>
                    <a:pt x="89491" y="172519"/>
                  </a:lnTo>
                  <a:lnTo>
                    <a:pt x="98508" y="227734"/>
                  </a:lnTo>
                  <a:lnTo>
                    <a:pt x="105232" y="288196"/>
                  </a:lnTo>
                  <a:lnTo>
                    <a:pt x="109434" y="353039"/>
                  </a:lnTo>
                  <a:lnTo>
                    <a:pt x="110885" y="4213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04291" y="3377312"/>
              <a:ext cx="78740" cy="393700"/>
            </a:xfrm>
            <a:custGeom>
              <a:avLst/>
              <a:gdLst/>
              <a:ahLst/>
              <a:cxnLst/>
              <a:rect l="l" t="t" r="r" b="b"/>
              <a:pathLst>
                <a:path w="78740" h="393700">
                  <a:moveTo>
                    <a:pt x="78598" y="0"/>
                  </a:moveTo>
                  <a:lnTo>
                    <a:pt x="77332" y="70694"/>
                  </a:lnTo>
                  <a:lnTo>
                    <a:pt x="73681" y="137231"/>
                  </a:lnTo>
                  <a:lnTo>
                    <a:pt x="67867" y="198500"/>
                  </a:lnTo>
                  <a:lnTo>
                    <a:pt x="60112" y="253390"/>
                  </a:lnTo>
                  <a:lnTo>
                    <a:pt x="50639" y="300792"/>
                  </a:lnTo>
                  <a:lnTo>
                    <a:pt x="39669" y="339595"/>
                  </a:lnTo>
                  <a:lnTo>
                    <a:pt x="14127" y="386960"/>
                  </a:lnTo>
                  <a:lnTo>
                    <a:pt x="0" y="393302"/>
                  </a:lnTo>
                  <a:lnTo>
                    <a:pt x="0" y="0"/>
                  </a:lnTo>
                  <a:lnTo>
                    <a:pt x="78598" y="0"/>
                  </a:lnTo>
                  <a:close/>
                </a:path>
                <a:path w="78740" h="393700">
                  <a:moveTo>
                    <a:pt x="78598" y="0"/>
                  </a:moveTo>
                  <a:lnTo>
                    <a:pt x="77332" y="70694"/>
                  </a:lnTo>
                  <a:lnTo>
                    <a:pt x="73681" y="137231"/>
                  </a:lnTo>
                  <a:lnTo>
                    <a:pt x="67867" y="198500"/>
                  </a:lnTo>
                  <a:lnTo>
                    <a:pt x="60112" y="253390"/>
                  </a:lnTo>
                  <a:lnTo>
                    <a:pt x="50639" y="300792"/>
                  </a:lnTo>
                  <a:lnTo>
                    <a:pt x="39669" y="339595"/>
                  </a:lnTo>
                  <a:lnTo>
                    <a:pt x="14127" y="386960"/>
                  </a:lnTo>
                  <a:lnTo>
                    <a:pt x="0" y="3933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56524" y="3144474"/>
              <a:ext cx="1696085" cy="0"/>
            </a:xfrm>
            <a:custGeom>
              <a:avLst/>
              <a:gdLst/>
              <a:ahLst/>
              <a:cxnLst/>
              <a:rect l="l" t="t" r="r" b="b"/>
              <a:pathLst>
                <a:path w="1696084" h="0">
                  <a:moveTo>
                    <a:pt x="169548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54761" y="3303667"/>
              <a:ext cx="2019935" cy="0"/>
            </a:xfrm>
            <a:custGeom>
              <a:avLst/>
              <a:gdLst/>
              <a:ahLst/>
              <a:cxnLst/>
              <a:rect l="l" t="t" r="r" b="b"/>
              <a:pathLst>
                <a:path w="2019934" h="0">
                  <a:moveTo>
                    <a:pt x="201970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27422" y="3486272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 h="0">
                  <a:moveTo>
                    <a:pt x="105125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87426" y="3668876"/>
              <a:ext cx="877569" cy="0"/>
            </a:xfrm>
            <a:custGeom>
              <a:avLst/>
              <a:gdLst/>
              <a:ahLst/>
              <a:cxnLst/>
              <a:rect l="l" t="t" r="r" b="b"/>
              <a:pathLst>
                <a:path w="877570" h="0">
                  <a:moveTo>
                    <a:pt x="87721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42199" y="3353901"/>
              <a:ext cx="818515" cy="0"/>
            </a:xfrm>
            <a:custGeom>
              <a:avLst/>
              <a:gdLst/>
              <a:ahLst/>
              <a:cxnLst/>
              <a:rect l="l" t="t" r="r" b="b"/>
              <a:pathLst>
                <a:path w="818515" h="0">
                  <a:moveTo>
                    <a:pt x="0" y="0"/>
                  </a:moveTo>
                  <a:lnTo>
                    <a:pt x="81826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871987" y="4065591"/>
              <a:ext cx="488950" cy="337185"/>
            </a:xfrm>
            <a:custGeom>
              <a:avLst/>
              <a:gdLst/>
              <a:ahLst/>
              <a:cxnLst/>
              <a:rect l="l" t="t" r="r" b="b"/>
              <a:pathLst>
                <a:path w="488950" h="337185">
                  <a:moveTo>
                    <a:pt x="0" y="0"/>
                  </a:moveTo>
                  <a:lnTo>
                    <a:pt x="56964" y="2267"/>
                  </a:lnTo>
                  <a:lnTo>
                    <a:pt x="111999" y="8902"/>
                  </a:lnTo>
                  <a:lnTo>
                    <a:pt x="164737" y="19652"/>
                  </a:lnTo>
                  <a:lnTo>
                    <a:pt x="214812" y="34263"/>
                  </a:lnTo>
                  <a:lnTo>
                    <a:pt x="261857" y="52482"/>
                  </a:lnTo>
                  <a:lnTo>
                    <a:pt x="305506" y="74057"/>
                  </a:lnTo>
                  <a:lnTo>
                    <a:pt x="345392" y="98735"/>
                  </a:lnTo>
                  <a:lnTo>
                    <a:pt x="381149" y="126262"/>
                  </a:lnTo>
                  <a:lnTo>
                    <a:pt x="412411" y="156387"/>
                  </a:lnTo>
                  <a:lnTo>
                    <a:pt x="438810" y="188856"/>
                  </a:lnTo>
                  <a:lnTo>
                    <a:pt x="459981" y="223416"/>
                  </a:lnTo>
                  <a:lnTo>
                    <a:pt x="475557" y="259815"/>
                  </a:lnTo>
                  <a:lnTo>
                    <a:pt x="485171" y="297799"/>
                  </a:lnTo>
                  <a:lnTo>
                    <a:pt x="488458" y="337116"/>
                  </a:lnTo>
                  <a:lnTo>
                    <a:pt x="22" y="337116"/>
                  </a:lnTo>
                  <a:lnTo>
                    <a:pt x="0" y="0"/>
                  </a:lnTo>
                  <a:close/>
                </a:path>
                <a:path w="488950" h="337185">
                  <a:moveTo>
                    <a:pt x="0" y="0"/>
                  </a:moveTo>
                  <a:lnTo>
                    <a:pt x="56964" y="2267"/>
                  </a:lnTo>
                  <a:lnTo>
                    <a:pt x="111999" y="8902"/>
                  </a:lnTo>
                  <a:lnTo>
                    <a:pt x="164737" y="19652"/>
                  </a:lnTo>
                  <a:lnTo>
                    <a:pt x="214812" y="34263"/>
                  </a:lnTo>
                  <a:lnTo>
                    <a:pt x="261857" y="52482"/>
                  </a:lnTo>
                  <a:lnTo>
                    <a:pt x="305506" y="74057"/>
                  </a:lnTo>
                  <a:lnTo>
                    <a:pt x="345392" y="98735"/>
                  </a:lnTo>
                  <a:lnTo>
                    <a:pt x="381149" y="126262"/>
                  </a:lnTo>
                  <a:lnTo>
                    <a:pt x="412411" y="156387"/>
                  </a:lnTo>
                  <a:lnTo>
                    <a:pt x="438810" y="188856"/>
                  </a:lnTo>
                  <a:lnTo>
                    <a:pt x="459981" y="223416"/>
                  </a:lnTo>
                  <a:lnTo>
                    <a:pt x="475557" y="259815"/>
                  </a:lnTo>
                  <a:lnTo>
                    <a:pt x="485171" y="297799"/>
                  </a:lnTo>
                  <a:lnTo>
                    <a:pt x="488458" y="33711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88853" y="4360567"/>
              <a:ext cx="471805" cy="435609"/>
            </a:xfrm>
            <a:custGeom>
              <a:avLst/>
              <a:gdLst/>
              <a:ahLst/>
              <a:cxnLst/>
              <a:rect l="l" t="t" r="r" b="b"/>
              <a:pathLst>
                <a:path w="471804" h="435610">
                  <a:moveTo>
                    <a:pt x="471592" y="0"/>
                  </a:moveTo>
                  <a:lnTo>
                    <a:pt x="469157" y="44519"/>
                  </a:lnTo>
                  <a:lnTo>
                    <a:pt x="462011" y="87753"/>
                  </a:lnTo>
                  <a:lnTo>
                    <a:pt x="450390" y="129482"/>
                  </a:lnTo>
                  <a:lnTo>
                    <a:pt x="434531" y="169487"/>
                  </a:lnTo>
                  <a:lnTo>
                    <a:pt x="414672" y="207550"/>
                  </a:lnTo>
                  <a:lnTo>
                    <a:pt x="391050" y="243451"/>
                  </a:lnTo>
                  <a:lnTo>
                    <a:pt x="363901" y="276971"/>
                  </a:lnTo>
                  <a:lnTo>
                    <a:pt x="333463" y="307893"/>
                  </a:lnTo>
                  <a:lnTo>
                    <a:pt x="299973" y="335997"/>
                  </a:lnTo>
                  <a:lnTo>
                    <a:pt x="263668" y="361064"/>
                  </a:lnTo>
                  <a:lnTo>
                    <a:pt x="224785" y="382875"/>
                  </a:lnTo>
                  <a:lnTo>
                    <a:pt x="183561" y="401213"/>
                  </a:lnTo>
                  <a:lnTo>
                    <a:pt x="140234" y="415857"/>
                  </a:lnTo>
                  <a:lnTo>
                    <a:pt x="95040" y="426589"/>
                  </a:lnTo>
                  <a:lnTo>
                    <a:pt x="48216" y="433190"/>
                  </a:lnTo>
                  <a:lnTo>
                    <a:pt x="0" y="435441"/>
                  </a:lnTo>
                  <a:lnTo>
                    <a:pt x="0" y="0"/>
                  </a:lnTo>
                  <a:lnTo>
                    <a:pt x="471592" y="0"/>
                  </a:lnTo>
                  <a:close/>
                </a:path>
                <a:path w="471804" h="435610">
                  <a:moveTo>
                    <a:pt x="471592" y="0"/>
                  </a:moveTo>
                  <a:lnTo>
                    <a:pt x="469157" y="44519"/>
                  </a:lnTo>
                  <a:lnTo>
                    <a:pt x="462011" y="87753"/>
                  </a:lnTo>
                  <a:lnTo>
                    <a:pt x="450390" y="129482"/>
                  </a:lnTo>
                  <a:lnTo>
                    <a:pt x="434531" y="169487"/>
                  </a:lnTo>
                  <a:lnTo>
                    <a:pt x="414672" y="207550"/>
                  </a:lnTo>
                  <a:lnTo>
                    <a:pt x="391050" y="243451"/>
                  </a:lnTo>
                  <a:lnTo>
                    <a:pt x="363901" y="276971"/>
                  </a:lnTo>
                  <a:lnTo>
                    <a:pt x="333463" y="307893"/>
                  </a:lnTo>
                  <a:lnTo>
                    <a:pt x="299973" y="335997"/>
                  </a:lnTo>
                  <a:lnTo>
                    <a:pt x="263668" y="361064"/>
                  </a:lnTo>
                  <a:lnTo>
                    <a:pt x="224785" y="382875"/>
                  </a:lnTo>
                  <a:lnTo>
                    <a:pt x="183561" y="401213"/>
                  </a:lnTo>
                  <a:lnTo>
                    <a:pt x="140234" y="415857"/>
                  </a:lnTo>
                  <a:lnTo>
                    <a:pt x="95040" y="426589"/>
                  </a:lnTo>
                  <a:lnTo>
                    <a:pt x="48216" y="433190"/>
                  </a:lnTo>
                  <a:lnTo>
                    <a:pt x="0" y="43544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88848" y="4065591"/>
              <a:ext cx="109855" cy="417195"/>
            </a:xfrm>
            <a:custGeom>
              <a:avLst/>
              <a:gdLst/>
              <a:ahLst/>
              <a:cxnLst/>
              <a:rect l="l" t="t" r="r" b="b"/>
              <a:pathLst>
                <a:path w="109854" h="417195">
                  <a:moveTo>
                    <a:pt x="0" y="0"/>
                  </a:moveTo>
                  <a:lnTo>
                    <a:pt x="34604" y="21243"/>
                  </a:lnTo>
                  <a:lnTo>
                    <a:pt x="64658" y="80397"/>
                  </a:lnTo>
                  <a:lnTo>
                    <a:pt x="77415" y="122047"/>
                  </a:lnTo>
                  <a:lnTo>
                    <a:pt x="88358" y="170602"/>
                  </a:lnTo>
                  <a:lnTo>
                    <a:pt x="97261" y="225203"/>
                  </a:lnTo>
                  <a:lnTo>
                    <a:pt x="103900" y="284994"/>
                  </a:lnTo>
                  <a:lnTo>
                    <a:pt x="108049" y="349116"/>
                  </a:lnTo>
                  <a:lnTo>
                    <a:pt x="109481" y="416713"/>
                  </a:lnTo>
                  <a:lnTo>
                    <a:pt x="5" y="416713"/>
                  </a:lnTo>
                  <a:lnTo>
                    <a:pt x="0" y="0"/>
                  </a:lnTo>
                  <a:close/>
                </a:path>
                <a:path w="109854" h="417195">
                  <a:moveTo>
                    <a:pt x="0" y="0"/>
                  </a:moveTo>
                  <a:lnTo>
                    <a:pt x="34604" y="21243"/>
                  </a:lnTo>
                  <a:lnTo>
                    <a:pt x="64658" y="80397"/>
                  </a:lnTo>
                  <a:lnTo>
                    <a:pt x="77415" y="122047"/>
                  </a:lnTo>
                  <a:lnTo>
                    <a:pt x="88358" y="170602"/>
                  </a:lnTo>
                  <a:lnTo>
                    <a:pt x="97261" y="225203"/>
                  </a:lnTo>
                  <a:lnTo>
                    <a:pt x="103900" y="284994"/>
                  </a:lnTo>
                  <a:lnTo>
                    <a:pt x="108049" y="349116"/>
                  </a:lnTo>
                  <a:lnTo>
                    <a:pt x="109481" y="41671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919731" y="4402706"/>
              <a:ext cx="78740" cy="393700"/>
            </a:xfrm>
            <a:custGeom>
              <a:avLst/>
              <a:gdLst/>
              <a:ahLst/>
              <a:cxnLst/>
              <a:rect l="l" t="t" r="r" b="b"/>
              <a:pathLst>
                <a:path w="78740" h="393700">
                  <a:moveTo>
                    <a:pt x="78598" y="0"/>
                  </a:moveTo>
                  <a:lnTo>
                    <a:pt x="77332" y="70694"/>
                  </a:lnTo>
                  <a:lnTo>
                    <a:pt x="73681" y="137231"/>
                  </a:lnTo>
                  <a:lnTo>
                    <a:pt x="67867" y="198500"/>
                  </a:lnTo>
                  <a:lnTo>
                    <a:pt x="60112" y="253390"/>
                  </a:lnTo>
                  <a:lnTo>
                    <a:pt x="50639" y="300792"/>
                  </a:lnTo>
                  <a:lnTo>
                    <a:pt x="39669" y="339595"/>
                  </a:lnTo>
                  <a:lnTo>
                    <a:pt x="14127" y="386960"/>
                  </a:lnTo>
                  <a:lnTo>
                    <a:pt x="0" y="393302"/>
                  </a:lnTo>
                  <a:lnTo>
                    <a:pt x="0" y="0"/>
                  </a:lnTo>
                  <a:lnTo>
                    <a:pt x="78598" y="0"/>
                  </a:lnTo>
                  <a:close/>
                </a:path>
                <a:path w="78740" h="393700">
                  <a:moveTo>
                    <a:pt x="78598" y="0"/>
                  </a:moveTo>
                  <a:lnTo>
                    <a:pt x="77332" y="70694"/>
                  </a:lnTo>
                  <a:lnTo>
                    <a:pt x="73681" y="137231"/>
                  </a:lnTo>
                  <a:lnTo>
                    <a:pt x="67867" y="198500"/>
                  </a:lnTo>
                  <a:lnTo>
                    <a:pt x="60112" y="253390"/>
                  </a:lnTo>
                  <a:lnTo>
                    <a:pt x="50639" y="300792"/>
                  </a:lnTo>
                  <a:lnTo>
                    <a:pt x="39669" y="339595"/>
                  </a:lnTo>
                  <a:lnTo>
                    <a:pt x="14127" y="386960"/>
                  </a:lnTo>
                  <a:lnTo>
                    <a:pt x="0" y="3933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82148" y="4165186"/>
              <a:ext cx="1385570" cy="0"/>
            </a:xfrm>
            <a:custGeom>
              <a:avLst/>
              <a:gdLst/>
              <a:ahLst/>
              <a:cxnLst/>
              <a:rect l="l" t="t" r="r" b="b"/>
              <a:pathLst>
                <a:path w="1385570" h="0">
                  <a:moveTo>
                    <a:pt x="138530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93028" y="4324380"/>
              <a:ext cx="1298575" cy="0"/>
            </a:xfrm>
            <a:custGeom>
              <a:avLst/>
              <a:gdLst/>
              <a:ahLst/>
              <a:cxnLst/>
              <a:rect l="l" t="t" r="r" b="b"/>
              <a:pathLst>
                <a:path w="1298575" h="0">
                  <a:moveTo>
                    <a:pt x="129828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28825" y="4506984"/>
              <a:ext cx="1059815" cy="0"/>
            </a:xfrm>
            <a:custGeom>
              <a:avLst/>
              <a:gdLst/>
              <a:ahLst/>
              <a:cxnLst/>
              <a:rect l="l" t="t" r="r" b="b"/>
              <a:pathLst>
                <a:path w="1059815" h="0">
                  <a:moveTo>
                    <a:pt x="105967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81812" y="4689589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 h="0">
                  <a:moveTo>
                    <a:pt x="88704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364656" y="4369931"/>
              <a:ext cx="818515" cy="0"/>
            </a:xfrm>
            <a:custGeom>
              <a:avLst/>
              <a:gdLst/>
              <a:ahLst/>
              <a:cxnLst/>
              <a:rect l="l" t="t" r="r" b="b"/>
              <a:pathLst>
                <a:path w="818515" h="0">
                  <a:moveTo>
                    <a:pt x="0" y="0"/>
                  </a:moveTo>
                  <a:lnTo>
                    <a:pt x="81826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937918" y="2202087"/>
              <a:ext cx="393065" cy="0"/>
            </a:xfrm>
            <a:custGeom>
              <a:avLst/>
              <a:gdLst/>
              <a:ahLst/>
              <a:cxnLst/>
              <a:rect l="l" t="t" r="r" b="b"/>
              <a:pathLst>
                <a:path w="393064" h="0">
                  <a:moveTo>
                    <a:pt x="0" y="0"/>
                  </a:moveTo>
                  <a:lnTo>
                    <a:pt x="39299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953356" y="2721808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 h="0">
                  <a:moveTo>
                    <a:pt x="0" y="0"/>
                  </a:moveTo>
                  <a:lnTo>
                    <a:pt x="3298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937918" y="3719109"/>
              <a:ext cx="652780" cy="0"/>
            </a:xfrm>
            <a:custGeom>
              <a:avLst/>
              <a:gdLst/>
              <a:ahLst/>
              <a:cxnLst/>
              <a:rect l="l" t="t" r="r" b="b"/>
              <a:pathLst>
                <a:path w="652779" h="0">
                  <a:moveTo>
                    <a:pt x="0" y="0"/>
                  </a:moveTo>
                  <a:lnTo>
                    <a:pt x="65264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68796" y="4323110"/>
              <a:ext cx="770890" cy="0"/>
            </a:xfrm>
            <a:custGeom>
              <a:avLst/>
              <a:gdLst/>
              <a:ahLst/>
              <a:cxnLst/>
              <a:rect l="l" t="t" r="r" b="b"/>
              <a:pathLst>
                <a:path w="770889" h="0">
                  <a:moveTo>
                    <a:pt x="0" y="0"/>
                  </a:moveTo>
                  <a:lnTo>
                    <a:pt x="77054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953356" y="4819420"/>
              <a:ext cx="974090" cy="0"/>
            </a:xfrm>
            <a:custGeom>
              <a:avLst/>
              <a:gdLst/>
              <a:ahLst/>
              <a:cxnLst/>
              <a:rect l="l" t="t" r="r" b="b"/>
              <a:pathLst>
                <a:path w="974089" h="0">
                  <a:moveTo>
                    <a:pt x="0" y="0"/>
                  </a:moveTo>
                  <a:lnTo>
                    <a:pt x="9740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958971" y="5311047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 h="0">
                  <a:moveTo>
                    <a:pt x="0" y="0"/>
                  </a:moveTo>
                  <a:lnTo>
                    <a:pt x="114108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40389" y="2356599"/>
              <a:ext cx="0" cy="955675"/>
            </a:xfrm>
            <a:custGeom>
              <a:avLst/>
              <a:gdLst/>
              <a:ahLst/>
              <a:cxnLst/>
              <a:rect l="l" t="t" r="r" b="b"/>
              <a:pathLst>
                <a:path w="0" h="955675">
                  <a:moveTo>
                    <a:pt x="0" y="0"/>
                  </a:moveTo>
                  <a:lnTo>
                    <a:pt x="0" y="955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39345" y="2539203"/>
              <a:ext cx="0" cy="1760855"/>
            </a:xfrm>
            <a:custGeom>
              <a:avLst/>
              <a:gdLst/>
              <a:ahLst/>
              <a:cxnLst/>
              <a:rect l="l" t="t" r="r" b="b"/>
              <a:pathLst>
                <a:path w="0" h="1760854">
                  <a:moveTo>
                    <a:pt x="0" y="0"/>
                  </a:moveTo>
                  <a:lnTo>
                    <a:pt x="0" y="17604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269022" y="2717126"/>
              <a:ext cx="0" cy="426084"/>
            </a:xfrm>
            <a:custGeom>
              <a:avLst/>
              <a:gdLst/>
              <a:ahLst/>
              <a:cxnLst/>
              <a:rect l="l" t="t" r="r" b="b"/>
              <a:pathLst>
                <a:path w="0" h="426085">
                  <a:moveTo>
                    <a:pt x="0" y="42607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928824" y="3485002"/>
              <a:ext cx="0" cy="1353185"/>
            </a:xfrm>
            <a:custGeom>
              <a:avLst/>
              <a:gdLst/>
              <a:ahLst/>
              <a:cxnLst/>
              <a:rect l="l" t="t" r="r" b="b"/>
              <a:pathLst>
                <a:path w="0" h="1353185">
                  <a:moveTo>
                    <a:pt x="0" y="0"/>
                  </a:moveTo>
                  <a:lnTo>
                    <a:pt x="0" y="135314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582148" y="3709746"/>
              <a:ext cx="0" cy="459105"/>
            </a:xfrm>
            <a:custGeom>
              <a:avLst/>
              <a:gdLst/>
              <a:ahLst/>
              <a:cxnLst/>
              <a:rect l="l" t="t" r="r" b="b"/>
              <a:pathLst>
                <a:path w="0" h="459104">
                  <a:moveTo>
                    <a:pt x="0" y="0"/>
                  </a:moveTo>
                  <a:lnTo>
                    <a:pt x="0" y="45885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548174" y="1969673"/>
            <a:ext cx="294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1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73574" y="2503440"/>
            <a:ext cx="166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14217" y="264212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48174" y="3037207"/>
            <a:ext cx="294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3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48174" y="4104741"/>
            <a:ext cx="29464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5</a:t>
            </a:r>
            <a:endParaRPr baseline="-23148"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6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48174" y="5092679"/>
            <a:ext cx="294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7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3574" y="3491377"/>
            <a:ext cx="166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14217" y="3630061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12843" y="1946262"/>
            <a:ext cx="28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baseline="-23148" sz="1800">
                <a:latin typeface="Calibri"/>
                <a:cs typeface="Calibri"/>
              </a:rPr>
              <a:t>0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12843" y="2812463"/>
            <a:ext cx="28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baseline="-23148" sz="1800">
                <a:latin typeface="Calibri"/>
                <a:cs typeface="Calibri"/>
              </a:rPr>
              <a:t>1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28283" y="3912773"/>
            <a:ext cx="28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baseline="-23148" sz="1800">
                <a:latin typeface="Calibri"/>
                <a:cs typeface="Calibri"/>
              </a:rPr>
              <a:t>2</a:t>
            </a:r>
            <a:endParaRPr baseline="-23148" sz="1800">
              <a:latin typeface="Calibri"/>
              <a:cs typeface="Calibri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913981" y="1553817"/>
          <a:ext cx="3583304" cy="233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321310"/>
                <a:gridCol w="320040"/>
                <a:gridCol w="321944"/>
                <a:gridCol w="321944"/>
                <a:gridCol w="321944"/>
                <a:gridCol w="321310"/>
                <a:gridCol w="355600"/>
                <a:gridCol w="330200"/>
                <a:gridCol w="278764"/>
                <a:gridCol w="362585"/>
              </a:tblGrid>
              <a:tr h="316753">
                <a:tc>
                  <a:txBody>
                    <a:bodyPr/>
                    <a:lstStyle/>
                    <a:p>
                      <a:pPr algn="ctr" marL="7620">
                        <a:lnSpc>
                          <a:spcPts val="171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baseline="-23148" sz="1800">
                          <a:latin typeface="Calibri"/>
                          <a:cs typeface="Calibri"/>
                        </a:rPr>
                        <a:t>7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baseline="-23148" sz="1800" spc="-7">
                          <a:latin typeface="Calibri"/>
                          <a:cs typeface="Calibri"/>
                        </a:rPr>
                        <a:t>6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baseline="-23148" sz="1800" spc="-7">
                          <a:latin typeface="Calibri"/>
                          <a:cs typeface="Calibri"/>
                        </a:rPr>
                        <a:t>5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baseline="-23148" sz="1800" spc="-7">
                          <a:latin typeface="Calibri"/>
                          <a:cs typeface="Calibri"/>
                        </a:rPr>
                        <a:t>4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baseline="-23148" sz="1800" spc="-7">
                          <a:latin typeface="Calibri"/>
                          <a:cs typeface="Calibri"/>
                        </a:rPr>
                        <a:t>3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baseline="-23148" sz="1800" spc="-7">
                          <a:latin typeface="Calibri"/>
                          <a:cs typeface="Calibri"/>
                        </a:rPr>
                        <a:t>2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baseline="-23148" sz="1800" spc="-7">
                          <a:latin typeface="Calibri"/>
                          <a:cs typeface="Calibri"/>
                        </a:rPr>
                        <a:t>1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baseline="-23148" sz="1800" spc="-7">
                          <a:latin typeface="Calibri"/>
                          <a:cs typeface="Calibri"/>
                        </a:rPr>
                        <a:t>0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71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148" sz="1800">
                          <a:latin typeface="Calibri"/>
                          <a:cs typeface="Calibri"/>
                        </a:rPr>
                        <a:t>2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71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148" sz="1800">
                          <a:latin typeface="Calibri"/>
                          <a:cs typeface="Calibri"/>
                        </a:rPr>
                        <a:t>1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71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3148" sz="1800">
                          <a:latin typeface="Calibri"/>
                          <a:cs typeface="Calibri"/>
                        </a:rPr>
                        <a:t>0</a:t>
                      </a:r>
                      <a:endParaRPr baseline="-23148"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770"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43770"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43770"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43770"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43770"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43770"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7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36185"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3492487" y="1587069"/>
            <a:ext cx="71755" cy="2056764"/>
          </a:xfrm>
          <a:custGeom>
            <a:avLst/>
            <a:gdLst/>
            <a:ahLst/>
            <a:cxnLst/>
            <a:rect l="l" t="t" r="r" b="b"/>
            <a:pathLst>
              <a:path w="71754" h="2056764">
                <a:moveTo>
                  <a:pt x="46205" y="2056280"/>
                </a:moveTo>
                <a:lnTo>
                  <a:pt x="0" y="570"/>
                </a:lnTo>
                <a:lnTo>
                  <a:pt x="25393" y="0"/>
                </a:lnTo>
                <a:lnTo>
                  <a:pt x="71598" y="2055709"/>
                </a:lnTo>
                <a:lnTo>
                  <a:pt x="46205" y="2056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5" name="object 55"/>
          <p:cNvGrpSpPr/>
          <p:nvPr/>
        </p:nvGrpSpPr>
        <p:grpSpPr>
          <a:xfrm>
            <a:off x="2895600" y="158750"/>
            <a:ext cx="6172200" cy="5161915"/>
            <a:chOff x="2895600" y="158750"/>
            <a:chExt cx="6172200" cy="5161915"/>
          </a:xfrm>
        </p:grpSpPr>
        <p:sp>
          <p:nvSpPr>
            <p:cNvPr id="56" name="object 56"/>
            <p:cNvSpPr/>
            <p:nvPr/>
          </p:nvSpPr>
          <p:spPr>
            <a:xfrm>
              <a:off x="6080408" y="2707761"/>
              <a:ext cx="0" cy="2613025"/>
            </a:xfrm>
            <a:custGeom>
              <a:avLst/>
              <a:gdLst/>
              <a:ahLst/>
              <a:cxnLst/>
              <a:rect l="l" t="t" r="r" b="b"/>
              <a:pathLst>
                <a:path w="0" h="2613025">
                  <a:moveTo>
                    <a:pt x="0" y="0"/>
                  </a:moveTo>
                  <a:lnTo>
                    <a:pt x="0" y="26126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304800"/>
              <a:ext cx="3533775" cy="42862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1400" y="158750"/>
              <a:ext cx="1676400" cy="679450"/>
            </a:xfrm>
            <a:prstGeom prst="rect">
              <a:avLst/>
            </a:prstGeom>
          </p:spPr>
        </p:pic>
      </p:grp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718559" y="1055697"/>
            <a:ext cx="22574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00"/>
                </a:solidFill>
                <a:latin typeface="Calibri"/>
                <a:cs typeface="Calibri"/>
              </a:rPr>
              <a:t>Octal</a:t>
            </a:r>
            <a:r>
              <a:rPr dirty="0" sz="1800" spc="-2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dirty="0" sz="18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00"/>
                </a:solidFill>
                <a:latin typeface="Calibri"/>
                <a:cs typeface="Calibri"/>
              </a:rPr>
              <a:t>Encoder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0" name="object 60"/>
          <p:cNvSpPr txBox="1"/>
          <p:nvPr/>
        </p:nvSpPr>
        <p:spPr>
          <a:xfrm>
            <a:off x="1120125" y="4149735"/>
            <a:ext cx="2026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baseline="-23148" sz="1800">
                <a:latin typeface="Calibri"/>
                <a:cs typeface="Calibri"/>
              </a:rPr>
              <a:t>0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1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3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5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7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20125" y="4777369"/>
            <a:ext cx="2026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baseline="-23148" sz="1800">
                <a:latin typeface="Calibri"/>
                <a:cs typeface="Calibri"/>
              </a:rPr>
              <a:t>1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2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3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6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7</a:t>
            </a:r>
            <a:endParaRPr baseline="-23148"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20125" y="5405003"/>
            <a:ext cx="2026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baseline="-23148" sz="1800">
                <a:latin typeface="Calibri"/>
                <a:cs typeface="Calibri"/>
              </a:rPr>
              <a:t>2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4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5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6</a:t>
            </a:r>
            <a:r>
              <a:rPr dirty="0" baseline="-23148" sz="1800" spc="17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baseline="-23148" sz="1800">
                <a:latin typeface="Calibri"/>
                <a:cs typeface="Calibri"/>
              </a:rPr>
              <a:t>7</a:t>
            </a:r>
            <a:endParaRPr baseline="-23148"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41" y="140021"/>
            <a:ext cx="40773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">
                <a:solidFill>
                  <a:srgbClr val="000000"/>
                </a:solidFill>
                <a:latin typeface="Calibri"/>
                <a:cs typeface="Calibri"/>
              </a:rPr>
              <a:t>BINARY-ENCODER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400" y="896501"/>
            <a:ext cx="8036559" cy="29692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393065" marR="452755" indent="-381000">
              <a:lnSpc>
                <a:spcPct val="100699"/>
              </a:lnSpc>
              <a:spcBef>
                <a:spcPts val="80"/>
              </a:spcBef>
              <a:buChar char="•"/>
              <a:tabLst>
                <a:tab pos="393700" algn="l"/>
              </a:tabLst>
            </a:pPr>
            <a:r>
              <a:rPr dirty="0" sz="2400">
                <a:latin typeface="Arial MT"/>
                <a:cs typeface="Arial MT"/>
              </a:rPr>
              <a:t>An Encoder is a </a:t>
            </a:r>
            <a:r>
              <a:rPr dirty="0" sz="2400" spc="-5" b="1">
                <a:latin typeface="Arial"/>
                <a:cs typeface="Arial"/>
              </a:rPr>
              <a:t>combinational circuit </a:t>
            </a:r>
            <a:r>
              <a:rPr dirty="0" sz="2400" spc="-5">
                <a:latin typeface="Arial MT"/>
                <a:cs typeface="Arial MT"/>
              </a:rPr>
              <a:t>that performs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reverse </a:t>
            </a:r>
            <a:r>
              <a:rPr dirty="0" sz="2400" spc="-5">
                <a:latin typeface="Arial MT"/>
                <a:cs typeface="Arial MT"/>
              </a:rPr>
              <a:t>operation</a:t>
            </a:r>
            <a:r>
              <a:rPr dirty="0" sz="2400">
                <a:latin typeface="Arial MT"/>
                <a:cs typeface="Arial MT"/>
              </a:rPr>
              <a:t> of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Decoder.</a:t>
            </a:r>
            <a:endParaRPr sz="2400">
              <a:latin typeface="Arial MT"/>
              <a:cs typeface="Arial MT"/>
            </a:endParaRPr>
          </a:p>
          <a:p>
            <a:pPr algn="just" marL="393065" marR="5080" indent="-381000">
              <a:lnSpc>
                <a:spcPct val="100699"/>
              </a:lnSpc>
              <a:buChar char="•"/>
              <a:tabLst>
                <a:tab pos="393700" algn="l"/>
              </a:tabLst>
            </a:pPr>
            <a:r>
              <a:rPr dirty="0" sz="2400" spc="-5">
                <a:latin typeface="Arial MT"/>
                <a:cs typeface="Arial MT"/>
              </a:rPr>
              <a:t>It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maximum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b="1">
                <a:latin typeface="Arial"/>
                <a:cs typeface="Arial"/>
              </a:rPr>
              <a:t>2^n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input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lines </a:t>
            </a:r>
            <a:r>
              <a:rPr dirty="0" sz="2400" spc="-5">
                <a:latin typeface="Arial MT"/>
                <a:cs typeface="Arial MT"/>
              </a:rPr>
              <a:t>and </a:t>
            </a:r>
            <a:r>
              <a:rPr dirty="0" sz="2400" spc="-5" b="1">
                <a:latin typeface="Arial"/>
                <a:cs typeface="Arial"/>
              </a:rPr>
              <a:t>‘n’</a:t>
            </a:r>
            <a:r>
              <a:rPr dirty="0" sz="2400" spc="-1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output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lines</a:t>
            </a:r>
            <a:r>
              <a:rPr dirty="0" sz="2400" spc="-5">
                <a:latin typeface="Arial MT"/>
                <a:cs typeface="Arial MT"/>
              </a:rPr>
              <a:t>,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hence it encodes </a:t>
            </a:r>
            <a:r>
              <a:rPr dirty="0" sz="2400" spc="-5">
                <a:latin typeface="Arial MT"/>
                <a:cs typeface="Arial MT"/>
              </a:rPr>
              <a:t>the information from 2^n inputs into </a:t>
            </a:r>
            <a:r>
              <a:rPr dirty="0" sz="2400">
                <a:latin typeface="Arial MT"/>
                <a:cs typeface="Arial MT"/>
              </a:rPr>
              <a:t>an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n-bit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  <a:p>
            <a:pPr marL="393065" marR="455930" indent="-381000">
              <a:lnSpc>
                <a:spcPct val="100699"/>
              </a:lnSpc>
              <a:buChar char="•"/>
              <a:tabLst>
                <a:tab pos="393065" algn="l"/>
                <a:tab pos="393700" algn="l"/>
              </a:tabLst>
            </a:pPr>
            <a:r>
              <a:rPr dirty="0" sz="2400" spc="-5">
                <a:latin typeface="Arial MT"/>
                <a:cs typeface="Arial MT"/>
              </a:rPr>
              <a:t>It </a:t>
            </a:r>
            <a:r>
              <a:rPr dirty="0" sz="2400">
                <a:latin typeface="Arial MT"/>
                <a:cs typeface="Arial MT"/>
              </a:rPr>
              <a:t>will produce a binary code equivalent </a:t>
            </a:r>
            <a:r>
              <a:rPr dirty="0" sz="2400" spc="-5">
                <a:latin typeface="Arial MT"/>
                <a:cs typeface="Arial MT"/>
              </a:rPr>
              <a:t>to the input, </a:t>
            </a:r>
            <a:r>
              <a:rPr dirty="0" sz="2400">
                <a:latin typeface="Arial MT"/>
                <a:cs typeface="Arial MT"/>
              </a:rPr>
              <a:t> which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active </a:t>
            </a:r>
            <a:r>
              <a:rPr dirty="0" sz="2400">
                <a:latin typeface="Arial MT"/>
                <a:cs typeface="Arial MT"/>
              </a:rPr>
              <a:t>High.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Therefore,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encoder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encodes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b="1">
                <a:latin typeface="Arial"/>
                <a:cs typeface="Arial"/>
              </a:rPr>
              <a:t>2^n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input lines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with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‘n’</a:t>
            </a:r>
            <a:r>
              <a:rPr dirty="0" sz="2400" spc="-1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287" y="4386580"/>
            <a:ext cx="5232281" cy="17642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2023-07-28T18:18:48Z</dcterms:created>
  <dcterms:modified xsi:type="dcterms:W3CDTF">2023-07-28T18:18:48Z</dcterms:modified>
</cp:coreProperties>
</file>