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304800"/>
            <a:ext cx="8686800" cy="6248400"/>
          </a:xfrm>
          <a:custGeom>
            <a:avLst/>
            <a:gdLst/>
            <a:ahLst/>
            <a:cxnLst/>
            <a:rect l="l" t="t" r="r" b="b"/>
            <a:pathLst>
              <a:path w="8686800" h="6248400">
                <a:moveTo>
                  <a:pt x="0" y="0"/>
                </a:moveTo>
                <a:lnTo>
                  <a:pt x="8686800" y="0"/>
                </a:lnTo>
                <a:lnTo>
                  <a:pt x="8686800" y="6248400"/>
                </a:lnTo>
                <a:lnTo>
                  <a:pt x="0" y="624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1267" y="311626"/>
            <a:ext cx="506146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640" y="1183461"/>
            <a:ext cx="8554719" cy="141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599266"/>
            <a:ext cx="76390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9257" y="311626"/>
            <a:ext cx="15900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dirty="0" spc="-35"/>
              <a:t>v</a:t>
            </a:r>
            <a:r>
              <a:rPr dirty="0" spc="-5"/>
              <a:t>e</a:t>
            </a:r>
            <a:r>
              <a:rPr dirty="0" spc="30"/>
              <a:t>r</a:t>
            </a:r>
            <a:r>
              <a:rPr dirty="0"/>
              <a:t>vi</a:t>
            </a:r>
            <a:r>
              <a:rPr dirty="0" spc="-15"/>
              <a:t>e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7275" y="1304329"/>
            <a:ext cx="3897629" cy="481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2585" indent="-35052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63220" algn="l"/>
              </a:tabLst>
            </a:pPr>
            <a:r>
              <a:rPr dirty="0" sz="2400" spc="-15">
                <a:latin typeface="Calibri"/>
                <a:cs typeface="Calibri"/>
              </a:rPr>
              <a:t>Register </a:t>
            </a:r>
            <a:r>
              <a:rPr dirty="0" sz="2400" spc="-40">
                <a:latin typeface="Calibri"/>
                <a:cs typeface="Calibri"/>
              </a:rPr>
              <a:t>Transfer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buFont typeface="MS UI Gothic"/>
              <a:buChar char="➢"/>
              <a:tabLst>
                <a:tab pos="363220" algn="l"/>
              </a:tabLst>
            </a:pPr>
            <a:r>
              <a:rPr dirty="0" sz="2400" spc="-15">
                <a:latin typeface="Calibri"/>
                <a:cs typeface="Calibri"/>
              </a:rPr>
              <a:t>Register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Transfer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buFont typeface="MS UI Gothic"/>
              <a:buChar char="➢"/>
              <a:tabLst>
                <a:tab pos="363220" algn="l"/>
              </a:tabLst>
            </a:pPr>
            <a:r>
              <a:rPr dirty="0" sz="2400" spc="-5">
                <a:latin typeface="Calibri"/>
                <a:cs typeface="Calibri"/>
              </a:rPr>
              <a:t>Bus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Memory </a:t>
            </a:r>
            <a:r>
              <a:rPr dirty="0" sz="2400" spc="-40">
                <a:latin typeface="Calibri"/>
                <a:cs typeface="Calibri"/>
              </a:rPr>
              <a:t>Transfers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spcBef>
                <a:spcPts val="5"/>
              </a:spcBef>
              <a:buFont typeface="MS UI Gothic"/>
              <a:buChar char="➢"/>
              <a:tabLst>
                <a:tab pos="363220" algn="l"/>
              </a:tabLst>
            </a:pPr>
            <a:r>
              <a:rPr dirty="0" sz="2400" spc="-5">
                <a:latin typeface="Calibri"/>
                <a:cs typeface="Calibri"/>
              </a:rPr>
              <a:t>Arithmetic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Micro-operations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buFont typeface="MS UI Gothic"/>
              <a:buChar char="➢"/>
              <a:tabLst>
                <a:tab pos="363220" algn="l"/>
              </a:tabLst>
            </a:pPr>
            <a:r>
              <a:rPr dirty="0" sz="2400" spc="-5" b="1">
                <a:latin typeface="Calibri"/>
                <a:cs typeface="Calibri"/>
              </a:rPr>
              <a:t>Logic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Micro-operations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buFont typeface="MS UI Gothic"/>
              <a:buChar char="➢"/>
              <a:tabLst>
                <a:tab pos="363220" algn="l"/>
              </a:tabLst>
            </a:pPr>
            <a:r>
              <a:rPr dirty="0" sz="2400" spc="-5" b="1">
                <a:latin typeface="Calibri"/>
                <a:cs typeface="Calibri"/>
              </a:rPr>
              <a:t>Shift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Micro-operations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buFont typeface="MS UI Gothic"/>
              <a:buChar char="➢"/>
              <a:tabLst>
                <a:tab pos="363220" algn="l"/>
              </a:tabLst>
            </a:pPr>
            <a:r>
              <a:rPr dirty="0" sz="2400" spc="-5" b="1">
                <a:latin typeface="Calibri"/>
                <a:cs typeface="Calibri"/>
              </a:rPr>
              <a:t>Arithmetic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Logic Shift Unit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2186" y="311626"/>
            <a:ext cx="36042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Shift</a:t>
            </a:r>
            <a:r>
              <a:rPr dirty="0" spc="-40"/>
              <a:t> </a:t>
            </a:r>
            <a:r>
              <a:rPr dirty="0" spc="-15"/>
              <a:t>Microoperations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02814" y="4224337"/>
            <a:ext cx="6275705" cy="2030730"/>
            <a:chOff x="1902814" y="4224337"/>
            <a:chExt cx="6275705" cy="2030730"/>
          </a:xfrm>
        </p:grpSpPr>
        <p:sp>
          <p:nvSpPr>
            <p:cNvPr id="5" name="object 5"/>
            <p:cNvSpPr/>
            <p:nvPr/>
          </p:nvSpPr>
          <p:spPr>
            <a:xfrm>
              <a:off x="2411326" y="4230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80" h="433704">
                  <a:moveTo>
                    <a:pt x="0" y="0"/>
                  </a:moveTo>
                  <a:lnTo>
                    <a:pt x="360347" y="0"/>
                  </a:lnTo>
                  <a:lnTo>
                    <a:pt x="360347" y="433388"/>
                  </a:lnTo>
                  <a:lnTo>
                    <a:pt x="0" y="433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71673" y="4446587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54" y="0"/>
                  </a:lnTo>
                  <a:lnTo>
                    <a:pt x="30150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7412" y="441928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32022" y="4230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0" y="0"/>
                  </a:moveTo>
                  <a:lnTo>
                    <a:pt x="360347" y="0"/>
                  </a:lnTo>
                  <a:lnTo>
                    <a:pt x="360347" y="433388"/>
                  </a:lnTo>
                  <a:lnTo>
                    <a:pt x="0" y="433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92369" y="4446587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54" y="0"/>
                  </a:lnTo>
                  <a:lnTo>
                    <a:pt x="30150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98107" y="441928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52717" y="4230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0" y="0"/>
                  </a:moveTo>
                  <a:lnTo>
                    <a:pt x="360347" y="0"/>
                  </a:lnTo>
                  <a:lnTo>
                    <a:pt x="360347" y="433388"/>
                  </a:lnTo>
                  <a:lnTo>
                    <a:pt x="0" y="433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13065" y="4446587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54" y="0"/>
                  </a:lnTo>
                  <a:lnTo>
                    <a:pt x="30150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18803" y="441928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73413" y="4230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0" y="0"/>
                  </a:moveTo>
                  <a:lnTo>
                    <a:pt x="360347" y="0"/>
                  </a:lnTo>
                  <a:lnTo>
                    <a:pt x="360347" y="433388"/>
                  </a:lnTo>
                  <a:lnTo>
                    <a:pt x="0" y="433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33760" y="4446587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54" y="0"/>
                  </a:lnTo>
                  <a:lnTo>
                    <a:pt x="30150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39499" y="441928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94109" y="4230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0" y="0"/>
                  </a:moveTo>
                  <a:lnTo>
                    <a:pt x="360347" y="0"/>
                  </a:lnTo>
                  <a:lnTo>
                    <a:pt x="360347" y="433388"/>
                  </a:lnTo>
                  <a:lnTo>
                    <a:pt x="0" y="433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54456" y="4446587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54" y="0"/>
                  </a:lnTo>
                  <a:lnTo>
                    <a:pt x="30150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60193" y="441928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14803" y="4230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0" y="0"/>
                  </a:moveTo>
                  <a:lnTo>
                    <a:pt x="360347" y="0"/>
                  </a:lnTo>
                  <a:lnTo>
                    <a:pt x="360347" y="433388"/>
                  </a:lnTo>
                  <a:lnTo>
                    <a:pt x="0" y="433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75150" y="4446587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54" y="0"/>
                  </a:lnTo>
                  <a:lnTo>
                    <a:pt x="30150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680889" y="441928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735499" y="4230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0" y="0"/>
                  </a:moveTo>
                  <a:lnTo>
                    <a:pt x="360347" y="0"/>
                  </a:lnTo>
                  <a:lnTo>
                    <a:pt x="360347" y="433388"/>
                  </a:lnTo>
                  <a:lnTo>
                    <a:pt x="0" y="433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095846" y="4446587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54" y="0"/>
                  </a:lnTo>
                  <a:lnTo>
                    <a:pt x="30150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401585" y="441928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456195" y="4230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0" y="0"/>
                  </a:moveTo>
                  <a:lnTo>
                    <a:pt x="360347" y="0"/>
                  </a:lnTo>
                  <a:lnTo>
                    <a:pt x="360347" y="433388"/>
                  </a:lnTo>
                  <a:lnTo>
                    <a:pt x="0" y="433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816542" y="4446587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54" y="0"/>
                  </a:lnTo>
                  <a:lnTo>
                    <a:pt x="30150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356713" y="4419282"/>
              <a:ext cx="5820410" cy="54610"/>
            </a:xfrm>
            <a:custGeom>
              <a:avLst/>
              <a:gdLst/>
              <a:ahLst/>
              <a:cxnLst/>
              <a:rect l="l" t="t" r="r" b="b"/>
              <a:pathLst>
                <a:path w="5820409" h="54610">
                  <a:moveTo>
                    <a:pt x="54610" y="27305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54610" y="27305"/>
                  </a:lnTo>
                  <a:close/>
                </a:path>
                <a:path w="5820409" h="54610">
                  <a:moveTo>
                    <a:pt x="5820168" y="27305"/>
                  </a:moveTo>
                  <a:lnTo>
                    <a:pt x="5765558" y="0"/>
                  </a:lnTo>
                  <a:lnTo>
                    <a:pt x="5765558" y="54610"/>
                  </a:lnTo>
                  <a:lnTo>
                    <a:pt x="5820168" y="27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408152" y="58150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80" h="433704">
                  <a:moveTo>
                    <a:pt x="360347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47" y="433388"/>
                  </a:lnTo>
                  <a:lnTo>
                    <a:pt x="36034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27341" y="60309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05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768499" y="60049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488" y="0"/>
                  </a:moveTo>
                  <a:lnTo>
                    <a:pt x="0" y="27545"/>
                  </a:lnTo>
                  <a:lnTo>
                    <a:pt x="54729" y="54609"/>
                  </a:lnTo>
                  <a:lnTo>
                    <a:pt x="5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128847" y="58150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47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47" y="433388"/>
                  </a:lnTo>
                  <a:lnTo>
                    <a:pt x="36034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548037" y="60309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05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489194" y="60049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09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49542" y="58150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47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47" y="433388"/>
                  </a:lnTo>
                  <a:lnTo>
                    <a:pt x="36034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68733" y="60309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05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209890" y="60049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09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70238" y="58150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47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47" y="433388"/>
                  </a:lnTo>
                  <a:lnTo>
                    <a:pt x="36034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989428" y="60309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05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930585" y="60049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29" y="54609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290934" y="58150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47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47" y="433388"/>
                  </a:lnTo>
                  <a:lnTo>
                    <a:pt x="36034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10124" y="60309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05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651281" y="60049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29" y="54609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011628" y="58150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47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47" y="433388"/>
                  </a:lnTo>
                  <a:lnTo>
                    <a:pt x="36034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430819" y="60309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05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371977" y="60049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8" y="0"/>
                  </a:moveTo>
                  <a:lnTo>
                    <a:pt x="0" y="27545"/>
                  </a:lnTo>
                  <a:lnTo>
                    <a:pt x="54729" y="54609"/>
                  </a:lnTo>
                  <a:lnTo>
                    <a:pt x="5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732324" y="58150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47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47" y="433388"/>
                  </a:lnTo>
                  <a:lnTo>
                    <a:pt x="36034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151514" y="60309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05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092671" y="60049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29" y="54609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453020" y="58150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47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47" y="433388"/>
                  </a:lnTo>
                  <a:lnTo>
                    <a:pt x="36034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870624" y="60309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04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811781" y="60049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8" y="0"/>
                  </a:moveTo>
                  <a:lnTo>
                    <a:pt x="0" y="27545"/>
                  </a:lnTo>
                  <a:lnTo>
                    <a:pt x="54729" y="54609"/>
                  </a:lnTo>
                  <a:lnTo>
                    <a:pt x="5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106647" y="60309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05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047803" y="60049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489" y="0"/>
                  </a:moveTo>
                  <a:lnTo>
                    <a:pt x="0" y="27545"/>
                  </a:lnTo>
                  <a:lnTo>
                    <a:pt x="54729" y="54609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902814" y="4227183"/>
              <a:ext cx="153670" cy="223520"/>
            </a:xfrm>
            <a:custGeom>
              <a:avLst/>
              <a:gdLst/>
              <a:ahLst/>
              <a:cxnLst/>
              <a:rect l="l" t="t" r="r" b="b"/>
              <a:pathLst>
                <a:path w="153669" h="223520">
                  <a:moveTo>
                    <a:pt x="10591" y="0"/>
                  </a:moveTo>
                  <a:lnTo>
                    <a:pt x="153460" y="215900"/>
                  </a:lnTo>
                  <a:lnTo>
                    <a:pt x="142869" y="222908"/>
                  </a:lnTo>
                  <a:lnTo>
                    <a:pt x="0" y="7008"/>
                  </a:lnTo>
                  <a:lnTo>
                    <a:pt x="10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383539" y="105825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6439" y="1031061"/>
            <a:ext cx="3184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There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are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three </a:t>
            </a:r>
            <a:r>
              <a:rPr dirty="0" sz="2000" spc="-5" b="1">
                <a:latin typeface="Calibri"/>
                <a:cs typeface="Calibri"/>
              </a:rPr>
              <a:t>types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of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0739" y="1363751"/>
            <a:ext cx="138430" cy="93408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26489" y="1349612"/>
            <a:ext cx="1331595" cy="93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200"/>
              </a:lnSpc>
              <a:spcBef>
                <a:spcPts val="100"/>
              </a:spcBef>
            </a:pPr>
            <a:r>
              <a:rPr dirty="0" sz="1600" spc="-5" b="1" i="1">
                <a:latin typeface="Calibri"/>
                <a:cs typeface="Calibri"/>
              </a:rPr>
              <a:t>Logical shift </a:t>
            </a:r>
            <a:r>
              <a:rPr dirty="0" sz="1600" b="1" i="1">
                <a:latin typeface="Calibri"/>
                <a:cs typeface="Calibri"/>
              </a:rPr>
              <a:t> </a:t>
            </a:r>
            <a:r>
              <a:rPr dirty="0" sz="1600" spc="-5" b="1" i="1">
                <a:latin typeface="Calibri"/>
                <a:cs typeface="Calibri"/>
              </a:rPr>
              <a:t>Circular shift </a:t>
            </a:r>
            <a:r>
              <a:rPr dirty="0" sz="1600" b="1" i="1">
                <a:latin typeface="Calibri"/>
                <a:cs typeface="Calibri"/>
              </a:rPr>
              <a:t> </a:t>
            </a:r>
            <a:r>
              <a:rPr dirty="0" sz="1600" spc="-5" b="1" i="1">
                <a:latin typeface="Calibri"/>
                <a:cs typeface="Calibri"/>
              </a:rPr>
              <a:t>Arithmetic</a:t>
            </a:r>
            <a:r>
              <a:rPr dirty="0" sz="1600" spc="-50" b="1" i="1">
                <a:latin typeface="Calibri"/>
                <a:cs typeface="Calibri"/>
              </a:rPr>
              <a:t> </a:t>
            </a:r>
            <a:r>
              <a:rPr dirty="0" sz="1600" spc="-5" b="1" i="1">
                <a:latin typeface="Calibri"/>
                <a:cs typeface="Calibri"/>
              </a:rPr>
              <a:t>shift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3539" y="2332323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6439" y="2305124"/>
            <a:ext cx="779843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What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differentiates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them is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 </a:t>
            </a:r>
            <a:r>
              <a:rPr dirty="0" sz="2000" spc="-10" b="1">
                <a:latin typeface="Calibri"/>
                <a:cs typeface="Calibri"/>
              </a:rPr>
              <a:t>information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that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goes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into</a:t>
            </a:r>
            <a:r>
              <a:rPr dirty="0" sz="2000" spc="-5" b="1">
                <a:latin typeface="Calibri"/>
                <a:cs typeface="Calibri"/>
              </a:rPr>
              <a:t> the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serial input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68930" y="3952159"/>
            <a:ext cx="1096645" cy="48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95"/>
              </a:lnSpc>
              <a:spcBef>
                <a:spcPts val="100"/>
              </a:spcBef>
            </a:pPr>
            <a:r>
              <a:rPr dirty="0" sz="1600" b="1">
                <a:latin typeface="Calibri"/>
                <a:cs typeface="Calibri"/>
              </a:rPr>
              <a:t>Serial</a:t>
            </a:r>
            <a:endParaRPr sz="1600">
              <a:latin typeface="Calibri"/>
              <a:cs typeface="Calibri"/>
            </a:endParaRPr>
          </a:p>
          <a:p>
            <a:pPr marL="24130">
              <a:lnSpc>
                <a:spcPts val="1795"/>
              </a:lnSpc>
              <a:tabLst>
                <a:tab pos="781685" algn="l"/>
                <a:tab pos="1083310" algn="l"/>
              </a:tabLst>
            </a:pPr>
            <a:r>
              <a:rPr dirty="0" sz="1600" b="1">
                <a:latin typeface="Calibri"/>
                <a:cs typeface="Calibri"/>
              </a:rPr>
              <a:t>input	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7046" y="2936061"/>
            <a:ext cx="25311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215" indent="-184150">
              <a:lnSpc>
                <a:spcPct val="100000"/>
              </a:lnSpc>
              <a:spcBef>
                <a:spcPts val="100"/>
              </a:spcBef>
              <a:buChar char="•"/>
              <a:tabLst>
                <a:tab pos="196850" algn="l"/>
              </a:tabLst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right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7046" y="5069661"/>
            <a:ext cx="2392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215" indent="-184150">
              <a:lnSpc>
                <a:spcPct val="100000"/>
              </a:lnSpc>
              <a:spcBef>
                <a:spcPts val="100"/>
              </a:spcBef>
              <a:buChar char="•"/>
              <a:tabLst>
                <a:tab pos="196850" algn="l"/>
              </a:tabLst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left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09188" y="5371384"/>
            <a:ext cx="497205" cy="48196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4130" marR="5080" indent="-12065">
              <a:lnSpc>
                <a:spcPts val="1670"/>
              </a:lnSpc>
              <a:spcBef>
                <a:spcPts val="365"/>
              </a:spcBef>
            </a:pPr>
            <a:r>
              <a:rPr dirty="0" sz="1600" b="1">
                <a:latin typeface="Calibri"/>
                <a:cs typeface="Calibri"/>
              </a:rPr>
              <a:t>Serial  input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167638" y="5881960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437" y="8980"/>
                </a:moveTo>
                <a:lnTo>
                  <a:pt x="8980" y="153442"/>
                </a:lnTo>
                <a:lnTo>
                  <a:pt x="0" y="144462"/>
                </a:lnTo>
                <a:lnTo>
                  <a:pt x="144457" y="0"/>
                </a:lnTo>
                <a:lnTo>
                  <a:pt x="153437" y="8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5362" y="311626"/>
            <a:ext cx="19977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Logical</a:t>
            </a:r>
            <a:r>
              <a:rPr dirty="0" spc="-90"/>
              <a:t> </a:t>
            </a:r>
            <a:r>
              <a:rPr dirty="0"/>
              <a:t>Shift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139" y="1016984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039" y="989786"/>
            <a:ext cx="52006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 </a:t>
            </a:r>
            <a:r>
              <a:rPr dirty="0" sz="2000" spc="-5" b="1">
                <a:latin typeface="Calibri"/>
                <a:cs typeface="Calibri"/>
              </a:rPr>
              <a:t>logical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 serial</a:t>
            </a:r>
            <a:r>
              <a:rPr dirty="0" sz="2000" b="1">
                <a:latin typeface="Calibri"/>
                <a:cs typeface="Calibri"/>
              </a:rPr>
              <a:t> input </a:t>
            </a:r>
            <a:r>
              <a:rPr dirty="0" sz="2000" spc="-15" b="1">
                <a:latin typeface="Calibri"/>
                <a:cs typeface="Calibri"/>
              </a:rPr>
              <a:t>to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 shift</a:t>
            </a:r>
            <a:r>
              <a:rPr dirty="0" sz="2000" b="1">
                <a:latin typeface="Calibri"/>
                <a:cs typeface="Calibri"/>
              </a:rPr>
              <a:t> is a </a:t>
            </a:r>
            <a:r>
              <a:rPr dirty="0" sz="2000" spc="-5" b="1">
                <a:latin typeface="Calibri"/>
                <a:cs typeface="Calibri"/>
              </a:rPr>
              <a:t>0.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139" y="1742408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039" y="1715210"/>
            <a:ext cx="31489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right logical shift </a:t>
            </a:r>
            <a:r>
              <a:rPr dirty="0" sz="2000" spc="-10" b="1">
                <a:latin typeface="Calibri"/>
                <a:cs typeface="Calibri"/>
              </a:rPr>
              <a:t>operation: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139" y="3187160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039" y="3159961"/>
            <a:ext cx="30105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left logical shift </a:t>
            </a:r>
            <a:r>
              <a:rPr dirty="0" sz="2000" spc="-10" b="1">
                <a:latin typeface="Calibri"/>
                <a:cs typeface="Calibri"/>
              </a:rPr>
              <a:t>operation: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139" y="4631912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039" y="4604713"/>
            <a:ext cx="65462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Transfer</a:t>
            </a:r>
            <a:r>
              <a:rPr dirty="0" sz="2000" spc="-5" b="1">
                <a:latin typeface="Calibri"/>
                <a:cs typeface="Calibri"/>
              </a:rPr>
              <a:t> Language, the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following notation </a:t>
            </a:r>
            <a:r>
              <a:rPr dirty="0" sz="2000" b="1">
                <a:latin typeface="Calibri"/>
                <a:cs typeface="Calibri"/>
              </a:rPr>
              <a:t>is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3937" y="4923266"/>
            <a:ext cx="1862455" cy="63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200"/>
              </a:lnSpc>
              <a:spcBef>
                <a:spcPts val="100"/>
              </a:spcBef>
            </a:pPr>
            <a:r>
              <a:rPr dirty="0" sz="1600" spc="-10" b="1">
                <a:latin typeface="Calibri"/>
                <a:cs typeface="Calibri"/>
              </a:rPr>
              <a:t>for </a:t>
            </a:r>
            <a:r>
              <a:rPr dirty="0" sz="1600" b="1">
                <a:latin typeface="Calibri"/>
                <a:cs typeface="Calibri"/>
              </a:rPr>
              <a:t>a </a:t>
            </a:r>
            <a:r>
              <a:rPr dirty="0" sz="1600" spc="-5" b="1">
                <a:latin typeface="Calibri"/>
                <a:cs typeface="Calibri"/>
              </a:rPr>
              <a:t>logical shift </a:t>
            </a:r>
            <a:r>
              <a:rPr dirty="0" sz="1600" spc="-10" b="1">
                <a:latin typeface="Calibri"/>
                <a:cs typeface="Calibri"/>
              </a:rPr>
              <a:t>left 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for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logical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shift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right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339" y="4937404"/>
            <a:ext cx="138430" cy="93408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8089" y="4923266"/>
            <a:ext cx="879475" cy="93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00075">
              <a:lnSpc>
                <a:spcPct val="124200"/>
              </a:lnSpc>
              <a:spcBef>
                <a:spcPts val="100"/>
              </a:spcBef>
            </a:pPr>
            <a:r>
              <a:rPr dirty="0" sz="1600" spc="-5" b="1" i="1">
                <a:latin typeface="Calibri"/>
                <a:cs typeface="Calibri"/>
              </a:rPr>
              <a:t>shl </a:t>
            </a:r>
            <a:r>
              <a:rPr dirty="0" sz="1600" spc="-350" b="1" i="1">
                <a:latin typeface="Calibri"/>
                <a:cs typeface="Calibri"/>
              </a:rPr>
              <a:t> </a:t>
            </a:r>
            <a:r>
              <a:rPr dirty="0" sz="1600" spc="-5" b="1" i="1">
                <a:latin typeface="Calibri"/>
                <a:cs typeface="Calibri"/>
              </a:rPr>
              <a:t>s</a:t>
            </a:r>
            <a:r>
              <a:rPr dirty="0" sz="1600" b="1" i="1">
                <a:latin typeface="Calibri"/>
                <a:cs typeface="Calibri"/>
              </a:rPr>
              <a:t>hr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600" b="1">
                <a:latin typeface="Calibri"/>
                <a:cs typeface="Calibri"/>
              </a:rPr>
              <a:t>E</a:t>
            </a:r>
            <a:r>
              <a:rPr dirty="0" sz="1600" spc="-25" b="1">
                <a:latin typeface="Calibri"/>
                <a:cs typeface="Calibri"/>
              </a:rPr>
              <a:t>x</a:t>
            </a:r>
            <a:r>
              <a:rPr dirty="0" sz="1600" b="1">
                <a:latin typeface="Calibri"/>
                <a:cs typeface="Calibri"/>
              </a:rPr>
              <a:t>ample</a:t>
            </a:r>
            <a:r>
              <a:rPr dirty="0" sz="1600" spc="-5" b="1">
                <a:latin typeface="Calibri"/>
                <a:cs typeface="Calibri"/>
              </a:rPr>
              <a:t>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9539" y="5840747"/>
            <a:ext cx="97155" cy="65087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0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60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8139" y="5821648"/>
            <a:ext cx="1062355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dirty="0" sz="1600" b="1">
                <a:latin typeface="Calibri"/>
                <a:cs typeface="Calibri"/>
              </a:rPr>
              <a:t>R2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>
                <a:latin typeface="Symbol"/>
                <a:cs typeface="Symbol"/>
              </a:rPr>
              <a:t>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Calibri"/>
                <a:cs typeface="Calibri"/>
              </a:rPr>
              <a:t>shr</a:t>
            </a:r>
            <a:r>
              <a:rPr dirty="0" sz="1600" spc="-30" b="1" i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R2 </a:t>
            </a:r>
            <a:r>
              <a:rPr dirty="0" sz="1600" spc="-3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R3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>
                <a:latin typeface="Symbol"/>
                <a:cs typeface="Symbol"/>
              </a:rPr>
              <a:t>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Calibri"/>
                <a:cs typeface="Calibri"/>
              </a:rPr>
              <a:t>shl</a:t>
            </a:r>
            <a:r>
              <a:rPr dirty="0" sz="1600" spc="-30" b="1" i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21954" y="2449512"/>
            <a:ext cx="6417310" cy="1748155"/>
            <a:chOff x="2121954" y="2449512"/>
            <a:chExt cx="6417310" cy="1748155"/>
          </a:xfrm>
        </p:grpSpPr>
        <p:sp>
          <p:nvSpPr>
            <p:cNvPr id="18" name="object 18"/>
            <p:cNvSpPr/>
            <p:nvPr/>
          </p:nvSpPr>
          <p:spPr>
            <a:xfrm>
              <a:off x="2630487" y="245586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80" h="433705">
                  <a:moveTo>
                    <a:pt x="0" y="0"/>
                  </a:moveTo>
                  <a:lnTo>
                    <a:pt x="360362" y="0"/>
                  </a:lnTo>
                  <a:lnTo>
                    <a:pt x="360362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90850" y="2671762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69" y="0"/>
                  </a:lnTo>
                  <a:lnTo>
                    <a:pt x="30151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96602" y="26444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351212" y="245586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0" y="0"/>
                  </a:moveTo>
                  <a:lnTo>
                    <a:pt x="360362" y="0"/>
                  </a:lnTo>
                  <a:lnTo>
                    <a:pt x="360362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11575" y="2671762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69" y="0"/>
                  </a:lnTo>
                  <a:lnTo>
                    <a:pt x="30151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17327" y="26444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71937" y="245586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0" y="0"/>
                  </a:moveTo>
                  <a:lnTo>
                    <a:pt x="360362" y="0"/>
                  </a:lnTo>
                  <a:lnTo>
                    <a:pt x="360362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32300" y="2671762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69" y="0"/>
                  </a:lnTo>
                  <a:lnTo>
                    <a:pt x="30151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38052" y="26444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92662" y="245586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0" y="0"/>
                  </a:moveTo>
                  <a:lnTo>
                    <a:pt x="360362" y="0"/>
                  </a:lnTo>
                  <a:lnTo>
                    <a:pt x="360362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53025" y="2671762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69" y="0"/>
                  </a:lnTo>
                  <a:lnTo>
                    <a:pt x="30151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58777" y="26444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513387" y="245586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0" y="0"/>
                  </a:moveTo>
                  <a:lnTo>
                    <a:pt x="360362" y="0"/>
                  </a:lnTo>
                  <a:lnTo>
                    <a:pt x="360362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873750" y="2671762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69" y="0"/>
                  </a:lnTo>
                  <a:lnTo>
                    <a:pt x="30151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179502" y="26444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234112" y="245586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0" y="0"/>
                  </a:moveTo>
                  <a:lnTo>
                    <a:pt x="360362" y="0"/>
                  </a:lnTo>
                  <a:lnTo>
                    <a:pt x="360362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594475" y="2671762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69" y="0"/>
                  </a:lnTo>
                  <a:lnTo>
                    <a:pt x="30151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900227" y="26444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954837" y="245586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0" y="0"/>
                  </a:moveTo>
                  <a:lnTo>
                    <a:pt x="360362" y="0"/>
                  </a:lnTo>
                  <a:lnTo>
                    <a:pt x="360362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15200" y="2671762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69" y="0"/>
                  </a:lnTo>
                  <a:lnTo>
                    <a:pt x="30151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620952" y="26444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675562" y="245586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0" y="0"/>
                  </a:moveTo>
                  <a:lnTo>
                    <a:pt x="360362" y="0"/>
                  </a:lnTo>
                  <a:lnTo>
                    <a:pt x="360362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035925" y="2671762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69" y="0"/>
                  </a:lnTo>
                  <a:lnTo>
                    <a:pt x="30151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41677" y="26444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70125" y="2671762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295169" y="0"/>
                  </a:lnTo>
                  <a:lnTo>
                    <a:pt x="30151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75877" y="26444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21954" y="2452358"/>
              <a:ext cx="153670" cy="223520"/>
            </a:xfrm>
            <a:custGeom>
              <a:avLst/>
              <a:gdLst/>
              <a:ahLst/>
              <a:cxnLst/>
              <a:rect l="l" t="t" r="r" b="b"/>
              <a:pathLst>
                <a:path w="153669" h="223519">
                  <a:moveTo>
                    <a:pt x="10590" y="0"/>
                  </a:moveTo>
                  <a:lnTo>
                    <a:pt x="153465" y="215899"/>
                  </a:lnTo>
                  <a:lnTo>
                    <a:pt x="142874" y="222908"/>
                  </a:lnTo>
                  <a:lnTo>
                    <a:pt x="0" y="7008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625725" y="37576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80" h="433704">
                  <a:moveTo>
                    <a:pt x="360362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60362" y="433387"/>
                  </a:lnTo>
                  <a:lnTo>
                    <a:pt x="36036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044930" y="39735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86087" y="39475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08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346450" y="37576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62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60362" y="433387"/>
                  </a:lnTo>
                  <a:lnTo>
                    <a:pt x="36036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765655" y="39735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706812" y="39475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08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067175" y="37576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62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60362" y="433387"/>
                  </a:lnTo>
                  <a:lnTo>
                    <a:pt x="36036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486380" y="39735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427537" y="39475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08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787900" y="37576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62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60362" y="433387"/>
                  </a:lnTo>
                  <a:lnTo>
                    <a:pt x="36036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207105" y="39735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148262" y="39475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08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508625" y="37576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62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60362" y="433387"/>
                  </a:lnTo>
                  <a:lnTo>
                    <a:pt x="36036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927830" y="39735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868987" y="39475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08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229350" y="37576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62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60362" y="433387"/>
                  </a:lnTo>
                  <a:lnTo>
                    <a:pt x="36036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648555" y="39735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589712" y="39475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08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950075" y="37576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62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60362" y="433387"/>
                  </a:lnTo>
                  <a:lnTo>
                    <a:pt x="36036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369280" y="39735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310437" y="39475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08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670800" y="3757612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4">
                  <a:moveTo>
                    <a:pt x="360362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60362" y="433387"/>
                  </a:lnTo>
                  <a:lnTo>
                    <a:pt x="36036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088417" y="39735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029575" y="39475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08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324205" y="3973512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4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265362" y="394755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08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385447" y="3824559"/>
              <a:ext cx="153670" cy="153670"/>
            </a:xfrm>
            <a:custGeom>
              <a:avLst/>
              <a:gdLst/>
              <a:ahLst/>
              <a:cxnLst/>
              <a:rect l="l" t="t" r="r" b="b"/>
              <a:pathLst>
                <a:path w="153670" h="153670">
                  <a:moveTo>
                    <a:pt x="153442" y="8980"/>
                  </a:moveTo>
                  <a:lnTo>
                    <a:pt x="8980" y="153442"/>
                  </a:lnTo>
                  <a:lnTo>
                    <a:pt x="0" y="144462"/>
                  </a:lnTo>
                  <a:lnTo>
                    <a:pt x="144462" y="0"/>
                  </a:lnTo>
                  <a:lnTo>
                    <a:pt x="153442" y="8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1917064" y="217808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8540115" y="3459191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8091" y="311626"/>
            <a:ext cx="21316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Circular</a:t>
            </a:r>
            <a:r>
              <a:rPr dirty="0" spc="-70"/>
              <a:t> </a:t>
            </a:r>
            <a:r>
              <a:rPr dirty="0"/>
              <a:t>Shift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13445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1107261"/>
            <a:ext cx="7646034" cy="58547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490"/>
              </a:spcBef>
            </a:pPr>
            <a:r>
              <a:rPr dirty="0" sz="2000" b="1">
                <a:latin typeface="Calibri"/>
                <a:cs typeface="Calibri"/>
              </a:rPr>
              <a:t>In a </a:t>
            </a:r>
            <a:r>
              <a:rPr dirty="0" sz="2000" spc="-5" b="1">
                <a:latin typeface="Calibri"/>
                <a:cs typeface="Calibri"/>
              </a:rPr>
              <a:t>circular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serial</a:t>
            </a:r>
            <a:r>
              <a:rPr dirty="0" sz="2000" b="1">
                <a:latin typeface="Calibri"/>
                <a:cs typeface="Calibri"/>
              </a:rPr>
              <a:t> input is </a:t>
            </a: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b="1">
                <a:latin typeface="Calibri"/>
                <a:cs typeface="Calibri"/>
              </a:rPr>
              <a:t> bit </a:t>
            </a:r>
            <a:r>
              <a:rPr dirty="0" sz="2000" spc="-10" b="1">
                <a:latin typeface="Calibri"/>
                <a:cs typeface="Calibri"/>
              </a:rPr>
              <a:t>that</a:t>
            </a:r>
            <a:r>
              <a:rPr dirty="0" sz="2000" b="1">
                <a:latin typeface="Calibri"/>
                <a:cs typeface="Calibri"/>
              </a:rPr>
              <a:t> is </a:t>
            </a:r>
            <a:r>
              <a:rPr dirty="0" sz="2000" spc="-10" b="1">
                <a:latin typeface="Calibri"/>
                <a:cs typeface="Calibri"/>
              </a:rPr>
              <a:t>shifted</a:t>
            </a:r>
            <a:r>
              <a:rPr dirty="0" sz="2000" b="1">
                <a:latin typeface="Calibri"/>
                <a:cs typeface="Calibri"/>
              </a:rPr>
              <a:t> out of </a:t>
            </a: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b="1">
                <a:latin typeface="Calibri"/>
                <a:cs typeface="Calibri"/>
              </a:rPr>
              <a:t> other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end of the </a:t>
            </a:r>
            <a:r>
              <a:rPr dirty="0" sz="2000" spc="-30" b="1">
                <a:latin typeface="Calibri"/>
                <a:cs typeface="Calibri"/>
              </a:rPr>
              <a:t>register.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01543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1988241"/>
            <a:ext cx="32505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right circular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 </a:t>
            </a:r>
            <a:r>
              <a:rPr dirty="0" sz="2000" spc="-10" b="1">
                <a:latin typeface="Calibri"/>
                <a:cs typeface="Calibri"/>
              </a:rPr>
              <a:t>operation: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3261197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3233999"/>
            <a:ext cx="31127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left circular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 </a:t>
            </a:r>
            <a:r>
              <a:rPr dirty="0" sz="2000" spc="-10" b="1">
                <a:latin typeface="Calibri"/>
                <a:cs typeface="Calibri"/>
              </a:rPr>
              <a:t>operation: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4816872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240" y="4789674"/>
            <a:ext cx="410717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RTL,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following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notation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is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45" y="5100307"/>
            <a:ext cx="1944370" cy="54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dirty="0" sz="1600" spc="-10" b="1">
                <a:latin typeface="Calibri"/>
                <a:cs typeface="Calibri"/>
              </a:rPr>
              <a:t>for </a:t>
            </a:r>
            <a:r>
              <a:rPr dirty="0" sz="1600" b="1">
                <a:latin typeface="Calibri"/>
                <a:cs typeface="Calibri"/>
              </a:rPr>
              <a:t>a </a:t>
            </a:r>
            <a:r>
              <a:rPr dirty="0" sz="1600" spc="-10" b="1">
                <a:latin typeface="Calibri"/>
                <a:cs typeface="Calibri"/>
              </a:rPr>
              <a:t>circular </a:t>
            </a:r>
            <a:r>
              <a:rPr dirty="0" sz="1600" spc="-5" b="1">
                <a:latin typeface="Calibri"/>
                <a:cs typeface="Calibri"/>
              </a:rPr>
              <a:t>shift </a:t>
            </a:r>
            <a:r>
              <a:rPr dirty="0" sz="1600" spc="-10" b="1">
                <a:latin typeface="Calibri"/>
                <a:cs typeface="Calibri"/>
              </a:rPr>
              <a:t>left 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for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10" b="1">
                <a:latin typeface="Calibri"/>
                <a:cs typeface="Calibri"/>
              </a:rPr>
              <a:t> circular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shift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right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5114446"/>
            <a:ext cx="138430" cy="80835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0289" y="5100307"/>
            <a:ext cx="879475" cy="808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53415">
              <a:lnSpc>
                <a:spcPct val="107000"/>
              </a:lnSpc>
              <a:spcBef>
                <a:spcPts val="100"/>
              </a:spcBef>
            </a:pPr>
            <a:r>
              <a:rPr dirty="0" sz="1600" b="1" i="1">
                <a:latin typeface="Calibri"/>
                <a:cs typeface="Calibri"/>
              </a:rPr>
              <a:t>cil </a:t>
            </a:r>
            <a:r>
              <a:rPr dirty="0" sz="1600" spc="-350" b="1" i="1">
                <a:latin typeface="Calibri"/>
                <a:cs typeface="Calibri"/>
              </a:rPr>
              <a:t> </a:t>
            </a:r>
            <a:r>
              <a:rPr dirty="0" sz="1600" b="1" i="1">
                <a:latin typeface="Calibri"/>
                <a:cs typeface="Calibri"/>
              </a:rPr>
              <a:t>cir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b="1">
                <a:latin typeface="Calibri"/>
                <a:cs typeface="Calibri"/>
              </a:rPr>
              <a:t>E</a:t>
            </a:r>
            <a:r>
              <a:rPr dirty="0" sz="1600" spc="-25" b="1">
                <a:latin typeface="Calibri"/>
                <a:cs typeface="Calibri"/>
              </a:rPr>
              <a:t>x</a:t>
            </a:r>
            <a:r>
              <a:rPr dirty="0" sz="1600" b="1">
                <a:latin typeface="Calibri"/>
                <a:cs typeface="Calibri"/>
              </a:rPr>
              <a:t>ample</a:t>
            </a:r>
            <a:r>
              <a:rPr dirty="0" sz="1600" spc="-5" b="1">
                <a:latin typeface="Calibri"/>
                <a:cs typeface="Calibri"/>
              </a:rPr>
              <a:t>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1739" y="5894282"/>
            <a:ext cx="97155" cy="5632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60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60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339" y="5875182"/>
            <a:ext cx="1009015" cy="563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dirty="0" sz="1600" b="1">
                <a:latin typeface="Calibri"/>
                <a:cs typeface="Calibri"/>
              </a:rPr>
              <a:t>R2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>
                <a:latin typeface="Symbol"/>
                <a:cs typeface="Symbol"/>
              </a:rPr>
              <a:t>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b="1" i="1">
                <a:latin typeface="Calibri"/>
                <a:cs typeface="Calibri"/>
              </a:rPr>
              <a:t>cir</a:t>
            </a:r>
            <a:r>
              <a:rPr dirty="0" sz="1600" spc="-30" b="1" i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R2 </a:t>
            </a:r>
            <a:r>
              <a:rPr dirty="0" sz="1600" spc="-3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R3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>
                <a:latin typeface="Symbol"/>
                <a:cs typeface="Symbol"/>
              </a:rPr>
              <a:t>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b="1" i="1">
                <a:latin typeface="Calibri"/>
                <a:cs typeface="Calibri"/>
              </a:rPr>
              <a:t>cil</a:t>
            </a:r>
            <a:r>
              <a:rPr dirty="0" sz="1600" spc="-30" b="1" i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59413" y="2525712"/>
            <a:ext cx="6381750" cy="1979930"/>
            <a:chOff x="2159413" y="2525712"/>
            <a:chExt cx="6381750" cy="1979930"/>
          </a:xfrm>
        </p:grpSpPr>
        <p:sp>
          <p:nvSpPr>
            <p:cNvPr id="18" name="object 18"/>
            <p:cNvSpPr/>
            <p:nvPr/>
          </p:nvSpPr>
          <p:spPr>
            <a:xfrm>
              <a:off x="2534024" y="253206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5">
                  <a:moveTo>
                    <a:pt x="0" y="0"/>
                  </a:moveTo>
                  <a:lnTo>
                    <a:pt x="374610" y="0"/>
                  </a:lnTo>
                  <a:lnTo>
                    <a:pt x="374610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08635" y="2747962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30" h="0">
                  <a:moveTo>
                    <a:pt x="0" y="0"/>
                  </a:moveTo>
                  <a:lnTo>
                    <a:pt x="309417" y="0"/>
                  </a:lnTo>
                  <a:lnTo>
                    <a:pt x="31576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28637" y="27206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83245" y="253206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5">
                  <a:moveTo>
                    <a:pt x="0" y="0"/>
                  </a:moveTo>
                  <a:lnTo>
                    <a:pt x="374610" y="0"/>
                  </a:lnTo>
                  <a:lnTo>
                    <a:pt x="374610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57857" y="2747962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 h="0">
                  <a:moveTo>
                    <a:pt x="0" y="0"/>
                  </a:moveTo>
                  <a:lnTo>
                    <a:pt x="309417" y="0"/>
                  </a:lnTo>
                  <a:lnTo>
                    <a:pt x="31576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77858" y="27206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32468" y="253206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5">
                  <a:moveTo>
                    <a:pt x="0" y="0"/>
                  </a:moveTo>
                  <a:lnTo>
                    <a:pt x="374610" y="0"/>
                  </a:lnTo>
                  <a:lnTo>
                    <a:pt x="374610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07079" y="2747962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 h="0">
                  <a:moveTo>
                    <a:pt x="0" y="0"/>
                  </a:moveTo>
                  <a:lnTo>
                    <a:pt x="309417" y="0"/>
                  </a:lnTo>
                  <a:lnTo>
                    <a:pt x="31576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27079" y="27206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81689" y="253206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5">
                  <a:moveTo>
                    <a:pt x="0" y="0"/>
                  </a:moveTo>
                  <a:lnTo>
                    <a:pt x="374610" y="0"/>
                  </a:lnTo>
                  <a:lnTo>
                    <a:pt x="374610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56300" y="2747962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 h="0">
                  <a:moveTo>
                    <a:pt x="0" y="0"/>
                  </a:moveTo>
                  <a:lnTo>
                    <a:pt x="309417" y="0"/>
                  </a:lnTo>
                  <a:lnTo>
                    <a:pt x="31576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76302" y="27206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530912" y="253206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5">
                  <a:moveTo>
                    <a:pt x="0" y="0"/>
                  </a:moveTo>
                  <a:lnTo>
                    <a:pt x="374610" y="0"/>
                  </a:lnTo>
                  <a:lnTo>
                    <a:pt x="374610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905522" y="2747962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 h="0">
                  <a:moveTo>
                    <a:pt x="0" y="0"/>
                  </a:moveTo>
                  <a:lnTo>
                    <a:pt x="309417" y="0"/>
                  </a:lnTo>
                  <a:lnTo>
                    <a:pt x="31576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225523" y="27206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280133" y="253206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5">
                  <a:moveTo>
                    <a:pt x="0" y="0"/>
                  </a:moveTo>
                  <a:lnTo>
                    <a:pt x="374610" y="0"/>
                  </a:lnTo>
                  <a:lnTo>
                    <a:pt x="374610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654744" y="2747962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 h="0">
                  <a:moveTo>
                    <a:pt x="0" y="0"/>
                  </a:moveTo>
                  <a:lnTo>
                    <a:pt x="309417" y="0"/>
                  </a:lnTo>
                  <a:lnTo>
                    <a:pt x="31576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974744" y="27206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29354" y="253206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5">
                  <a:moveTo>
                    <a:pt x="0" y="0"/>
                  </a:moveTo>
                  <a:lnTo>
                    <a:pt x="374610" y="0"/>
                  </a:lnTo>
                  <a:lnTo>
                    <a:pt x="374610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403966" y="2747962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 h="0">
                  <a:moveTo>
                    <a:pt x="0" y="0"/>
                  </a:moveTo>
                  <a:lnTo>
                    <a:pt x="309417" y="0"/>
                  </a:lnTo>
                  <a:lnTo>
                    <a:pt x="31576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723967" y="27206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778577" y="253206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5">
                  <a:moveTo>
                    <a:pt x="0" y="0"/>
                  </a:moveTo>
                  <a:lnTo>
                    <a:pt x="374610" y="0"/>
                  </a:lnTo>
                  <a:lnTo>
                    <a:pt x="374610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153187" y="2747962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 h="0">
                  <a:moveTo>
                    <a:pt x="0" y="0"/>
                  </a:moveTo>
                  <a:lnTo>
                    <a:pt x="309417" y="0"/>
                  </a:lnTo>
                  <a:lnTo>
                    <a:pt x="31576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473188" y="27206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159413" y="2747962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30" h="0">
                  <a:moveTo>
                    <a:pt x="0" y="0"/>
                  </a:moveTo>
                  <a:lnTo>
                    <a:pt x="309417" y="0"/>
                  </a:lnTo>
                  <a:lnTo>
                    <a:pt x="31576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79414" y="272065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66015" y="2747962"/>
              <a:ext cx="0" cy="408305"/>
            </a:xfrm>
            <a:custGeom>
              <a:avLst/>
              <a:gdLst/>
              <a:ahLst/>
              <a:cxnLst/>
              <a:rect l="l" t="t" r="r" b="b"/>
              <a:pathLst>
                <a:path w="0" h="408305">
                  <a:moveTo>
                    <a:pt x="0" y="40798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521196" y="2760662"/>
              <a:ext cx="0" cy="395605"/>
            </a:xfrm>
            <a:custGeom>
              <a:avLst/>
              <a:gdLst/>
              <a:ahLst/>
              <a:cxnLst/>
              <a:rect l="l" t="t" r="r" b="b"/>
              <a:pathLst>
                <a:path w="0" h="395605">
                  <a:moveTo>
                    <a:pt x="0" y="39528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166015" y="3155950"/>
              <a:ext cx="6355715" cy="0"/>
            </a:xfrm>
            <a:custGeom>
              <a:avLst/>
              <a:gdLst/>
              <a:ahLst/>
              <a:cxnLst/>
              <a:rect l="l" t="t" r="r" b="b"/>
              <a:pathLst>
                <a:path w="6355715" h="0">
                  <a:moveTo>
                    <a:pt x="0" y="0"/>
                  </a:moveTo>
                  <a:lnTo>
                    <a:pt x="635518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535675" y="388461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4">
                  <a:moveTo>
                    <a:pt x="374610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4610" y="433387"/>
                  </a:lnTo>
                  <a:lnTo>
                    <a:pt x="37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969128" y="410051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29" h="1904">
                  <a:moveTo>
                    <a:pt x="315768" y="0"/>
                  </a:moveTo>
                  <a:lnTo>
                    <a:pt x="6349" y="1311"/>
                  </a:lnTo>
                  <a:lnTo>
                    <a:pt x="0" y="133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910286" y="40745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493" y="0"/>
                  </a:moveTo>
                  <a:lnTo>
                    <a:pt x="0" y="27536"/>
                  </a:lnTo>
                  <a:lnTo>
                    <a:pt x="54725" y="54610"/>
                  </a:lnTo>
                  <a:lnTo>
                    <a:pt x="54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284896" y="388461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4">
                  <a:moveTo>
                    <a:pt x="374610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4610" y="433387"/>
                  </a:lnTo>
                  <a:lnTo>
                    <a:pt x="37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718350" y="410051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29" h="1904">
                  <a:moveTo>
                    <a:pt x="315768" y="0"/>
                  </a:moveTo>
                  <a:lnTo>
                    <a:pt x="6349" y="1311"/>
                  </a:lnTo>
                  <a:lnTo>
                    <a:pt x="0" y="133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659507" y="40745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4" y="0"/>
                  </a:moveTo>
                  <a:lnTo>
                    <a:pt x="0" y="27536"/>
                  </a:lnTo>
                  <a:lnTo>
                    <a:pt x="54725" y="54610"/>
                  </a:lnTo>
                  <a:lnTo>
                    <a:pt x="54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034119" y="388461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4">
                  <a:moveTo>
                    <a:pt x="374610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4610" y="433387"/>
                  </a:lnTo>
                  <a:lnTo>
                    <a:pt x="37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467572" y="410051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29" h="1904">
                  <a:moveTo>
                    <a:pt x="315768" y="0"/>
                  </a:moveTo>
                  <a:lnTo>
                    <a:pt x="6349" y="1311"/>
                  </a:lnTo>
                  <a:lnTo>
                    <a:pt x="0" y="133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408729" y="40745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3" y="0"/>
                  </a:moveTo>
                  <a:lnTo>
                    <a:pt x="0" y="27536"/>
                  </a:lnTo>
                  <a:lnTo>
                    <a:pt x="54724" y="54610"/>
                  </a:lnTo>
                  <a:lnTo>
                    <a:pt x="54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783340" y="388461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4">
                  <a:moveTo>
                    <a:pt x="374610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4610" y="433387"/>
                  </a:lnTo>
                  <a:lnTo>
                    <a:pt x="37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216793" y="410051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29" h="1904">
                  <a:moveTo>
                    <a:pt x="315768" y="0"/>
                  </a:moveTo>
                  <a:lnTo>
                    <a:pt x="6349" y="1311"/>
                  </a:lnTo>
                  <a:lnTo>
                    <a:pt x="0" y="133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157951" y="40745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3" y="0"/>
                  </a:moveTo>
                  <a:lnTo>
                    <a:pt x="0" y="27536"/>
                  </a:lnTo>
                  <a:lnTo>
                    <a:pt x="54725" y="54610"/>
                  </a:lnTo>
                  <a:lnTo>
                    <a:pt x="54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532561" y="388461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4">
                  <a:moveTo>
                    <a:pt x="374610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4610" y="433387"/>
                  </a:lnTo>
                  <a:lnTo>
                    <a:pt x="37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966016" y="410051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29" h="1904">
                  <a:moveTo>
                    <a:pt x="315768" y="0"/>
                  </a:moveTo>
                  <a:lnTo>
                    <a:pt x="6349" y="1311"/>
                  </a:lnTo>
                  <a:lnTo>
                    <a:pt x="0" y="133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907172" y="40745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4" y="0"/>
                  </a:moveTo>
                  <a:lnTo>
                    <a:pt x="0" y="27536"/>
                  </a:lnTo>
                  <a:lnTo>
                    <a:pt x="54725" y="54610"/>
                  </a:lnTo>
                  <a:lnTo>
                    <a:pt x="54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281784" y="388461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4">
                  <a:moveTo>
                    <a:pt x="374610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4610" y="433387"/>
                  </a:lnTo>
                  <a:lnTo>
                    <a:pt x="37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715237" y="410051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29" h="1904">
                  <a:moveTo>
                    <a:pt x="315768" y="0"/>
                  </a:moveTo>
                  <a:lnTo>
                    <a:pt x="6349" y="1311"/>
                  </a:lnTo>
                  <a:lnTo>
                    <a:pt x="0" y="133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656394" y="40745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3" y="0"/>
                  </a:moveTo>
                  <a:lnTo>
                    <a:pt x="0" y="27536"/>
                  </a:lnTo>
                  <a:lnTo>
                    <a:pt x="54725" y="54610"/>
                  </a:lnTo>
                  <a:lnTo>
                    <a:pt x="54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031005" y="388461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4">
                  <a:moveTo>
                    <a:pt x="374610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4610" y="433387"/>
                  </a:lnTo>
                  <a:lnTo>
                    <a:pt x="37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464458" y="410051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29" h="1904">
                  <a:moveTo>
                    <a:pt x="315768" y="0"/>
                  </a:moveTo>
                  <a:lnTo>
                    <a:pt x="6349" y="1311"/>
                  </a:lnTo>
                  <a:lnTo>
                    <a:pt x="0" y="133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405616" y="40745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4" y="0"/>
                  </a:moveTo>
                  <a:lnTo>
                    <a:pt x="0" y="27536"/>
                  </a:lnTo>
                  <a:lnTo>
                    <a:pt x="54725" y="54610"/>
                  </a:lnTo>
                  <a:lnTo>
                    <a:pt x="54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780226" y="3884612"/>
              <a:ext cx="374650" cy="433705"/>
            </a:xfrm>
            <a:custGeom>
              <a:avLst/>
              <a:gdLst/>
              <a:ahLst/>
              <a:cxnLst/>
              <a:rect l="l" t="t" r="r" b="b"/>
              <a:pathLst>
                <a:path w="374650" h="433704">
                  <a:moveTo>
                    <a:pt x="374610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4610" y="433387"/>
                  </a:lnTo>
                  <a:lnTo>
                    <a:pt x="37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212030" y="410051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29" h="1904">
                  <a:moveTo>
                    <a:pt x="315768" y="0"/>
                  </a:moveTo>
                  <a:lnTo>
                    <a:pt x="6349" y="1311"/>
                  </a:lnTo>
                  <a:lnTo>
                    <a:pt x="0" y="133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153187" y="40745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4" y="0"/>
                  </a:moveTo>
                  <a:lnTo>
                    <a:pt x="0" y="27536"/>
                  </a:lnTo>
                  <a:lnTo>
                    <a:pt x="54725" y="54610"/>
                  </a:lnTo>
                  <a:lnTo>
                    <a:pt x="54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219907" y="410051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30" h="1904">
                  <a:moveTo>
                    <a:pt x="315768" y="0"/>
                  </a:moveTo>
                  <a:lnTo>
                    <a:pt x="6349" y="1311"/>
                  </a:lnTo>
                  <a:lnTo>
                    <a:pt x="0" y="133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161064" y="40745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493" y="0"/>
                  </a:moveTo>
                  <a:lnTo>
                    <a:pt x="0" y="27536"/>
                  </a:lnTo>
                  <a:lnTo>
                    <a:pt x="54724" y="54610"/>
                  </a:lnTo>
                  <a:lnTo>
                    <a:pt x="54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179217" y="4090987"/>
              <a:ext cx="0" cy="408305"/>
            </a:xfrm>
            <a:custGeom>
              <a:avLst/>
              <a:gdLst/>
              <a:ahLst/>
              <a:cxnLst/>
              <a:rect l="l" t="t" r="r" b="b"/>
              <a:pathLst>
                <a:path w="0" h="408304">
                  <a:moveTo>
                    <a:pt x="0" y="40798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534400" y="4103687"/>
              <a:ext cx="0" cy="395605"/>
            </a:xfrm>
            <a:custGeom>
              <a:avLst/>
              <a:gdLst/>
              <a:ahLst/>
              <a:cxnLst/>
              <a:rect l="l" t="t" r="r" b="b"/>
              <a:pathLst>
                <a:path w="0" h="395604">
                  <a:moveTo>
                    <a:pt x="0" y="39528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179217" y="4498975"/>
              <a:ext cx="6355715" cy="0"/>
            </a:xfrm>
            <a:custGeom>
              <a:avLst/>
              <a:gdLst/>
              <a:ahLst/>
              <a:cxnLst/>
              <a:rect l="l" t="t" r="r" b="b"/>
              <a:pathLst>
                <a:path w="6355715" h="0">
                  <a:moveTo>
                    <a:pt x="0" y="0"/>
                  </a:moveTo>
                  <a:lnTo>
                    <a:pt x="635518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5601" y="311626"/>
            <a:ext cx="26174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Arithmetic</a:t>
            </a:r>
            <a:r>
              <a:rPr dirty="0" spc="-70"/>
              <a:t> </a:t>
            </a:r>
            <a:r>
              <a:rPr dirty="0"/>
              <a:t>Shift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003649"/>
            <a:ext cx="114935" cy="18542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976451"/>
            <a:ext cx="7673340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44244">
              <a:lnSpc>
                <a:spcPct val="12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An</a:t>
            </a:r>
            <a:r>
              <a:rPr dirty="0" sz="2000" spc="-5" b="1">
                <a:latin typeface="Calibri"/>
                <a:cs typeface="Calibri"/>
              </a:rPr>
              <a:t> arithmetic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</a:t>
            </a:r>
            <a:r>
              <a:rPr dirty="0" sz="2000" b="1">
                <a:latin typeface="Calibri"/>
                <a:cs typeface="Calibri"/>
              </a:rPr>
              <a:t> is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meant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for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signed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binary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numbers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(integer)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</a:t>
            </a:r>
            <a:r>
              <a:rPr dirty="0" sz="2000" spc="-5" b="1">
                <a:latin typeface="Calibri"/>
                <a:cs typeface="Calibri"/>
              </a:rPr>
              <a:t> arithmetic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left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F81BD"/>
                </a:solidFill>
                <a:latin typeface="Calibri"/>
                <a:cs typeface="Calibri"/>
              </a:rPr>
              <a:t>multiplies</a:t>
            </a:r>
            <a:r>
              <a:rPr dirty="0" sz="2000" spc="5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 </a:t>
            </a:r>
            <a:r>
              <a:rPr dirty="0" sz="2000" spc="-5" b="1">
                <a:latin typeface="Calibri"/>
                <a:cs typeface="Calibri"/>
              </a:rPr>
              <a:t>signed number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F81BD"/>
                </a:solidFill>
                <a:latin typeface="Calibri"/>
                <a:cs typeface="Calibri"/>
              </a:rPr>
              <a:t>by</a:t>
            </a:r>
            <a:r>
              <a:rPr dirty="0" sz="2000" spc="-5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F81BD"/>
                </a:solidFill>
                <a:latin typeface="Calibri"/>
                <a:cs typeface="Calibri"/>
              </a:rPr>
              <a:t>two</a:t>
            </a:r>
            <a:endParaRPr sz="2000">
              <a:latin typeface="Calibri"/>
              <a:cs typeface="Calibri"/>
            </a:endParaRPr>
          </a:p>
          <a:p>
            <a:pPr marL="12700" marR="1732280">
              <a:lnSpc>
                <a:spcPct val="120000"/>
              </a:lnSpc>
            </a:pPr>
            <a:r>
              <a:rPr dirty="0" sz="2000" b="1">
                <a:latin typeface="Calibri"/>
                <a:cs typeface="Calibri"/>
              </a:rPr>
              <a:t>An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arithmetic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right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libri"/>
                <a:cs typeface="Calibri"/>
              </a:rPr>
              <a:t>divides</a:t>
            </a:r>
            <a:r>
              <a:rPr dirty="0" sz="2000" spc="-5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 </a:t>
            </a:r>
            <a:r>
              <a:rPr dirty="0" sz="2000" spc="-5" b="1">
                <a:latin typeface="Calibri"/>
                <a:cs typeface="Calibri"/>
              </a:rPr>
              <a:t>signed number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F81BD"/>
                </a:solidFill>
                <a:latin typeface="Calibri"/>
                <a:cs typeface="Calibri"/>
              </a:rPr>
              <a:t>by</a:t>
            </a:r>
            <a:r>
              <a:rPr dirty="0" sz="2000" spc="-5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F81BD"/>
                </a:solidFill>
                <a:latin typeface="Calibri"/>
                <a:cs typeface="Calibri"/>
              </a:rPr>
              <a:t>two </a:t>
            </a:r>
            <a:r>
              <a:rPr dirty="0" sz="2000" spc="-440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Sign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bit :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0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for</a:t>
            </a:r>
            <a:r>
              <a:rPr dirty="0" sz="2000" spc="-5" b="1">
                <a:latin typeface="Calibri"/>
                <a:cs typeface="Calibri"/>
              </a:rPr>
              <a:t> positive </a:t>
            </a:r>
            <a:r>
              <a:rPr dirty="0" sz="2000" b="1">
                <a:latin typeface="Calibri"/>
                <a:cs typeface="Calibri"/>
              </a:rPr>
              <a:t>and 1</a:t>
            </a:r>
            <a:r>
              <a:rPr dirty="0" sz="2000" spc="-10" b="1">
                <a:latin typeface="Calibri"/>
                <a:cs typeface="Calibri"/>
              </a:rPr>
              <a:t> for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negative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Calibri"/>
                <a:cs typeface="Calibri"/>
              </a:rPr>
              <a:t>The main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distinction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of</a:t>
            </a:r>
            <a:r>
              <a:rPr dirty="0" sz="2000" b="1">
                <a:latin typeface="Calibri"/>
                <a:cs typeface="Calibri"/>
              </a:rPr>
              <a:t> an </a:t>
            </a:r>
            <a:r>
              <a:rPr dirty="0" sz="2000" spc="-5" b="1">
                <a:latin typeface="Calibri"/>
                <a:cs typeface="Calibri"/>
              </a:rPr>
              <a:t>arithmetic shift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is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that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it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must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keep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 sign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of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number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5" b="1">
                <a:latin typeface="Calibri"/>
                <a:cs typeface="Calibri"/>
              </a:rPr>
              <a:t> same </a:t>
            </a:r>
            <a:r>
              <a:rPr dirty="0" sz="2000" b="1">
                <a:latin typeface="Calibri"/>
                <a:cs typeface="Calibri"/>
              </a:rPr>
              <a:t>as it</a:t>
            </a:r>
            <a:r>
              <a:rPr dirty="0" sz="2000" spc="-5" b="1">
                <a:latin typeface="Calibri"/>
                <a:cs typeface="Calibri"/>
              </a:rPr>
              <a:t> performs </a:t>
            </a:r>
            <a:r>
              <a:rPr dirty="0" sz="2000" b="1">
                <a:latin typeface="Calibri"/>
                <a:cs typeface="Calibri"/>
              </a:rPr>
              <a:t>the </a:t>
            </a:r>
            <a:r>
              <a:rPr dirty="0" sz="2000" spc="-5" b="1">
                <a:latin typeface="Calibri"/>
                <a:cs typeface="Calibri"/>
              </a:rPr>
              <a:t>multiplication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or division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557873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640" y="3530675"/>
            <a:ext cx="35667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right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arithmetic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operation: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536228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640" y="5335091"/>
            <a:ext cx="34283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left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arithmetic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operation: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3468" y="4257675"/>
            <a:ext cx="6731000" cy="1939925"/>
            <a:chOff x="1853468" y="4257675"/>
            <a:chExt cx="6731000" cy="1939925"/>
          </a:xfrm>
        </p:grpSpPr>
        <p:sp>
          <p:nvSpPr>
            <p:cNvPr id="11" name="object 11"/>
            <p:cNvSpPr/>
            <p:nvPr/>
          </p:nvSpPr>
          <p:spPr>
            <a:xfrm>
              <a:off x="2377681" y="4264025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4" h="433704">
                  <a:moveTo>
                    <a:pt x="0" y="0"/>
                  </a:moveTo>
                  <a:lnTo>
                    <a:pt x="378968" y="0"/>
                  </a:lnTo>
                  <a:lnTo>
                    <a:pt x="378968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56650" y="4479925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 h="0">
                  <a:moveTo>
                    <a:pt x="0" y="0"/>
                  </a:moveTo>
                  <a:lnTo>
                    <a:pt x="313775" y="0"/>
                  </a:lnTo>
                  <a:lnTo>
                    <a:pt x="3201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81008" y="445262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35618" y="4264025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0" y="0"/>
                  </a:moveTo>
                  <a:lnTo>
                    <a:pt x="378968" y="0"/>
                  </a:lnTo>
                  <a:lnTo>
                    <a:pt x="378968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14587" y="4479925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 h="0">
                  <a:moveTo>
                    <a:pt x="0" y="0"/>
                  </a:moveTo>
                  <a:lnTo>
                    <a:pt x="313775" y="0"/>
                  </a:lnTo>
                  <a:lnTo>
                    <a:pt x="3201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38945" y="445262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93555" y="4264025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0" y="0"/>
                  </a:moveTo>
                  <a:lnTo>
                    <a:pt x="378968" y="0"/>
                  </a:lnTo>
                  <a:lnTo>
                    <a:pt x="378968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72525" y="4479925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 h="0">
                  <a:moveTo>
                    <a:pt x="0" y="0"/>
                  </a:moveTo>
                  <a:lnTo>
                    <a:pt x="313775" y="0"/>
                  </a:lnTo>
                  <a:lnTo>
                    <a:pt x="3201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96884" y="445262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51494" y="4264025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0" y="0"/>
                  </a:moveTo>
                  <a:lnTo>
                    <a:pt x="378968" y="0"/>
                  </a:lnTo>
                  <a:lnTo>
                    <a:pt x="378968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30462" y="4479925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 h="0">
                  <a:moveTo>
                    <a:pt x="0" y="0"/>
                  </a:moveTo>
                  <a:lnTo>
                    <a:pt x="313775" y="0"/>
                  </a:lnTo>
                  <a:lnTo>
                    <a:pt x="3201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354821" y="445262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409431" y="4264025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0" y="0"/>
                  </a:moveTo>
                  <a:lnTo>
                    <a:pt x="378968" y="0"/>
                  </a:lnTo>
                  <a:lnTo>
                    <a:pt x="378968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88399" y="4479925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 h="0">
                  <a:moveTo>
                    <a:pt x="0" y="0"/>
                  </a:moveTo>
                  <a:lnTo>
                    <a:pt x="313775" y="0"/>
                  </a:lnTo>
                  <a:lnTo>
                    <a:pt x="3201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12758" y="445262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67368" y="4264025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0" y="0"/>
                  </a:moveTo>
                  <a:lnTo>
                    <a:pt x="378968" y="0"/>
                  </a:lnTo>
                  <a:lnTo>
                    <a:pt x="378968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546337" y="4479925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 h="0">
                  <a:moveTo>
                    <a:pt x="0" y="0"/>
                  </a:moveTo>
                  <a:lnTo>
                    <a:pt x="313775" y="0"/>
                  </a:lnTo>
                  <a:lnTo>
                    <a:pt x="3201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70696" y="445262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0" y="54609"/>
                  </a:lnTo>
                  <a:lnTo>
                    <a:pt x="54610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925306" y="4264025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0" y="0"/>
                  </a:moveTo>
                  <a:lnTo>
                    <a:pt x="378968" y="0"/>
                  </a:lnTo>
                  <a:lnTo>
                    <a:pt x="378968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304274" y="4479925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 h="0">
                  <a:moveTo>
                    <a:pt x="0" y="0"/>
                  </a:moveTo>
                  <a:lnTo>
                    <a:pt x="313775" y="0"/>
                  </a:lnTo>
                  <a:lnTo>
                    <a:pt x="3201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28633" y="445262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683243" y="4264025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0" y="0"/>
                  </a:moveTo>
                  <a:lnTo>
                    <a:pt x="378968" y="0"/>
                  </a:lnTo>
                  <a:lnTo>
                    <a:pt x="378968" y="433387"/>
                  </a:lnTo>
                  <a:lnTo>
                    <a:pt x="0" y="433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998713" y="4479925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 h="0">
                  <a:moveTo>
                    <a:pt x="0" y="0"/>
                  </a:moveTo>
                  <a:lnTo>
                    <a:pt x="313775" y="0"/>
                  </a:lnTo>
                  <a:lnTo>
                    <a:pt x="3201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323071" y="445262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09"/>
                  </a:lnTo>
                  <a:lnTo>
                    <a:pt x="54609" y="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98713" y="4479925"/>
              <a:ext cx="0" cy="523875"/>
            </a:xfrm>
            <a:custGeom>
              <a:avLst/>
              <a:gdLst/>
              <a:ahLst/>
              <a:cxnLst/>
              <a:rect l="l" t="t" r="r" b="b"/>
              <a:pathLst>
                <a:path w="0" h="523875">
                  <a:moveTo>
                    <a:pt x="0" y="0"/>
                  </a:moveTo>
                  <a:lnTo>
                    <a:pt x="0" y="5238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98713" y="5003800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80" h="0">
                  <a:moveTo>
                    <a:pt x="0" y="0"/>
                  </a:moveTo>
                  <a:lnTo>
                    <a:pt x="57596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574678" y="4697412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w="0" h="306704">
                  <a:moveTo>
                    <a:pt x="0" y="30638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2211" y="4473575"/>
              <a:ext cx="402341" cy="22383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365995" y="5757862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4" h="433704">
                  <a:moveTo>
                    <a:pt x="378968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8968" y="433387"/>
                  </a:lnTo>
                  <a:lnTo>
                    <a:pt x="378968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803806" y="5973762"/>
              <a:ext cx="320675" cy="1905"/>
            </a:xfrm>
            <a:custGeom>
              <a:avLst/>
              <a:gdLst/>
              <a:ahLst/>
              <a:cxnLst/>
              <a:rect l="l" t="t" r="r" b="b"/>
              <a:pathLst>
                <a:path w="320675" h="1904">
                  <a:moveTo>
                    <a:pt x="320125" y="0"/>
                  </a:moveTo>
                  <a:lnTo>
                    <a:pt x="6349" y="1314"/>
                  </a:lnTo>
                  <a:lnTo>
                    <a:pt x="0" y="134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744964" y="594781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494" y="0"/>
                  </a:moveTo>
                  <a:lnTo>
                    <a:pt x="0" y="27533"/>
                  </a:lnTo>
                  <a:lnTo>
                    <a:pt x="54723" y="54609"/>
                  </a:lnTo>
                  <a:lnTo>
                    <a:pt x="54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123932" y="5757862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378968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8968" y="433387"/>
                  </a:lnTo>
                  <a:lnTo>
                    <a:pt x="378968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561744" y="5973762"/>
              <a:ext cx="320675" cy="1905"/>
            </a:xfrm>
            <a:custGeom>
              <a:avLst/>
              <a:gdLst/>
              <a:ahLst/>
              <a:cxnLst/>
              <a:rect l="l" t="t" r="r" b="b"/>
              <a:pathLst>
                <a:path w="320675" h="1904">
                  <a:moveTo>
                    <a:pt x="320125" y="0"/>
                  </a:moveTo>
                  <a:lnTo>
                    <a:pt x="6349" y="1314"/>
                  </a:lnTo>
                  <a:lnTo>
                    <a:pt x="0" y="134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502901" y="594781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5" y="0"/>
                  </a:moveTo>
                  <a:lnTo>
                    <a:pt x="0" y="27533"/>
                  </a:lnTo>
                  <a:lnTo>
                    <a:pt x="54724" y="54609"/>
                  </a:lnTo>
                  <a:lnTo>
                    <a:pt x="54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881869" y="5757862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378968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8968" y="433387"/>
                  </a:lnTo>
                  <a:lnTo>
                    <a:pt x="378968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319681" y="5973762"/>
              <a:ext cx="320675" cy="1905"/>
            </a:xfrm>
            <a:custGeom>
              <a:avLst/>
              <a:gdLst/>
              <a:ahLst/>
              <a:cxnLst/>
              <a:rect l="l" t="t" r="r" b="b"/>
              <a:pathLst>
                <a:path w="320675" h="1904">
                  <a:moveTo>
                    <a:pt x="320125" y="0"/>
                  </a:moveTo>
                  <a:lnTo>
                    <a:pt x="6349" y="1314"/>
                  </a:lnTo>
                  <a:lnTo>
                    <a:pt x="0" y="134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260838" y="594781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5" y="0"/>
                  </a:moveTo>
                  <a:lnTo>
                    <a:pt x="0" y="27533"/>
                  </a:lnTo>
                  <a:lnTo>
                    <a:pt x="54724" y="54609"/>
                  </a:lnTo>
                  <a:lnTo>
                    <a:pt x="54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39807" y="5757862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378968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8968" y="433387"/>
                  </a:lnTo>
                  <a:lnTo>
                    <a:pt x="378968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077619" y="5973762"/>
              <a:ext cx="320675" cy="1905"/>
            </a:xfrm>
            <a:custGeom>
              <a:avLst/>
              <a:gdLst/>
              <a:ahLst/>
              <a:cxnLst/>
              <a:rect l="l" t="t" r="r" b="b"/>
              <a:pathLst>
                <a:path w="320675" h="1904">
                  <a:moveTo>
                    <a:pt x="320125" y="0"/>
                  </a:moveTo>
                  <a:lnTo>
                    <a:pt x="6349" y="1314"/>
                  </a:lnTo>
                  <a:lnTo>
                    <a:pt x="0" y="134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018775" y="594781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5" y="0"/>
                  </a:moveTo>
                  <a:lnTo>
                    <a:pt x="0" y="27533"/>
                  </a:lnTo>
                  <a:lnTo>
                    <a:pt x="54724" y="54609"/>
                  </a:lnTo>
                  <a:lnTo>
                    <a:pt x="54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397744" y="5757862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378968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8968" y="433387"/>
                  </a:lnTo>
                  <a:lnTo>
                    <a:pt x="378968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835556" y="5973762"/>
              <a:ext cx="320675" cy="1905"/>
            </a:xfrm>
            <a:custGeom>
              <a:avLst/>
              <a:gdLst/>
              <a:ahLst/>
              <a:cxnLst/>
              <a:rect l="l" t="t" r="r" b="b"/>
              <a:pathLst>
                <a:path w="320675" h="1904">
                  <a:moveTo>
                    <a:pt x="320125" y="0"/>
                  </a:moveTo>
                  <a:lnTo>
                    <a:pt x="6349" y="1314"/>
                  </a:lnTo>
                  <a:lnTo>
                    <a:pt x="0" y="134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776713" y="594781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5" y="0"/>
                  </a:moveTo>
                  <a:lnTo>
                    <a:pt x="0" y="27533"/>
                  </a:lnTo>
                  <a:lnTo>
                    <a:pt x="54724" y="54609"/>
                  </a:lnTo>
                  <a:lnTo>
                    <a:pt x="54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55682" y="5757862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378968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8968" y="433387"/>
                  </a:lnTo>
                  <a:lnTo>
                    <a:pt x="378968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593493" y="5973762"/>
              <a:ext cx="320675" cy="1905"/>
            </a:xfrm>
            <a:custGeom>
              <a:avLst/>
              <a:gdLst/>
              <a:ahLst/>
              <a:cxnLst/>
              <a:rect l="l" t="t" r="r" b="b"/>
              <a:pathLst>
                <a:path w="320675" h="1904">
                  <a:moveTo>
                    <a:pt x="320125" y="0"/>
                  </a:moveTo>
                  <a:lnTo>
                    <a:pt x="6349" y="1314"/>
                  </a:lnTo>
                  <a:lnTo>
                    <a:pt x="0" y="134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534651" y="594781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4" y="0"/>
                  </a:moveTo>
                  <a:lnTo>
                    <a:pt x="0" y="27533"/>
                  </a:lnTo>
                  <a:lnTo>
                    <a:pt x="54723" y="54609"/>
                  </a:lnTo>
                  <a:lnTo>
                    <a:pt x="54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913620" y="5757862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378968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8968" y="433387"/>
                  </a:lnTo>
                  <a:lnTo>
                    <a:pt x="378968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351430" y="5973762"/>
              <a:ext cx="320675" cy="1905"/>
            </a:xfrm>
            <a:custGeom>
              <a:avLst/>
              <a:gdLst/>
              <a:ahLst/>
              <a:cxnLst/>
              <a:rect l="l" t="t" r="r" b="b"/>
              <a:pathLst>
                <a:path w="320675" h="1904">
                  <a:moveTo>
                    <a:pt x="320125" y="0"/>
                  </a:moveTo>
                  <a:lnTo>
                    <a:pt x="6349" y="1314"/>
                  </a:lnTo>
                  <a:lnTo>
                    <a:pt x="0" y="134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292588" y="594781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4" y="0"/>
                  </a:moveTo>
                  <a:lnTo>
                    <a:pt x="0" y="27533"/>
                  </a:lnTo>
                  <a:lnTo>
                    <a:pt x="54723" y="54609"/>
                  </a:lnTo>
                  <a:lnTo>
                    <a:pt x="54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671557" y="5757862"/>
              <a:ext cx="379095" cy="433705"/>
            </a:xfrm>
            <a:custGeom>
              <a:avLst/>
              <a:gdLst/>
              <a:ahLst/>
              <a:cxnLst/>
              <a:rect l="l" t="t" r="r" b="b"/>
              <a:pathLst>
                <a:path w="379095" h="433704">
                  <a:moveTo>
                    <a:pt x="378968" y="0"/>
                  </a:moveTo>
                  <a:lnTo>
                    <a:pt x="0" y="0"/>
                  </a:lnTo>
                  <a:lnTo>
                    <a:pt x="0" y="433387"/>
                  </a:lnTo>
                  <a:lnTo>
                    <a:pt x="378968" y="433387"/>
                  </a:lnTo>
                  <a:lnTo>
                    <a:pt x="378968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107699" y="5973762"/>
              <a:ext cx="320675" cy="1905"/>
            </a:xfrm>
            <a:custGeom>
              <a:avLst/>
              <a:gdLst/>
              <a:ahLst/>
              <a:cxnLst/>
              <a:rect l="l" t="t" r="r" b="b"/>
              <a:pathLst>
                <a:path w="320675" h="1904">
                  <a:moveTo>
                    <a:pt x="320125" y="0"/>
                  </a:moveTo>
                  <a:lnTo>
                    <a:pt x="6349" y="1314"/>
                  </a:lnTo>
                  <a:lnTo>
                    <a:pt x="0" y="134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048856" y="594781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95" y="0"/>
                  </a:moveTo>
                  <a:lnTo>
                    <a:pt x="0" y="27533"/>
                  </a:lnTo>
                  <a:lnTo>
                    <a:pt x="54724" y="54609"/>
                  </a:lnTo>
                  <a:lnTo>
                    <a:pt x="54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423449" y="5824698"/>
              <a:ext cx="161290" cy="153670"/>
            </a:xfrm>
            <a:custGeom>
              <a:avLst/>
              <a:gdLst/>
              <a:ahLst/>
              <a:cxnLst/>
              <a:rect l="l" t="t" r="r" b="b"/>
              <a:pathLst>
                <a:path w="161290" h="153670">
                  <a:moveTo>
                    <a:pt x="160672" y="9203"/>
                  </a:moveTo>
                  <a:lnTo>
                    <a:pt x="8751" y="153665"/>
                  </a:lnTo>
                  <a:lnTo>
                    <a:pt x="0" y="144462"/>
                  </a:lnTo>
                  <a:lnTo>
                    <a:pt x="151921" y="0"/>
                  </a:lnTo>
                  <a:lnTo>
                    <a:pt x="160672" y="9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998712" y="5975350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 h="0">
                  <a:moveTo>
                    <a:pt x="36728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886313" y="5975350"/>
              <a:ext cx="112395" cy="167640"/>
            </a:xfrm>
            <a:custGeom>
              <a:avLst/>
              <a:gdLst/>
              <a:ahLst/>
              <a:cxnLst/>
              <a:rect l="l" t="t" r="r" b="b"/>
              <a:pathLst>
                <a:path w="112394" h="167639">
                  <a:moveTo>
                    <a:pt x="112398" y="0"/>
                  </a:moveTo>
                  <a:lnTo>
                    <a:pt x="3544" y="161807"/>
                  </a:lnTo>
                  <a:lnTo>
                    <a:pt x="0" y="16707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853468" y="6130697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39" h="60960">
                  <a:moveTo>
                    <a:pt x="7827" y="0"/>
                  </a:moveTo>
                  <a:lnTo>
                    <a:pt x="0" y="60552"/>
                  </a:lnTo>
                  <a:lnTo>
                    <a:pt x="53138" y="30482"/>
                  </a:lnTo>
                  <a:lnTo>
                    <a:pt x="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8581692" y="5459442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2420218" y="4214197"/>
            <a:ext cx="278130" cy="398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52705" marR="5080" indent="-40640">
              <a:lnSpc>
                <a:spcPct val="104200"/>
              </a:lnSpc>
              <a:spcBef>
                <a:spcPts val="40"/>
              </a:spcBef>
            </a:pPr>
            <a:r>
              <a:rPr dirty="0" sz="1200" b="1">
                <a:latin typeface="Calibri"/>
                <a:cs typeface="Calibri"/>
              </a:rPr>
              <a:t>sign  </a:t>
            </a:r>
            <a:r>
              <a:rPr dirty="0" sz="1200" b="1">
                <a:latin typeface="Calibri"/>
                <a:cs typeface="Calibri"/>
              </a:rPr>
              <a:t>bit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21806" y="5709622"/>
            <a:ext cx="278130" cy="398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52705" marR="5080" indent="-40640">
              <a:lnSpc>
                <a:spcPct val="104200"/>
              </a:lnSpc>
              <a:spcBef>
                <a:spcPts val="40"/>
              </a:spcBef>
            </a:pPr>
            <a:r>
              <a:rPr dirty="0" sz="1200" b="1">
                <a:latin typeface="Calibri"/>
                <a:cs typeface="Calibri"/>
              </a:rPr>
              <a:t>sign  </a:t>
            </a:r>
            <a:r>
              <a:rPr dirty="0" sz="1200" b="1">
                <a:latin typeface="Calibri"/>
                <a:cs typeface="Calibri"/>
              </a:rPr>
              <a:t>bit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5601" y="311626"/>
            <a:ext cx="26174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Arithmetic</a:t>
            </a:r>
            <a:r>
              <a:rPr dirty="0" spc="-70"/>
              <a:t> </a:t>
            </a:r>
            <a:r>
              <a:rPr dirty="0"/>
              <a:t>Shift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990" y="1291621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889" y="1264423"/>
            <a:ext cx="708405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An</a:t>
            </a:r>
            <a:r>
              <a:rPr dirty="0" sz="2000" spc="-5" b="1">
                <a:latin typeface="Calibri"/>
                <a:cs typeface="Calibri"/>
              </a:rPr>
              <a:t> left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arithmetic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shift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operation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must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checked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for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u="heavy" sz="2000" spc="-5" b="1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overflow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25600" y="2192337"/>
            <a:ext cx="6269355" cy="1247775"/>
            <a:chOff x="1625600" y="2192337"/>
            <a:chExt cx="6269355" cy="1247775"/>
          </a:xfrm>
        </p:grpSpPr>
        <p:sp>
          <p:nvSpPr>
            <p:cNvPr id="7" name="object 7"/>
            <p:cNvSpPr/>
            <p:nvPr/>
          </p:nvSpPr>
          <p:spPr>
            <a:xfrm>
              <a:off x="2400405" y="2414587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5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41562" y="2388629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10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01924" y="2198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80" h="433705">
                  <a:moveTo>
                    <a:pt x="360363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63" y="433388"/>
                  </a:lnTo>
                  <a:lnTo>
                    <a:pt x="360363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21130" y="2414587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5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62287" y="2388629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489" y="0"/>
                  </a:moveTo>
                  <a:lnTo>
                    <a:pt x="0" y="27545"/>
                  </a:lnTo>
                  <a:lnTo>
                    <a:pt x="54730" y="54610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22649" y="2198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360363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63" y="433388"/>
                  </a:lnTo>
                  <a:lnTo>
                    <a:pt x="360363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41855" y="2414587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5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83012" y="2388629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29" y="54610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43374" y="2198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360363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63" y="433388"/>
                  </a:lnTo>
                  <a:lnTo>
                    <a:pt x="360363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62580" y="2414587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5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03737" y="2388629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29" y="54610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64099" y="2198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360363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63" y="433388"/>
                  </a:lnTo>
                  <a:lnTo>
                    <a:pt x="360363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83305" y="2414587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5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24462" y="2388629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29" y="54610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84824" y="2198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360363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63" y="433388"/>
                  </a:lnTo>
                  <a:lnTo>
                    <a:pt x="360363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04030" y="2414587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5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945187" y="2388629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29" y="54610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305549" y="2198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360363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63" y="433388"/>
                  </a:lnTo>
                  <a:lnTo>
                    <a:pt x="360363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724755" y="2414587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5">
                  <a:moveTo>
                    <a:pt x="301519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665912" y="2388629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29" y="54610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26274" y="2198687"/>
              <a:ext cx="360680" cy="433705"/>
            </a:xfrm>
            <a:custGeom>
              <a:avLst/>
              <a:gdLst/>
              <a:ahLst/>
              <a:cxnLst/>
              <a:rect l="l" t="t" r="r" b="b"/>
              <a:pathLst>
                <a:path w="360679" h="433705">
                  <a:moveTo>
                    <a:pt x="360363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360363" y="433388"/>
                  </a:lnTo>
                  <a:lnTo>
                    <a:pt x="360363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43892" y="2414587"/>
              <a:ext cx="301625" cy="1905"/>
            </a:xfrm>
            <a:custGeom>
              <a:avLst/>
              <a:gdLst/>
              <a:ahLst/>
              <a:cxnLst/>
              <a:rect l="l" t="t" r="r" b="b"/>
              <a:pathLst>
                <a:path w="301625" h="1905">
                  <a:moveTo>
                    <a:pt x="301520" y="0"/>
                  </a:moveTo>
                  <a:lnTo>
                    <a:pt x="6349" y="1300"/>
                  </a:lnTo>
                  <a:lnTo>
                    <a:pt x="0" y="132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85050" y="2388629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489" y="0"/>
                  </a:moveTo>
                  <a:lnTo>
                    <a:pt x="0" y="27545"/>
                  </a:lnTo>
                  <a:lnTo>
                    <a:pt x="54729" y="54610"/>
                  </a:lnTo>
                  <a:lnTo>
                    <a:pt x="5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740922" y="2265635"/>
              <a:ext cx="153670" cy="153670"/>
            </a:xfrm>
            <a:custGeom>
              <a:avLst/>
              <a:gdLst/>
              <a:ahLst/>
              <a:cxnLst/>
              <a:rect l="l" t="t" r="r" b="b"/>
              <a:pathLst>
                <a:path w="153670" h="153669">
                  <a:moveTo>
                    <a:pt x="153442" y="8980"/>
                  </a:moveTo>
                  <a:lnTo>
                    <a:pt x="8980" y="153442"/>
                  </a:lnTo>
                  <a:lnTo>
                    <a:pt x="0" y="144461"/>
                  </a:lnTo>
                  <a:lnTo>
                    <a:pt x="144461" y="0"/>
                  </a:lnTo>
                  <a:lnTo>
                    <a:pt x="153442" y="8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31950" y="2416175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 h="0">
                  <a:moveTo>
                    <a:pt x="34925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340077" y="3016250"/>
              <a:ext cx="481330" cy="203200"/>
            </a:xfrm>
            <a:custGeom>
              <a:avLst/>
              <a:gdLst/>
              <a:ahLst/>
              <a:cxnLst/>
              <a:rect l="l" t="t" r="r" b="b"/>
              <a:pathLst>
                <a:path w="481329" h="203200">
                  <a:moveTo>
                    <a:pt x="0" y="0"/>
                  </a:moveTo>
                  <a:lnTo>
                    <a:pt x="65274" y="1854"/>
                  </a:lnTo>
                  <a:lnTo>
                    <a:pt x="127878" y="7258"/>
                  </a:lnTo>
                  <a:lnTo>
                    <a:pt x="187241" y="15967"/>
                  </a:lnTo>
                  <a:lnTo>
                    <a:pt x="242788" y="27741"/>
                  </a:lnTo>
                  <a:lnTo>
                    <a:pt x="293947" y="42337"/>
                  </a:lnTo>
                  <a:lnTo>
                    <a:pt x="340144" y="59513"/>
                  </a:lnTo>
                  <a:lnTo>
                    <a:pt x="380806" y="79027"/>
                  </a:lnTo>
                  <a:lnTo>
                    <a:pt x="415360" y="100638"/>
                  </a:lnTo>
                  <a:lnTo>
                    <a:pt x="463852" y="149179"/>
                  </a:lnTo>
                  <a:lnTo>
                    <a:pt x="476643" y="175625"/>
                  </a:lnTo>
                  <a:lnTo>
                    <a:pt x="481035" y="203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340100" y="3208337"/>
              <a:ext cx="494030" cy="225425"/>
            </a:xfrm>
            <a:custGeom>
              <a:avLst/>
              <a:gdLst/>
              <a:ahLst/>
              <a:cxnLst/>
              <a:rect l="l" t="t" r="r" b="b"/>
              <a:pathLst>
                <a:path w="494029" h="225425">
                  <a:moveTo>
                    <a:pt x="493713" y="0"/>
                  </a:moveTo>
                  <a:lnTo>
                    <a:pt x="478634" y="55503"/>
                  </a:lnTo>
                  <a:lnTo>
                    <a:pt x="435865" y="105969"/>
                  </a:lnTo>
                  <a:lnTo>
                    <a:pt x="405253" y="128785"/>
                  </a:lnTo>
                  <a:lnTo>
                    <a:pt x="369108" y="149708"/>
                  </a:lnTo>
                  <a:lnTo>
                    <a:pt x="327891" y="168527"/>
                  </a:lnTo>
                  <a:lnTo>
                    <a:pt x="282065" y="185030"/>
                  </a:lnTo>
                  <a:lnTo>
                    <a:pt x="232093" y="199007"/>
                  </a:lnTo>
                  <a:lnTo>
                    <a:pt x="178438" y="210246"/>
                  </a:lnTo>
                  <a:lnTo>
                    <a:pt x="121562" y="218536"/>
                  </a:lnTo>
                  <a:lnTo>
                    <a:pt x="61928" y="223666"/>
                  </a:lnTo>
                  <a:lnTo>
                    <a:pt x="0" y="2254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4518" y="3009900"/>
              <a:ext cx="260356" cy="43021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94012" y="3105150"/>
              <a:ext cx="532130" cy="0"/>
            </a:xfrm>
            <a:custGeom>
              <a:avLst/>
              <a:gdLst/>
              <a:ahLst/>
              <a:cxnLst/>
              <a:rect l="l" t="t" r="r" b="b"/>
              <a:pathLst>
                <a:path w="532129" h="0">
                  <a:moveTo>
                    <a:pt x="53181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31950" y="3352800"/>
              <a:ext cx="1793875" cy="0"/>
            </a:xfrm>
            <a:custGeom>
              <a:avLst/>
              <a:gdLst/>
              <a:ahLst/>
              <a:cxnLst/>
              <a:rect l="l" t="t" r="r" b="b"/>
              <a:pathLst>
                <a:path w="1793875" h="0">
                  <a:moveTo>
                    <a:pt x="179387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859212" y="3219450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 h="0">
                  <a:moveTo>
                    <a:pt x="0" y="0"/>
                  </a:moveTo>
                  <a:lnTo>
                    <a:pt x="28416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631950" y="2416175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w="0" h="936625">
                  <a:moveTo>
                    <a:pt x="0" y="0"/>
                  </a:moveTo>
                  <a:lnTo>
                    <a:pt x="0" y="9366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894012" y="2632075"/>
              <a:ext cx="0" cy="473075"/>
            </a:xfrm>
            <a:custGeom>
              <a:avLst/>
              <a:gdLst/>
              <a:ahLst/>
              <a:cxnLst/>
              <a:rect l="l" t="t" r="r" b="b"/>
              <a:pathLst>
                <a:path w="0" h="473075">
                  <a:moveTo>
                    <a:pt x="0" y="0"/>
                  </a:moveTo>
                  <a:lnTo>
                    <a:pt x="0" y="473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895588" y="1900268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143374" y="2990850"/>
            <a:ext cx="360680" cy="4337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75"/>
              </a:spcBef>
            </a:pPr>
            <a:r>
              <a:rPr dirty="0" sz="1800" b="1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50765" y="2830224"/>
            <a:ext cx="335026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65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1F497D"/>
                </a:solidFill>
                <a:latin typeface="Calibri"/>
                <a:cs typeface="Calibri"/>
              </a:rPr>
              <a:t>Before the shift, </a:t>
            </a:r>
            <a:r>
              <a:rPr dirty="0" sz="1800" b="1" i="1">
                <a:solidFill>
                  <a:srgbClr val="1F497D"/>
                </a:solidFill>
                <a:latin typeface="Calibri"/>
                <a:cs typeface="Calibri"/>
              </a:rPr>
              <a:t>if </a:t>
            </a:r>
            <a:r>
              <a:rPr dirty="0" sz="1800" spc="-5" b="1" i="1">
                <a:solidFill>
                  <a:srgbClr val="1F497D"/>
                </a:solidFill>
                <a:latin typeface="Calibri"/>
                <a:cs typeface="Calibri"/>
              </a:rPr>
              <a:t>the leftmost </a:t>
            </a:r>
            <a:r>
              <a:rPr dirty="0" sz="1800" b="1" i="1">
                <a:solidFill>
                  <a:srgbClr val="1F497D"/>
                </a:solidFill>
                <a:latin typeface="Calibri"/>
                <a:cs typeface="Calibri"/>
              </a:rPr>
              <a:t>two </a:t>
            </a:r>
            <a:r>
              <a:rPr dirty="0" sz="1800" spc="-395" b="1" i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1800" spc="-5" b="1" i="1">
                <a:solidFill>
                  <a:srgbClr val="1F497D"/>
                </a:solidFill>
                <a:latin typeface="Calibri"/>
                <a:cs typeface="Calibri"/>
              </a:rPr>
              <a:t>bits </a:t>
            </a:r>
            <a:r>
              <a:rPr dirty="0" sz="1800" spc="-20" b="1" i="1">
                <a:solidFill>
                  <a:srgbClr val="1F497D"/>
                </a:solidFill>
                <a:latin typeface="Calibri"/>
                <a:cs typeface="Calibri"/>
              </a:rPr>
              <a:t>differ, </a:t>
            </a:r>
            <a:r>
              <a:rPr dirty="0" sz="1800" spc="-5" b="1" i="1">
                <a:solidFill>
                  <a:srgbClr val="1F497D"/>
                </a:solidFill>
                <a:latin typeface="Calibri"/>
                <a:cs typeface="Calibri"/>
              </a:rPr>
              <a:t>the shift </a:t>
            </a:r>
            <a:r>
              <a:rPr dirty="0" sz="1800" b="1" i="1">
                <a:solidFill>
                  <a:srgbClr val="1F497D"/>
                </a:solidFill>
                <a:latin typeface="Calibri"/>
                <a:cs typeface="Calibri"/>
              </a:rPr>
              <a:t>will </a:t>
            </a:r>
            <a:r>
              <a:rPr dirty="0" sz="1800" spc="-5" b="1" i="1">
                <a:solidFill>
                  <a:srgbClr val="1F497D"/>
                </a:solidFill>
                <a:latin typeface="Calibri"/>
                <a:cs typeface="Calibri"/>
              </a:rPr>
              <a:t>result </a:t>
            </a:r>
            <a:r>
              <a:rPr dirty="0" sz="1800" b="1" i="1">
                <a:solidFill>
                  <a:srgbClr val="1F497D"/>
                </a:solidFill>
                <a:latin typeface="Calibri"/>
                <a:cs typeface="Calibri"/>
              </a:rPr>
              <a:t>in </a:t>
            </a:r>
            <a:r>
              <a:rPr dirty="0" sz="1800" spc="-5" b="1" i="1">
                <a:solidFill>
                  <a:srgbClr val="1F497D"/>
                </a:solidFill>
                <a:latin typeface="Calibri"/>
                <a:cs typeface="Calibri"/>
              </a:rPr>
              <a:t>an </a:t>
            </a:r>
            <a:r>
              <a:rPr dirty="0" sz="1800" spc="-395" b="1" i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1800" spc="-5" b="1" i="1">
                <a:solidFill>
                  <a:srgbClr val="1F497D"/>
                </a:solidFill>
                <a:latin typeface="Calibri"/>
                <a:cs typeface="Calibri"/>
              </a:rPr>
              <a:t>overflow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4990" y="4179073"/>
            <a:ext cx="4392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RTL,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following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notation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is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78983" y="4489706"/>
            <a:ext cx="2306320" cy="596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dirty="0" sz="1600" spc="-10" b="1">
                <a:latin typeface="Calibri"/>
                <a:cs typeface="Calibri"/>
              </a:rPr>
              <a:t>for </a:t>
            </a:r>
            <a:r>
              <a:rPr dirty="0" sz="1600" b="1">
                <a:latin typeface="Calibri"/>
                <a:cs typeface="Calibri"/>
              </a:rPr>
              <a:t>an </a:t>
            </a:r>
            <a:r>
              <a:rPr dirty="0" sz="1600" spc="-5" b="1">
                <a:latin typeface="Calibri"/>
                <a:cs typeface="Calibri"/>
              </a:rPr>
              <a:t>arithmetic shift </a:t>
            </a:r>
            <a:r>
              <a:rPr dirty="0" sz="1600" spc="-10" b="1">
                <a:latin typeface="Calibri"/>
                <a:cs typeface="Calibri"/>
              </a:rPr>
              <a:t>left 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for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arithmetic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shift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right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12189" y="4489706"/>
            <a:ext cx="1108075" cy="8813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har char="–"/>
              <a:tabLst>
                <a:tab pos="240665" algn="l"/>
                <a:tab pos="241300" algn="l"/>
              </a:tabLst>
            </a:pPr>
            <a:r>
              <a:rPr dirty="0" sz="1600" spc="-5" b="1" i="1">
                <a:latin typeface="Calibri"/>
                <a:cs typeface="Calibri"/>
              </a:rPr>
              <a:t>ashl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har char="–"/>
              <a:tabLst>
                <a:tab pos="240665" algn="l"/>
                <a:tab pos="241300" algn="l"/>
              </a:tabLst>
            </a:pPr>
            <a:r>
              <a:rPr dirty="0" sz="1600" spc="-5" b="1" i="1">
                <a:latin typeface="Calibri"/>
                <a:cs typeface="Calibri"/>
              </a:rPr>
              <a:t>ashr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–	E</a:t>
            </a:r>
            <a:r>
              <a:rPr dirty="0" sz="1600" spc="-25" b="1">
                <a:latin typeface="Calibri"/>
                <a:cs typeface="Calibri"/>
              </a:rPr>
              <a:t>x</a:t>
            </a:r>
            <a:r>
              <a:rPr dirty="0" sz="1600" b="1">
                <a:latin typeface="Calibri"/>
                <a:cs typeface="Calibri"/>
              </a:rPr>
              <a:t>ample</a:t>
            </a:r>
            <a:r>
              <a:rPr dirty="0" sz="1600" spc="-5" b="1">
                <a:latin typeface="Calibri"/>
                <a:cs typeface="Calibri"/>
              </a:rPr>
              <a:t>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69389" y="5342695"/>
            <a:ext cx="1398270" cy="61214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1600" b="1">
                <a:latin typeface="Calibri"/>
                <a:cs typeface="Calibri"/>
              </a:rPr>
              <a:t>»</a:t>
            </a:r>
            <a:r>
              <a:rPr dirty="0" sz="1600" spc="530" b="1">
                <a:latin typeface="Calibri"/>
                <a:cs typeface="Calibri"/>
              </a:rPr>
              <a:t> </a:t>
            </a:r>
            <a:r>
              <a:rPr dirty="0" baseline="1736" sz="2400" b="1">
                <a:latin typeface="Calibri"/>
                <a:cs typeface="Calibri"/>
              </a:rPr>
              <a:t>R2</a:t>
            </a:r>
            <a:r>
              <a:rPr dirty="0" baseline="1736" sz="2400" spc="-22" b="1">
                <a:latin typeface="Calibri"/>
                <a:cs typeface="Calibri"/>
              </a:rPr>
              <a:t> </a:t>
            </a:r>
            <a:r>
              <a:rPr dirty="0" baseline="1736" sz="2400">
                <a:latin typeface="Symbol"/>
                <a:cs typeface="Symbol"/>
              </a:rPr>
              <a:t></a:t>
            </a:r>
            <a:r>
              <a:rPr dirty="0" baseline="1736" sz="2400" spc="-30">
                <a:latin typeface="Times New Roman"/>
                <a:cs typeface="Times New Roman"/>
              </a:rPr>
              <a:t> </a:t>
            </a:r>
            <a:r>
              <a:rPr dirty="0" baseline="1736" sz="2400" spc="-7" b="1" i="1">
                <a:latin typeface="Calibri"/>
                <a:cs typeface="Calibri"/>
              </a:rPr>
              <a:t>ashr</a:t>
            </a:r>
            <a:r>
              <a:rPr dirty="0" baseline="1736" sz="2400" spc="-30" b="1" i="1">
                <a:latin typeface="Calibri"/>
                <a:cs typeface="Calibri"/>
              </a:rPr>
              <a:t> </a:t>
            </a:r>
            <a:r>
              <a:rPr dirty="0" baseline="1736" sz="2400" b="1">
                <a:latin typeface="Calibri"/>
                <a:cs typeface="Calibri"/>
              </a:rPr>
              <a:t>R2</a:t>
            </a:r>
            <a:endParaRPr baseline="1736"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latin typeface="Calibri"/>
                <a:cs typeface="Calibri"/>
              </a:rPr>
              <a:t>»</a:t>
            </a:r>
            <a:r>
              <a:rPr dirty="0" sz="1600" spc="530" b="1">
                <a:latin typeface="Calibri"/>
                <a:cs typeface="Calibri"/>
              </a:rPr>
              <a:t> </a:t>
            </a:r>
            <a:r>
              <a:rPr dirty="0" baseline="1736" sz="2400" b="1">
                <a:latin typeface="Calibri"/>
                <a:cs typeface="Calibri"/>
              </a:rPr>
              <a:t>R3</a:t>
            </a:r>
            <a:r>
              <a:rPr dirty="0" baseline="1736" sz="2400" spc="-22" b="1">
                <a:latin typeface="Calibri"/>
                <a:cs typeface="Calibri"/>
              </a:rPr>
              <a:t> </a:t>
            </a:r>
            <a:r>
              <a:rPr dirty="0" baseline="1736" sz="2400">
                <a:latin typeface="Symbol"/>
                <a:cs typeface="Symbol"/>
              </a:rPr>
              <a:t></a:t>
            </a:r>
            <a:r>
              <a:rPr dirty="0" baseline="1736" sz="2400" spc="-30">
                <a:latin typeface="Times New Roman"/>
                <a:cs typeface="Times New Roman"/>
              </a:rPr>
              <a:t> </a:t>
            </a:r>
            <a:r>
              <a:rPr dirty="0" baseline="1736" sz="2400" spc="-7" b="1" i="1">
                <a:latin typeface="Calibri"/>
                <a:cs typeface="Calibri"/>
              </a:rPr>
              <a:t>ashl</a:t>
            </a:r>
            <a:r>
              <a:rPr dirty="0" baseline="1736" sz="2400" spc="-30" b="1" i="1">
                <a:latin typeface="Calibri"/>
                <a:cs typeface="Calibri"/>
              </a:rPr>
              <a:t> </a:t>
            </a:r>
            <a:r>
              <a:rPr dirty="0" baseline="1736" sz="2400" b="1">
                <a:latin typeface="Calibri"/>
                <a:cs typeface="Calibri"/>
              </a:rPr>
              <a:t>R3</a:t>
            </a:r>
            <a:endParaRPr baseline="1736"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81199" y="2198687"/>
            <a:ext cx="360680" cy="4337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14935" marR="24765" indent="-40640">
              <a:lnSpc>
                <a:spcPct val="104200"/>
              </a:lnSpc>
              <a:spcBef>
                <a:spcPts val="295"/>
              </a:spcBef>
            </a:pPr>
            <a:r>
              <a:rPr dirty="0" sz="1200" b="1">
                <a:latin typeface="Calibri"/>
                <a:cs typeface="Calibri"/>
              </a:rPr>
              <a:t>sign  </a:t>
            </a:r>
            <a:r>
              <a:rPr dirty="0" sz="1200" b="1">
                <a:latin typeface="Calibri"/>
                <a:cs typeface="Calibri"/>
              </a:rPr>
              <a:t>bit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483" y="311626"/>
            <a:ext cx="83280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Hardware</a:t>
            </a:r>
            <a:r>
              <a:rPr dirty="0" spc="-5"/>
              <a:t> </a:t>
            </a:r>
            <a:r>
              <a:rPr dirty="0" spc="-10"/>
              <a:t>Implementation</a:t>
            </a:r>
            <a:r>
              <a:rPr dirty="0"/>
              <a:t> </a:t>
            </a:r>
            <a:r>
              <a:rPr dirty="0" spc="-5"/>
              <a:t>of </a:t>
            </a:r>
            <a:r>
              <a:rPr dirty="0"/>
              <a:t>Shift </a:t>
            </a:r>
            <a:r>
              <a:rPr dirty="0" spc="-15"/>
              <a:t>Microoperation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18" y="1241021"/>
            <a:ext cx="8196336" cy="5211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Arithmetic</a:t>
            </a:r>
            <a:r>
              <a:rPr dirty="0" spc="-15"/>
              <a:t> </a:t>
            </a:r>
            <a:r>
              <a:rPr dirty="0" spc="-5"/>
              <a:t>Logic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Shift</a:t>
            </a:r>
            <a:r>
              <a:rPr dirty="0" spc="-15"/>
              <a:t> </a:t>
            </a:r>
            <a:r>
              <a:rPr dirty="0"/>
              <a:t>Unit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83" y="2160963"/>
            <a:ext cx="1061085" cy="13131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72085" marR="230504" indent="-134620">
              <a:lnSpc>
                <a:spcPct val="153600"/>
              </a:lnSpc>
              <a:spcBef>
                <a:spcPts val="5"/>
              </a:spcBef>
            </a:pPr>
            <a:r>
              <a:rPr dirty="0" sz="1400" b="1">
                <a:latin typeface="Calibri"/>
                <a:cs typeface="Calibri"/>
              </a:rPr>
              <a:t>Arithm</a:t>
            </a:r>
            <a:r>
              <a:rPr dirty="0" sz="1400" spc="-10" b="1">
                <a:latin typeface="Calibri"/>
                <a:cs typeface="Calibri"/>
              </a:rPr>
              <a:t>e</a:t>
            </a:r>
            <a:r>
              <a:rPr dirty="0" sz="1400" b="1">
                <a:latin typeface="Calibri"/>
                <a:cs typeface="Calibri"/>
              </a:rPr>
              <a:t>tic  </a:t>
            </a:r>
            <a:r>
              <a:rPr dirty="0" sz="1400" spc="-10" b="1">
                <a:latin typeface="Calibri"/>
                <a:cs typeface="Calibri"/>
              </a:rPr>
              <a:t>Circuit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7883" y="4406111"/>
            <a:ext cx="1061085" cy="13061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259079" marR="320040" indent="76200">
              <a:lnSpc>
                <a:spcPct val="134300"/>
              </a:lnSpc>
            </a:pPr>
            <a:r>
              <a:rPr dirty="0" sz="1400" b="1">
                <a:latin typeface="Calibri"/>
                <a:cs typeface="Calibri"/>
              </a:rPr>
              <a:t>Logic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</a:t>
            </a:r>
            <a:r>
              <a:rPr dirty="0" sz="1400" spc="-5" b="1">
                <a:latin typeface="Calibri"/>
                <a:cs typeface="Calibri"/>
              </a:rPr>
              <a:t>i</a:t>
            </a:r>
            <a:r>
              <a:rPr dirty="0" sz="1400" spc="-20" b="1">
                <a:latin typeface="Calibri"/>
                <a:cs typeface="Calibri"/>
              </a:rPr>
              <a:t>r</a:t>
            </a:r>
            <a:r>
              <a:rPr dirty="0" sz="1400" spc="-5" b="1">
                <a:latin typeface="Calibri"/>
                <a:cs typeface="Calibri"/>
              </a:rPr>
              <a:t>cui</a:t>
            </a:r>
            <a:r>
              <a:rPr dirty="0" sz="1400" b="1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4290" y="2416315"/>
            <a:ext cx="4001770" cy="2792730"/>
            <a:chOff x="644290" y="2416315"/>
            <a:chExt cx="4001770" cy="2792730"/>
          </a:xfrm>
        </p:grpSpPr>
        <p:sp>
          <p:nvSpPr>
            <p:cNvPr id="7" name="object 7"/>
            <p:cNvSpPr/>
            <p:nvPr/>
          </p:nvSpPr>
          <p:spPr>
            <a:xfrm>
              <a:off x="1431709" y="2422665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 h="0">
                  <a:moveTo>
                    <a:pt x="0" y="0"/>
                  </a:moveTo>
                  <a:lnTo>
                    <a:pt x="18164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7349" y="2689881"/>
              <a:ext cx="376555" cy="0"/>
            </a:xfrm>
            <a:custGeom>
              <a:avLst/>
              <a:gdLst/>
              <a:ahLst/>
              <a:cxnLst/>
              <a:rect l="l" t="t" r="r" b="b"/>
              <a:pathLst>
                <a:path w="376555" h="0">
                  <a:moveTo>
                    <a:pt x="0" y="0"/>
                  </a:moveTo>
                  <a:lnTo>
                    <a:pt x="3760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6815" y="2954341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 h="0">
                  <a:moveTo>
                    <a:pt x="0" y="0"/>
                  </a:moveTo>
                  <a:lnTo>
                    <a:pt x="76653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41173" y="3218799"/>
              <a:ext cx="572770" cy="0"/>
            </a:xfrm>
            <a:custGeom>
              <a:avLst/>
              <a:gdLst/>
              <a:ahLst/>
              <a:cxnLst/>
              <a:rect l="l" t="t" r="r" b="b"/>
              <a:pathLst>
                <a:path w="572769" h="0">
                  <a:moveTo>
                    <a:pt x="0" y="0"/>
                  </a:moveTo>
                  <a:lnTo>
                    <a:pt x="5721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31709" y="4673326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 h="0">
                  <a:moveTo>
                    <a:pt x="0" y="0"/>
                  </a:moveTo>
                  <a:lnTo>
                    <a:pt x="18164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37349" y="4937786"/>
              <a:ext cx="376555" cy="0"/>
            </a:xfrm>
            <a:custGeom>
              <a:avLst/>
              <a:gdLst/>
              <a:ahLst/>
              <a:cxnLst/>
              <a:rect l="l" t="t" r="r" b="b"/>
              <a:pathLst>
                <a:path w="376555" h="0">
                  <a:moveTo>
                    <a:pt x="0" y="0"/>
                  </a:moveTo>
                  <a:lnTo>
                    <a:pt x="3760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0640" y="5202245"/>
              <a:ext cx="963294" cy="0"/>
            </a:xfrm>
            <a:custGeom>
              <a:avLst/>
              <a:gdLst/>
              <a:ahLst/>
              <a:cxnLst/>
              <a:rect l="l" t="t" r="r" b="b"/>
              <a:pathLst>
                <a:path w="963294" h="0">
                  <a:moveTo>
                    <a:pt x="0" y="0"/>
                  </a:moveTo>
                  <a:lnTo>
                    <a:pt x="9627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01397" y="2819355"/>
              <a:ext cx="376555" cy="0"/>
            </a:xfrm>
            <a:custGeom>
              <a:avLst/>
              <a:gdLst/>
              <a:ahLst/>
              <a:cxnLst/>
              <a:rect l="l" t="t" r="r" b="b"/>
              <a:pathLst>
                <a:path w="376555" h="0">
                  <a:moveTo>
                    <a:pt x="0" y="0"/>
                  </a:moveTo>
                  <a:lnTo>
                    <a:pt x="3760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01397" y="5067260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 h="0">
                  <a:moveTo>
                    <a:pt x="0" y="0"/>
                  </a:moveTo>
                  <a:lnTo>
                    <a:pt x="39961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91931" y="2819355"/>
              <a:ext cx="0" cy="909319"/>
            </a:xfrm>
            <a:custGeom>
              <a:avLst/>
              <a:gdLst/>
              <a:ahLst/>
              <a:cxnLst/>
              <a:rect l="l" t="t" r="r" b="b"/>
              <a:pathLst>
                <a:path w="0" h="909320">
                  <a:moveTo>
                    <a:pt x="0" y="0"/>
                  </a:moveTo>
                  <a:lnTo>
                    <a:pt x="0" y="90907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91931" y="4009422"/>
              <a:ext cx="0" cy="1057910"/>
            </a:xfrm>
            <a:custGeom>
              <a:avLst/>
              <a:gdLst/>
              <a:ahLst/>
              <a:cxnLst/>
              <a:rect l="l" t="t" r="r" b="b"/>
              <a:pathLst>
                <a:path w="0" h="1057910">
                  <a:moveTo>
                    <a:pt x="0" y="0"/>
                  </a:moveTo>
                  <a:lnTo>
                    <a:pt x="0" y="10578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91931" y="3744963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79" h="0">
                  <a:moveTo>
                    <a:pt x="0" y="0"/>
                  </a:moveTo>
                  <a:lnTo>
                    <a:pt x="76653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91931" y="4009422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79" h="0">
                  <a:moveTo>
                    <a:pt x="0" y="0"/>
                  </a:moveTo>
                  <a:lnTo>
                    <a:pt x="76653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86290" y="4273882"/>
              <a:ext cx="572770" cy="0"/>
            </a:xfrm>
            <a:custGeom>
              <a:avLst/>
              <a:gdLst/>
              <a:ahLst/>
              <a:cxnLst/>
              <a:rect l="l" t="t" r="r" b="b"/>
              <a:pathLst>
                <a:path w="572770" h="0">
                  <a:moveTo>
                    <a:pt x="0" y="0"/>
                  </a:moveTo>
                  <a:lnTo>
                    <a:pt x="5721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82465" y="4538341"/>
              <a:ext cx="376555" cy="0"/>
            </a:xfrm>
            <a:custGeom>
              <a:avLst/>
              <a:gdLst/>
              <a:ahLst/>
              <a:cxnLst/>
              <a:rect l="l" t="t" r="r" b="b"/>
              <a:pathLst>
                <a:path w="376554" h="0">
                  <a:moveTo>
                    <a:pt x="0" y="0"/>
                  </a:moveTo>
                  <a:lnTo>
                    <a:pt x="3760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86290" y="3483259"/>
              <a:ext cx="572770" cy="0"/>
            </a:xfrm>
            <a:custGeom>
              <a:avLst/>
              <a:gdLst/>
              <a:ahLst/>
              <a:cxnLst/>
              <a:rect l="l" t="t" r="r" b="b"/>
              <a:pathLst>
                <a:path w="572770" h="0">
                  <a:moveTo>
                    <a:pt x="0" y="0"/>
                  </a:moveTo>
                  <a:lnTo>
                    <a:pt x="5721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82465" y="3218799"/>
              <a:ext cx="376555" cy="0"/>
            </a:xfrm>
            <a:custGeom>
              <a:avLst/>
              <a:gdLst/>
              <a:ahLst/>
              <a:cxnLst/>
              <a:rect l="l" t="t" r="r" b="b"/>
              <a:pathLst>
                <a:path w="376554" h="0">
                  <a:moveTo>
                    <a:pt x="0" y="0"/>
                  </a:moveTo>
                  <a:lnTo>
                    <a:pt x="3760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72999" y="3083815"/>
              <a:ext cx="767080" cy="1567815"/>
            </a:xfrm>
            <a:custGeom>
              <a:avLst/>
              <a:gdLst/>
              <a:ahLst/>
              <a:cxnLst/>
              <a:rect l="l" t="t" r="r" b="b"/>
              <a:pathLst>
                <a:path w="767079" h="1567814">
                  <a:moveTo>
                    <a:pt x="0" y="0"/>
                  </a:moveTo>
                  <a:lnTo>
                    <a:pt x="766536" y="0"/>
                  </a:lnTo>
                  <a:lnTo>
                    <a:pt x="766536" y="1567473"/>
                  </a:lnTo>
                  <a:lnTo>
                    <a:pt x="0" y="156747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887196" y="3160607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Select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99912" y="3548629"/>
            <a:ext cx="83820" cy="975994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65"/>
              </a:spcBef>
            </a:pPr>
            <a:r>
              <a:rPr dirty="0" sz="1100" b="1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r>
              <a:rPr dirty="0" sz="1100" b="1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r>
              <a:rPr dirty="0" sz="1100" b="1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dirty="0" sz="1100" b="1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94300" y="3554985"/>
            <a:ext cx="977900" cy="56007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525"/>
              </a:spcBef>
              <a:tabLst>
                <a:tab pos="559435" algn="l"/>
                <a:tab pos="838835" algn="l"/>
              </a:tabLst>
            </a:pPr>
            <a:r>
              <a:rPr dirty="0" sz="1400" b="1">
                <a:latin typeface="Calibri"/>
                <a:cs typeface="Calibri"/>
              </a:rPr>
              <a:t>4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x 1	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baseline="-32828" sz="1650" b="1">
                <a:latin typeface="Calibri"/>
                <a:cs typeface="Calibri"/>
              </a:rPr>
              <a:t>F</a:t>
            </a:r>
            <a:endParaRPr baseline="-32828" sz="165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Calibri"/>
                <a:cs typeface="Calibri"/>
              </a:rPr>
              <a:t>MUX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4290" y="1358479"/>
            <a:ext cx="2844800" cy="4754245"/>
            <a:chOff x="644290" y="1358479"/>
            <a:chExt cx="2844800" cy="4754245"/>
          </a:xfrm>
        </p:grpSpPr>
        <p:sp>
          <p:nvSpPr>
            <p:cNvPr id="29" name="object 29"/>
            <p:cNvSpPr/>
            <p:nvPr/>
          </p:nvSpPr>
          <p:spPr>
            <a:xfrm>
              <a:off x="1431709" y="1893747"/>
              <a:ext cx="0" cy="2757805"/>
            </a:xfrm>
            <a:custGeom>
              <a:avLst/>
              <a:gdLst/>
              <a:ahLst/>
              <a:cxnLst/>
              <a:rect l="l" t="t" r="r" b="b"/>
              <a:pathLst>
                <a:path w="0" h="2757804">
                  <a:moveTo>
                    <a:pt x="0" y="0"/>
                  </a:moveTo>
                  <a:lnTo>
                    <a:pt x="0" y="27575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37349" y="2138925"/>
              <a:ext cx="0" cy="2780030"/>
            </a:xfrm>
            <a:custGeom>
              <a:avLst/>
              <a:gdLst/>
              <a:ahLst/>
              <a:cxnLst/>
              <a:rect l="l" t="t" r="r" b="b"/>
              <a:pathLst>
                <a:path w="0" h="2780029">
                  <a:moveTo>
                    <a:pt x="0" y="0"/>
                  </a:moveTo>
                  <a:lnTo>
                    <a:pt x="0" y="27795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41173" y="3218799"/>
              <a:ext cx="0" cy="2228850"/>
            </a:xfrm>
            <a:custGeom>
              <a:avLst/>
              <a:gdLst/>
              <a:ahLst/>
              <a:cxnLst/>
              <a:rect l="l" t="t" r="r" b="b"/>
              <a:pathLst>
                <a:path w="0" h="2228850">
                  <a:moveTo>
                    <a:pt x="0" y="0"/>
                  </a:moveTo>
                  <a:lnTo>
                    <a:pt x="0" y="22286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6815" y="2954341"/>
              <a:ext cx="0" cy="2226310"/>
            </a:xfrm>
            <a:custGeom>
              <a:avLst/>
              <a:gdLst/>
              <a:ahLst/>
              <a:cxnLst/>
              <a:rect l="l" t="t" r="r" b="b"/>
              <a:pathLst>
                <a:path w="0" h="2226310">
                  <a:moveTo>
                    <a:pt x="0" y="0"/>
                  </a:moveTo>
                  <a:lnTo>
                    <a:pt x="0" y="22258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50640" y="1563173"/>
              <a:ext cx="2621280" cy="0"/>
            </a:xfrm>
            <a:custGeom>
              <a:avLst/>
              <a:gdLst/>
              <a:ahLst/>
              <a:cxnLst/>
              <a:rect l="l" t="t" r="r" b="b"/>
              <a:pathLst>
                <a:path w="2621279" h="0">
                  <a:moveTo>
                    <a:pt x="0" y="0"/>
                  </a:moveTo>
                  <a:lnTo>
                    <a:pt x="26211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50640" y="1381357"/>
              <a:ext cx="2819400" cy="0"/>
            </a:xfrm>
            <a:custGeom>
              <a:avLst/>
              <a:gdLst/>
              <a:ahLst/>
              <a:cxnLst/>
              <a:rect l="l" t="t" r="r" b="b"/>
              <a:pathLst>
                <a:path w="2819400" h="0">
                  <a:moveTo>
                    <a:pt x="0" y="0"/>
                  </a:moveTo>
                  <a:lnTo>
                    <a:pt x="28191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286290" y="1546645"/>
              <a:ext cx="0" cy="1931670"/>
            </a:xfrm>
            <a:custGeom>
              <a:avLst/>
              <a:gdLst/>
              <a:ahLst/>
              <a:cxnLst/>
              <a:rect l="l" t="t" r="r" b="b"/>
              <a:pathLst>
                <a:path w="0" h="1931670">
                  <a:moveTo>
                    <a:pt x="0" y="193110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482465" y="1364829"/>
              <a:ext cx="0" cy="1851660"/>
            </a:xfrm>
            <a:custGeom>
              <a:avLst/>
              <a:gdLst/>
              <a:ahLst/>
              <a:cxnLst/>
              <a:rect l="l" t="t" r="r" b="b"/>
              <a:pathLst>
                <a:path w="0" h="1851660">
                  <a:moveTo>
                    <a:pt x="0" y="185121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286290" y="4273881"/>
              <a:ext cx="0" cy="1567815"/>
            </a:xfrm>
            <a:custGeom>
              <a:avLst/>
              <a:gdLst/>
              <a:ahLst/>
              <a:cxnLst/>
              <a:rect l="l" t="t" r="r" b="b"/>
              <a:pathLst>
                <a:path w="0" h="1567814">
                  <a:moveTo>
                    <a:pt x="0" y="0"/>
                  </a:moveTo>
                  <a:lnTo>
                    <a:pt x="0" y="15674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482465" y="4538341"/>
              <a:ext cx="0" cy="1567815"/>
            </a:xfrm>
            <a:custGeom>
              <a:avLst/>
              <a:gdLst/>
              <a:ahLst/>
              <a:cxnLst/>
              <a:rect l="l" t="t" r="r" b="b"/>
              <a:pathLst>
                <a:path w="0" h="1567814">
                  <a:moveTo>
                    <a:pt x="0" y="0"/>
                  </a:moveTo>
                  <a:lnTo>
                    <a:pt x="0" y="15674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52425" y="1196043"/>
            <a:ext cx="1092200" cy="95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 marR="920115" indent="-14604">
              <a:lnSpc>
                <a:spcPct val="138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S3  S2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  <a:tabLst>
                <a:tab pos="312420" algn="l"/>
                <a:tab pos="1078865" algn="l"/>
              </a:tabLst>
            </a:pPr>
            <a:r>
              <a:rPr dirty="0" sz="1100" b="1">
                <a:latin typeface="Calibri"/>
                <a:cs typeface="Calibri"/>
              </a:rPr>
              <a:t>S1	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  <a:tabLst>
                <a:tab pos="312420" algn="l"/>
                <a:tab pos="884555" algn="l"/>
              </a:tabLst>
            </a:pPr>
            <a:r>
              <a:rPr dirty="0" sz="1100" b="1">
                <a:latin typeface="Calibri"/>
                <a:cs typeface="Calibri"/>
              </a:rPr>
              <a:t>S0	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5981" y="5221185"/>
            <a:ext cx="11048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30843" y="1504980"/>
            <a:ext cx="2432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C</a:t>
            </a:r>
            <a:r>
              <a:rPr dirty="0" sz="1100" spc="145" b="1">
                <a:latin typeface="Calibri"/>
                <a:cs typeface="Calibri"/>
              </a:rPr>
              <a:t> </a:t>
            </a:r>
            <a:r>
              <a:rPr dirty="0" baseline="-27777" sz="1650" b="1">
                <a:latin typeface="Calibri"/>
                <a:cs typeface="Calibri"/>
              </a:rPr>
              <a:t>i</a:t>
            </a:r>
            <a:endParaRPr baseline="-27777" sz="16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22876" y="4672982"/>
            <a:ext cx="939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33678" y="5507683"/>
            <a:ext cx="2057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shr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2779" y="5791425"/>
            <a:ext cx="1905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shl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68988" y="3832774"/>
            <a:ext cx="3600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5252" sz="1650" b="1">
                <a:latin typeface="Calibri"/>
                <a:cs typeface="Calibri"/>
              </a:rPr>
              <a:t>C</a:t>
            </a:r>
            <a:r>
              <a:rPr dirty="0" baseline="25252" sz="1650" spc="-3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i+1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47915" y="3818999"/>
            <a:ext cx="60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0581" y="4964989"/>
            <a:ext cx="2305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B</a:t>
            </a:r>
            <a:r>
              <a:rPr dirty="0" sz="1100" spc="20" b="1">
                <a:latin typeface="Calibri"/>
                <a:cs typeface="Calibri"/>
              </a:rPr>
              <a:t> </a:t>
            </a:r>
            <a:r>
              <a:rPr dirty="0" baseline="-27777" sz="1650" b="1">
                <a:latin typeface="Calibri"/>
                <a:cs typeface="Calibri"/>
              </a:rPr>
              <a:t>i</a:t>
            </a:r>
            <a:endParaRPr baseline="-27777" sz="16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6784" y="5314848"/>
            <a:ext cx="10795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6165" algn="l"/>
              </a:tabLst>
            </a:pPr>
            <a:r>
              <a:rPr dirty="0" sz="1100" b="1">
                <a:latin typeface="Calibri"/>
                <a:cs typeface="Calibri"/>
              </a:rPr>
              <a:t>i 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0581" y="5975997"/>
            <a:ext cx="30975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58795" algn="l"/>
              </a:tabLst>
            </a:pPr>
            <a:r>
              <a:rPr dirty="0" baseline="35353" sz="1650" b="1">
                <a:latin typeface="Calibri"/>
                <a:cs typeface="Calibri"/>
              </a:rPr>
              <a:t>A</a:t>
            </a:r>
            <a:r>
              <a:rPr dirty="0" baseline="35353" sz="1650" spc="-44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</a:t>
            </a:r>
            <a:r>
              <a:rPr dirty="0" sz="1100" spc="-5" b="1">
                <a:latin typeface="Calibri"/>
                <a:cs typeface="Calibri"/>
              </a:rPr>
              <a:t>+</a:t>
            </a:r>
            <a:r>
              <a:rPr dirty="0" sz="1100" b="1">
                <a:latin typeface="Calibri"/>
                <a:cs typeface="Calibri"/>
              </a:rPr>
              <a:t>1   </a:t>
            </a:r>
            <a:r>
              <a:rPr dirty="0" sz="1100" spc="-125" b="1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77495" y="2444362"/>
            <a:ext cx="24002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15" b="1">
                <a:latin typeface="Calibri"/>
                <a:cs typeface="Calibri"/>
              </a:rPr>
              <a:t> </a:t>
            </a:r>
            <a:r>
              <a:rPr dirty="0" baseline="-30303" sz="1650" b="1">
                <a:latin typeface="Calibri"/>
                <a:cs typeface="Calibri"/>
              </a:rPr>
              <a:t>i</a:t>
            </a:r>
            <a:endParaRPr baseline="-30303" sz="16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0581" y="5697763"/>
            <a:ext cx="28994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5609" algn="l"/>
                <a:tab pos="2860675" algn="l"/>
              </a:tabLst>
            </a:pPr>
            <a:r>
              <a:rPr dirty="0" baseline="27777" sz="1650" b="1">
                <a:latin typeface="Calibri"/>
                <a:cs typeface="Calibri"/>
              </a:rPr>
              <a:t>A</a:t>
            </a:r>
            <a:r>
              <a:rPr dirty="0" baseline="27777" sz="1650" spc="-67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i-1	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55475" y="4755626"/>
            <a:ext cx="60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118227" y="1841407"/>
            <a:ext cx="96520" cy="1923414"/>
            <a:chOff x="2118227" y="1841407"/>
            <a:chExt cx="96520" cy="1923414"/>
          </a:xfrm>
        </p:grpSpPr>
        <p:sp>
          <p:nvSpPr>
            <p:cNvPr id="54" name="object 54"/>
            <p:cNvSpPr/>
            <p:nvPr/>
          </p:nvSpPr>
          <p:spPr>
            <a:xfrm>
              <a:off x="2170997" y="1841407"/>
              <a:ext cx="0" cy="200660"/>
            </a:xfrm>
            <a:custGeom>
              <a:avLst/>
              <a:gdLst/>
              <a:ahLst/>
              <a:cxnLst/>
              <a:rect l="l" t="t" r="r" b="b"/>
              <a:pathLst>
                <a:path w="0" h="200660">
                  <a:moveTo>
                    <a:pt x="0" y="0"/>
                  </a:moveTo>
                  <a:lnTo>
                    <a:pt x="0" y="20039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127309" y="2046038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30">
                  <a:moveTo>
                    <a:pt x="87375" y="0"/>
                  </a:moveTo>
                  <a:lnTo>
                    <a:pt x="0" y="0"/>
                  </a:lnTo>
                  <a:lnTo>
                    <a:pt x="43687" y="87376"/>
                  </a:lnTo>
                  <a:lnTo>
                    <a:pt x="87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161915" y="346673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w="0" h="206375">
                  <a:moveTo>
                    <a:pt x="0" y="0"/>
                  </a:moveTo>
                  <a:lnTo>
                    <a:pt x="0" y="2059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18227" y="3676872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29">
                  <a:moveTo>
                    <a:pt x="87375" y="0"/>
                  </a:moveTo>
                  <a:lnTo>
                    <a:pt x="0" y="0"/>
                  </a:lnTo>
                  <a:lnTo>
                    <a:pt x="43687" y="87375"/>
                  </a:lnTo>
                  <a:lnTo>
                    <a:pt x="87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5251450" y="3651250"/>
          <a:ext cx="337185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/>
                <a:gridCol w="1117600"/>
                <a:gridCol w="1117600"/>
              </a:tblGrid>
              <a:tr h="436562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Arithmetic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Logical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Shr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shl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54" y="685453"/>
            <a:ext cx="7896964" cy="5487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2294" y="311626"/>
            <a:ext cx="37839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Logic</a:t>
            </a:r>
            <a:r>
              <a:rPr dirty="0" spc="-10"/>
              <a:t> </a:t>
            </a:r>
            <a:r>
              <a:rPr dirty="0" spc="-15"/>
              <a:t>Micro</a:t>
            </a:r>
            <a:r>
              <a:rPr dirty="0" spc="-10"/>
              <a:t> </a:t>
            </a:r>
            <a:r>
              <a:rPr dirty="0" spc="-15"/>
              <a:t>operations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889" y="1294985"/>
            <a:ext cx="7438331" cy="48973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8233" y="311626"/>
            <a:ext cx="36918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Logic</a:t>
            </a:r>
            <a:r>
              <a:rPr dirty="0" spc="-25"/>
              <a:t> </a:t>
            </a:r>
            <a:r>
              <a:rPr dirty="0" spc="-15"/>
              <a:t>Microoperations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979" y="1415529"/>
            <a:ext cx="7879040" cy="49893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0966" y="311626"/>
            <a:ext cx="43859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Hardware</a:t>
            </a:r>
            <a:r>
              <a:rPr dirty="0" spc="-50"/>
              <a:t> </a:t>
            </a:r>
            <a:r>
              <a:rPr dirty="0" spc="-10"/>
              <a:t>Implementation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8175" y="4632259"/>
          <a:ext cx="4594225" cy="153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528320"/>
                <a:gridCol w="1330325"/>
                <a:gridCol w="2256155"/>
              </a:tblGrid>
              <a:tr h="303207">
                <a:tc>
                  <a:txBody>
                    <a:bodyPr/>
                    <a:lstStyle/>
                    <a:p>
                      <a:pPr algn="r" marR="43815">
                        <a:lnSpc>
                          <a:spcPts val="1975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baseline="-23148" sz="1800" b="1">
                          <a:latin typeface="Calibri"/>
                          <a:cs typeface="Calibri"/>
                        </a:rPr>
                        <a:t>1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975"/>
                        </a:lnSpc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baseline="-23148" sz="1800" spc="-7" b="1">
                          <a:latin typeface="Calibri"/>
                          <a:cs typeface="Calibri"/>
                        </a:rPr>
                        <a:t>0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975"/>
                        </a:lnSpc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Output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1625"/>
                        </a:lnSpc>
                      </a:pPr>
                      <a:r>
                        <a:rPr dirty="0" sz="1800" spc="-10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-operation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305">
                <a:tc>
                  <a:txBody>
                    <a:bodyPr/>
                    <a:lstStyle/>
                    <a:p>
                      <a:pPr algn="r" marR="70485">
                        <a:lnSpc>
                          <a:spcPts val="150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50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50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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500"/>
                        </a:lnSpc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6127">
                <a:tc>
                  <a:txBody>
                    <a:bodyPr/>
                    <a:lstStyle/>
                    <a:p>
                      <a:pPr algn="r" marR="70485">
                        <a:lnSpc>
                          <a:spcPts val="209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9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09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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209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36127">
                <a:tc>
                  <a:txBody>
                    <a:bodyPr/>
                    <a:lstStyle/>
                    <a:p>
                      <a:pPr algn="r" marR="70485">
                        <a:lnSpc>
                          <a:spcPts val="209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9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09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 =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Ⓒ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2090"/>
                        </a:lnSpc>
                      </a:pPr>
                      <a:r>
                        <a:rPr dirty="0" sz="1800" spc="-25" b="1">
                          <a:latin typeface="Calibri"/>
                          <a:cs typeface="Calibri"/>
                        </a:rPr>
                        <a:t>XOR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7677">
                <a:tc>
                  <a:txBody>
                    <a:bodyPr/>
                    <a:lstStyle/>
                    <a:p>
                      <a:pPr algn="r" marR="70485">
                        <a:lnSpc>
                          <a:spcPts val="2085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85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085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45" b="1">
                          <a:latin typeface="Calibri"/>
                          <a:cs typeface="Calibri"/>
                        </a:rPr>
                        <a:t>A’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085"/>
                        </a:lnSpc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Complement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38067" y="4247594"/>
            <a:ext cx="15392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Function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87700" y="1412872"/>
            <a:ext cx="1190625" cy="1704339"/>
            <a:chOff x="3187700" y="1412872"/>
            <a:chExt cx="1190625" cy="1704339"/>
          </a:xfrm>
        </p:grpSpPr>
        <p:sp>
          <p:nvSpPr>
            <p:cNvPr id="7" name="object 7"/>
            <p:cNvSpPr/>
            <p:nvPr/>
          </p:nvSpPr>
          <p:spPr>
            <a:xfrm>
              <a:off x="3910012" y="1430521"/>
              <a:ext cx="0" cy="316865"/>
            </a:xfrm>
            <a:custGeom>
              <a:avLst/>
              <a:gdLst/>
              <a:ahLst/>
              <a:cxnLst/>
              <a:rect l="l" t="t" r="r" b="b"/>
              <a:pathLst>
                <a:path w="0" h="316864">
                  <a:moveTo>
                    <a:pt x="0" y="0"/>
                  </a:moveTo>
                  <a:lnTo>
                    <a:pt x="0" y="31674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16066" y="1425572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 h="0">
                  <a:moveTo>
                    <a:pt x="0" y="0"/>
                  </a:moveTo>
                  <a:lnTo>
                    <a:pt x="26640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16066" y="1762116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 h="0">
                  <a:moveTo>
                    <a:pt x="0" y="0"/>
                  </a:moveTo>
                  <a:lnTo>
                    <a:pt x="26640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818" y="1419052"/>
              <a:ext cx="202506" cy="3409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00400" y="1703381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 h="0">
                  <a:moveTo>
                    <a:pt x="71596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91727" y="1871652"/>
              <a:ext cx="133985" cy="0"/>
            </a:xfrm>
            <a:custGeom>
              <a:avLst/>
              <a:gdLst/>
              <a:ahLst/>
              <a:cxnLst/>
              <a:rect l="l" t="t" r="r" b="b"/>
              <a:pathLst>
                <a:path w="133985" h="0">
                  <a:moveTo>
                    <a:pt x="0" y="0"/>
                  </a:moveTo>
                  <a:lnTo>
                    <a:pt x="1336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91727" y="2208196"/>
              <a:ext cx="133985" cy="0"/>
            </a:xfrm>
            <a:custGeom>
              <a:avLst/>
              <a:gdLst/>
              <a:ahLst/>
              <a:cxnLst/>
              <a:rect l="l" t="t" r="r" b="b"/>
              <a:pathLst>
                <a:path w="133985" h="0">
                  <a:moveTo>
                    <a:pt x="0" y="0"/>
                  </a:moveTo>
                  <a:lnTo>
                    <a:pt x="1336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48174" y="1877831"/>
              <a:ext cx="317500" cy="158750"/>
            </a:xfrm>
            <a:custGeom>
              <a:avLst/>
              <a:gdLst/>
              <a:ahLst/>
              <a:cxnLst/>
              <a:rect l="l" t="t" r="r" b="b"/>
              <a:pathLst>
                <a:path w="317500" h="158750">
                  <a:moveTo>
                    <a:pt x="0" y="3"/>
                  </a:moveTo>
                  <a:lnTo>
                    <a:pt x="497" y="3"/>
                  </a:lnTo>
                  <a:lnTo>
                    <a:pt x="1009" y="-4"/>
                  </a:lnTo>
                  <a:lnTo>
                    <a:pt x="1521" y="3"/>
                  </a:lnTo>
                  <a:lnTo>
                    <a:pt x="65190" y="3220"/>
                  </a:lnTo>
                  <a:lnTo>
                    <a:pt x="124493" y="12448"/>
                  </a:lnTo>
                  <a:lnTo>
                    <a:pt x="178158" y="27049"/>
                  </a:lnTo>
                  <a:lnTo>
                    <a:pt x="224915" y="46387"/>
                  </a:lnTo>
                  <a:lnTo>
                    <a:pt x="263493" y="69826"/>
                  </a:lnTo>
                  <a:lnTo>
                    <a:pt x="292622" y="96728"/>
                  </a:lnTo>
                  <a:lnTo>
                    <a:pt x="311032" y="126457"/>
                  </a:lnTo>
                  <a:lnTo>
                    <a:pt x="317450" y="1583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49693" y="2034974"/>
              <a:ext cx="316230" cy="158750"/>
            </a:xfrm>
            <a:custGeom>
              <a:avLst/>
              <a:gdLst/>
              <a:ahLst/>
              <a:cxnLst/>
              <a:rect l="l" t="t" r="r" b="b"/>
              <a:pathLst>
                <a:path w="316229" h="158750">
                  <a:moveTo>
                    <a:pt x="315932" y="0"/>
                  </a:moveTo>
                  <a:lnTo>
                    <a:pt x="291103" y="61643"/>
                  </a:lnTo>
                  <a:lnTo>
                    <a:pt x="261974" y="88544"/>
                  </a:lnTo>
                  <a:lnTo>
                    <a:pt x="223395" y="111983"/>
                  </a:lnTo>
                  <a:lnTo>
                    <a:pt x="176638" y="131321"/>
                  </a:lnTo>
                  <a:lnTo>
                    <a:pt x="122972" y="145924"/>
                  </a:lnTo>
                  <a:lnTo>
                    <a:pt x="63669" y="155153"/>
                  </a:lnTo>
                  <a:lnTo>
                    <a:pt x="0" y="15837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0797" y="1865130"/>
              <a:ext cx="69450" cy="3409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21087" y="1479547"/>
              <a:ext cx="0" cy="1478280"/>
            </a:xfrm>
            <a:custGeom>
              <a:avLst/>
              <a:gdLst/>
              <a:ahLst/>
              <a:cxnLst/>
              <a:rect l="l" t="t" r="r" b="b"/>
              <a:pathLst>
                <a:path w="0" h="1478280">
                  <a:moveTo>
                    <a:pt x="0" y="147793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45242" y="2747886"/>
              <a:ext cx="377825" cy="368935"/>
            </a:xfrm>
            <a:custGeom>
              <a:avLst/>
              <a:gdLst/>
              <a:ahLst/>
              <a:cxnLst/>
              <a:rect l="l" t="t" r="r" b="b"/>
              <a:pathLst>
                <a:path w="377825" h="368935">
                  <a:moveTo>
                    <a:pt x="377672" y="197751"/>
                  </a:moveTo>
                  <a:lnTo>
                    <a:pt x="369049" y="193103"/>
                  </a:lnTo>
                  <a:lnTo>
                    <a:pt x="366585" y="187375"/>
                  </a:lnTo>
                  <a:lnTo>
                    <a:pt x="362077" y="189331"/>
                  </a:lnTo>
                  <a:lnTo>
                    <a:pt x="12077" y="0"/>
                  </a:lnTo>
                  <a:lnTo>
                    <a:pt x="0" y="22339"/>
                  </a:lnTo>
                  <a:lnTo>
                    <a:pt x="332422" y="202158"/>
                  </a:lnTo>
                  <a:lnTo>
                    <a:pt x="990" y="345579"/>
                  </a:lnTo>
                  <a:lnTo>
                    <a:pt x="11087" y="368884"/>
                  </a:lnTo>
                  <a:lnTo>
                    <a:pt x="360845" y="217538"/>
                  </a:lnTo>
                  <a:lnTo>
                    <a:pt x="365582" y="220091"/>
                  </a:lnTo>
                  <a:lnTo>
                    <a:pt x="368833" y="214083"/>
                  </a:lnTo>
                  <a:lnTo>
                    <a:pt x="376669" y="210693"/>
                  </a:lnTo>
                  <a:lnTo>
                    <a:pt x="374002" y="204533"/>
                  </a:lnTo>
                  <a:lnTo>
                    <a:pt x="377672" y="197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9566" y="2778822"/>
              <a:ext cx="0" cy="316865"/>
            </a:xfrm>
            <a:custGeom>
              <a:avLst/>
              <a:gdLst/>
              <a:ahLst/>
              <a:cxnLst/>
              <a:rect l="l" t="t" r="r" b="b"/>
              <a:pathLst>
                <a:path w="0" h="316864">
                  <a:moveTo>
                    <a:pt x="0" y="0"/>
                  </a:moveTo>
                  <a:lnTo>
                    <a:pt x="0" y="31640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1993" y="2894661"/>
              <a:ext cx="86332" cy="847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425825" y="1706554"/>
              <a:ext cx="0" cy="911225"/>
            </a:xfrm>
            <a:custGeom>
              <a:avLst/>
              <a:gdLst/>
              <a:ahLst/>
              <a:cxnLst/>
              <a:rect l="l" t="t" r="r" b="b"/>
              <a:pathLst>
                <a:path w="0" h="911225">
                  <a:moveTo>
                    <a:pt x="0" y="0"/>
                  </a:moveTo>
                  <a:lnTo>
                    <a:pt x="0" y="91120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971800" y="3106724"/>
            <a:ext cx="263525" cy="4826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dirty="0" sz="1200" b="1">
                <a:latin typeface="Calibri"/>
                <a:cs typeface="Calibri"/>
              </a:rPr>
              <a:t>S</a:t>
            </a:r>
            <a:r>
              <a:rPr dirty="0" sz="1200" spc="20" b="1">
                <a:latin typeface="Calibri"/>
                <a:cs typeface="Calibri"/>
              </a:rPr>
              <a:t> </a:t>
            </a:r>
            <a:r>
              <a:rPr dirty="0" baseline="-13888" sz="1800" b="1">
                <a:latin typeface="Calibri"/>
                <a:cs typeface="Calibri"/>
              </a:rPr>
              <a:t>1</a:t>
            </a:r>
            <a:endParaRPr baseline="-13888"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9"/>
              </a:spcBef>
            </a:pPr>
            <a:r>
              <a:rPr dirty="0" sz="1200" b="1">
                <a:latin typeface="Calibri"/>
                <a:cs typeface="Calibri"/>
              </a:rPr>
              <a:t>S</a:t>
            </a:r>
            <a:r>
              <a:rPr dirty="0" sz="1200" spc="20" b="1">
                <a:latin typeface="Calibri"/>
                <a:cs typeface="Calibri"/>
              </a:rPr>
              <a:t> </a:t>
            </a:r>
            <a:r>
              <a:rPr dirty="0" baseline="-13888" sz="1800" b="1">
                <a:latin typeface="Calibri"/>
                <a:cs typeface="Calibri"/>
              </a:rPr>
              <a:t>0</a:t>
            </a:r>
            <a:endParaRPr baseline="-13888"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60687" y="1309712"/>
            <a:ext cx="2343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 marR="30480" indent="-11430">
              <a:lnSpc>
                <a:spcPct val="125000"/>
              </a:lnSpc>
              <a:spcBef>
                <a:spcPts val="100"/>
              </a:spcBef>
            </a:pPr>
            <a:r>
              <a:rPr dirty="0" sz="1200" spc="120" b="1">
                <a:latin typeface="Calibri"/>
                <a:cs typeface="Calibri"/>
              </a:rPr>
              <a:t>A</a:t>
            </a:r>
            <a:r>
              <a:rPr dirty="0" baseline="-11574" sz="1800" b="1">
                <a:latin typeface="Calibri"/>
                <a:cs typeface="Calibri"/>
              </a:rPr>
              <a:t>i  </a:t>
            </a:r>
            <a:r>
              <a:rPr dirty="0" sz="1200" b="1">
                <a:latin typeface="Calibri"/>
                <a:cs typeface="Calibri"/>
              </a:rPr>
              <a:t>B</a:t>
            </a:r>
            <a:r>
              <a:rPr dirty="0" sz="1200" spc="-85" b="1">
                <a:latin typeface="Calibri"/>
                <a:cs typeface="Calibri"/>
              </a:rPr>
              <a:t> </a:t>
            </a:r>
            <a:r>
              <a:rPr dirty="0" baseline="-13888" sz="1800" b="1">
                <a:latin typeface="Calibri"/>
                <a:cs typeface="Calibri"/>
              </a:rPr>
              <a:t>i</a:t>
            </a:r>
            <a:endParaRPr baseline="-13888"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87700" y="1416047"/>
            <a:ext cx="2365375" cy="1694180"/>
            <a:chOff x="3187700" y="1416047"/>
            <a:chExt cx="2365375" cy="1694180"/>
          </a:xfrm>
        </p:grpSpPr>
        <p:sp>
          <p:nvSpPr>
            <p:cNvPr id="25" name="object 25"/>
            <p:cNvSpPr/>
            <p:nvPr/>
          </p:nvSpPr>
          <p:spPr>
            <a:xfrm>
              <a:off x="3200400" y="1484309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 h="0">
                  <a:moveTo>
                    <a:pt x="71596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92550" y="2328843"/>
              <a:ext cx="133350" cy="0"/>
            </a:xfrm>
            <a:custGeom>
              <a:avLst/>
              <a:gdLst/>
              <a:ahLst/>
              <a:cxnLst/>
              <a:rect l="l" t="t" r="r" b="b"/>
              <a:pathLst>
                <a:path w="133350" h="0">
                  <a:moveTo>
                    <a:pt x="0" y="0"/>
                  </a:moveTo>
                  <a:lnTo>
                    <a:pt x="1333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92550" y="2665385"/>
              <a:ext cx="133350" cy="0"/>
            </a:xfrm>
            <a:custGeom>
              <a:avLst/>
              <a:gdLst/>
              <a:ahLst/>
              <a:cxnLst/>
              <a:rect l="l" t="t" r="r" b="b"/>
              <a:pathLst>
                <a:path w="133350" h="0">
                  <a:moveTo>
                    <a:pt x="0" y="0"/>
                  </a:moveTo>
                  <a:lnTo>
                    <a:pt x="1333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48125" y="2333598"/>
              <a:ext cx="317500" cy="158750"/>
            </a:xfrm>
            <a:custGeom>
              <a:avLst/>
              <a:gdLst/>
              <a:ahLst/>
              <a:cxnLst/>
              <a:rect l="l" t="t" r="r" b="b"/>
              <a:pathLst>
                <a:path w="317500" h="158750">
                  <a:moveTo>
                    <a:pt x="0" y="3"/>
                  </a:moveTo>
                  <a:lnTo>
                    <a:pt x="497" y="3"/>
                  </a:lnTo>
                  <a:lnTo>
                    <a:pt x="1009" y="-4"/>
                  </a:lnTo>
                  <a:lnTo>
                    <a:pt x="1521" y="3"/>
                  </a:lnTo>
                  <a:lnTo>
                    <a:pt x="65200" y="3228"/>
                  </a:lnTo>
                  <a:lnTo>
                    <a:pt x="124512" y="12477"/>
                  </a:lnTo>
                  <a:lnTo>
                    <a:pt x="178185" y="27113"/>
                  </a:lnTo>
                  <a:lnTo>
                    <a:pt x="224950" y="46497"/>
                  </a:lnTo>
                  <a:lnTo>
                    <a:pt x="263534" y="69991"/>
                  </a:lnTo>
                  <a:lnTo>
                    <a:pt x="292668" y="96956"/>
                  </a:lnTo>
                  <a:lnTo>
                    <a:pt x="311080" y="126755"/>
                  </a:lnTo>
                  <a:lnTo>
                    <a:pt x="317500" y="15875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49712" y="2490764"/>
              <a:ext cx="316230" cy="160655"/>
            </a:xfrm>
            <a:custGeom>
              <a:avLst/>
              <a:gdLst/>
              <a:ahLst/>
              <a:cxnLst/>
              <a:rect l="l" t="t" r="r" b="b"/>
              <a:pathLst>
                <a:path w="316229" h="160655">
                  <a:moveTo>
                    <a:pt x="315913" y="0"/>
                  </a:moveTo>
                  <a:lnTo>
                    <a:pt x="291086" y="62407"/>
                  </a:lnTo>
                  <a:lnTo>
                    <a:pt x="261958" y="89641"/>
                  </a:lnTo>
                  <a:lnTo>
                    <a:pt x="223382" y="113369"/>
                  </a:lnTo>
                  <a:lnTo>
                    <a:pt x="176627" y="132947"/>
                  </a:lnTo>
                  <a:lnTo>
                    <a:pt x="122965" y="147730"/>
                  </a:lnTo>
                  <a:lnTo>
                    <a:pt x="63666" y="157074"/>
                  </a:lnTo>
                  <a:lnTo>
                    <a:pt x="0" y="1603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0797" y="2320898"/>
              <a:ext cx="68264" cy="3429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425825" y="2157396"/>
              <a:ext cx="490855" cy="0"/>
            </a:xfrm>
            <a:custGeom>
              <a:avLst/>
              <a:gdLst/>
              <a:ahLst/>
              <a:cxnLst/>
              <a:rect l="l" t="t" r="r" b="b"/>
              <a:pathLst>
                <a:path w="490854" h="0">
                  <a:moveTo>
                    <a:pt x="49053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13150" y="1930388"/>
              <a:ext cx="303530" cy="0"/>
            </a:xfrm>
            <a:custGeom>
              <a:avLst/>
              <a:gdLst/>
              <a:ahLst/>
              <a:cxnLst/>
              <a:rect l="l" t="t" r="r" b="b"/>
              <a:pathLst>
                <a:path w="303529" h="0">
                  <a:moveTo>
                    <a:pt x="30321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06775" y="2605062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 h="0">
                  <a:moveTo>
                    <a:pt x="50958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613150" y="2376467"/>
              <a:ext cx="303530" cy="0"/>
            </a:xfrm>
            <a:custGeom>
              <a:avLst/>
              <a:gdLst/>
              <a:ahLst/>
              <a:cxnLst/>
              <a:rect l="l" t="t" r="r" b="b"/>
              <a:pathLst>
                <a:path w="303529" h="0">
                  <a:moveTo>
                    <a:pt x="30321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613150" y="2943193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 h="0">
                  <a:moveTo>
                    <a:pt x="36353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379912" y="1593844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 h="0">
                  <a:moveTo>
                    <a:pt x="0" y="0"/>
                  </a:moveTo>
                  <a:lnTo>
                    <a:pt x="3651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379912" y="2039923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0" y="0"/>
                  </a:moveTo>
                  <a:lnTo>
                    <a:pt x="3556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379912" y="2497114"/>
              <a:ext cx="346075" cy="0"/>
            </a:xfrm>
            <a:custGeom>
              <a:avLst/>
              <a:gdLst/>
              <a:ahLst/>
              <a:cxnLst/>
              <a:rect l="l" t="t" r="r" b="b"/>
              <a:pathLst>
                <a:path w="346075" h="0">
                  <a:moveTo>
                    <a:pt x="0" y="0"/>
                  </a:moveTo>
                  <a:lnTo>
                    <a:pt x="3460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89437" y="2943193"/>
              <a:ext cx="346075" cy="0"/>
            </a:xfrm>
            <a:custGeom>
              <a:avLst/>
              <a:gdLst/>
              <a:ahLst/>
              <a:cxnLst/>
              <a:rect l="l" t="t" r="r" b="b"/>
              <a:pathLst>
                <a:path w="346075" h="0">
                  <a:moveTo>
                    <a:pt x="0" y="0"/>
                  </a:moveTo>
                  <a:lnTo>
                    <a:pt x="3460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0472" y="2320898"/>
              <a:ext cx="68264" cy="3429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740275" y="1428747"/>
              <a:ext cx="800100" cy="1668780"/>
            </a:xfrm>
            <a:custGeom>
              <a:avLst/>
              <a:gdLst/>
              <a:ahLst/>
              <a:cxnLst/>
              <a:rect l="l" t="t" r="r" b="b"/>
              <a:pathLst>
                <a:path w="800100" h="1668780">
                  <a:moveTo>
                    <a:pt x="0" y="0"/>
                  </a:moveTo>
                  <a:lnTo>
                    <a:pt x="800100" y="0"/>
                  </a:lnTo>
                  <a:lnTo>
                    <a:pt x="800100" y="1668429"/>
                  </a:lnTo>
                  <a:lnTo>
                    <a:pt x="0" y="166842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805362" y="1476075"/>
            <a:ext cx="90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92662" y="1922152"/>
            <a:ext cx="90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46662" y="2039625"/>
            <a:ext cx="961390" cy="34798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25400" marR="43180" indent="1270">
              <a:lnSpc>
                <a:spcPct val="76400"/>
              </a:lnSpc>
              <a:spcBef>
                <a:spcPts val="439"/>
              </a:spcBef>
              <a:tabLst>
                <a:tab pos="518795" algn="l"/>
                <a:tab pos="701040" algn="l"/>
              </a:tabLst>
            </a:pPr>
            <a:r>
              <a:rPr dirty="0" sz="1200" b="1">
                <a:latin typeface="Calibri"/>
                <a:cs typeface="Calibri"/>
              </a:rPr>
              <a:t>4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X 1	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baseline="-18518" sz="1800" b="1">
                <a:latin typeface="Calibri"/>
                <a:cs typeface="Calibri"/>
              </a:rPr>
              <a:t>F</a:t>
            </a:r>
            <a:r>
              <a:rPr dirty="0" baseline="-18518" sz="1800" spc="37" b="1">
                <a:latin typeface="Calibri"/>
                <a:cs typeface="Calibri"/>
              </a:rPr>
              <a:t> </a:t>
            </a:r>
            <a:r>
              <a:rPr dirty="0" baseline="-25462" sz="1800" b="1">
                <a:latin typeface="Calibri"/>
                <a:cs typeface="Calibri"/>
              </a:rPr>
              <a:t>i  </a:t>
            </a:r>
            <a:r>
              <a:rPr dirty="0" sz="1200" spc="-5" b="1">
                <a:latin typeface="Calibri"/>
                <a:cs typeface="Calibri"/>
              </a:rPr>
              <a:t>MUX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79962" y="2377757"/>
            <a:ext cx="574040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baseline="16203" sz="1800" b="1">
                <a:latin typeface="Calibri"/>
                <a:cs typeface="Calibri"/>
              </a:rPr>
              <a:t>3</a:t>
            </a:r>
            <a:r>
              <a:rPr dirty="0" baseline="16203" sz="1800" spc="397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Select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00400" y="3116226"/>
            <a:ext cx="2167255" cy="405130"/>
            <a:chOff x="3200400" y="3116226"/>
            <a:chExt cx="2167255" cy="405130"/>
          </a:xfrm>
        </p:grpSpPr>
        <p:sp>
          <p:nvSpPr>
            <p:cNvPr id="47" name="object 47"/>
            <p:cNvSpPr/>
            <p:nvPr/>
          </p:nvSpPr>
          <p:spPr>
            <a:xfrm>
              <a:off x="4940300" y="3116226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w="0" h="149225">
                  <a:moveTo>
                    <a:pt x="0" y="0"/>
                  </a:moveTo>
                  <a:lnTo>
                    <a:pt x="0" y="14922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354637" y="3116226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w="0" h="376554">
                  <a:moveTo>
                    <a:pt x="0" y="0"/>
                  </a:moveTo>
                  <a:lnTo>
                    <a:pt x="0" y="37622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200400" y="3279735"/>
              <a:ext cx="1748155" cy="0"/>
            </a:xfrm>
            <a:custGeom>
              <a:avLst/>
              <a:gdLst/>
              <a:ahLst/>
              <a:cxnLst/>
              <a:rect l="l" t="t" r="r" b="b"/>
              <a:pathLst>
                <a:path w="1748154" h="0">
                  <a:moveTo>
                    <a:pt x="174783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200400" y="3508331"/>
              <a:ext cx="2159000" cy="0"/>
            </a:xfrm>
            <a:custGeom>
              <a:avLst/>
              <a:gdLst/>
              <a:ahLst/>
              <a:cxnLst/>
              <a:rect l="l" t="t" r="r" b="b"/>
              <a:pathLst>
                <a:path w="2159000" h="0">
                  <a:moveTo>
                    <a:pt x="21590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5058" y="311626"/>
            <a:ext cx="62388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Applications</a:t>
            </a:r>
            <a:r>
              <a:rPr dirty="0" spc="10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5"/>
              <a:t>Logic</a:t>
            </a:r>
            <a:r>
              <a:rPr dirty="0" spc="10"/>
              <a:t> </a:t>
            </a:r>
            <a:r>
              <a:rPr dirty="0" spc="-15"/>
              <a:t>Microoperations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465" y="1229498"/>
            <a:ext cx="7716520" cy="166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7018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55600" algn="l"/>
              </a:tabLst>
            </a:pPr>
            <a:r>
              <a:rPr dirty="0" sz="2000" b="1">
                <a:latin typeface="Calibri"/>
                <a:cs typeface="Calibri"/>
              </a:rPr>
              <a:t>Logic </a:t>
            </a:r>
            <a:r>
              <a:rPr dirty="0" sz="2000" spc="-10" b="1">
                <a:latin typeface="Calibri"/>
                <a:cs typeface="Calibri"/>
              </a:rPr>
              <a:t>microoperations </a:t>
            </a:r>
            <a:r>
              <a:rPr dirty="0" sz="2000" spc="-5" b="1">
                <a:latin typeface="Calibri"/>
                <a:cs typeface="Calibri"/>
              </a:rPr>
              <a:t>can </a:t>
            </a:r>
            <a:r>
              <a:rPr dirty="0" sz="2000" b="1">
                <a:latin typeface="Calibri"/>
                <a:cs typeface="Calibri"/>
              </a:rPr>
              <a:t>be used </a:t>
            </a:r>
            <a:r>
              <a:rPr dirty="0" sz="2000" spc="-10" b="1">
                <a:latin typeface="Calibri"/>
                <a:cs typeface="Calibri"/>
              </a:rPr>
              <a:t>to </a:t>
            </a:r>
            <a:r>
              <a:rPr dirty="0" sz="2000" spc="-5" b="1">
                <a:latin typeface="Calibri"/>
                <a:cs typeface="Calibri"/>
              </a:rPr>
              <a:t>manipulate </a:t>
            </a:r>
            <a:r>
              <a:rPr dirty="0" sz="2000" b="1">
                <a:latin typeface="Calibri"/>
                <a:cs typeface="Calibri"/>
              </a:rPr>
              <a:t>individual bits or a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portions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 a </a:t>
            </a:r>
            <a:r>
              <a:rPr dirty="0" sz="2000" spc="-15" b="1">
                <a:latin typeface="Calibri"/>
                <a:cs typeface="Calibri"/>
              </a:rPr>
              <a:t>word</a:t>
            </a:r>
            <a:r>
              <a:rPr dirty="0" sz="2000" b="1">
                <a:latin typeface="Calibri"/>
                <a:cs typeface="Calibri"/>
              </a:rPr>
              <a:t> in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S UI Gothic"/>
              <a:buChar char="➢"/>
            </a:pP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MS UI Gothic"/>
              <a:buChar char="➢"/>
              <a:tabLst>
                <a:tab pos="355600" algn="l"/>
              </a:tabLst>
            </a:pPr>
            <a:r>
              <a:rPr dirty="0" sz="2000" spc="-5" b="1">
                <a:latin typeface="Calibri"/>
                <a:cs typeface="Calibri"/>
              </a:rPr>
              <a:t>Consider the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data</a:t>
            </a:r>
            <a:r>
              <a:rPr dirty="0" sz="2000" spc="-5" b="1">
                <a:latin typeface="Calibri"/>
                <a:cs typeface="Calibri"/>
              </a:rPr>
              <a:t> in</a:t>
            </a:r>
            <a:r>
              <a:rPr dirty="0" sz="2000" b="1">
                <a:latin typeface="Calibri"/>
                <a:cs typeface="Calibri"/>
              </a:rPr>
              <a:t> a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register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A.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another </a:t>
            </a:r>
            <a:r>
              <a:rPr dirty="0" sz="2000" spc="-30" b="1">
                <a:latin typeface="Calibri"/>
                <a:cs typeface="Calibri"/>
              </a:rPr>
              <a:t>register,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B,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bit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data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that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will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be </a:t>
            </a:r>
            <a:r>
              <a:rPr dirty="0" sz="2000" spc="-5" b="1">
                <a:latin typeface="Calibri"/>
                <a:cs typeface="Calibri"/>
              </a:rPr>
              <a:t>used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to</a:t>
            </a:r>
            <a:r>
              <a:rPr dirty="0" sz="2000" b="1">
                <a:latin typeface="Calibri"/>
                <a:cs typeface="Calibri"/>
              </a:rPr>
              <a:t> modify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 </a:t>
            </a:r>
            <a:r>
              <a:rPr dirty="0" sz="2000" spc="-10" b="1">
                <a:latin typeface="Calibri"/>
                <a:cs typeface="Calibri"/>
              </a:rPr>
              <a:t>contents</a:t>
            </a:r>
            <a:r>
              <a:rPr dirty="0" sz="2000" b="1">
                <a:latin typeface="Calibri"/>
                <a:cs typeface="Calibri"/>
              </a:rPr>
              <a:t> of 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664" y="3224698"/>
            <a:ext cx="2426335" cy="25323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60"/>
              </a:spcBef>
              <a:buFont typeface="MS UI Gothic"/>
              <a:buChar char="➢"/>
              <a:tabLst>
                <a:tab pos="298450" algn="l"/>
              </a:tabLst>
            </a:pPr>
            <a:r>
              <a:rPr dirty="0" sz="1800" spc="-5" b="1">
                <a:latin typeface="Calibri"/>
                <a:cs typeface="Calibri"/>
              </a:rPr>
              <a:t>Selective-set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60"/>
              </a:spcBef>
              <a:buFont typeface="MS UI Gothic"/>
              <a:buChar char="➢"/>
              <a:tabLst>
                <a:tab pos="298450" algn="l"/>
              </a:tabLst>
            </a:pPr>
            <a:r>
              <a:rPr dirty="0" sz="1800" spc="-5" b="1">
                <a:latin typeface="Calibri"/>
                <a:cs typeface="Calibri"/>
              </a:rPr>
              <a:t>Selective-complement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60"/>
              </a:spcBef>
              <a:buFont typeface="MS UI Gothic"/>
              <a:buChar char="➢"/>
              <a:tabLst>
                <a:tab pos="298450" algn="l"/>
              </a:tabLst>
            </a:pPr>
            <a:r>
              <a:rPr dirty="0" sz="1800" spc="-5" b="1">
                <a:latin typeface="Calibri"/>
                <a:cs typeface="Calibri"/>
              </a:rPr>
              <a:t>Selective-clear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60"/>
              </a:spcBef>
              <a:buFont typeface="MS UI Gothic"/>
              <a:buChar char="➢"/>
              <a:tabLst>
                <a:tab pos="298450" algn="l"/>
              </a:tabLst>
            </a:pPr>
            <a:r>
              <a:rPr dirty="0" sz="1800" spc="-5" b="1">
                <a:latin typeface="Calibri"/>
                <a:cs typeface="Calibri"/>
              </a:rPr>
              <a:t>Mask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(Delete)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60"/>
              </a:spcBef>
              <a:buFont typeface="MS UI Gothic"/>
              <a:buChar char="➢"/>
              <a:tabLst>
                <a:tab pos="298450" algn="l"/>
              </a:tabLst>
            </a:pPr>
            <a:r>
              <a:rPr dirty="0" sz="1800" b="1">
                <a:latin typeface="Calibri"/>
                <a:cs typeface="Calibri"/>
              </a:rPr>
              <a:t>Clear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60"/>
              </a:spcBef>
              <a:buFont typeface="MS UI Gothic"/>
              <a:buChar char="➢"/>
              <a:tabLst>
                <a:tab pos="298450" algn="l"/>
              </a:tabLst>
            </a:pPr>
            <a:r>
              <a:rPr dirty="0" sz="1800" b="1">
                <a:latin typeface="Calibri"/>
                <a:cs typeface="Calibri"/>
              </a:rPr>
              <a:t>Insert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60"/>
              </a:spcBef>
              <a:buFont typeface="MS UI Gothic"/>
              <a:buChar char="➢"/>
              <a:tabLst>
                <a:tab pos="298450" algn="l"/>
              </a:tabLst>
            </a:pPr>
            <a:r>
              <a:rPr dirty="0" sz="1800" spc="-5" b="1">
                <a:latin typeface="Calibri"/>
                <a:cs typeface="Calibri"/>
              </a:rPr>
              <a:t>Compare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2984" y="3224698"/>
            <a:ext cx="1463040" cy="25323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60"/>
              </a:spcBef>
            </a:pP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Symbol"/>
                <a:cs typeface="Symbol"/>
              </a:rPr>
              <a:t>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algn="just" marL="12700" marR="423545">
              <a:lnSpc>
                <a:spcPts val="2820"/>
              </a:lnSpc>
              <a:spcBef>
                <a:spcPts val="200"/>
              </a:spcBef>
            </a:pP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>
                <a:latin typeface="Symbol"/>
                <a:cs typeface="Symbol"/>
              </a:rPr>
              <a:t>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A </a:t>
            </a:r>
            <a:r>
              <a:rPr dirty="0" sz="1800" spc="-420">
                <a:latin typeface="Symbol"/>
                <a:cs typeface="Symbol"/>
              </a:rPr>
              <a:t>Ⓒ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B 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>
                <a:latin typeface="Symbol"/>
                <a:cs typeface="Symbol"/>
              </a:rPr>
              <a:t>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•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B’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 </a:t>
            </a:r>
            <a:r>
              <a:rPr dirty="0" sz="1800">
                <a:latin typeface="Symbol"/>
                <a:cs typeface="Symbol"/>
              </a:rPr>
              <a:t>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A • B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>
                <a:latin typeface="Symbol"/>
                <a:cs typeface="Symbol"/>
              </a:rPr>
              <a:t>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A </a:t>
            </a:r>
            <a:r>
              <a:rPr dirty="0" sz="1800" spc="-420">
                <a:latin typeface="Symbol"/>
                <a:cs typeface="Symbol"/>
              </a:rPr>
              <a:t>Ⓒ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459"/>
              </a:spcBef>
            </a:pP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>
                <a:latin typeface="Symbol"/>
                <a:cs typeface="Symbol"/>
              </a:rPr>
              <a:t>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(A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•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B)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660"/>
              </a:spcBef>
            </a:pPr>
            <a:r>
              <a:rPr dirty="0" sz="1800" b="1">
                <a:latin typeface="Calibri"/>
                <a:cs typeface="Calibri"/>
              </a:rPr>
              <a:t>A </a:t>
            </a:r>
            <a:r>
              <a:rPr dirty="0" sz="1800">
                <a:latin typeface="Symbol"/>
                <a:cs typeface="Symbol"/>
              </a:rPr>
              <a:t>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A </a:t>
            </a:r>
            <a:r>
              <a:rPr dirty="0" sz="1800" spc="-420">
                <a:latin typeface="Symbol"/>
                <a:cs typeface="Symbol"/>
              </a:rPr>
              <a:t>Ⓒ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5900" y="292100"/>
          <a:ext cx="8724900" cy="627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0"/>
              </a:tblGrid>
              <a:tr h="642937">
                <a:tc>
                  <a:txBody>
                    <a:bodyPr/>
                    <a:lstStyle/>
                    <a:p>
                      <a:pPr algn="ctr" marR="673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Applications</a:t>
                      </a:r>
                      <a:r>
                        <a:rPr dirty="0" sz="3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3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Logic</a:t>
                      </a:r>
                      <a:r>
                        <a:rPr dirty="0" sz="3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5">
                          <a:latin typeface="Calibri"/>
                          <a:cs typeface="Calibri"/>
                        </a:rPr>
                        <a:t>Microoperations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</a:tcPr>
                </a:tc>
              </a:tr>
              <a:tr h="87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solidFill>
                      <a:srgbClr val="4A7EBB"/>
                    </a:solidFill>
                  </a:tcPr>
                </a:tc>
              </a:tr>
              <a:tr h="27757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1.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In a</a:t>
                      </a:r>
                      <a:r>
                        <a:rPr dirty="0" sz="2000" spc="-5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heavy" sz="2000" spc="-5" b="1">
                          <a:solidFill>
                            <a:srgbClr val="4F81BD"/>
                          </a:solidFill>
                          <a:uFill>
                            <a:solidFill>
                              <a:srgbClr val="4F81BD"/>
                            </a:solidFill>
                          </a:uFill>
                          <a:latin typeface="Calibri"/>
                          <a:cs typeface="Calibri"/>
                        </a:rPr>
                        <a:t>selective </a:t>
                      </a:r>
                      <a:r>
                        <a:rPr dirty="0" u="heavy" sz="2000" spc="-10" b="1">
                          <a:solidFill>
                            <a:srgbClr val="4F81BD"/>
                          </a:solidFill>
                          <a:uFill>
                            <a:solidFill>
                              <a:srgbClr val="4F81BD"/>
                            </a:solidFill>
                          </a:uFill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u="heavy" sz="2000" b="1">
                          <a:solidFill>
                            <a:srgbClr val="4F81BD"/>
                          </a:solidFill>
                          <a:uFill>
                            <a:solidFill>
                              <a:srgbClr val="4F81BD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heavy" sz="2000" spc="-10" b="1">
                          <a:solidFill>
                            <a:srgbClr val="4F81BD"/>
                          </a:solidFill>
                          <a:uFill>
                            <a:solidFill>
                              <a:srgbClr val="4F81BD"/>
                            </a:solidFill>
                          </a:uFill>
                          <a:latin typeface="Calibri"/>
                          <a:cs typeface="Calibri"/>
                        </a:rPr>
                        <a:t>operation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bit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pattern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in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B is used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 i="1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2000" spc="-5" b="1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certain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bits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in A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920239">
                        <a:lnSpc>
                          <a:spcPct val="100000"/>
                        </a:lnSpc>
                        <a:tabLst>
                          <a:tab pos="2834005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1 1 0 0	</a:t>
                      </a:r>
                      <a:r>
                        <a:rPr dirty="0" sz="2000" spc="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3504" sz="1950" spc="7" b="1">
                          <a:latin typeface="Calibri"/>
                          <a:cs typeface="Calibri"/>
                        </a:rPr>
                        <a:t>t</a:t>
                      </a:r>
                      <a:endParaRPr baseline="-23504" sz="1950">
                        <a:latin typeface="Calibri"/>
                        <a:cs typeface="Calibri"/>
                      </a:endParaRPr>
                    </a:p>
                    <a:p>
                      <a:pPr marL="1920239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2834005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 0 1 0	B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20239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2834005" algn="l"/>
                          <a:tab pos="378714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1 1 1 0	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3504" sz="1950" spc="15" b="1">
                          <a:latin typeface="Calibri"/>
                          <a:cs typeface="Calibri"/>
                        </a:rPr>
                        <a:t>t+1	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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0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B)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435609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a bit in B is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1,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same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position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in A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gets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1,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otherwise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that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4455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</a:tr>
              <a:tr h="27424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2.</a:t>
                      </a:r>
                      <a:r>
                        <a:rPr dirty="0" sz="20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320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baseline="27777" sz="3000" spc="-480" b="1">
                          <a:latin typeface="Calibri"/>
                          <a:cs typeface="Calibri"/>
                        </a:rPr>
                        <a:t>bi</a:t>
                      </a:r>
                      <a:r>
                        <a:rPr dirty="0" sz="2000" spc="-32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27777" sz="3000" spc="-48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27777" sz="3000" spc="22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27777" sz="3000" spc="-63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000" spc="-42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baseline="27777" sz="3000" spc="-63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2000" spc="-42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baseline="27777" sz="3000" spc="-63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000" spc="-42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ec</a:t>
                      </a:r>
                      <a:r>
                        <a:rPr dirty="0" baseline="27777" sz="3000" spc="-630" b="1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2000" spc="-42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27777" sz="3000" spc="-63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000" spc="-42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iv</a:t>
                      </a:r>
                      <a:r>
                        <a:rPr dirty="0" baseline="27777" sz="3000" spc="-63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000" spc="-42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27777" sz="3000" spc="-630" b="1">
                          <a:latin typeface="Calibri"/>
                          <a:cs typeface="Calibri"/>
                        </a:rPr>
                        <a:t>ps</a:t>
                      </a:r>
                      <a:r>
                        <a:rPr dirty="0" sz="2000" spc="-42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co</a:t>
                      </a:r>
                      <a:r>
                        <a:rPr dirty="0" baseline="27777" sz="3000" spc="-630" b="1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2000" spc="-42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baseline="27777" sz="3000" spc="-63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000" spc="-35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43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2000" spc="-43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baseline="27777" sz="3000" spc="-644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000" spc="-43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27777" sz="3000" spc="-644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000" spc="-43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baseline="27777" sz="3000" spc="-644" b="1">
                          <a:latin typeface="Calibri"/>
                          <a:cs typeface="Calibri"/>
                        </a:rPr>
                        <a:t>vi</a:t>
                      </a:r>
                      <a:r>
                        <a:rPr dirty="0" sz="2000" spc="-43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27777" sz="3000" spc="-644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2000" spc="-43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baseline="27777" sz="3000" spc="-644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2000" spc="-43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27777" sz="3000" spc="-644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baseline="27777" sz="3000" spc="-569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31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baseline="27777" sz="3000" spc="-465" b="1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2000" spc="-310" b="1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baseline="27777" sz="3000" spc="-465" b="1">
                          <a:latin typeface="Calibri"/>
                          <a:cs typeface="Calibri"/>
                        </a:rPr>
                        <a:t>al</a:t>
                      </a:r>
                      <a:r>
                        <a:rPr dirty="0" sz="2000" spc="-31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27777" sz="3000" spc="-465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2000" spc="-310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baseline="27777" sz="3000" spc="-46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000" spc="-310" b="1">
                          <a:latin typeface="Calibri"/>
                          <a:cs typeface="Calibri"/>
                        </a:rPr>
                        <a:t>ation,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bit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 b="1">
                          <a:latin typeface="Calibri"/>
                          <a:cs typeface="Calibri"/>
                        </a:rPr>
                        <a:t>pattern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0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used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to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434340">
                        <a:lnSpc>
                          <a:spcPct val="100000"/>
                        </a:lnSpc>
                      </a:pPr>
                      <a:r>
                        <a:rPr dirty="0" sz="2000" spc="-10" b="1" i="1">
                          <a:latin typeface="Calibri"/>
                          <a:cs typeface="Calibri"/>
                        </a:rPr>
                        <a:t>complement</a:t>
                      </a:r>
                      <a:r>
                        <a:rPr dirty="0" sz="2000" spc="-15" b="1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certain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bits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20239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2834005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1 1 0 0	</a:t>
                      </a:r>
                      <a:r>
                        <a:rPr dirty="0" sz="2000" spc="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3504" sz="1950" spc="7" b="1">
                          <a:latin typeface="Calibri"/>
                          <a:cs typeface="Calibri"/>
                        </a:rPr>
                        <a:t>t</a:t>
                      </a:r>
                      <a:endParaRPr baseline="-23504" sz="1950">
                        <a:latin typeface="Calibri"/>
                        <a:cs typeface="Calibri"/>
                      </a:endParaRPr>
                    </a:p>
                    <a:p>
                      <a:pPr marL="1920239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2834005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 0 1 0	B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20239">
                        <a:lnSpc>
                          <a:spcPct val="100000"/>
                        </a:lnSpc>
                        <a:spcBef>
                          <a:spcPts val="1700"/>
                        </a:spcBef>
                        <a:tabLst>
                          <a:tab pos="2834005" algn="l"/>
                          <a:tab pos="378714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0 1 1 0	A</a:t>
                      </a:r>
                      <a:r>
                        <a:rPr dirty="0" baseline="-23504" sz="195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-23504" sz="1950" spc="-7" b="1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baseline="-23504" sz="1950" b="1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23504" sz="195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(A 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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000" spc="-18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Ⓒ</a:t>
                      </a:r>
                      <a:r>
                        <a:rPr dirty="0" sz="20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B)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434340" marR="47434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a bit in B is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1,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same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position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in A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gets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complemented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its </a:t>
                      </a:r>
                      <a:r>
                        <a:rPr dirty="0" sz="2000" spc="-4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original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value,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otherwise it is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unchanged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8292" y="4106247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 h="0">
                <a:moveTo>
                  <a:pt x="0" y="0"/>
                </a:moveTo>
                <a:lnTo>
                  <a:pt x="2310557" y="0"/>
                </a:lnTo>
              </a:path>
            </a:pathLst>
          </a:custGeom>
          <a:ln w="16619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5900" y="292100"/>
          <a:ext cx="8724900" cy="627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0"/>
              </a:tblGrid>
              <a:tr h="642937">
                <a:tc>
                  <a:txBody>
                    <a:bodyPr/>
                    <a:lstStyle/>
                    <a:p>
                      <a:pPr algn="ctr" marR="673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Applications</a:t>
                      </a:r>
                      <a:r>
                        <a:rPr dirty="0" sz="3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3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Logic</a:t>
                      </a:r>
                      <a:r>
                        <a:rPr dirty="0" sz="3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5">
                          <a:latin typeface="Calibri"/>
                          <a:cs typeface="Calibri"/>
                        </a:rPr>
                        <a:t>Microoperations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</a:tcPr>
                </a:tc>
              </a:tr>
              <a:tr h="87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solidFill>
                      <a:srgbClr val="4A7EBB"/>
                    </a:solidFill>
                  </a:tcPr>
                </a:tc>
              </a:tr>
              <a:tr h="2775743">
                <a:tc>
                  <a:txBody>
                    <a:bodyPr/>
                    <a:lstStyle/>
                    <a:p>
                      <a:pPr marL="434340" marR="323215" indent="-3429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3.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In a</a:t>
                      </a:r>
                      <a:r>
                        <a:rPr dirty="0" sz="200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heavy" sz="2000" spc="-5" b="1">
                          <a:solidFill>
                            <a:srgbClr val="4F81BD"/>
                          </a:solidFill>
                          <a:uFill>
                            <a:solidFill>
                              <a:srgbClr val="4F81BD"/>
                            </a:solidFill>
                          </a:uFill>
                          <a:latin typeface="Calibri"/>
                          <a:cs typeface="Calibri"/>
                        </a:rPr>
                        <a:t>selective</a:t>
                      </a:r>
                      <a:r>
                        <a:rPr dirty="0" u="heavy" sz="2000" b="1">
                          <a:solidFill>
                            <a:srgbClr val="4F81BD"/>
                          </a:solidFill>
                          <a:uFill>
                            <a:solidFill>
                              <a:srgbClr val="4F81BD"/>
                            </a:solidFill>
                          </a:uFill>
                          <a:latin typeface="Calibri"/>
                          <a:cs typeface="Calibri"/>
                        </a:rPr>
                        <a:t> clear</a:t>
                      </a:r>
                      <a:r>
                        <a:rPr dirty="0" sz="2000" spc="-1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operation,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the bit</a:t>
                      </a:r>
                      <a:r>
                        <a:rPr dirty="0" sz="20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 b="1">
                          <a:latin typeface="Calibri"/>
                          <a:cs typeface="Calibri"/>
                        </a:rPr>
                        <a:t>pattern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in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B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is</a:t>
                      </a:r>
                      <a:r>
                        <a:rPr dirty="0" sz="20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used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 i="1">
                          <a:latin typeface="Calibri"/>
                          <a:cs typeface="Calibri"/>
                        </a:rPr>
                        <a:t>clear</a:t>
                      </a:r>
                      <a:r>
                        <a:rPr dirty="0" sz="2000" b="1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certain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bits </a:t>
                      </a:r>
                      <a:r>
                        <a:rPr dirty="0" sz="2000" spc="-434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20239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2834005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1 1 0 0	</a:t>
                      </a:r>
                      <a:r>
                        <a:rPr dirty="0" sz="2000" spc="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3504" sz="1950" spc="7" b="1">
                          <a:latin typeface="Calibri"/>
                          <a:cs typeface="Calibri"/>
                        </a:rPr>
                        <a:t>t</a:t>
                      </a:r>
                      <a:endParaRPr baseline="-23504" sz="1950">
                        <a:latin typeface="Calibri"/>
                        <a:cs typeface="Calibri"/>
                      </a:endParaRPr>
                    </a:p>
                    <a:p>
                      <a:pPr marL="1920239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2834005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 0 1 0	B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20239">
                        <a:lnSpc>
                          <a:spcPct val="100000"/>
                        </a:lnSpc>
                        <a:spcBef>
                          <a:spcPts val="1705"/>
                        </a:spcBef>
                        <a:tabLst>
                          <a:tab pos="2834005" algn="l"/>
                          <a:tab pos="378714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0 1 0 0	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3504" sz="1950" spc="15" b="1">
                          <a:latin typeface="Calibri"/>
                          <a:cs typeface="Calibri"/>
                        </a:rPr>
                        <a:t>t+1	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sz="20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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000" spc="2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</a:t>
                      </a:r>
                      <a:r>
                        <a:rPr dirty="0" sz="20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B’)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434340" marR="548005" indent="127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a bit in B is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1,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same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position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in A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gets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0,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otherwise it is </a:t>
                      </a:r>
                      <a:r>
                        <a:rPr dirty="0" sz="2000" spc="-4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unchanged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4455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</a:tr>
              <a:tr h="2742406">
                <a:tc>
                  <a:txBody>
                    <a:bodyPr/>
                    <a:lstStyle/>
                    <a:p>
                      <a:pPr marL="1005840" marR="791210" indent="-91440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1919605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4.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In a</a:t>
                      </a:r>
                      <a:r>
                        <a:rPr dirty="0" sz="2000" spc="-5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heavy" sz="2000" spc="-5" b="1">
                          <a:solidFill>
                            <a:srgbClr val="4F81BD"/>
                          </a:solidFill>
                          <a:uFill>
                            <a:solidFill>
                              <a:srgbClr val="4F81BD"/>
                            </a:solidFill>
                          </a:uFill>
                          <a:latin typeface="Calibri"/>
                          <a:cs typeface="Calibri"/>
                        </a:rPr>
                        <a:t>mask</a:t>
                      </a:r>
                      <a:r>
                        <a:rPr dirty="0" sz="2000" b="1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operation,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the bit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 b="1">
                          <a:latin typeface="Calibri"/>
                          <a:cs typeface="Calibri"/>
                        </a:rPr>
                        <a:t>pattern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in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is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used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 i="1">
                          <a:latin typeface="Calibri"/>
                          <a:cs typeface="Calibri"/>
                        </a:rPr>
                        <a:t>clear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certain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bits in A </a:t>
                      </a:r>
                      <a:r>
                        <a:rPr dirty="0" sz="2000" spc="-434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1 1 0 0	</a:t>
                      </a:r>
                      <a:r>
                        <a:rPr dirty="0" sz="2000" spc="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3504" sz="1950" spc="7" b="1">
                          <a:latin typeface="Calibri"/>
                          <a:cs typeface="Calibri"/>
                        </a:rPr>
                        <a:t>t</a:t>
                      </a:r>
                      <a:endParaRPr baseline="-23504" sz="1950">
                        <a:latin typeface="Calibri"/>
                        <a:cs typeface="Calibri"/>
                      </a:endParaRPr>
                    </a:p>
                    <a:p>
                      <a:pPr marL="1920239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2834005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 0 1 0	B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20239">
                        <a:lnSpc>
                          <a:spcPct val="100000"/>
                        </a:lnSpc>
                        <a:spcBef>
                          <a:spcPts val="1700"/>
                        </a:spcBef>
                        <a:tabLst>
                          <a:tab pos="2834005" algn="l"/>
                          <a:tab pos="378714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1 0 0 0	</a:t>
                      </a:r>
                      <a:r>
                        <a:rPr dirty="0" sz="2000" spc="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3504" sz="1950" spc="15" b="1">
                          <a:latin typeface="Calibri"/>
                          <a:cs typeface="Calibri"/>
                        </a:rPr>
                        <a:t>t+1	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sz="20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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000" spc="2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</a:t>
                      </a:r>
                      <a:r>
                        <a:rPr dirty="0" sz="20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B)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34340" marR="548005" indent="1270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a bit in B is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0,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same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position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in A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gets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0,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otherwise it is </a:t>
                      </a:r>
                      <a:r>
                        <a:rPr dirty="0" sz="2000" spc="-4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unchanged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5058" y="311626"/>
            <a:ext cx="62388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Applications</a:t>
            </a:r>
            <a:r>
              <a:rPr dirty="0" spc="10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5"/>
              <a:t>Logic</a:t>
            </a:r>
            <a:r>
              <a:rPr dirty="0" spc="10"/>
              <a:t> </a:t>
            </a:r>
            <a:r>
              <a:rPr dirty="0" spc="-15"/>
              <a:t>Microoperations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640" y="1183461"/>
            <a:ext cx="8288020" cy="1414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5.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 a</a:t>
            </a:r>
            <a:r>
              <a:rPr dirty="0" sz="2000" spc="-5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u="heavy" sz="2000" spc="-5" b="1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clear</a:t>
            </a:r>
            <a:r>
              <a:rPr dirty="0" sz="2000" spc="5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operation,</a:t>
            </a:r>
            <a:r>
              <a:rPr dirty="0" sz="2000" b="1">
                <a:latin typeface="Calibri"/>
                <a:cs typeface="Calibri"/>
              </a:rPr>
              <a:t> if the bits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 the </a:t>
            </a:r>
            <a:r>
              <a:rPr dirty="0" sz="2000" spc="-5" b="1">
                <a:latin typeface="Calibri"/>
                <a:cs typeface="Calibri"/>
              </a:rPr>
              <a:t>same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position</a:t>
            </a:r>
            <a:r>
              <a:rPr dirty="0" sz="2000" b="1">
                <a:latin typeface="Calibri"/>
                <a:cs typeface="Calibri"/>
              </a:rPr>
              <a:t> in A and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 </a:t>
            </a:r>
            <a:r>
              <a:rPr dirty="0" sz="2000" spc="-10" b="1">
                <a:latin typeface="Calibri"/>
                <a:cs typeface="Calibri"/>
              </a:rPr>
              <a:t>are</a:t>
            </a:r>
            <a:r>
              <a:rPr dirty="0" sz="2000" b="1">
                <a:latin typeface="Calibri"/>
                <a:cs typeface="Calibri"/>
              </a:rPr>
              <a:t> the </a:t>
            </a:r>
            <a:r>
              <a:rPr dirty="0" sz="2000" spc="-5" b="1">
                <a:latin typeface="Calibri"/>
                <a:cs typeface="Calibri"/>
              </a:rPr>
              <a:t>same,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they </a:t>
            </a:r>
            <a:r>
              <a:rPr dirty="0" sz="2000" spc="-10" b="1">
                <a:latin typeface="Calibri"/>
                <a:cs typeface="Calibri"/>
              </a:rPr>
              <a:t>are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cleared</a:t>
            </a:r>
            <a:r>
              <a:rPr dirty="0" sz="2000" b="1">
                <a:latin typeface="Calibri"/>
                <a:cs typeface="Calibri"/>
              </a:rPr>
              <a:t> in </a:t>
            </a:r>
            <a:r>
              <a:rPr dirty="0" sz="2000" spc="10" b="1">
                <a:latin typeface="Calibri"/>
                <a:cs typeface="Calibri"/>
              </a:rPr>
              <a:t>A,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otherwise </a:t>
            </a:r>
            <a:r>
              <a:rPr dirty="0" sz="2000" spc="-5" b="1">
                <a:latin typeface="Calibri"/>
                <a:cs typeface="Calibri"/>
              </a:rPr>
              <a:t>they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are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set</a:t>
            </a:r>
            <a:r>
              <a:rPr dirty="0" sz="2000" b="1">
                <a:latin typeface="Calibri"/>
                <a:cs typeface="Calibri"/>
              </a:rPr>
              <a:t> in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854200">
              <a:lnSpc>
                <a:spcPct val="100000"/>
              </a:lnSpc>
              <a:spcBef>
                <a:spcPts val="480"/>
              </a:spcBef>
              <a:tabLst>
                <a:tab pos="2767965" algn="l"/>
              </a:tabLst>
            </a:pPr>
            <a:r>
              <a:rPr dirty="0" sz="2000" b="1">
                <a:latin typeface="Calibri"/>
                <a:cs typeface="Calibri"/>
              </a:rPr>
              <a:t>1 1 0 0	</a:t>
            </a:r>
            <a:r>
              <a:rPr dirty="0" sz="2000" spc="5" b="1">
                <a:latin typeface="Calibri"/>
                <a:cs typeface="Calibri"/>
              </a:rPr>
              <a:t>A</a:t>
            </a:r>
            <a:r>
              <a:rPr dirty="0" baseline="-23504" sz="1950" spc="7" b="1">
                <a:latin typeface="Calibri"/>
                <a:cs typeface="Calibri"/>
              </a:rPr>
              <a:t>t</a:t>
            </a:r>
            <a:endParaRPr baseline="-23504" sz="1950">
              <a:latin typeface="Calibri"/>
              <a:cs typeface="Calibri"/>
            </a:endParaRPr>
          </a:p>
          <a:p>
            <a:pPr marL="1854200">
              <a:lnSpc>
                <a:spcPct val="100000"/>
              </a:lnSpc>
              <a:spcBef>
                <a:spcPts val="860"/>
              </a:spcBef>
              <a:tabLst>
                <a:tab pos="2767965" algn="l"/>
              </a:tabLst>
            </a:pPr>
            <a:r>
              <a:rPr dirty="0" sz="2000" b="1">
                <a:latin typeface="Calibri"/>
                <a:cs typeface="Calibri"/>
              </a:rPr>
              <a:t>1 0 1 0	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39" y="2789142"/>
            <a:ext cx="7131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0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1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1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5139" y="2858568"/>
            <a:ext cx="4591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5277" sz="3000" spc="7" b="1">
                <a:latin typeface="Calibri"/>
                <a:cs typeface="Calibri"/>
              </a:rPr>
              <a:t>A</a:t>
            </a:r>
            <a:r>
              <a:rPr dirty="0" sz="1300" spc="5" b="1">
                <a:latin typeface="Calibri"/>
                <a:cs typeface="Calibri"/>
              </a:rPr>
              <a:t>t+1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3221" y="2789142"/>
            <a:ext cx="13843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(A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b="1">
                <a:latin typeface="Calibri"/>
                <a:cs typeface="Calibri"/>
              </a:rPr>
              <a:t>A </a:t>
            </a:r>
            <a:r>
              <a:rPr dirty="0" sz="2000" spc="-185" b="1">
                <a:latin typeface="Calibri"/>
                <a:cs typeface="Calibri"/>
              </a:rPr>
              <a:t> </a:t>
            </a:r>
            <a:r>
              <a:rPr dirty="0" sz="2000" spc="-465">
                <a:latin typeface="Symbol"/>
                <a:cs typeface="Symbol"/>
              </a:rPr>
              <a:t>Ⓒ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5058" y="311626"/>
            <a:ext cx="62388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Applications</a:t>
            </a:r>
            <a:r>
              <a:rPr dirty="0" spc="10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5"/>
              <a:t>Logic</a:t>
            </a:r>
            <a:r>
              <a:rPr dirty="0" spc="10"/>
              <a:t> </a:t>
            </a:r>
            <a:r>
              <a:rPr dirty="0" spc="-15"/>
              <a:t>Microoperations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440" y="1058048"/>
            <a:ext cx="836993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dirty="0" sz="2000" spc="-5" b="1">
                <a:latin typeface="Calibri"/>
                <a:cs typeface="Calibri"/>
              </a:rPr>
              <a:t>6.		</a:t>
            </a:r>
            <a:r>
              <a:rPr dirty="0" sz="2000" b="1">
                <a:latin typeface="Calibri"/>
                <a:cs typeface="Calibri"/>
              </a:rPr>
              <a:t>An</a:t>
            </a:r>
            <a:r>
              <a:rPr dirty="0" sz="2000" spc="-5" b="1">
                <a:latin typeface="Calibri"/>
                <a:cs typeface="Calibri"/>
              </a:rPr>
              <a:t> insert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operation</a:t>
            </a:r>
            <a:r>
              <a:rPr dirty="0" sz="2000" b="1">
                <a:latin typeface="Calibri"/>
                <a:cs typeface="Calibri"/>
              </a:rPr>
              <a:t> is </a:t>
            </a:r>
            <a:r>
              <a:rPr dirty="0" sz="2000" spc="-5" b="1">
                <a:latin typeface="Calibri"/>
                <a:cs typeface="Calibri"/>
              </a:rPr>
              <a:t>used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introduce</a:t>
            </a:r>
            <a:r>
              <a:rPr dirty="0" sz="2000" b="1">
                <a:latin typeface="Calibri"/>
                <a:cs typeface="Calibri"/>
              </a:rPr>
              <a:t> a </a:t>
            </a:r>
            <a:r>
              <a:rPr dirty="0" sz="2000" spc="-5" b="1">
                <a:latin typeface="Calibri"/>
                <a:cs typeface="Calibri"/>
              </a:rPr>
              <a:t>specific</a:t>
            </a:r>
            <a:r>
              <a:rPr dirty="0" sz="2000" b="1">
                <a:latin typeface="Calibri"/>
                <a:cs typeface="Calibri"/>
              </a:rPr>
              <a:t> bit </a:t>
            </a:r>
            <a:r>
              <a:rPr dirty="0" sz="2000" spc="-10" b="1">
                <a:latin typeface="Calibri"/>
                <a:cs typeface="Calibri"/>
              </a:rPr>
              <a:t>pattern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into</a:t>
            </a:r>
            <a:r>
              <a:rPr dirty="0" sz="2000" b="1">
                <a:latin typeface="Calibri"/>
                <a:cs typeface="Calibri"/>
              </a:rPr>
              <a:t> A </a:t>
            </a:r>
            <a:r>
              <a:rPr dirty="0" sz="2000" spc="-25" b="1">
                <a:latin typeface="Calibri"/>
                <a:cs typeface="Calibri"/>
              </a:rPr>
              <a:t>register,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leaving the</a:t>
            </a:r>
            <a:r>
              <a:rPr dirty="0" sz="2000" b="1">
                <a:latin typeface="Calibri"/>
                <a:cs typeface="Calibri"/>
              </a:rPr>
              <a:t> other bit positions </a:t>
            </a:r>
            <a:r>
              <a:rPr dirty="0" sz="2000" spc="-5" b="1">
                <a:latin typeface="Calibri"/>
                <a:cs typeface="Calibri"/>
              </a:rPr>
              <a:t>unchanged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Calibri"/>
                <a:cs typeface="Calibri"/>
              </a:rPr>
              <a:t>This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is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done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057778"/>
            <a:ext cx="153035" cy="10668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800">
                <a:latin typeface="Arial MT"/>
                <a:cs typeface="Arial MT"/>
              </a:rPr>
              <a:t>–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800">
                <a:latin typeface="Arial MT"/>
                <a:cs typeface="Arial MT"/>
              </a:rPr>
              <a:t>–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>
                <a:latin typeface="Arial MT"/>
                <a:cs typeface="Arial MT"/>
              </a:rPr>
              <a:t>–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8389" y="2040284"/>
            <a:ext cx="6513830" cy="10668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mask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operation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to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clear the</a:t>
            </a:r>
            <a:r>
              <a:rPr dirty="0" sz="1800" spc="-5" b="1">
                <a:latin typeface="Calibri"/>
                <a:cs typeface="Calibri"/>
              </a:rPr>
              <a:t> desired</a:t>
            </a:r>
            <a:r>
              <a:rPr dirty="0" sz="1800" b="1">
                <a:latin typeface="Calibri"/>
                <a:cs typeface="Calibri"/>
              </a:rPr>
              <a:t> bit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positions, </a:t>
            </a:r>
            <a:r>
              <a:rPr dirty="0" sz="1800" spc="-10" b="1">
                <a:latin typeface="Calibri"/>
                <a:cs typeface="Calibri"/>
              </a:rPr>
              <a:t>followed</a:t>
            </a:r>
            <a:r>
              <a:rPr dirty="0" sz="1800" spc="-5" b="1">
                <a:latin typeface="Calibri"/>
                <a:cs typeface="Calibri"/>
              </a:rPr>
              <a:t> by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26499"/>
              </a:lnSpc>
            </a:pPr>
            <a:r>
              <a:rPr dirty="0" sz="1800" b="1">
                <a:latin typeface="Calibri"/>
                <a:cs typeface="Calibri"/>
              </a:rPr>
              <a:t>An OR </a:t>
            </a:r>
            <a:r>
              <a:rPr dirty="0" sz="1800" spc="-10" b="1">
                <a:latin typeface="Calibri"/>
                <a:cs typeface="Calibri"/>
              </a:rPr>
              <a:t>operation to </a:t>
            </a:r>
            <a:r>
              <a:rPr dirty="0" sz="1800" spc="-5" b="1">
                <a:latin typeface="Calibri"/>
                <a:cs typeface="Calibri"/>
              </a:rPr>
              <a:t>introduce </a:t>
            </a:r>
            <a:r>
              <a:rPr dirty="0" sz="1800" b="1">
                <a:latin typeface="Calibri"/>
                <a:cs typeface="Calibri"/>
              </a:rPr>
              <a:t>the </a:t>
            </a:r>
            <a:r>
              <a:rPr dirty="0" sz="1800" spc="-5" b="1">
                <a:latin typeface="Calibri"/>
                <a:cs typeface="Calibri"/>
              </a:rPr>
              <a:t>new </a:t>
            </a:r>
            <a:r>
              <a:rPr dirty="0" sz="1800" b="1">
                <a:latin typeface="Calibri"/>
                <a:cs typeface="Calibri"/>
              </a:rPr>
              <a:t>bits </a:t>
            </a:r>
            <a:r>
              <a:rPr dirty="0" sz="1800" spc="-10" b="1">
                <a:latin typeface="Calibri"/>
                <a:cs typeface="Calibri"/>
              </a:rPr>
              <a:t>into </a:t>
            </a:r>
            <a:r>
              <a:rPr dirty="0" sz="1800" b="1">
                <a:latin typeface="Calibri"/>
                <a:cs typeface="Calibri"/>
              </a:rPr>
              <a:t>the </a:t>
            </a:r>
            <a:r>
              <a:rPr dirty="0" sz="1800" spc="-5" b="1">
                <a:latin typeface="Calibri"/>
                <a:cs typeface="Calibri"/>
              </a:rPr>
              <a:t>desired </a:t>
            </a:r>
            <a:r>
              <a:rPr dirty="0" sz="1800" b="1">
                <a:latin typeface="Calibri"/>
                <a:cs typeface="Calibri"/>
              </a:rPr>
              <a:t>positions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839" y="3098670"/>
            <a:ext cx="106045" cy="71945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80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8439" y="3081176"/>
            <a:ext cx="6851015" cy="719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marR="5080" indent="-685800">
              <a:lnSpc>
                <a:spcPct val="126499"/>
              </a:lnSpc>
              <a:spcBef>
                <a:spcPts val="100"/>
              </a:spcBef>
              <a:tabLst>
                <a:tab pos="3441065" algn="l"/>
              </a:tabLst>
            </a:pPr>
            <a:r>
              <a:rPr dirty="0" sz="1800" b="1">
                <a:latin typeface="Calibri"/>
                <a:cs typeface="Calibri"/>
              </a:rPr>
              <a:t>Suppose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you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wanted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to</a:t>
            </a:r>
            <a:r>
              <a:rPr dirty="0" sz="1800" spc="-5" b="1">
                <a:latin typeface="Calibri"/>
                <a:cs typeface="Calibri"/>
              </a:rPr>
              <a:t> introduce 1010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into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 </a:t>
            </a:r>
            <a:r>
              <a:rPr dirty="0" sz="1800" spc="-5" b="1">
                <a:latin typeface="Calibri"/>
                <a:cs typeface="Calibri"/>
              </a:rPr>
              <a:t>low order </a:t>
            </a:r>
            <a:r>
              <a:rPr dirty="0" sz="1800" spc="-10" b="1">
                <a:latin typeface="Calibri"/>
                <a:cs typeface="Calibri"/>
              </a:rPr>
              <a:t>four</a:t>
            </a:r>
            <a:r>
              <a:rPr dirty="0" sz="1800" b="1">
                <a:latin typeface="Calibri"/>
                <a:cs typeface="Calibri"/>
              </a:rPr>
              <a:t> bits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 A: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1101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1000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1011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0001	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(Original)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0789" y="3862734"/>
          <a:ext cx="6830059" cy="217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1327150"/>
                <a:gridCol w="730250"/>
                <a:gridCol w="641985"/>
                <a:gridCol w="935355"/>
                <a:gridCol w="2967990"/>
              </a:tblGrid>
              <a:tr h="228600">
                <a:tc gridSpan="3">
                  <a:txBody>
                    <a:bodyPr/>
                    <a:lstStyle/>
                    <a:p>
                      <a:pPr marL="260350">
                        <a:lnSpc>
                          <a:spcPts val="170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1101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1000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1011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1010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88950">
                        <a:lnSpc>
                          <a:spcPts val="170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(Desired)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2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•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r" marR="53340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1101</a:t>
                      </a:r>
                      <a:r>
                        <a:rPr dirty="0" sz="1800" spc="-8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R="20955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74104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8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(Original)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75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204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1111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04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1435">
                        <a:lnSpc>
                          <a:spcPts val="204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04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1045">
                        <a:lnSpc>
                          <a:spcPts val="204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Mask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88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0410">
                        <a:lnSpc>
                          <a:spcPts val="205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800" spc="-8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(Intermediate)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88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55"/>
                        </a:lnSpc>
                      </a:pPr>
                      <a:r>
                        <a:rPr dirty="0" sz="1800" b="1">
                          <a:solidFill>
                            <a:srgbClr val="1F497D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1045">
                        <a:lnSpc>
                          <a:spcPts val="2055"/>
                        </a:lnSpc>
                        <a:tabLst>
                          <a:tab pos="1564005" algn="l"/>
                        </a:tabLst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Added	bits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83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55"/>
                        </a:lnSpc>
                      </a:pPr>
                      <a:r>
                        <a:rPr dirty="0" sz="1800" b="1">
                          <a:solidFill>
                            <a:srgbClr val="1F497D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1045">
                        <a:lnSpc>
                          <a:spcPts val="2055"/>
                        </a:lnSpc>
                        <a:tabLst>
                          <a:tab pos="1015365" algn="l"/>
                        </a:tabLst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A	(Desired)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2023-07-28T18:19:39Z</dcterms:created>
  <dcterms:modified xsi:type="dcterms:W3CDTF">2023-07-28T18:19:39Z</dcterms:modified>
</cp:coreProperties>
</file>