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8073" y="337565"/>
            <a:ext cx="338785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9361" y="305561"/>
            <a:ext cx="8686800" cy="6248400"/>
          </a:xfrm>
          <a:custGeom>
            <a:avLst/>
            <a:gdLst/>
            <a:ahLst/>
            <a:cxnLst/>
            <a:rect l="l" t="t" r="r" b="b"/>
            <a:pathLst>
              <a:path w="8686800" h="6248400">
                <a:moveTo>
                  <a:pt x="0" y="6248400"/>
                </a:moveTo>
                <a:lnTo>
                  <a:pt x="8686800" y="6248400"/>
                </a:lnTo>
                <a:lnTo>
                  <a:pt x="8686800" y="0"/>
                </a:lnTo>
                <a:lnTo>
                  <a:pt x="0" y="0"/>
                </a:lnTo>
                <a:lnTo>
                  <a:pt x="0" y="6248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3914" y="388365"/>
            <a:ext cx="705617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943" y="1137632"/>
            <a:ext cx="7350125" cy="273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174" y="990600"/>
            <a:ext cx="8474673" cy="10785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2189" y="388365"/>
            <a:ext cx="45027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Register </a:t>
            </a:r>
            <a:r>
              <a:rPr spc="-10" dirty="0"/>
              <a:t>Stack</a:t>
            </a:r>
            <a:r>
              <a:rPr spc="-20" dirty="0"/>
              <a:t> Organization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5525" y="3424885"/>
            <a:ext cx="2375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Push,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9755" y="3961891"/>
            <a:ext cx="35693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/*</a:t>
            </a:r>
            <a:r>
              <a:rPr sz="1400" b="1" spc="3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Initially,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SP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EMPTY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1,</a:t>
            </a:r>
            <a:r>
              <a:rPr sz="1400" b="1" spc="-5" dirty="0">
                <a:latin typeface="Arial"/>
                <a:cs typeface="Arial"/>
              </a:rPr>
              <a:t> FULL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</a:t>
            </a:r>
            <a:r>
              <a:rPr sz="1400" b="1" spc="3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4878" y="4282820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PUSH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2102" y="4524857"/>
            <a:ext cx="53276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SP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[SP]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5065" y="4524857"/>
            <a:ext cx="64643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latin typeface="Arial"/>
                <a:cs typeface="Arial"/>
              </a:rPr>
              <a:t>SP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+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76555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2973" y="4282820"/>
            <a:ext cx="114109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614045" algn="l"/>
              </a:tabLst>
            </a:pPr>
            <a:r>
              <a:rPr sz="1400" b="1" spc="-5" dirty="0">
                <a:latin typeface="Arial"/>
                <a:cs typeface="Arial"/>
              </a:rPr>
              <a:t>DR	</a:t>
            </a:r>
            <a:r>
              <a:rPr sz="1400" b="1" spc="5" dirty="0">
                <a:latin typeface="Arial"/>
                <a:cs typeface="Arial"/>
              </a:rPr>
              <a:t>M[SP]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594360" algn="l"/>
              </a:tabLst>
            </a:pPr>
            <a:r>
              <a:rPr sz="1400" b="1" dirty="0">
                <a:latin typeface="Arial"/>
                <a:cs typeface="Arial"/>
              </a:rPr>
              <a:t>SP	SP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Symbol"/>
                <a:cs typeface="Symbol"/>
              </a:rPr>
              <a:t>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2102" y="5036921"/>
            <a:ext cx="227584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969010" algn="l"/>
                <a:tab pos="2103755" algn="l"/>
              </a:tabLst>
            </a:pPr>
            <a:r>
              <a:rPr sz="1400" b="1" dirty="0">
                <a:latin typeface="Arial"/>
                <a:cs typeface="Arial"/>
              </a:rPr>
              <a:t>If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(SP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0)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en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0" dirty="0">
                <a:latin typeface="Arial"/>
                <a:cs typeface="Arial"/>
              </a:rPr>
              <a:t>FUL</a:t>
            </a:r>
            <a:r>
              <a:rPr sz="1400" b="1" dirty="0">
                <a:latin typeface="Arial"/>
                <a:cs typeface="Arial"/>
              </a:rPr>
              <a:t>L	1)  EMPTY	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2973" y="5036921"/>
            <a:ext cx="250761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">
              <a:lnSpc>
                <a:spcPct val="120000"/>
              </a:lnSpc>
              <a:spcBef>
                <a:spcPts val="100"/>
              </a:spcBef>
              <a:tabLst>
                <a:tab pos="760095" algn="l"/>
                <a:tab pos="2335530" algn="l"/>
              </a:tabLst>
            </a:pPr>
            <a:r>
              <a:rPr sz="1400" b="1" dirty="0">
                <a:latin typeface="Arial"/>
                <a:cs typeface="Arial"/>
              </a:rPr>
              <a:t>If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(SP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0)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en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(E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Y	1)  </a:t>
            </a:r>
            <a:r>
              <a:rPr sz="1400" b="1" spc="-5" dirty="0">
                <a:latin typeface="Arial"/>
                <a:cs typeface="Arial"/>
              </a:rPr>
              <a:t>FULL	</a:t>
            </a:r>
            <a:r>
              <a:rPr sz="1400" b="1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74205" y="1688845"/>
          <a:ext cx="1290955" cy="1927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8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4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562610">
                        <a:lnSpc>
                          <a:spcPts val="1165"/>
                        </a:lnSpc>
                        <a:spcBef>
                          <a:spcPts val="2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562610">
                        <a:lnSpc>
                          <a:spcPts val="1190"/>
                        </a:lnSpc>
                        <a:spcBef>
                          <a:spcPts val="19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452">
                <a:tc>
                  <a:txBody>
                    <a:bodyPr/>
                    <a:lstStyle/>
                    <a:p>
                      <a:pPr marL="562610">
                        <a:lnSpc>
                          <a:spcPts val="1115"/>
                        </a:lnSpc>
                        <a:spcBef>
                          <a:spcPts val="25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827644" y="2721305"/>
            <a:ext cx="110489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b="1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54822" y="1724659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1905" y="2041398"/>
            <a:ext cx="632460" cy="2197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220"/>
              </a:spcBef>
            </a:pPr>
            <a:r>
              <a:rPr sz="1200" b="1" spc="-5" dirty="0">
                <a:latin typeface="Arial"/>
                <a:cs typeface="Arial"/>
              </a:rPr>
              <a:t>FULL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1817" y="2041398"/>
            <a:ext cx="631190" cy="2197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220"/>
              </a:spcBef>
            </a:pPr>
            <a:r>
              <a:rPr sz="1200" b="1" spc="-5" dirty="0">
                <a:latin typeface="Arial"/>
                <a:cs typeface="Arial"/>
              </a:rPr>
              <a:t>EMPTY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8229" y="2830829"/>
            <a:ext cx="774700" cy="2317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57175">
              <a:lnSpc>
                <a:spcPts val="1430"/>
              </a:lnSpc>
              <a:spcBef>
                <a:spcPts val="390"/>
              </a:spcBef>
            </a:pPr>
            <a:r>
              <a:rPr sz="1200" b="1" dirty="0">
                <a:latin typeface="Arial"/>
                <a:cs typeface="Arial"/>
              </a:rPr>
              <a:t>SP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6905" y="3761994"/>
            <a:ext cx="1290955" cy="165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R="58419" algn="ctr">
              <a:lnSpc>
                <a:spcPts val="1245"/>
              </a:lnSpc>
              <a:spcBef>
                <a:spcPts val="50"/>
              </a:spcBef>
            </a:pPr>
            <a:r>
              <a:rPr sz="1200" b="1" spc="-10" dirty="0">
                <a:latin typeface="Arial"/>
                <a:cs typeface="Arial"/>
              </a:rPr>
              <a:t>DR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9614" y="1783461"/>
            <a:ext cx="4902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la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93411" y="2613482"/>
            <a:ext cx="11518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pointer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15121" y="2818638"/>
            <a:ext cx="76200" cy="775970"/>
          </a:xfrm>
          <a:custGeom>
            <a:avLst/>
            <a:gdLst/>
            <a:ahLst/>
            <a:cxnLst/>
            <a:rect l="l" t="t" r="r" b="b"/>
            <a:pathLst>
              <a:path w="76200" h="775970">
                <a:moveTo>
                  <a:pt x="50800" y="63500"/>
                </a:moveTo>
                <a:lnTo>
                  <a:pt x="25400" y="63500"/>
                </a:lnTo>
                <a:lnTo>
                  <a:pt x="25400" y="775715"/>
                </a:lnTo>
                <a:lnTo>
                  <a:pt x="50800" y="775715"/>
                </a:lnTo>
                <a:lnTo>
                  <a:pt x="50800" y="63500"/>
                </a:lnTo>
                <a:close/>
              </a:path>
              <a:path w="76200" h="77597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75970">
                <a:moveTo>
                  <a:pt x="69850" y="63500"/>
                </a:moveTo>
                <a:lnTo>
                  <a:pt x="50800" y="63500"/>
                </a:lnTo>
                <a:lnTo>
                  <a:pt x="5080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8517" y="2897885"/>
            <a:ext cx="800100" cy="76200"/>
          </a:xfrm>
          <a:custGeom>
            <a:avLst/>
            <a:gdLst/>
            <a:ahLst/>
            <a:cxnLst/>
            <a:rect l="l" t="t" r="r" b="b"/>
            <a:pathLst>
              <a:path w="800100" h="76200">
                <a:moveTo>
                  <a:pt x="723900" y="0"/>
                </a:moveTo>
                <a:lnTo>
                  <a:pt x="723900" y="76200"/>
                </a:lnTo>
                <a:lnTo>
                  <a:pt x="781050" y="47625"/>
                </a:lnTo>
                <a:lnTo>
                  <a:pt x="736600" y="47625"/>
                </a:lnTo>
                <a:lnTo>
                  <a:pt x="736600" y="28575"/>
                </a:lnTo>
                <a:lnTo>
                  <a:pt x="781050" y="28575"/>
                </a:lnTo>
                <a:lnTo>
                  <a:pt x="723900" y="0"/>
                </a:lnTo>
                <a:close/>
              </a:path>
              <a:path w="800100" h="76200">
                <a:moveTo>
                  <a:pt x="7239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23900" y="47625"/>
                </a:lnTo>
                <a:lnTo>
                  <a:pt x="723900" y="28575"/>
                </a:lnTo>
                <a:close/>
              </a:path>
              <a:path w="800100" h="76200">
                <a:moveTo>
                  <a:pt x="781050" y="28575"/>
                </a:moveTo>
                <a:lnTo>
                  <a:pt x="736600" y="28575"/>
                </a:lnTo>
                <a:lnTo>
                  <a:pt x="736600" y="47625"/>
                </a:lnTo>
                <a:lnTo>
                  <a:pt x="781050" y="47625"/>
                </a:lnTo>
                <a:lnTo>
                  <a:pt x="800100" y="38100"/>
                </a:lnTo>
                <a:lnTo>
                  <a:pt x="7810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26278" y="3076778"/>
            <a:ext cx="4908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6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bits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671821"/>
            <a:ext cx="228600" cy="10337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4671821"/>
            <a:ext cx="228600" cy="10337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4900421"/>
            <a:ext cx="228600" cy="10337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5129021"/>
            <a:ext cx="228600" cy="10337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5433821"/>
            <a:ext cx="228600" cy="10337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4901946"/>
            <a:ext cx="228600" cy="10337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5129021"/>
            <a:ext cx="228600" cy="10337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5433821"/>
            <a:ext cx="228600" cy="1033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9517" y="388365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20" dirty="0"/>
              <a:t> </a:t>
            </a:r>
            <a:r>
              <a:rPr spc="-10" dirty="0"/>
              <a:t>Stack</a:t>
            </a:r>
            <a:r>
              <a:rPr spc="-15" dirty="0"/>
              <a:t> </a:t>
            </a:r>
            <a:r>
              <a:rPr spc="-20" dirty="0"/>
              <a:t>Organization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1012" y="3951554"/>
            <a:ext cx="4440555" cy="56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 A </a:t>
            </a:r>
            <a:r>
              <a:rPr sz="1800" b="1" spc="-5" dirty="0">
                <a:latin typeface="Calibri"/>
                <a:cs typeface="Calibri"/>
              </a:rPr>
              <a:t>portion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stack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407034">
              <a:lnSpc>
                <a:spcPts val="2120"/>
              </a:lnSpc>
            </a:pPr>
            <a:r>
              <a:rPr sz="1800" b="1" spc="-5" dirty="0">
                <a:latin typeface="Calibri"/>
                <a:cs typeface="Calibri"/>
              </a:rPr>
              <a:t>processor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register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stack 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012" y="4744592"/>
            <a:ext cx="73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PUSH: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012" y="5271592"/>
            <a:ext cx="608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POP: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1611" y="4744592"/>
            <a:ext cx="1374140" cy="1091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106680" indent="166370">
              <a:lnSpc>
                <a:spcPts val="2080"/>
              </a:lnSpc>
              <a:spcBef>
                <a:spcPts val="235"/>
              </a:spcBef>
            </a:pPr>
            <a:r>
              <a:rPr sz="1800" b="1" dirty="0">
                <a:latin typeface="Calibri"/>
                <a:cs typeface="Calibri"/>
              </a:rPr>
              <a:t>SP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SP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M[SP]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DR</a:t>
            </a:r>
            <a:endParaRPr sz="1800">
              <a:latin typeface="Calibri"/>
              <a:cs typeface="Calibri"/>
            </a:endParaRPr>
          </a:p>
          <a:p>
            <a:pPr marL="178435">
              <a:lnSpc>
                <a:spcPts val="1975"/>
              </a:lnSpc>
            </a:pPr>
            <a:r>
              <a:rPr sz="1800" b="1" spc="-5" dirty="0">
                <a:latin typeface="Calibri"/>
                <a:cs typeface="Calibri"/>
              </a:rPr>
              <a:t>DR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M[SP]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0"/>
              </a:lnSpc>
            </a:pPr>
            <a:r>
              <a:rPr sz="1800" b="1" dirty="0">
                <a:latin typeface="Calibri"/>
                <a:cs typeface="Calibri"/>
              </a:rPr>
              <a:t>SP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700" y="1386966"/>
            <a:ext cx="2792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 marR="5080" indent="-76263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Memory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Program,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Stack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Segments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7047" y="2526919"/>
            <a:ext cx="33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3000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37273" y="1134110"/>
          <a:ext cx="1156970" cy="2863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8740" marR="222250" indent="171450">
                        <a:lnSpc>
                          <a:spcPct val="79000"/>
                        </a:lnSpc>
                        <a:spcBef>
                          <a:spcPts val="919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Program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(i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15265" marR="243840" indent="193675">
                        <a:lnSpc>
                          <a:spcPts val="119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(o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756147" y="1510283"/>
            <a:ext cx="885825" cy="76200"/>
          </a:xfrm>
          <a:custGeom>
            <a:avLst/>
            <a:gdLst/>
            <a:ahLst/>
            <a:cxnLst/>
            <a:rect l="l" t="t" r="r" b="b"/>
            <a:pathLst>
              <a:path w="885825" h="76200">
                <a:moveTo>
                  <a:pt x="809244" y="0"/>
                </a:moveTo>
                <a:lnTo>
                  <a:pt x="809244" y="76200"/>
                </a:lnTo>
                <a:lnTo>
                  <a:pt x="872744" y="44450"/>
                </a:lnTo>
                <a:lnTo>
                  <a:pt x="821944" y="44450"/>
                </a:lnTo>
                <a:lnTo>
                  <a:pt x="821944" y="31750"/>
                </a:lnTo>
                <a:lnTo>
                  <a:pt x="872744" y="31750"/>
                </a:lnTo>
                <a:lnTo>
                  <a:pt x="809244" y="0"/>
                </a:lnTo>
                <a:close/>
              </a:path>
              <a:path w="885825" h="76200">
                <a:moveTo>
                  <a:pt x="8092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09244" y="44450"/>
                </a:lnTo>
                <a:lnTo>
                  <a:pt x="809244" y="31750"/>
                </a:lnTo>
                <a:close/>
              </a:path>
              <a:path w="885825" h="76200">
                <a:moveTo>
                  <a:pt x="872744" y="31750"/>
                </a:moveTo>
                <a:lnTo>
                  <a:pt x="821944" y="31750"/>
                </a:lnTo>
                <a:lnTo>
                  <a:pt x="821944" y="44450"/>
                </a:lnTo>
                <a:lnTo>
                  <a:pt x="872744" y="44450"/>
                </a:lnTo>
                <a:lnTo>
                  <a:pt x="885444" y="38100"/>
                </a:lnTo>
                <a:lnTo>
                  <a:pt x="8727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6147" y="2209800"/>
            <a:ext cx="897890" cy="76200"/>
          </a:xfrm>
          <a:custGeom>
            <a:avLst/>
            <a:gdLst/>
            <a:ahLst/>
            <a:cxnLst/>
            <a:rect l="l" t="t" r="r" b="b"/>
            <a:pathLst>
              <a:path w="897890" h="76200">
                <a:moveTo>
                  <a:pt x="821435" y="0"/>
                </a:moveTo>
                <a:lnTo>
                  <a:pt x="821435" y="76200"/>
                </a:lnTo>
                <a:lnTo>
                  <a:pt x="884935" y="44450"/>
                </a:lnTo>
                <a:lnTo>
                  <a:pt x="834135" y="44450"/>
                </a:lnTo>
                <a:lnTo>
                  <a:pt x="834135" y="31750"/>
                </a:lnTo>
                <a:lnTo>
                  <a:pt x="884935" y="31750"/>
                </a:lnTo>
                <a:lnTo>
                  <a:pt x="821435" y="0"/>
                </a:lnTo>
                <a:close/>
              </a:path>
              <a:path w="897890" h="76200">
                <a:moveTo>
                  <a:pt x="82143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21435" y="44450"/>
                </a:lnTo>
                <a:lnTo>
                  <a:pt x="821435" y="31750"/>
                </a:lnTo>
                <a:close/>
              </a:path>
              <a:path w="897890" h="76200">
                <a:moveTo>
                  <a:pt x="884935" y="31750"/>
                </a:moveTo>
                <a:lnTo>
                  <a:pt x="834135" y="31750"/>
                </a:lnTo>
                <a:lnTo>
                  <a:pt x="834135" y="44450"/>
                </a:lnTo>
                <a:lnTo>
                  <a:pt x="884935" y="44450"/>
                </a:lnTo>
                <a:lnTo>
                  <a:pt x="897635" y="38100"/>
                </a:lnTo>
                <a:lnTo>
                  <a:pt x="88493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1576" y="2616707"/>
            <a:ext cx="899160" cy="76200"/>
          </a:xfrm>
          <a:custGeom>
            <a:avLst/>
            <a:gdLst/>
            <a:ahLst/>
            <a:cxnLst/>
            <a:rect l="l" t="t" r="r" b="b"/>
            <a:pathLst>
              <a:path w="899159" h="76200">
                <a:moveTo>
                  <a:pt x="822959" y="0"/>
                </a:moveTo>
                <a:lnTo>
                  <a:pt x="822959" y="76200"/>
                </a:lnTo>
                <a:lnTo>
                  <a:pt x="886459" y="44450"/>
                </a:lnTo>
                <a:lnTo>
                  <a:pt x="835659" y="44450"/>
                </a:lnTo>
                <a:lnTo>
                  <a:pt x="835659" y="31750"/>
                </a:lnTo>
                <a:lnTo>
                  <a:pt x="886459" y="31750"/>
                </a:lnTo>
                <a:lnTo>
                  <a:pt x="822959" y="0"/>
                </a:lnTo>
                <a:close/>
              </a:path>
              <a:path w="899159" h="76200">
                <a:moveTo>
                  <a:pt x="82295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22959" y="44450"/>
                </a:lnTo>
                <a:lnTo>
                  <a:pt x="822959" y="31750"/>
                </a:lnTo>
                <a:close/>
              </a:path>
              <a:path w="899159" h="76200">
                <a:moveTo>
                  <a:pt x="886459" y="31750"/>
                </a:moveTo>
                <a:lnTo>
                  <a:pt x="835659" y="31750"/>
                </a:lnTo>
                <a:lnTo>
                  <a:pt x="835659" y="44450"/>
                </a:lnTo>
                <a:lnTo>
                  <a:pt x="886459" y="44450"/>
                </a:lnTo>
                <a:lnTo>
                  <a:pt x="899159" y="38100"/>
                </a:lnTo>
                <a:lnTo>
                  <a:pt x="88645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86445" y="1165986"/>
            <a:ext cx="33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6726" y="1450086"/>
            <a:ext cx="711835" cy="22415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R="35560" algn="ctr">
              <a:lnSpc>
                <a:spcPts val="1410"/>
              </a:lnSpc>
              <a:spcBef>
                <a:spcPts val="350"/>
              </a:spcBef>
            </a:pPr>
            <a:r>
              <a:rPr sz="1200" b="1" spc="-5" dirty="0">
                <a:latin typeface="Calibri"/>
                <a:cs typeface="Calibri"/>
              </a:rPr>
              <a:t>PC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6726" y="2117598"/>
            <a:ext cx="711835" cy="22415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280"/>
              </a:spcBef>
            </a:pPr>
            <a:r>
              <a:rPr sz="1200" b="1" dirty="0">
                <a:latin typeface="Calibri"/>
                <a:cs typeface="Calibri"/>
              </a:rPr>
              <a:t>AR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6726" y="2574798"/>
            <a:ext cx="711835" cy="22415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280"/>
              </a:spcBef>
            </a:pPr>
            <a:r>
              <a:rPr sz="1200" b="1" spc="-5" dirty="0">
                <a:latin typeface="Calibri"/>
                <a:cs typeface="Calibri"/>
              </a:rPr>
              <a:t>SP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3690" y="2507742"/>
            <a:ext cx="1147572" cy="59893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019670" y="2730245"/>
            <a:ext cx="1193800" cy="129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stack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libri"/>
              <a:cs typeface="Calibri"/>
            </a:endParaRPr>
          </a:p>
          <a:p>
            <a:pPr marR="5080" algn="r">
              <a:lnSpc>
                <a:spcPts val="1395"/>
              </a:lnSpc>
              <a:spcBef>
                <a:spcPts val="5"/>
              </a:spcBef>
            </a:pPr>
            <a:r>
              <a:rPr sz="1200" b="1" dirty="0">
                <a:latin typeface="Calibri"/>
                <a:cs typeface="Calibri"/>
              </a:rPr>
              <a:t>3997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ts val="1360"/>
              </a:lnSpc>
            </a:pPr>
            <a:r>
              <a:rPr sz="1200" b="1" dirty="0">
                <a:latin typeface="Calibri"/>
                <a:cs typeface="Calibri"/>
              </a:rPr>
              <a:t>3998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ts val="1410"/>
              </a:lnSpc>
            </a:pPr>
            <a:r>
              <a:rPr sz="1200" b="1" dirty="0">
                <a:latin typeface="Calibri"/>
                <a:cs typeface="Calibri"/>
              </a:rPr>
              <a:t>3999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ts val="1400"/>
              </a:lnSpc>
              <a:spcBef>
                <a:spcPts val="60"/>
              </a:spcBef>
            </a:pPr>
            <a:r>
              <a:rPr sz="1200" b="1" dirty="0">
                <a:latin typeface="Calibri"/>
                <a:cs typeface="Calibri"/>
              </a:rPr>
              <a:t>4000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ts val="1400"/>
              </a:lnSpc>
            </a:pPr>
            <a:r>
              <a:rPr sz="1200" b="1" dirty="0">
                <a:latin typeface="Calibri"/>
                <a:cs typeface="Calibri"/>
              </a:rPr>
              <a:t>4001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29243" y="2827020"/>
            <a:ext cx="76200" cy="1181100"/>
          </a:xfrm>
          <a:custGeom>
            <a:avLst/>
            <a:gdLst/>
            <a:ahLst/>
            <a:cxnLst/>
            <a:rect l="l" t="t" r="r" b="b"/>
            <a:pathLst>
              <a:path w="76200" h="1181100">
                <a:moveTo>
                  <a:pt x="44450" y="63500"/>
                </a:moveTo>
                <a:lnTo>
                  <a:pt x="31750" y="63500"/>
                </a:lnTo>
                <a:lnTo>
                  <a:pt x="31750" y="1181099"/>
                </a:lnTo>
                <a:lnTo>
                  <a:pt x="44450" y="1181099"/>
                </a:lnTo>
                <a:lnTo>
                  <a:pt x="44450" y="63500"/>
                </a:lnTo>
                <a:close/>
              </a:path>
              <a:path w="76200" h="11811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811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5441" y="5879083"/>
            <a:ext cx="680910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7475" marR="5080" indent="-10541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Most </a:t>
            </a:r>
            <a:r>
              <a:rPr sz="1800" b="1" spc="-10" dirty="0">
                <a:latin typeface="Calibri"/>
                <a:cs typeface="Calibri"/>
              </a:rPr>
              <a:t>computers </a:t>
            </a:r>
            <a:r>
              <a:rPr sz="1800" b="1" dirty="0">
                <a:latin typeface="Calibri"/>
                <a:cs typeface="Calibri"/>
              </a:rPr>
              <a:t>do not </a:t>
            </a:r>
            <a:r>
              <a:rPr sz="1800" b="1" spc="-5" dirty="0">
                <a:latin typeface="Calibri"/>
                <a:cs typeface="Calibri"/>
              </a:rPr>
              <a:t>provide </a:t>
            </a:r>
            <a:r>
              <a:rPr sz="1800" b="1" spc="-15" dirty="0">
                <a:latin typeface="Calibri"/>
                <a:cs typeface="Calibri"/>
              </a:rPr>
              <a:t>hardware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check </a:t>
            </a:r>
            <a:r>
              <a:rPr sz="1800" b="1" spc="-10" dirty="0">
                <a:latin typeface="Calibri"/>
                <a:cs typeface="Calibri"/>
              </a:rPr>
              <a:t>stack </a:t>
            </a:r>
            <a:r>
              <a:rPr sz="1800" b="1" spc="-5" dirty="0">
                <a:latin typeface="Calibri"/>
                <a:cs typeface="Calibri"/>
              </a:rPr>
              <a:t>overflow (full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stack)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underflow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(empty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stack)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must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be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done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67177" y="388365"/>
            <a:ext cx="3931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Reverse</a:t>
            </a:r>
            <a:r>
              <a:rPr spc="-55" dirty="0"/>
              <a:t> </a:t>
            </a:r>
            <a:r>
              <a:rPr spc="-15" dirty="0"/>
              <a:t>Polish</a:t>
            </a:r>
            <a:r>
              <a:rPr spc="-40" dirty="0"/>
              <a:t> </a:t>
            </a:r>
            <a:r>
              <a:rPr spc="-10" dirty="0"/>
              <a:t>Notation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1225" y="1158366"/>
            <a:ext cx="680720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548ED4"/>
                </a:solidFill>
                <a:latin typeface="Calibri"/>
                <a:cs typeface="Calibri"/>
              </a:rPr>
              <a:t>Stack</a:t>
            </a:r>
            <a:r>
              <a:rPr sz="2000" b="1" dirty="0">
                <a:solidFill>
                  <a:srgbClr val="548ED4"/>
                </a:solidFill>
                <a:latin typeface="Calibri"/>
                <a:cs typeface="Calibri"/>
              </a:rPr>
              <a:t> is</a:t>
            </a:r>
            <a:r>
              <a:rPr sz="2000" b="1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48ED4"/>
                </a:solidFill>
                <a:latin typeface="Calibri"/>
                <a:cs typeface="Calibri"/>
              </a:rPr>
              <a:t>very</a:t>
            </a:r>
            <a:r>
              <a:rPr sz="2000" b="1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48ED4"/>
                </a:solidFill>
                <a:latin typeface="Calibri"/>
                <a:cs typeface="Calibri"/>
              </a:rPr>
              <a:t>effective</a:t>
            </a:r>
            <a:r>
              <a:rPr sz="2000" b="1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48ED4"/>
                </a:solidFill>
                <a:latin typeface="Calibri"/>
                <a:cs typeface="Calibri"/>
              </a:rPr>
              <a:t>in </a:t>
            </a:r>
            <a:r>
              <a:rPr sz="2000" b="1" spc="-10" dirty="0">
                <a:solidFill>
                  <a:srgbClr val="548ED4"/>
                </a:solidFill>
                <a:latin typeface="Calibri"/>
                <a:cs typeface="Calibri"/>
              </a:rPr>
              <a:t>evaluating </a:t>
            </a:r>
            <a:r>
              <a:rPr sz="2000" b="1" spc="-5" dirty="0">
                <a:solidFill>
                  <a:srgbClr val="548ED4"/>
                </a:solidFill>
                <a:latin typeface="Calibri"/>
                <a:cs typeface="Calibri"/>
              </a:rPr>
              <a:t>arithmetic</a:t>
            </a:r>
            <a:r>
              <a:rPr sz="2000" b="1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48ED4"/>
                </a:solidFill>
                <a:latin typeface="Calibri"/>
                <a:cs typeface="Calibri"/>
              </a:rPr>
              <a:t>expressions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buFont typeface="Calibri"/>
              <a:buChar char="•"/>
              <a:tabLst>
                <a:tab pos="195580" algn="l"/>
              </a:tabLst>
            </a:pPr>
            <a:r>
              <a:rPr sz="2000" b="1" spc="-5" dirty="0">
                <a:latin typeface="Calibri"/>
                <a:cs typeface="Calibri"/>
              </a:rPr>
              <a:t>Arithmetic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Expressions: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7272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4800"/>
              </a:lnSpc>
              <a:spcBef>
                <a:spcPts val="560"/>
              </a:spcBef>
            </a:pPr>
            <a:r>
              <a:rPr sz="2000" b="1" spc="-5" dirty="0">
                <a:solidFill>
                  <a:srgbClr val="548ED4"/>
                </a:solidFill>
                <a:latin typeface="Calibri"/>
                <a:cs typeface="Calibri"/>
              </a:rPr>
              <a:t>Polish</a:t>
            </a:r>
            <a:r>
              <a:rPr sz="2000" b="1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48ED4"/>
                </a:solidFill>
                <a:latin typeface="Calibri"/>
                <a:cs typeface="Calibri"/>
              </a:rPr>
              <a:t>Notation</a:t>
            </a:r>
            <a:r>
              <a:rPr sz="2000" b="1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48ED4"/>
                </a:solidFill>
                <a:latin typeface="Calibri"/>
                <a:cs typeface="Calibri"/>
              </a:rPr>
              <a:t>(</a:t>
            </a:r>
            <a:r>
              <a:rPr sz="2000" b="1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48ED4"/>
                </a:solidFill>
                <a:latin typeface="Calibri"/>
                <a:cs typeface="Calibri"/>
              </a:rPr>
              <a:t>Prefix</a:t>
            </a:r>
            <a:r>
              <a:rPr sz="2000" b="1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48ED4"/>
                </a:solidFill>
                <a:latin typeface="Calibri"/>
                <a:cs typeface="Calibri"/>
              </a:rPr>
              <a:t>)</a:t>
            </a:r>
            <a:r>
              <a:rPr sz="2000" b="1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b="1" spc="-5" dirty="0">
                <a:latin typeface="Calibri"/>
                <a:cs typeface="Calibri"/>
              </a:rPr>
              <a:t>Place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operator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before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operand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548ED4"/>
                </a:solidFill>
                <a:latin typeface="Calibri"/>
                <a:cs typeface="Calibri"/>
              </a:rPr>
              <a:t>Reverse</a:t>
            </a:r>
            <a:r>
              <a:rPr sz="2000" b="1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48ED4"/>
                </a:solidFill>
                <a:latin typeface="Calibri"/>
                <a:cs typeface="Calibri"/>
              </a:rPr>
              <a:t>Polish</a:t>
            </a:r>
            <a:r>
              <a:rPr sz="2000" b="1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48ED4"/>
                </a:solidFill>
                <a:latin typeface="Calibri"/>
                <a:cs typeface="Calibri"/>
              </a:rPr>
              <a:t>Notation</a:t>
            </a:r>
            <a:r>
              <a:rPr sz="2000" b="1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48ED4"/>
                </a:solidFill>
                <a:latin typeface="Calibri"/>
                <a:cs typeface="Calibri"/>
              </a:rPr>
              <a:t>(Postfix)</a:t>
            </a:r>
            <a:r>
              <a:rPr sz="2000" b="1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:  </a:t>
            </a:r>
            <a:r>
              <a:rPr sz="2000" b="1" spc="-5" dirty="0">
                <a:latin typeface="Calibri"/>
                <a:cs typeface="Calibri"/>
              </a:rPr>
              <a:t>Place </a:t>
            </a:r>
            <a:r>
              <a:rPr sz="2000" b="1" spc="-15" dirty="0">
                <a:latin typeface="Calibri"/>
                <a:cs typeface="Calibri"/>
              </a:rPr>
              <a:t>operator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after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operand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189928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AB*CD*+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1.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(A*B)CD*+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2.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(A*B)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(C*D)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3.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(A*B)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(C*D)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225" y="5732779"/>
            <a:ext cx="2683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0620" algn="l"/>
              </a:tabLst>
            </a:pPr>
            <a:r>
              <a:rPr sz="2000" b="1" dirty="0">
                <a:latin typeface="Calibri"/>
                <a:cs typeface="Calibri"/>
              </a:rPr>
              <a:t>(A+B) * [</a:t>
            </a:r>
            <a:r>
              <a:rPr sz="2000" b="1" spc="-1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* (D+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)+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F]	</a:t>
            </a:r>
            <a:r>
              <a:rPr sz="200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8905" y="5732779"/>
            <a:ext cx="1490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AB+DE+C*F+*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67177" y="388365"/>
            <a:ext cx="3931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Reverse</a:t>
            </a:r>
            <a:r>
              <a:rPr spc="-55" dirty="0"/>
              <a:t> </a:t>
            </a:r>
            <a:r>
              <a:rPr spc="-15" dirty="0"/>
              <a:t>Polish</a:t>
            </a:r>
            <a:r>
              <a:rPr spc="-40" dirty="0"/>
              <a:t> </a:t>
            </a:r>
            <a:r>
              <a:rPr spc="-10" dirty="0"/>
              <a:t>Notation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254" y="2041652"/>
            <a:ext cx="511175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080"/>
              </a:lnSpc>
              <a:spcBef>
                <a:spcPts val="90"/>
              </a:spcBef>
            </a:pP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3716" y="2041652"/>
            <a:ext cx="3155950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Infix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75"/>
              </a:lnSpc>
            </a:pPr>
            <a:r>
              <a:rPr sz="1800" b="1" spc="-10" dirty="0">
                <a:latin typeface="Calibri"/>
                <a:cs typeface="Calibri"/>
              </a:rPr>
              <a:t>Prefix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Polish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notation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0"/>
              </a:lnSpc>
            </a:pPr>
            <a:r>
              <a:rPr sz="1800" b="1" spc="-10" dirty="0">
                <a:latin typeface="Calibri"/>
                <a:cs typeface="Calibri"/>
              </a:rPr>
              <a:t>Postfix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reverse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Polish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403" y="2941677"/>
            <a:ext cx="8079105" cy="21374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658620">
              <a:lnSpc>
                <a:spcPct val="100000"/>
              </a:lnSpc>
              <a:spcBef>
                <a:spcPts val="680"/>
              </a:spcBef>
            </a:pP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5" dirty="0">
                <a:latin typeface="Calibri"/>
                <a:cs typeface="Calibri"/>
              </a:rPr>
              <a:t> The </a:t>
            </a:r>
            <a:r>
              <a:rPr sz="1800" b="1" spc="-15" dirty="0">
                <a:latin typeface="Calibri"/>
                <a:cs typeface="Calibri"/>
              </a:rPr>
              <a:t>reverse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Polish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notation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very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suitable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stack</a:t>
            </a:r>
            <a:r>
              <a:rPr sz="1800" b="1" spc="459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manipulation</a:t>
            </a:r>
            <a:endParaRPr sz="1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650"/>
              </a:spcBef>
              <a:buFont typeface="Calibri"/>
              <a:buChar char="•"/>
              <a:tabLst>
                <a:tab pos="195580" algn="l"/>
              </a:tabLst>
            </a:pPr>
            <a:r>
              <a:rPr sz="2000" b="1" spc="-10" dirty="0">
                <a:latin typeface="Calibri"/>
                <a:cs typeface="Calibri"/>
              </a:rPr>
              <a:t>Evaluation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Arithmetic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Expressions</a:t>
            </a:r>
            <a:endParaRPr sz="2000">
              <a:latin typeface="Calibri"/>
              <a:cs typeface="Calibri"/>
            </a:endParaRPr>
          </a:p>
          <a:p>
            <a:pPr marL="317500" marR="192405" indent="51435">
              <a:lnSpc>
                <a:spcPct val="100000"/>
              </a:lnSpc>
              <a:spcBef>
                <a:spcPts val="1070"/>
              </a:spcBef>
            </a:pPr>
            <a:r>
              <a:rPr sz="1800" b="1" spc="-10" dirty="0">
                <a:latin typeface="Calibri"/>
                <a:cs typeface="Calibri"/>
              </a:rPr>
              <a:t>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arithmetic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expression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can</a:t>
            </a:r>
            <a:r>
              <a:rPr sz="1800" b="1" dirty="0">
                <a:latin typeface="Calibri"/>
                <a:cs typeface="Calibri"/>
              </a:rPr>
              <a:t> be </a:t>
            </a:r>
            <a:r>
              <a:rPr sz="1800" b="1" spc="-15" dirty="0">
                <a:latin typeface="Calibri"/>
                <a:cs typeface="Calibri"/>
              </a:rPr>
              <a:t>expressed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parenthesis-free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Polish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notation,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including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reverse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Polish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alibri"/>
              <a:cs typeface="Calibri"/>
            </a:endParaRPr>
          </a:p>
          <a:p>
            <a:pPr marL="1531620">
              <a:lnSpc>
                <a:spcPct val="100000"/>
              </a:lnSpc>
              <a:tabLst>
                <a:tab pos="3147695" algn="l"/>
                <a:tab pos="3688715" algn="l"/>
              </a:tabLst>
            </a:pPr>
            <a:r>
              <a:rPr sz="1800" b="1" dirty="0">
                <a:latin typeface="Calibri"/>
                <a:cs typeface="Calibri"/>
              </a:rPr>
              <a:t>(3 *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4) +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(5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6)	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alibri"/>
                <a:cs typeface="Calibri"/>
              </a:rPr>
              <a:t>3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* 5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*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225" y="1463166"/>
            <a:ext cx="3341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Font typeface="Calibri"/>
              <a:buChar char="•"/>
              <a:tabLst>
                <a:tab pos="195580" algn="l"/>
              </a:tabLst>
            </a:pPr>
            <a:r>
              <a:rPr sz="2000" b="1" spc="-5" dirty="0">
                <a:latin typeface="Calibri"/>
                <a:cs typeface="Calibri"/>
              </a:rPr>
              <a:t>Arithmetic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Expressions:</a:t>
            </a:r>
            <a:r>
              <a:rPr sz="2000" b="1" spc="4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 B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42414" y="5389117"/>
          <a:ext cx="330835" cy="79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R="17780" algn="ctr">
                        <a:lnSpc>
                          <a:spcPts val="1170"/>
                        </a:lnSpc>
                        <a:spcBef>
                          <a:spcPts val="20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8198" y="6086221"/>
            <a:ext cx="197103" cy="761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4798" y="5863590"/>
            <a:ext cx="190500" cy="76200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4973" y="5389117"/>
          <a:ext cx="339725" cy="79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L="73660">
                        <a:lnSpc>
                          <a:spcPts val="122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1265" y="6081521"/>
            <a:ext cx="196596" cy="76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7358" y="5863590"/>
            <a:ext cx="188975" cy="762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17541" y="5673090"/>
            <a:ext cx="188975" cy="762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38394" y="5863590"/>
            <a:ext cx="202691" cy="76200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352285" y="5389117"/>
          <a:ext cx="341630" cy="79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L="74930">
                        <a:lnSpc>
                          <a:spcPts val="122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764789" y="5389117"/>
          <a:ext cx="330835" cy="79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100965">
                        <a:lnSpc>
                          <a:spcPts val="1295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L="100965">
                        <a:lnSpc>
                          <a:spcPts val="1170"/>
                        </a:lnSpc>
                        <a:spcBef>
                          <a:spcPts val="20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195826" y="5389117"/>
          <a:ext cx="330835" cy="79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R="118110" algn="r">
                        <a:lnSpc>
                          <a:spcPts val="1295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R="90170" algn="r">
                        <a:lnSpc>
                          <a:spcPts val="122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918202" y="5389117"/>
          <a:ext cx="330835" cy="79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R="130175" algn="r">
                        <a:lnSpc>
                          <a:spcPts val="129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R="130175" algn="r">
                        <a:lnSpc>
                          <a:spcPts val="1295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R="102235" algn="r">
                        <a:lnSpc>
                          <a:spcPts val="1170"/>
                        </a:lnSpc>
                        <a:spcBef>
                          <a:spcPts val="20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628385" y="5389117"/>
          <a:ext cx="342900" cy="79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R="13970" algn="ctr">
                        <a:lnSpc>
                          <a:spcPts val="1295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R="26034" algn="ctr">
                        <a:lnSpc>
                          <a:spcPts val="1170"/>
                        </a:lnSpc>
                        <a:spcBef>
                          <a:spcPts val="20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48578" y="6081521"/>
            <a:ext cx="204216" cy="762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156205" y="628843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77057" y="630275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2482" y="629147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*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36160" y="629147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33264" y="630275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68466" y="629147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*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90842" y="629147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3229" y="388365"/>
            <a:ext cx="3103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Instruction</a:t>
            </a:r>
            <a:r>
              <a:rPr spc="-35" dirty="0"/>
              <a:t> </a:t>
            </a:r>
            <a:r>
              <a:rPr spc="-15" dirty="0"/>
              <a:t>Format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7004" y="1990471"/>
            <a:ext cx="1057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Mode</a:t>
            </a:r>
            <a:r>
              <a:rPr sz="1800" b="1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field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2695" y="1990471"/>
            <a:ext cx="5566410" cy="561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47980" marR="5080" indent="-335915">
              <a:lnSpc>
                <a:spcPts val="2060"/>
              </a:lnSpc>
              <a:spcBef>
                <a:spcPts val="250"/>
              </a:spcBef>
            </a:pP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determines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how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field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interpreted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(to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get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effective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operand)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027" y="2586939"/>
            <a:ext cx="8497570" cy="1965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Font typeface="Calibri"/>
              <a:buChar char="•"/>
              <a:tabLst>
                <a:tab pos="195580" algn="l"/>
              </a:tabLst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address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fields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instruction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format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depends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 the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internal</a:t>
            </a:r>
            <a:endParaRPr sz="2000">
              <a:latin typeface="Calibri"/>
              <a:cs typeface="Calibri"/>
            </a:endParaRPr>
          </a:p>
          <a:p>
            <a:pPr marL="774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organization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CPU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buFont typeface="Calibri"/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three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most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common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CPU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organizations:</a:t>
            </a:r>
            <a:endParaRPr sz="2000">
              <a:latin typeface="Calibri"/>
              <a:cs typeface="Calibri"/>
            </a:endParaRPr>
          </a:p>
          <a:p>
            <a:pPr marL="2080895">
              <a:lnSpc>
                <a:spcPct val="100000"/>
              </a:lnSpc>
              <a:spcBef>
                <a:spcPts val="1600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Single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accumulator</a:t>
            </a:r>
            <a:r>
              <a:rPr sz="16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organization</a:t>
            </a:r>
            <a:r>
              <a:rPr sz="1600" b="1" spc="-1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90500" algn="ctr">
              <a:lnSpc>
                <a:spcPct val="100000"/>
              </a:lnSpc>
              <a:spcBef>
                <a:spcPts val="515"/>
              </a:spcBef>
              <a:tabLst>
                <a:tab pos="952500" algn="l"/>
                <a:tab pos="2451100" algn="l"/>
              </a:tabLst>
            </a:pPr>
            <a:r>
              <a:rPr sz="1600" b="1" spc="-5" dirty="0">
                <a:latin typeface="Calibri"/>
                <a:cs typeface="Calibri"/>
              </a:rPr>
              <a:t>ADD	X	/*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AC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Symbol"/>
                <a:cs typeface="Symbol"/>
              </a:rPr>
              <a:t>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AC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+ M[X]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*/</a:t>
            </a:r>
            <a:endParaRPr sz="1600">
              <a:latin typeface="Calibri"/>
              <a:cs typeface="Calibri"/>
            </a:endParaRPr>
          </a:p>
          <a:p>
            <a:pPr marL="2080895">
              <a:lnSpc>
                <a:spcPct val="100000"/>
              </a:lnSpc>
              <a:spcBef>
                <a:spcPts val="190"/>
              </a:spcBef>
            </a:pP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General</a:t>
            </a:r>
            <a:r>
              <a:rPr sz="16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register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organization</a:t>
            </a:r>
            <a:r>
              <a:rPr sz="1600" b="1" spc="-1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77007" y="4563037"/>
          <a:ext cx="4189729" cy="105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338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ADD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R2,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/*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R1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R2 +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R3</a:t>
                      </a:r>
                      <a:r>
                        <a:rPr sz="1600" b="1" spc="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*/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ADD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6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/*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R1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R1 +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600" b="1" spc="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*/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5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MOV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6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/*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R1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600" b="1" spc="3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*/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38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ADD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9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6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/*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R1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R1 + M[X]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*/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62880" y="5892800"/>
            <a:ext cx="1586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/*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TOS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Symbol"/>
                <a:cs typeface="Symbol"/>
              </a:rPr>
              <a:t>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M[X]</a:t>
            </a:r>
            <a:r>
              <a:rPr sz="1600" b="1" spc="3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*/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654" y="5599582"/>
            <a:ext cx="162115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1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Stack</a:t>
            </a:r>
            <a:r>
              <a:rPr sz="16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organization</a:t>
            </a:r>
            <a:r>
              <a:rPr sz="1600" b="1" spc="-10" dirty="0">
                <a:latin typeface="Calibri"/>
                <a:cs typeface="Calibri"/>
              </a:rPr>
              <a:t>: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PUSH	X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latin typeface="Calibri"/>
                <a:cs typeface="Calibri"/>
              </a:rPr>
              <a:t>ADD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849" y="993728"/>
            <a:ext cx="7259955" cy="10325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Font typeface="Calibri"/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Instruction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Fields</a:t>
            </a:r>
            <a:endParaRPr sz="2000">
              <a:latin typeface="Calibri"/>
              <a:cs typeface="Calibri"/>
            </a:endParaRPr>
          </a:p>
          <a:p>
            <a:pPr marL="409575">
              <a:lnSpc>
                <a:spcPct val="100000"/>
              </a:lnSpc>
              <a:spcBef>
                <a:spcPts val="515"/>
              </a:spcBef>
            </a:pP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OP-code</a:t>
            </a:r>
            <a:r>
              <a:rPr sz="18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field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5" dirty="0">
                <a:latin typeface="Calibri"/>
                <a:cs typeface="Calibri"/>
              </a:rPr>
              <a:t> specifies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operation 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performed</a:t>
            </a:r>
            <a:endParaRPr sz="1800">
              <a:latin typeface="Calibri"/>
              <a:cs typeface="Calibri"/>
            </a:endParaRPr>
          </a:p>
          <a:p>
            <a:pPr marL="409575">
              <a:lnSpc>
                <a:spcPct val="100000"/>
              </a:lnSpc>
              <a:spcBef>
                <a:spcPts val="120"/>
              </a:spcBef>
            </a:pP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Address</a:t>
            </a:r>
            <a:r>
              <a:rPr sz="18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field</a:t>
            </a:r>
            <a:r>
              <a:rPr sz="18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4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designates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address(es)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processor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register(s)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470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1800" spc="-5" dirty="0">
                <a:latin typeface="Calibri"/>
                <a:cs typeface="Calibri"/>
              </a:rPr>
              <a:t>Cen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 Un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5" dirty="0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6132" y="388365"/>
            <a:ext cx="54171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Three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0" dirty="0"/>
              <a:t>Two</a:t>
            </a:r>
            <a:r>
              <a:rPr spc="-30" dirty="0"/>
              <a:t> </a:t>
            </a:r>
            <a:r>
              <a:rPr spc="-10" dirty="0"/>
              <a:t>Address </a:t>
            </a:r>
            <a:r>
              <a:rPr spc="-5" dirty="0"/>
              <a:t>Instruction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8203" y="1263141"/>
            <a:ext cx="4745990" cy="603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390"/>
              </a:lnSpc>
              <a:spcBef>
                <a:spcPts val="105"/>
              </a:spcBef>
              <a:buClr>
                <a:srgbClr val="000000"/>
              </a:buClr>
              <a:buFont typeface="Calibri"/>
              <a:buChar char="•"/>
              <a:tabLst>
                <a:tab pos="195580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Three-Address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  <a:p>
            <a:pPr marL="774700">
              <a:lnSpc>
                <a:spcPts val="2150"/>
              </a:lnSpc>
            </a:pPr>
            <a:r>
              <a:rPr sz="1800" b="1" spc="-10" dirty="0">
                <a:latin typeface="Calibri"/>
                <a:cs typeface="Calibri"/>
              </a:rPr>
              <a:t>Program to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evaluate</a:t>
            </a:r>
            <a:r>
              <a:rPr sz="1800" b="1" spc="3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B) *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(C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D)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13457" y="1898311"/>
          <a:ext cx="5610225" cy="873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ADD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/*</a:t>
                      </a:r>
                      <a:r>
                        <a:rPr sz="1800" b="1" spc="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R1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M[A]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M[B]</a:t>
                      </a:r>
                      <a:r>
                        <a:rPr sz="18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ADD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R2,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/*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R2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M[C]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+ M[D]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92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MUL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215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ts val="2150"/>
                        </a:lnSpc>
                        <a:spcBef>
                          <a:spcPts val="3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/*</a:t>
                      </a:r>
                      <a:r>
                        <a:rPr sz="1800" b="1" spc="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M[X]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5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8203" y="3015818"/>
            <a:ext cx="5940425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0620" indent="-122555">
              <a:lnSpc>
                <a:spcPct val="100000"/>
              </a:lnSpc>
              <a:spcBef>
                <a:spcPts val="100"/>
              </a:spcBef>
              <a:buChar char="-"/>
              <a:tabLst>
                <a:tab pos="2421255" algn="l"/>
              </a:tabLst>
            </a:pPr>
            <a:r>
              <a:rPr sz="1800" b="1" spc="-5" dirty="0">
                <a:latin typeface="Calibri"/>
                <a:cs typeface="Calibri"/>
              </a:rPr>
              <a:t>Results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short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programs</a:t>
            </a:r>
            <a:endParaRPr sz="1800">
              <a:latin typeface="Calibri"/>
              <a:cs typeface="Calibri"/>
            </a:endParaRPr>
          </a:p>
          <a:p>
            <a:pPr marL="2420620" indent="-122555">
              <a:lnSpc>
                <a:spcPct val="100000"/>
              </a:lnSpc>
              <a:spcBef>
                <a:spcPts val="5"/>
              </a:spcBef>
              <a:buChar char="-"/>
              <a:tabLst>
                <a:tab pos="2421255" algn="l"/>
              </a:tabLst>
            </a:pPr>
            <a:r>
              <a:rPr sz="1800" b="1" spc="-5" dirty="0">
                <a:latin typeface="Calibri"/>
                <a:cs typeface="Calibri"/>
              </a:rPr>
              <a:t>Instruction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becomes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long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(many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bits)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95580" indent="-182880">
              <a:lnSpc>
                <a:spcPts val="2240"/>
              </a:lnSpc>
              <a:buClr>
                <a:srgbClr val="000000"/>
              </a:buClr>
              <a:buFont typeface="Calibri"/>
              <a:buChar char="•"/>
              <a:tabLst>
                <a:tab pos="195580" algn="l"/>
              </a:tabLst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Two-Address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  <a:p>
            <a:pPr marL="826135">
              <a:lnSpc>
                <a:spcPts val="2000"/>
              </a:lnSpc>
            </a:pPr>
            <a:r>
              <a:rPr sz="1800" b="1" spc="-15" dirty="0">
                <a:latin typeface="Calibri"/>
                <a:cs typeface="Calibri"/>
              </a:rPr>
              <a:t>Program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evaluate</a:t>
            </a:r>
            <a:r>
              <a:rPr sz="1800" b="1" spc="3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X =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B) *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(C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D)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13457" y="4619286"/>
          <a:ext cx="4179568" cy="165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648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  <a:spcBef>
                          <a:spcPts val="10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MOV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1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21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/*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M[A]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ADD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/*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M[A]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4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MOV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R2,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/*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M[C]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41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ADD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R2,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/*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8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R2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M[D]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marL="31750">
                        <a:lnSpc>
                          <a:spcPts val="212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MUL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12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212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/* R1</a:t>
                      </a:r>
                      <a:r>
                        <a:rPr sz="18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*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12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574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MOV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88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188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/*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M[X]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074923" y="6252464"/>
            <a:ext cx="3811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-most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common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commercial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computer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32126" y="388365"/>
            <a:ext cx="40055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One</a:t>
            </a:r>
            <a:r>
              <a:rPr spc="-30" dirty="0"/>
              <a:t> </a:t>
            </a:r>
            <a:r>
              <a:rPr spc="-10" dirty="0"/>
              <a:t>Address</a:t>
            </a:r>
            <a:r>
              <a:rPr spc="-25" dirty="0"/>
              <a:t> </a:t>
            </a:r>
            <a:r>
              <a:rPr spc="-5" dirty="0"/>
              <a:t>Instruction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3974" y="1182995"/>
            <a:ext cx="7112634" cy="152463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71780" indent="-25971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Calibri"/>
              <a:buChar char="•"/>
              <a:tabLst>
                <a:tab pos="272415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One-Address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Instructions</a:t>
            </a:r>
            <a:endParaRPr sz="2800">
              <a:latin typeface="Calibri"/>
              <a:cs typeface="Calibri"/>
            </a:endParaRPr>
          </a:p>
          <a:p>
            <a:pPr marL="586740" lvl="1" indent="-161925">
              <a:lnSpc>
                <a:spcPct val="100000"/>
              </a:lnSpc>
              <a:spcBef>
                <a:spcPts val="1050"/>
              </a:spcBef>
              <a:buChar char="-"/>
              <a:tabLst>
                <a:tab pos="587375" algn="l"/>
              </a:tabLst>
            </a:pPr>
            <a:r>
              <a:rPr sz="2400" b="1" dirty="0">
                <a:latin typeface="Calibri"/>
                <a:cs typeface="Calibri"/>
              </a:rPr>
              <a:t>Use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 </a:t>
            </a:r>
            <a:r>
              <a:rPr sz="2400" b="1" spc="-5" dirty="0">
                <a:latin typeface="Calibri"/>
                <a:cs typeface="Calibri"/>
              </a:rPr>
              <a:t>implied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AC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register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manipulation</a:t>
            </a:r>
            <a:endParaRPr sz="2400">
              <a:latin typeface="Calibri"/>
              <a:cs typeface="Calibri"/>
            </a:endParaRPr>
          </a:p>
          <a:p>
            <a:pPr marL="586740" lvl="1" indent="-161925">
              <a:lnSpc>
                <a:spcPct val="100000"/>
              </a:lnSpc>
              <a:spcBef>
                <a:spcPts val="409"/>
              </a:spcBef>
              <a:buChar char="-"/>
              <a:tabLst>
                <a:tab pos="587375" algn="l"/>
                <a:tab pos="3287395" algn="l"/>
              </a:tabLst>
            </a:pPr>
            <a:r>
              <a:rPr sz="2400" b="1" spc="-15" dirty="0">
                <a:latin typeface="Calibri"/>
                <a:cs typeface="Calibri"/>
              </a:rPr>
              <a:t>Program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evaluate	</a:t>
            </a:r>
            <a:r>
              <a:rPr sz="2400" b="1" dirty="0">
                <a:latin typeface="Calibri"/>
                <a:cs typeface="Calibri"/>
              </a:rPr>
              <a:t>X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(C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59254" y="3152520"/>
          <a:ext cx="5681979" cy="2499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208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LOAD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23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23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230"/>
                        </a:lnSpc>
                        <a:tabLst>
                          <a:tab pos="1751330" algn="l"/>
                        </a:tabLst>
                      </a:pPr>
                      <a:r>
                        <a:rPr sz="2400" b="1" spc="-15" dirty="0">
                          <a:latin typeface="Calibri"/>
                          <a:cs typeface="Calibri"/>
                        </a:rPr>
                        <a:t>AC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M[A]	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41">
                <a:tc>
                  <a:txBody>
                    <a:bodyPr/>
                    <a:lstStyle/>
                    <a:p>
                      <a:pPr marL="31750">
                        <a:lnSpc>
                          <a:spcPts val="278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ADD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278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78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785"/>
                        </a:lnSpc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M[B]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785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3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STORE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283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83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30"/>
                        </a:lnSpc>
                        <a:tabLst>
                          <a:tab pos="1751330" algn="l"/>
                        </a:tabLst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M[T]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AC	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41">
                <a:tc>
                  <a:txBody>
                    <a:bodyPr/>
                    <a:lstStyle/>
                    <a:p>
                      <a:pPr marL="31750">
                        <a:lnSpc>
                          <a:spcPts val="2475"/>
                        </a:lnSpc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LOAD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247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247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2475"/>
                        </a:lnSpc>
                        <a:tabLst>
                          <a:tab pos="1751330" algn="l"/>
                        </a:tabLst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M[C]	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ADD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780"/>
                        </a:lnSpc>
                      </a:pPr>
                      <a:r>
                        <a:rPr sz="2400" b="1" spc="-1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M[D]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78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8">
                <a:tc>
                  <a:txBody>
                    <a:bodyPr/>
                    <a:lstStyle/>
                    <a:p>
                      <a:pPr marL="31750">
                        <a:lnSpc>
                          <a:spcPts val="2785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MUL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278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78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785"/>
                        </a:lnSpc>
                      </a:pPr>
                      <a:r>
                        <a:rPr sz="2400" b="1" spc="-1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M[T]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78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87">
                <a:tc>
                  <a:txBody>
                    <a:bodyPr/>
                    <a:lstStyle/>
                    <a:p>
                      <a:pPr marL="31750">
                        <a:lnSpc>
                          <a:spcPts val="2825"/>
                        </a:lnSpc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STORE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282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82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2825"/>
                        </a:lnSpc>
                        <a:tabLst>
                          <a:tab pos="1751330" algn="l"/>
                        </a:tabLst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M[X]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AC	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7742" y="388365"/>
            <a:ext cx="4055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Zero</a:t>
            </a:r>
            <a:r>
              <a:rPr spc="-40" dirty="0"/>
              <a:t> </a:t>
            </a:r>
            <a:r>
              <a:rPr spc="-10" dirty="0"/>
              <a:t>Address</a:t>
            </a:r>
            <a:r>
              <a:rPr spc="-30" dirty="0"/>
              <a:t> </a:t>
            </a:r>
            <a:r>
              <a:rPr spc="-5" dirty="0"/>
              <a:t>Instruction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3974" y="1378711"/>
            <a:ext cx="6136640" cy="1557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780" indent="-25971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Calibri"/>
              <a:buChar char="•"/>
              <a:tabLst>
                <a:tab pos="272415" algn="l"/>
              </a:tabLst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Zero-Address</a:t>
            </a:r>
            <a:r>
              <a:rPr sz="28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2800">
              <a:latin typeface="Calibri"/>
              <a:cs typeface="Calibri"/>
            </a:endParaRPr>
          </a:p>
          <a:p>
            <a:pPr marL="586740" lvl="1" indent="-161925">
              <a:lnSpc>
                <a:spcPct val="100000"/>
              </a:lnSpc>
              <a:spcBef>
                <a:spcPts val="2225"/>
              </a:spcBef>
              <a:buChar char="-"/>
              <a:tabLst>
                <a:tab pos="587375" algn="l"/>
              </a:tabLst>
            </a:pPr>
            <a:r>
              <a:rPr sz="2400" b="1" spc="-5" dirty="0">
                <a:latin typeface="Calibri"/>
                <a:cs typeface="Calibri"/>
              </a:rPr>
              <a:t>Can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 </a:t>
            </a:r>
            <a:r>
              <a:rPr sz="2400" b="1" spc="-10" dirty="0">
                <a:latin typeface="Calibri"/>
                <a:cs typeface="Calibri"/>
              </a:rPr>
              <a:t>found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5" dirty="0">
                <a:latin typeface="Calibri"/>
                <a:cs typeface="Calibri"/>
              </a:rPr>
              <a:t>stack-organized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  <a:p>
            <a:pPr marL="586740" lvl="1" indent="-161925">
              <a:lnSpc>
                <a:spcPct val="100000"/>
              </a:lnSpc>
              <a:spcBef>
                <a:spcPts val="720"/>
              </a:spcBef>
              <a:buChar char="-"/>
              <a:tabLst>
                <a:tab pos="587375" algn="l"/>
                <a:tab pos="3289300" algn="l"/>
              </a:tabLst>
            </a:pPr>
            <a:r>
              <a:rPr sz="2400" b="1" spc="-15" dirty="0">
                <a:latin typeface="Calibri"/>
                <a:cs typeface="Calibri"/>
              </a:rPr>
              <a:t>Program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evaluate	</a:t>
            </a:r>
            <a:r>
              <a:rPr sz="2400" b="1" dirty="0">
                <a:latin typeface="Calibri"/>
                <a:cs typeface="Calibri"/>
              </a:rPr>
              <a:t>X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B)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(C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5" dirty="0">
                <a:latin typeface="Calibri"/>
                <a:cs typeface="Calibri"/>
              </a:rPr>
              <a:t> D)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95830" y="3030868"/>
          <a:ext cx="4907913" cy="1937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766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  <a:spcBef>
                          <a:spcPts val="1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PUSH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62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62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20"/>
                        </a:lnSpc>
                        <a:spcBef>
                          <a:spcPts val="10"/>
                        </a:spcBef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TOS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2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66">
                <a:tc>
                  <a:txBody>
                    <a:bodyPr/>
                    <a:lstStyle/>
                    <a:p>
                      <a:pPr marL="31750">
                        <a:lnSpc>
                          <a:spcPts val="261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PUSH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61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61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1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TOS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1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086"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ADD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ts val="2405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PUSH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620"/>
                        </a:lnSpc>
                        <a:spcBef>
                          <a:spcPts val="189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40665" marB="0"/>
                </a:tc>
                <a:tc>
                  <a:txBody>
                    <a:bodyPr/>
                    <a:lstStyle/>
                    <a:p>
                      <a:pPr marL="500380">
                        <a:lnSpc>
                          <a:spcPts val="211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0380">
                        <a:lnSpc>
                          <a:spcPts val="240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1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TOS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2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ts val="2405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TOS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10"/>
                        </a:lnSpc>
                      </a:pPr>
                      <a:r>
                        <a:rPr sz="2400" b="1" spc="20" dirty="0">
                          <a:latin typeface="Calibri"/>
                          <a:cs typeface="Calibri"/>
                        </a:rPr>
                        <a:t>B)*/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R="24130" algn="r">
                        <a:lnSpc>
                          <a:spcPts val="240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3">
                <a:tc>
                  <a:txBody>
                    <a:bodyPr/>
                    <a:lstStyle/>
                    <a:p>
                      <a:pPr marL="31750">
                        <a:lnSpc>
                          <a:spcPts val="261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PUSH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61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61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1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TOS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1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ADD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30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/*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05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TOS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(C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05"/>
                        </a:lnSpc>
                      </a:pPr>
                      <a:r>
                        <a:rPr sz="2400" b="1" spc="20" dirty="0">
                          <a:latin typeface="Calibri"/>
                          <a:cs typeface="Calibri"/>
                        </a:rPr>
                        <a:t>D)*/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714880" y="4885435"/>
            <a:ext cx="620395" cy="702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540"/>
              </a:spcBef>
            </a:pP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UL  </a:t>
            </a:r>
            <a:r>
              <a:rPr sz="2400" b="1" spc="-5" dirty="0">
                <a:latin typeface="Calibri"/>
                <a:cs typeface="Calibri"/>
              </a:rPr>
              <a:t>POP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3789" y="5196332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7461" y="4885435"/>
            <a:ext cx="3754120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65"/>
              </a:lnSpc>
              <a:spcBef>
                <a:spcPts val="100"/>
              </a:spcBef>
              <a:tabLst>
                <a:tab pos="433070" algn="l"/>
                <a:tab pos="3457575" algn="l"/>
              </a:tabLst>
            </a:pPr>
            <a:r>
              <a:rPr sz="2400" b="1" dirty="0">
                <a:latin typeface="Calibri"/>
                <a:cs typeface="Calibri"/>
              </a:rPr>
              <a:t>/*	</a:t>
            </a:r>
            <a:r>
              <a:rPr sz="2400" b="1" spc="-6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(C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5" dirty="0">
                <a:latin typeface="Calibri"/>
                <a:cs typeface="Calibri"/>
              </a:rPr>
              <a:t> D</a:t>
            </a:r>
            <a:r>
              <a:rPr sz="2400" b="1" dirty="0">
                <a:latin typeface="Calibri"/>
                <a:cs typeface="Calibri"/>
              </a:rPr>
              <a:t>)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A +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B)	</a:t>
            </a:r>
            <a:r>
              <a:rPr sz="2400" b="1" spc="-5" dirty="0"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65"/>
              </a:lnSpc>
              <a:tabLst>
                <a:tab pos="433070" algn="l"/>
                <a:tab pos="2210435" algn="l"/>
              </a:tabLst>
            </a:pPr>
            <a:r>
              <a:rPr sz="2400" b="1" dirty="0">
                <a:latin typeface="Calibri"/>
                <a:cs typeface="Calibri"/>
              </a:rPr>
              <a:t>/*	</a:t>
            </a:r>
            <a:r>
              <a:rPr sz="2400" b="1" spc="-5" dirty="0">
                <a:latin typeface="Calibri"/>
                <a:cs typeface="Calibri"/>
              </a:rPr>
              <a:t>M[X]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TOS	</a:t>
            </a:r>
            <a:r>
              <a:rPr sz="2400" b="1" dirty="0"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6194" y="388365"/>
            <a:ext cx="291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Addressing</a:t>
            </a:r>
            <a:r>
              <a:rPr spc="-35" dirty="0"/>
              <a:t> </a:t>
            </a:r>
            <a:r>
              <a:rPr dirty="0"/>
              <a:t>Mode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4604" y="1278382"/>
            <a:ext cx="6884670" cy="1295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Addressing</a:t>
            </a:r>
            <a:r>
              <a:rPr sz="20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Modes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alibri"/>
              <a:cs typeface="Calibri"/>
            </a:endParaRPr>
          </a:p>
          <a:p>
            <a:pPr marL="1321435" marR="5080" indent="-9956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5" dirty="0">
                <a:latin typeface="Calibri"/>
                <a:cs typeface="Calibri"/>
              </a:rPr>
              <a:t> Specifies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rule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interpreting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modifying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field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(before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operand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 actually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referenced)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803" y="3459226"/>
            <a:ext cx="8347709" cy="21450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470"/>
              </a:spcBef>
            </a:pP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Computer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uses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Addressing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mode 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accommodate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one or both of the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following </a:t>
            </a:r>
            <a:r>
              <a:rPr sz="2000" b="1" spc="-4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provision</a:t>
            </a:r>
            <a:r>
              <a:rPr sz="20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libri"/>
              <a:cs typeface="Calibri"/>
            </a:endParaRPr>
          </a:p>
          <a:p>
            <a:pPr marL="927100" marR="39370" indent="-401320">
              <a:lnSpc>
                <a:spcPct val="85100"/>
              </a:lnSpc>
              <a:buAutoNum type="arabicParenBoth"/>
              <a:tabLst>
                <a:tab pos="929640" algn="l"/>
              </a:tabLst>
            </a:pPr>
            <a:r>
              <a:rPr sz="2000" b="1" spc="-80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give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flexibility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to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programmer</a:t>
            </a:r>
            <a:r>
              <a:rPr sz="2000" b="1" spc="-5" dirty="0">
                <a:latin typeface="Calibri"/>
                <a:cs typeface="Calibri"/>
              </a:rPr>
              <a:t> by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facilities </a:t>
            </a:r>
            <a:r>
              <a:rPr sz="2000" b="1" dirty="0">
                <a:latin typeface="Calibri"/>
                <a:cs typeface="Calibri"/>
              </a:rPr>
              <a:t>such</a:t>
            </a:r>
            <a:r>
              <a:rPr sz="2000" b="1" spc="-5" dirty="0">
                <a:latin typeface="Calibri"/>
                <a:cs typeface="Calibri"/>
              </a:rPr>
              <a:t> as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pointer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spc="-20" dirty="0">
                <a:latin typeface="Calibri"/>
                <a:cs typeface="Calibri"/>
              </a:rPr>
              <a:t>memory, </a:t>
            </a:r>
            <a:r>
              <a:rPr sz="2000" b="1" spc="-10" dirty="0">
                <a:latin typeface="Calibri"/>
                <a:cs typeface="Calibri"/>
              </a:rPr>
              <a:t>counter </a:t>
            </a:r>
            <a:r>
              <a:rPr sz="2000" b="1" spc="-15" dirty="0">
                <a:latin typeface="Calibri"/>
                <a:cs typeface="Calibri"/>
              </a:rPr>
              <a:t>for </a:t>
            </a:r>
            <a:r>
              <a:rPr sz="2000" b="1" dirty="0">
                <a:latin typeface="Calibri"/>
                <a:cs typeface="Calibri"/>
              </a:rPr>
              <a:t>loop </a:t>
            </a:r>
            <a:r>
              <a:rPr sz="2000" b="1" spc="-10" dirty="0">
                <a:latin typeface="Calibri"/>
                <a:cs typeface="Calibri"/>
              </a:rPr>
              <a:t>control, </a:t>
            </a:r>
            <a:r>
              <a:rPr sz="2000" b="1" spc="-5" dirty="0">
                <a:latin typeface="Calibri"/>
                <a:cs typeface="Calibri"/>
              </a:rPr>
              <a:t>indexing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data, program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relocation</a:t>
            </a:r>
            <a:endParaRPr sz="2000">
              <a:latin typeface="Calibri"/>
              <a:cs typeface="Calibri"/>
            </a:endParaRPr>
          </a:p>
          <a:p>
            <a:pPr marL="986155" indent="-402590">
              <a:lnSpc>
                <a:spcPct val="100000"/>
              </a:lnSpc>
              <a:spcBef>
                <a:spcPts val="1680"/>
              </a:spcBef>
              <a:buAutoNum type="arabicParenBoth"/>
              <a:tabLst>
                <a:tab pos="986790" algn="l"/>
              </a:tabLst>
            </a:pPr>
            <a:r>
              <a:rPr sz="2000" b="1" spc="-85" dirty="0">
                <a:latin typeface="Calibri"/>
                <a:cs typeface="Calibri"/>
              </a:rPr>
              <a:t>To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reduce</a:t>
            </a:r>
            <a:r>
              <a:rPr sz="2000" b="1" dirty="0">
                <a:latin typeface="Calibri"/>
                <a:cs typeface="Calibri"/>
              </a:rPr>
              <a:t> no. of bits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addressing fields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instruction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6194" y="388365"/>
            <a:ext cx="291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Addressing</a:t>
            </a:r>
            <a:r>
              <a:rPr spc="-35" dirty="0"/>
              <a:t> </a:t>
            </a:r>
            <a:r>
              <a:rPr dirty="0"/>
              <a:t>Mode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2003" y="1388745"/>
            <a:ext cx="8369934" cy="4719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0" dirty="0">
                <a:solidFill>
                  <a:srgbClr val="00AFEF"/>
                </a:solidFill>
                <a:latin typeface="Calibri"/>
                <a:cs typeface="Calibri"/>
              </a:rPr>
              <a:t>Two </a:t>
            </a:r>
            <a:r>
              <a:rPr sz="2000" b="1" i="1" dirty="0">
                <a:solidFill>
                  <a:srgbClr val="00AFEF"/>
                </a:solidFill>
                <a:latin typeface="Calibri"/>
                <a:cs typeface="Calibri"/>
              </a:rPr>
              <a:t>modes</a:t>
            </a:r>
            <a:r>
              <a:rPr sz="2000" b="1" i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AFEF"/>
                </a:solidFill>
                <a:latin typeface="Calibri"/>
                <a:cs typeface="Calibri"/>
              </a:rPr>
              <a:t>that</a:t>
            </a:r>
            <a:r>
              <a:rPr sz="2000" b="1" i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AFEF"/>
                </a:solidFill>
                <a:latin typeface="Calibri"/>
                <a:cs typeface="Calibri"/>
              </a:rPr>
              <a:t>need</a:t>
            </a:r>
            <a:r>
              <a:rPr sz="2000" b="1" i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AFEF"/>
                </a:solidFill>
                <a:latin typeface="Calibri"/>
                <a:cs typeface="Calibri"/>
              </a:rPr>
              <a:t>no</a:t>
            </a:r>
            <a:r>
              <a:rPr sz="2000" b="1" i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AFEF"/>
                </a:solidFill>
                <a:latin typeface="Calibri"/>
                <a:cs typeface="Calibri"/>
              </a:rPr>
              <a:t>address</a:t>
            </a:r>
            <a:r>
              <a:rPr sz="2000" b="1" i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AFEF"/>
                </a:solidFill>
                <a:latin typeface="Calibri"/>
                <a:cs typeface="Calibri"/>
              </a:rPr>
              <a:t>field</a:t>
            </a:r>
            <a:r>
              <a:rPr sz="2000" b="1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AFEF"/>
                </a:solidFill>
                <a:latin typeface="Calibri"/>
                <a:cs typeface="Calibri"/>
              </a:rPr>
              <a:t>at</a:t>
            </a:r>
            <a:r>
              <a:rPr sz="2000" b="1" i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AFEF"/>
                </a:solidFill>
                <a:latin typeface="Calibri"/>
                <a:cs typeface="Calibri"/>
              </a:rPr>
              <a:t>all</a:t>
            </a:r>
            <a:r>
              <a:rPr sz="2000" b="1" i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AFE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66700" indent="-254635">
              <a:lnSpc>
                <a:spcPts val="2390"/>
              </a:lnSpc>
              <a:spcBef>
                <a:spcPts val="1675"/>
              </a:spcBef>
              <a:buAutoNum type="arabicPeriod"/>
              <a:tabLst>
                <a:tab pos="267335" algn="l"/>
              </a:tabLst>
            </a:pP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Implied</a:t>
            </a:r>
            <a:r>
              <a:rPr sz="2000" b="1" u="sng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  <a:p>
            <a:pPr marL="607060" lvl="1" indent="-175260">
              <a:lnSpc>
                <a:spcPts val="2150"/>
              </a:lnSpc>
              <a:buChar char="-"/>
              <a:tabLst>
                <a:tab pos="607060" algn="l"/>
              </a:tabLst>
            </a:pP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operands</a:t>
            </a:r>
            <a:r>
              <a:rPr sz="1800" b="1" spc="-10" dirty="0">
                <a:latin typeface="Calibri"/>
                <a:cs typeface="Calibri"/>
              </a:rPr>
              <a:t> are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specified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implicitly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definition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instruction</a:t>
            </a:r>
            <a:endParaRPr sz="1800">
              <a:latin typeface="Calibri"/>
              <a:cs typeface="Calibri"/>
            </a:endParaRPr>
          </a:p>
          <a:p>
            <a:pPr marL="607060" lvl="1" indent="-175260">
              <a:lnSpc>
                <a:spcPct val="100000"/>
              </a:lnSpc>
              <a:spcBef>
                <a:spcPts val="5"/>
              </a:spcBef>
              <a:buChar char="-"/>
              <a:tabLst>
                <a:tab pos="607060" algn="l"/>
              </a:tabLst>
            </a:pPr>
            <a:r>
              <a:rPr sz="1800" b="1" dirty="0">
                <a:latin typeface="Calibri"/>
                <a:cs typeface="Calibri"/>
              </a:rPr>
              <a:t>No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specify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  <a:p>
            <a:pPr marL="607060" lvl="1" indent="-175260">
              <a:lnSpc>
                <a:spcPct val="100000"/>
              </a:lnSpc>
              <a:buChar char="-"/>
              <a:tabLst>
                <a:tab pos="607060" algn="l"/>
              </a:tabLst>
            </a:pPr>
            <a:r>
              <a:rPr sz="1800" b="1" spc="-15" dirty="0">
                <a:latin typeface="Calibri"/>
                <a:cs typeface="Calibri"/>
              </a:rPr>
              <a:t>EA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0" dirty="0">
                <a:latin typeface="Calibri"/>
                <a:cs typeface="Calibri"/>
              </a:rPr>
              <a:t> AC,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5" dirty="0">
                <a:latin typeface="Calibri"/>
                <a:cs typeface="Calibri"/>
              </a:rPr>
              <a:t> Stack[SP]</a:t>
            </a:r>
            <a:endParaRPr sz="1800">
              <a:latin typeface="Calibri"/>
              <a:cs typeface="Calibri"/>
            </a:endParaRPr>
          </a:p>
          <a:p>
            <a:pPr marL="607060" lvl="1" indent="-175260">
              <a:lnSpc>
                <a:spcPct val="100000"/>
              </a:lnSpc>
              <a:buChar char="-"/>
              <a:tabLst>
                <a:tab pos="607060" algn="l"/>
              </a:tabLst>
            </a:pPr>
            <a:r>
              <a:rPr sz="1800" b="1" spc="-5" dirty="0">
                <a:latin typeface="Calibri"/>
                <a:cs typeface="Calibri"/>
              </a:rPr>
              <a:t>Examples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from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Basic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Computer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 CLA,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CME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Char char="-"/>
            </a:pPr>
            <a:endParaRPr sz="1700">
              <a:latin typeface="Calibri"/>
              <a:cs typeface="Calibri"/>
            </a:endParaRPr>
          </a:p>
          <a:p>
            <a:pPr marL="437515" indent="-255270">
              <a:lnSpc>
                <a:spcPct val="100000"/>
              </a:lnSpc>
              <a:buAutoNum type="arabicPeriod"/>
              <a:tabLst>
                <a:tab pos="438150" algn="l"/>
              </a:tabLst>
            </a:pP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Immediate</a:t>
            </a:r>
            <a:r>
              <a:rPr sz="2000" b="1" u="sng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  <a:p>
            <a:pPr marL="553720" lvl="1" indent="-121920">
              <a:lnSpc>
                <a:spcPct val="100000"/>
              </a:lnSpc>
              <a:spcBef>
                <a:spcPts val="10"/>
              </a:spcBef>
              <a:buChar char="-"/>
              <a:tabLst>
                <a:tab pos="553720" algn="l"/>
              </a:tabLst>
            </a:pPr>
            <a:r>
              <a:rPr sz="1800" b="1" spc="-10" dirty="0">
                <a:latin typeface="Calibri"/>
                <a:cs typeface="Calibri"/>
              </a:rPr>
              <a:t>Instead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specifying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address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operand,</a:t>
            </a:r>
            <a:endParaRPr sz="1800">
              <a:latin typeface="Calibri"/>
              <a:cs typeface="Calibri"/>
            </a:endParaRPr>
          </a:p>
          <a:p>
            <a:pPr marL="195135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operand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specified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itself.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553720" lvl="1" indent="-121920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sz="1800" b="1" dirty="0">
                <a:latin typeface="Calibri"/>
                <a:cs typeface="Calibri"/>
              </a:rPr>
              <a:t>No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need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specify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  <a:p>
            <a:pPr marL="553720" lvl="1" indent="-121920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sz="1800" b="1" spc="-25" dirty="0">
                <a:latin typeface="Calibri"/>
                <a:cs typeface="Calibri"/>
              </a:rPr>
              <a:t>However,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operand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itself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needs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</a:t>
            </a:r>
            <a:r>
              <a:rPr sz="1800" b="1" spc="-5" dirty="0">
                <a:latin typeface="Calibri"/>
                <a:cs typeface="Calibri"/>
              </a:rPr>
              <a:t> specified</a:t>
            </a:r>
            <a:endParaRPr sz="1800">
              <a:latin typeface="Calibri"/>
              <a:cs typeface="Calibri"/>
            </a:endParaRPr>
          </a:p>
          <a:p>
            <a:pPr marL="553720" lvl="1" indent="-121920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sz="1800" b="1" dirty="0">
                <a:latin typeface="Calibri"/>
                <a:cs typeface="Calibri"/>
              </a:rPr>
              <a:t>Sometimes,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require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more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553720" lvl="1" indent="-121920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sz="1800" b="1" spc="-20" dirty="0">
                <a:latin typeface="Calibri"/>
                <a:cs typeface="Calibri"/>
              </a:rPr>
              <a:t>Fast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acquire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10" dirty="0">
                <a:latin typeface="Calibri"/>
                <a:cs typeface="Calibri"/>
              </a:rPr>
              <a:t> operand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115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Control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7609" y="388365"/>
            <a:ext cx="1591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78404" y="1594484"/>
            <a:ext cx="4243705" cy="458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24485" algn="l"/>
              </a:tabLst>
            </a:pPr>
            <a:r>
              <a:rPr sz="2400" b="1" spc="-10" dirty="0">
                <a:latin typeface="Calibri"/>
                <a:cs typeface="Calibri"/>
              </a:rPr>
              <a:t>General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Register Organization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10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buFont typeface="Wingdings"/>
              <a:buChar char=""/>
              <a:tabLst>
                <a:tab pos="324485" algn="l"/>
              </a:tabLst>
            </a:pPr>
            <a:r>
              <a:rPr sz="2400" b="1" spc="-5" dirty="0">
                <a:latin typeface="Calibri"/>
                <a:cs typeface="Calibri"/>
              </a:rPr>
              <a:t>Stack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Organization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15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24485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Formats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10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buFont typeface="Wingdings"/>
              <a:buChar char=""/>
              <a:tabLst>
                <a:tab pos="324485" algn="l"/>
              </a:tabLst>
            </a:pPr>
            <a:r>
              <a:rPr sz="2400" b="1" spc="-10" dirty="0">
                <a:latin typeface="Calibri"/>
                <a:cs typeface="Calibri"/>
              </a:rPr>
              <a:t>Addressing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Modes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15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buFont typeface="Wingdings"/>
              <a:buChar char=""/>
              <a:tabLst>
                <a:tab pos="324485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Transfer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Manipulation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1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buFont typeface="Wingdings"/>
              <a:buChar char=""/>
              <a:tabLst>
                <a:tab pos="255904" algn="l"/>
              </a:tabLst>
            </a:pP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15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buFont typeface="Wingdings"/>
              <a:buChar char=""/>
              <a:tabLst>
                <a:tab pos="255904" algn="l"/>
                <a:tab pos="935990" algn="l"/>
              </a:tabLst>
            </a:pPr>
            <a:r>
              <a:rPr sz="2400" dirty="0">
                <a:latin typeface="Calibri"/>
                <a:cs typeface="Calibri"/>
              </a:rPr>
              <a:t>RISC	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CISC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6194" y="388365"/>
            <a:ext cx="291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Addressing</a:t>
            </a:r>
            <a:r>
              <a:rPr spc="-35" dirty="0"/>
              <a:t> </a:t>
            </a:r>
            <a:r>
              <a:rPr dirty="0"/>
              <a:t>Mode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2003" y="1036065"/>
            <a:ext cx="8275955" cy="536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267335" algn="l"/>
              </a:tabLst>
            </a:pP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Register</a:t>
            </a:r>
            <a:r>
              <a:rPr sz="20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  <a:p>
            <a:pPr marL="501650" lvl="1" indent="-122555">
              <a:lnSpc>
                <a:spcPct val="100000"/>
              </a:lnSpc>
              <a:spcBef>
                <a:spcPts val="5"/>
              </a:spcBef>
              <a:buChar char="-"/>
              <a:tabLst>
                <a:tab pos="502284" algn="l"/>
              </a:tabLst>
            </a:pPr>
            <a:r>
              <a:rPr sz="1800" b="1" spc="-5" dirty="0">
                <a:latin typeface="Calibri"/>
                <a:cs typeface="Calibri"/>
              </a:rPr>
              <a:t>When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field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specifies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processor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register,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 said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 be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register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</a:t>
            </a:r>
            <a:endParaRPr sz="1800">
              <a:latin typeface="Calibri"/>
              <a:cs typeface="Calibri"/>
            </a:endParaRPr>
          </a:p>
          <a:p>
            <a:pPr marL="501650" lvl="1" indent="-122555">
              <a:lnSpc>
                <a:spcPct val="100000"/>
              </a:lnSpc>
              <a:buChar char="-"/>
              <a:tabLst>
                <a:tab pos="502284" algn="l"/>
              </a:tabLst>
            </a:pPr>
            <a:r>
              <a:rPr sz="1800" b="1" spc="-5" dirty="0">
                <a:latin typeface="Calibri"/>
                <a:cs typeface="Calibri"/>
              </a:rPr>
              <a:t>Designated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operand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need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 be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register</a:t>
            </a:r>
            <a:endParaRPr sz="1800">
              <a:latin typeface="Calibri"/>
              <a:cs typeface="Calibri"/>
            </a:endParaRPr>
          </a:p>
          <a:p>
            <a:pPr marL="501650" lvl="1" indent="-122555">
              <a:lnSpc>
                <a:spcPct val="100000"/>
              </a:lnSpc>
              <a:buChar char="-"/>
              <a:tabLst>
                <a:tab pos="502284" algn="l"/>
              </a:tabLst>
            </a:pPr>
            <a:r>
              <a:rPr sz="1800" b="1" dirty="0">
                <a:latin typeface="Calibri"/>
                <a:cs typeface="Calibri"/>
              </a:rPr>
              <a:t>Shorter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501650" lvl="1" indent="-122555">
              <a:lnSpc>
                <a:spcPct val="100000"/>
              </a:lnSpc>
              <a:buChar char="-"/>
              <a:tabLst>
                <a:tab pos="502284" algn="l"/>
              </a:tabLst>
            </a:pPr>
            <a:r>
              <a:rPr sz="1800" b="1" dirty="0">
                <a:latin typeface="Calibri"/>
                <a:cs typeface="Calibri"/>
              </a:rPr>
              <a:t>Saving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field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  <a:p>
            <a:pPr marL="501650" lvl="1" indent="-122555">
              <a:lnSpc>
                <a:spcPct val="100000"/>
              </a:lnSpc>
              <a:spcBef>
                <a:spcPts val="5"/>
              </a:spcBef>
              <a:buChar char="-"/>
              <a:tabLst>
                <a:tab pos="502284" algn="l"/>
              </a:tabLst>
            </a:pPr>
            <a:r>
              <a:rPr sz="1800" b="1" dirty="0">
                <a:latin typeface="Calibri"/>
                <a:cs typeface="Calibri"/>
              </a:rPr>
              <a:t>Faster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acquire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 operand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addressing</a:t>
            </a:r>
            <a:endParaRPr sz="1800">
              <a:latin typeface="Calibri"/>
              <a:cs typeface="Calibri"/>
            </a:endParaRPr>
          </a:p>
          <a:p>
            <a:pPr marL="501650" lvl="1" indent="-122555">
              <a:lnSpc>
                <a:spcPct val="100000"/>
              </a:lnSpc>
              <a:buChar char="-"/>
              <a:tabLst>
                <a:tab pos="502284" algn="l"/>
              </a:tabLst>
            </a:pPr>
            <a:r>
              <a:rPr sz="1800" b="1" dirty="0">
                <a:latin typeface="Calibri"/>
                <a:cs typeface="Calibri"/>
              </a:rPr>
              <a:t>EA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IR(R)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(IR(R):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Register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field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IR)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libri"/>
              <a:buChar char="-"/>
            </a:pPr>
            <a:endParaRPr sz="1750">
              <a:latin typeface="Calibri"/>
              <a:cs typeface="Calibri"/>
            </a:endParaRPr>
          </a:p>
          <a:p>
            <a:pPr marL="266700" indent="-254635">
              <a:lnSpc>
                <a:spcPct val="100000"/>
              </a:lnSpc>
              <a:buAutoNum type="arabicPeriod" startAt="3"/>
              <a:tabLst>
                <a:tab pos="267335" algn="l"/>
              </a:tabLst>
            </a:pP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Register</a:t>
            </a:r>
            <a:r>
              <a:rPr sz="2000" b="1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Indirect</a:t>
            </a:r>
            <a:r>
              <a:rPr sz="20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  <a:p>
            <a:pPr marL="439420" lvl="1" indent="-109855">
              <a:lnSpc>
                <a:spcPct val="100000"/>
              </a:lnSpc>
              <a:spcBef>
                <a:spcPts val="5"/>
              </a:spcBef>
              <a:buChar char="-"/>
              <a:tabLst>
                <a:tab pos="439420" algn="l"/>
              </a:tabLst>
            </a:pPr>
            <a:r>
              <a:rPr sz="1800" b="1" dirty="0">
                <a:latin typeface="Calibri"/>
                <a:cs typeface="Calibri"/>
              </a:rPr>
              <a:t>Instruction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specifies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register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which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contains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operand</a:t>
            </a:r>
            <a:endParaRPr sz="1800">
              <a:latin typeface="Calibri"/>
              <a:cs typeface="Calibri"/>
            </a:endParaRPr>
          </a:p>
          <a:p>
            <a:pPr marL="448309" lvl="1" indent="-122555">
              <a:lnSpc>
                <a:spcPct val="100000"/>
              </a:lnSpc>
              <a:spcBef>
                <a:spcPts val="5"/>
              </a:spcBef>
              <a:buChar char="-"/>
              <a:tabLst>
                <a:tab pos="448945" algn="l"/>
              </a:tabLst>
            </a:pPr>
            <a:r>
              <a:rPr sz="1800" b="1" dirty="0">
                <a:latin typeface="Calibri"/>
                <a:cs typeface="Calibri"/>
              </a:rPr>
              <a:t>Saving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since </a:t>
            </a:r>
            <a:r>
              <a:rPr sz="1800" b="1" spc="-5" dirty="0">
                <a:latin typeface="Calibri"/>
                <a:cs typeface="Calibri"/>
              </a:rPr>
              <a:t>register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shorter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 the</a:t>
            </a:r>
            <a:r>
              <a:rPr sz="1800" b="1" spc="-5" dirty="0">
                <a:latin typeface="Calibri"/>
                <a:cs typeface="Calibri"/>
              </a:rPr>
              <a:t> memory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774700" marR="715010" lvl="1" indent="-448309">
              <a:lnSpc>
                <a:spcPct val="100000"/>
              </a:lnSpc>
              <a:buChar char="-"/>
              <a:tabLst>
                <a:tab pos="448945" algn="l"/>
              </a:tabLst>
            </a:pPr>
            <a:r>
              <a:rPr sz="1800" b="1" dirty="0">
                <a:latin typeface="Calibri"/>
                <a:cs typeface="Calibri"/>
              </a:rPr>
              <a:t>Slower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 acquire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 operand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both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register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 </a:t>
            </a:r>
            <a:r>
              <a:rPr sz="1800" b="1" spc="-5" dirty="0">
                <a:latin typeface="Calibri"/>
                <a:cs typeface="Calibri"/>
              </a:rPr>
              <a:t>memory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addressing</a:t>
            </a:r>
            <a:endParaRPr sz="1800">
              <a:latin typeface="Calibri"/>
              <a:cs typeface="Calibri"/>
            </a:endParaRPr>
          </a:p>
          <a:p>
            <a:pPr marL="501650" lvl="2" indent="-122555">
              <a:lnSpc>
                <a:spcPct val="100000"/>
              </a:lnSpc>
              <a:buChar char="-"/>
              <a:tabLst>
                <a:tab pos="502284" algn="l"/>
              </a:tabLst>
            </a:pPr>
            <a:r>
              <a:rPr sz="1800" b="1" dirty="0">
                <a:latin typeface="Calibri"/>
                <a:cs typeface="Calibri"/>
              </a:rPr>
              <a:t>Adv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Fewer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</a:t>
            </a:r>
            <a:r>
              <a:rPr sz="1800" b="1" spc="-5" dirty="0">
                <a:latin typeface="Calibri"/>
                <a:cs typeface="Calibri"/>
              </a:rPr>
              <a:t> reqd.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compared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501650" lvl="2" indent="-122555">
              <a:lnSpc>
                <a:spcPct val="100000"/>
              </a:lnSpc>
              <a:buChar char="-"/>
              <a:tabLst>
                <a:tab pos="502284" algn="l"/>
              </a:tabLst>
            </a:pPr>
            <a:r>
              <a:rPr sz="1800" b="1" dirty="0">
                <a:latin typeface="Calibri"/>
                <a:cs typeface="Calibri"/>
              </a:rPr>
              <a:t>EA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[IR(R)]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([x]: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Content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x)</a:t>
            </a:r>
            <a:endParaRPr sz="1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Calibri"/>
              <a:buChar char="-"/>
            </a:pPr>
            <a:endParaRPr sz="1950">
              <a:latin typeface="Calibri"/>
              <a:cs typeface="Calibri"/>
            </a:endParaRPr>
          </a:p>
          <a:p>
            <a:pPr marL="266700" indent="-254635">
              <a:lnSpc>
                <a:spcPct val="100000"/>
              </a:lnSpc>
              <a:buAutoNum type="arabicPeriod" startAt="3"/>
              <a:tabLst>
                <a:tab pos="267335" algn="l"/>
              </a:tabLst>
            </a:pP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Autoincrement</a:t>
            </a:r>
            <a:r>
              <a:rPr sz="20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or</a:t>
            </a:r>
            <a:r>
              <a:rPr sz="20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Autodecrement</a:t>
            </a:r>
            <a:r>
              <a:rPr sz="20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  <a:p>
            <a:pPr marL="12700" marR="129539" lvl="1" indent="356235">
              <a:lnSpc>
                <a:spcPct val="100000"/>
              </a:lnSpc>
              <a:spcBef>
                <a:spcPts val="5"/>
              </a:spcBef>
              <a:buChar char="-"/>
              <a:tabLst>
                <a:tab pos="492759" algn="l"/>
              </a:tabLst>
            </a:pPr>
            <a:r>
              <a:rPr sz="1800" b="1" dirty="0">
                <a:latin typeface="Calibri"/>
                <a:cs typeface="Calibri"/>
              </a:rPr>
              <a:t>Similar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Register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Indirect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When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address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register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 used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access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register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 </a:t>
            </a:r>
            <a:r>
              <a:rPr sz="1800" b="1" spc="-5" dirty="0">
                <a:latin typeface="Calibri"/>
                <a:cs typeface="Calibri"/>
              </a:rPr>
              <a:t>incremented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decremented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automatically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6194" y="388365"/>
            <a:ext cx="291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Addressing</a:t>
            </a:r>
            <a:r>
              <a:rPr spc="-35" dirty="0"/>
              <a:t> </a:t>
            </a:r>
            <a:r>
              <a:rPr dirty="0"/>
              <a:t>Mode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9201" y="1291285"/>
            <a:ext cx="8373109" cy="4539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267335" algn="l"/>
              </a:tabLst>
            </a:pPr>
            <a:r>
              <a:rPr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Direct</a:t>
            </a:r>
            <a:r>
              <a:rPr sz="2000" b="1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Address</a:t>
            </a:r>
            <a:r>
              <a:rPr sz="20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Calibri"/>
              <a:buAutoNum type="arabicPeriod" startAt="6"/>
            </a:pPr>
            <a:endParaRPr sz="1950">
              <a:latin typeface="Calibri"/>
              <a:cs typeface="Calibri"/>
            </a:endParaRPr>
          </a:p>
          <a:p>
            <a:pPr marL="774065" marR="46990" lvl="1" indent="-342900">
              <a:lnSpc>
                <a:spcPct val="100000"/>
              </a:lnSpc>
              <a:buChar char="-"/>
              <a:tabLst>
                <a:tab pos="607060" algn="l"/>
              </a:tabLst>
            </a:pPr>
            <a:r>
              <a:rPr sz="1800" b="1" spc="-5" dirty="0">
                <a:latin typeface="Calibri"/>
                <a:cs typeface="Calibri"/>
              </a:rPr>
              <a:t>Instruction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specifies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 which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used</a:t>
            </a:r>
            <a:r>
              <a:rPr sz="1800" b="1" spc="-10" dirty="0">
                <a:latin typeface="Calibri"/>
                <a:cs typeface="Calibri"/>
              </a:rPr>
              <a:t> directly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access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operand</a:t>
            </a:r>
            <a:endParaRPr sz="1800">
              <a:latin typeface="Calibri"/>
              <a:cs typeface="Calibri"/>
            </a:endParaRPr>
          </a:p>
          <a:p>
            <a:pPr marL="553720" lvl="1" indent="-122555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sz="1800" b="1" spc="-20" dirty="0">
                <a:latin typeface="Calibri"/>
                <a:cs typeface="Calibri"/>
              </a:rPr>
              <a:t>Faster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other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modes</a:t>
            </a:r>
            <a:endParaRPr sz="1800">
              <a:latin typeface="Calibri"/>
              <a:cs typeface="Calibri"/>
            </a:endParaRPr>
          </a:p>
          <a:p>
            <a:pPr marL="553720" lvl="1" indent="-122555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sz="1800" b="1" spc="-55" dirty="0">
                <a:latin typeface="Calibri"/>
                <a:cs typeface="Calibri"/>
              </a:rPr>
              <a:t>Too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many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needed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specify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large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physical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  <a:p>
            <a:pPr marL="553720" lvl="1" indent="-122555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sz="1800" b="1" spc="-15" dirty="0">
                <a:latin typeface="Calibri"/>
                <a:cs typeface="Calibri"/>
              </a:rPr>
              <a:t>EA</a:t>
            </a:r>
            <a:r>
              <a:rPr sz="1800" b="1" dirty="0">
                <a:latin typeface="Calibri"/>
                <a:cs typeface="Calibri"/>
              </a:rPr>
              <a:t> =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IR(addr)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(IR(addr):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field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IR)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libri"/>
              <a:buChar char="-"/>
            </a:pPr>
            <a:endParaRPr sz="1750">
              <a:latin typeface="Calibri"/>
              <a:cs typeface="Calibri"/>
            </a:endParaRPr>
          </a:p>
          <a:p>
            <a:pPr marL="266700" indent="-254635">
              <a:lnSpc>
                <a:spcPct val="100000"/>
              </a:lnSpc>
              <a:buAutoNum type="arabicPeriod" startAt="6"/>
              <a:tabLst>
                <a:tab pos="267335" algn="l"/>
              </a:tabLst>
            </a:pP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Indirect</a:t>
            </a:r>
            <a:r>
              <a:rPr sz="2000" b="1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Addressing</a:t>
            </a:r>
            <a:r>
              <a:rPr sz="2000" b="1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Calibri"/>
              <a:buAutoNum type="arabicPeriod" startAt="6"/>
            </a:pPr>
            <a:endParaRPr sz="1950">
              <a:latin typeface="Calibri"/>
              <a:cs typeface="Calibri"/>
            </a:endParaRPr>
          </a:p>
          <a:p>
            <a:pPr marL="553720" lvl="1" indent="-122555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field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 instruction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specifies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address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location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7740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contains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operand</a:t>
            </a:r>
            <a:endParaRPr sz="1800">
              <a:latin typeface="Calibri"/>
              <a:cs typeface="Calibri"/>
            </a:endParaRPr>
          </a:p>
          <a:p>
            <a:pPr marL="774065" marR="335915" lvl="1" indent="-342900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sz="1800" b="1" spc="-5" dirty="0">
                <a:latin typeface="Calibri"/>
                <a:cs typeface="Calibri"/>
              </a:rPr>
              <a:t>When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abbreviated </a:t>
            </a:r>
            <a:r>
              <a:rPr sz="1800" b="1" spc="-5" dirty="0">
                <a:latin typeface="Calibri"/>
                <a:cs typeface="Calibri"/>
              </a:rPr>
              <a:t>address </a:t>
            </a:r>
            <a:r>
              <a:rPr sz="1800" b="1" dirty="0">
                <a:latin typeface="Calibri"/>
                <a:cs typeface="Calibri"/>
              </a:rPr>
              <a:t>is used </a:t>
            </a:r>
            <a:r>
              <a:rPr sz="1800" b="1" spc="-15" dirty="0">
                <a:latin typeface="Calibri"/>
                <a:cs typeface="Calibri"/>
              </a:rPr>
              <a:t>large </a:t>
            </a:r>
            <a:r>
              <a:rPr sz="1800" b="1" spc="-10" dirty="0">
                <a:latin typeface="Calibri"/>
                <a:cs typeface="Calibri"/>
              </a:rPr>
              <a:t>physical </a:t>
            </a:r>
            <a:r>
              <a:rPr sz="1800" b="1" spc="-5" dirty="0">
                <a:latin typeface="Calibri"/>
                <a:cs typeface="Calibri"/>
              </a:rPr>
              <a:t>memory can </a:t>
            </a:r>
            <a:r>
              <a:rPr sz="1800" b="1" dirty="0">
                <a:latin typeface="Calibri"/>
                <a:cs typeface="Calibri"/>
              </a:rPr>
              <a:t>be </a:t>
            </a:r>
            <a:r>
              <a:rPr sz="1800" b="1" spc="-5" dirty="0">
                <a:latin typeface="Calibri"/>
                <a:cs typeface="Calibri"/>
              </a:rPr>
              <a:t>addressed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relatively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small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number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bits</a:t>
            </a:r>
            <a:endParaRPr sz="1800">
              <a:latin typeface="Calibri"/>
              <a:cs typeface="Calibri"/>
            </a:endParaRPr>
          </a:p>
          <a:p>
            <a:pPr marL="553720" lvl="1" indent="-122555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sz="1800" b="1" dirty="0">
                <a:latin typeface="Calibri"/>
                <a:cs typeface="Calibri"/>
              </a:rPr>
              <a:t>Slow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acquire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10" dirty="0">
                <a:latin typeface="Calibri"/>
                <a:cs typeface="Calibri"/>
              </a:rPr>
              <a:t> operand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because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 </a:t>
            </a:r>
            <a:r>
              <a:rPr sz="1800" b="1" spc="-5" dirty="0">
                <a:latin typeface="Calibri"/>
                <a:cs typeface="Calibri"/>
              </a:rPr>
              <a:t>additional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access</a:t>
            </a:r>
            <a:endParaRPr sz="1800">
              <a:latin typeface="Calibri"/>
              <a:cs typeface="Calibri"/>
            </a:endParaRPr>
          </a:p>
          <a:p>
            <a:pPr marL="553720" lvl="1" indent="-122555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sz="1800" b="1" spc="-15" dirty="0">
                <a:latin typeface="Calibri"/>
                <a:cs typeface="Calibri"/>
              </a:rPr>
              <a:t>EA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M[IR(address)]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6194" y="388365"/>
            <a:ext cx="291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Addressing</a:t>
            </a:r>
            <a:r>
              <a:rPr spc="-35" dirty="0"/>
              <a:t> </a:t>
            </a:r>
            <a:r>
              <a:rPr dirty="0"/>
              <a:t>Mode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7774" y="1199133"/>
            <a:ext cx="8347075" cy="4783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5"/>
              </a:spcBef>
              <a:buAutoNum type="arabicPeriod" startAt="8"/>
              <a:tabLst>
                <a:tab pos="267335" algn="l"/>
              </a:tabLst>
            </a:pPr>
            <a:r>
              <a:rPr sz="20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Relative</a:t>
            </a:r>
            <a:r>
              <a:rPr sz="20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Addressing</a:t>
            </a:r>
            <a:r>
              <a:rPr sz="20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Modes</a:t>
            </a:r>
            <a:endParaRPr sz="2000">
              <a:latin typeface="Calibri"/>
              <a:cs typeface="Calibri"/>
            </a:endParaRPr>
          </a:p>
          <a:p>
            <a:pPr marL="774700" marR="5080" lvl="1" indent="-238125">
              <a:lnSpc>
                <a:spcPct val="100000"/>
              </a:lnSpc>
              <a:spcBef>
                <a:spcPts val="5"/>
              </a:spcBef>
              <a:buChar char="-"/>
              <a:tabLst>
                <a:tab pos="659765" algn="l"/>
              </a:tabLst>
            </a:pPr>
            <a:r>
              <a:rPr sz="1800" b="1" spc="-5" dirty="0">
                <a:latin typeface="Calibri"/>
                <a:cs typeface="Calibri"/>
              </a:rPr>
              <a:t>The Address fields </a:t>
            </a:r>
            <a:r>
              <a:rPr sz="1800" b="1" dirty="0">
                <a:latin typeface="Calibri"/>
                <a:cs typeface="Calibri"/>
              </a:rPr>
              <a:t>of an </a:t>
            </a:r>
            <a:r>
              <a:rPr sz="1800" b="1" spc="-5" dirty="0">
                <a:latin typeface="Calibri"/>
                <a:cs typeface="Calibri"/>
              </a:rPr>
              <a:t>instruction specifies </a:t>
            </a:r>
            <a:r>
              <a:rPr sz="1800" b="1" dirty="0">
                <a:latin typeface="Calibri"/>
                <a:cs typeface="Calibri"/>
              </a:rPr>
              <a:t>the part of the </a:t>
            </a:r>
            <a:r>
              <a:rPr sz="1800" b="1" spc="-5" dirty="0">
                <a:latin typeface="Calibri"/>
                <a:cs typeface="Calibri"/>
              </a:rPr>
              <a:t>address </a:t>
            </a:r>
            <a:r>
              <a:rPr sz="1800" b="1" spc="-10" dirty="0">
                <a:latin typeface="Calibri"/>
                <a:cs typeface="Calibri"/>
              </a:rPr>
              <a:t>(abbreviated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address) which can </a:t>
            </a:r>
            <a:r>
              <a:rPr sz="1800" b="1" dirty="0">
                <a:latin typeface="Calibri"/>
                <a:cs typeface="Calibri"/>
              </a:rPr>
              <a:t>be used along </a:t>
            </a:r>
            <a:r>
              <a:rPr sz="1800" b="1" spc="-5" dirty="0">
                <a:latin typeface="Calibri"/>
                <a:cs typeface="Calibri"/>
              </a:rPr>
              <a:t>with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designated </a:t>
            </a:r>
            <a:r>
              <a:rPr sz="1800" b="1" spc="-15" dirty="0">
                <a:latin typeface="Calibri"/>
                <a:cs typeface="Calibri"/>
              </a:rPr>
              <a:t>register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calculate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operand</a:t>
            </a:r>
            <a:endParaRPr sz="1800">
              <a:latin typeface="Calibri"/>
              <a:cs typeface="Calibri"/>
            </a:endParaRPr>
          </a:p>
          <a:p>
            <a:pPr marL="659130" lvl="1" indent="-122555">
              <a:lnSpc>
                <a:spcPct val="100000"/>
              </a:lnSpc>
              <a:spcBef>
                <a:spcPts val="5"/>
              </a:spcBef>
              <a:buChar char="-"/>
              <a:tabLst>
                <a:tab pos="659765" algn="l"/>
              </a:tabLst>
            </a:pP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field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short</a:t>
            </a:r>
            <a:endParaRPr sz="1800">
              <a:latin typeface="Calibri"/>
              <a:cs typeface="Calibri"/>
            </a:endParaRPr>
          </a:p>
          <a:p>
            <a:pPr marL="659130" lvl="1" indent="-122555">
              <a:lnSpc>
                <a:spcPct val="100000"/>
              </a:lnSpc>
              <a:buChar char="-"/>
              <a:tabLst>
                <a:tab pos="659765" algn="l"/>
              </a:tabLst>
            </a:pPr>
            <a:r>
              <a:rPr sz="1800" b="1" spc="-15" dirty="0">
                <a:latin typeface="Calibri"/>
                <a:cs typeface="Calibri"/>
              </a:rPr>
              <a:t>Large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physical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accessed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 </a:t>
            </a:r>
            <a:r>
              <a:rPr sz="1800" b="1" dirty="0">
                <a:latin typeface="Calibri"/>
                <a:cs typeface="Calibri"/>
              </a:rPr>
              <a:t>a small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number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bits</a:t>
            </a:r>
            <a:endParaRPr sz="1800">
              <a:latin typeface="Calibri"/>
              <a:cs typeface="Calibri"/>
            </a:endParaRPr>
          </a:p>
          <a:p>
            <a:pPr marL="659130" lvl="1" indent="-122555">
              <a:lnSpc>
                <a:spcPct val="100000"/>
              </a:lnSpc>
              <a:buChar char="-"/>
              <a:tabLst>
                <a:tab pos="659765" algn="l"/>
              </a:tabLst>
            </a:pPr>
            <a:r>
              <a:rPr sz="1800" b="1" spc="-15" dirty="0">
                <a:latin typeface="Calibri"/>
                <a:cs typeface="Calibri"/>
              </a:rPr>
              <a:t>EA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5" dirty="0">
                <a:latin typeface="Calibri"/>
                <a:cs typeface="Calibri"/>
              </a:rPr>
              <a:t> f(IR(address),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R),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sometimes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implied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Char char="-"/>
            </a:pPr>
            <a:endParaRPr sz="1350">
              <a:latin typeface="Calibri"/>
              <a:cs typeface="Calibri"/>
            </a:endParaRPr>
          </a:p>
          <a:p>
            <a:pPr marL="52959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-3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different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Relative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depending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marL="7747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PC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Relative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Addressing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Mode </a:t>
            </a:r>
            <a:r>
              <a:rPr sz="2000" b="1" dirty="0">
                <a:latin typeface="Calibri"/>
                <a:cs typeface="Calibri"/>
              </a:rPr>
              <a:t>(R =</a:t>
            </a:r>
            <a:r>
              <a:rPr sz="2000" b="1" spc="-5" dirty="0">
                <a:latin typeface="Calibri"/>
                <a:cs typeface="Calibri"/>
              </a:rPr>
              <a:t> PC)</a:t>
            </a:r>
            <a:endParaRPr sz="2000">
              <a:latin typeface="Calibri"/>
              <a:cs typeface="Calibri"/>
            </a:endParaRPr>
          </a:p>
          <a:p>
            <a:pPr marL="1235075" lvl="2" indent="-122555">
              <a:lnSpc>
                <a:spcPts val="2160"/>
              </a:lnSpc>
              <a:spcBef>
                <a:spcPts val="5"/>
              </a:spcBef>
              <a:buChar char="-"/>
              <a:tabLst>
                <a:tab pos="1235710" algn="l"/>
                <a:tab pos="5373370" algn="l"/>
              </a:tabLst>
            </a:pPr>
            <a:r>
              <a:rPr sz="1800" b="1" spc="-15" dirty="0">
                <a:latin typeface="Calibri"/>
                <a:cs typeface="Calibri"/>
              </a:rPr>
              <a:t>EA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PC</a:t>
            </a:r>
            <a:r>
              <a:rPr sz="1800" b="1" dirty="0">
                <a:latin typeface="Calibri"/>
                <a:cs typeface="Calibri"/>
              </a:rPr>
              <a:t> +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IR(address)	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Adv</a:t>
            </a:r>
            <a:r>
              <a:rPr sz="18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 Shorter</a:t>
            </a:r>
            <a:r>
              <a:rPr sz="1800" b="1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Address</a:t>
            </a:r>
            <a:r>
              <a:rPr sz="1800" b="1" spc="3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Field</a:t>
            </a:r>
            <a:endParaRPr sz="1800">
              <a:latin typeface="Calibri"/>
              <a:cs typeface="Calibri"/>
            </a:endParaRPr>
          </a:p>
          <a:p>
            <a:pPr marL="808355">
              <a:lnSpc>
                <a:spcPts val="2400"/>
              </a:lnSpc>
            </a:pP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Indexed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 Addressing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Mode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(R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IX,</a:t>
            </a:r>
            <a:r>
              <a:rPr sz="1800" b="1" spc="-10" dirty="0">
                <a:latin typeface="Calibri"/>
                <a:cs typeface="Calibri"/>
              </a:rPr>
              <a:t> where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IX: </a:t>
            </a:r>
            <a:r>
              <a:rPr sz="1800" b="1" spc="-5" dirty="0">
                <a:latin typeface="Calibri"/>
                <a:cs typeface="Calibri"/>
              </a:rPr>
              <a:t>Index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Register)</a:t>
            </a:r>
            <a:endParaRPr sz="1800">
              <a:latin typeface="Calibri"/>
              <a:cs typeface="Calibri"/>
            </a:endParaRPr>
          </a:p>
          <a:p>
            <a:pPr marL="1235075" lvl="2" indent="-122555">
              <a:lnSpc>
                <a:spcPts val="2155"/>
              </a:lnSpc>
              <a:spcBef>
                <a:spcPts val="10"/>
              </a:spcBef>
              <a:buChar char="-"/>
              <a:tabLst>
                <a:tab pos="1235710" algn="l"/>
              </a:tabLst>
            </a:pPr>
            <a:r>
              <a:rPr sz="1800" b="1" spc="-15" dirty="0">
                <a:latin typeface="Calibri"/>
                <a:cs typeface="Calibri"/>
              </a:rPr>
              <a:t>EA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IX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IR(address)</a:t>
            </a:r>
            <a:endParaRPr sz="1800">
              <a:latin typeface="Calibri"/>
              <a:cs typeface="Calibri"/>
            </a:endParaRPr>
          </a:p>
          <a:p>
            <a:pPr marL="808355">
              <a:lnSpc>
                <a:spcPts val="2395"/>
              </a:lnSpc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Base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Register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Addressing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  <a:p>
            <a:pPr marL="2298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alibri"/>
                <a:cs typeface="Calibri"/>
              </a:rPr>
              <a:t>(R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5" dirty="0">
                <a:latin typeface="Calibri"/>
                <a:cs typeface="Calibri"/>
              </a:rPr>
              <a:t> BAR, </a:t>
            </a:r>
            <a:r>
              <a:rPr sz="1800" b="1" spc="-10" dirty="0">
                <a:latin typeface="Calibri"/>
                <a:cs typeface="Calibri"/>
              </a:rPr>
              <a:t>where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BAR: </a:t>
            </a:r>
            <a:r>
              <a:rPr sz="1800" b="1" dirty="0">
                <a:latin typeface="Calibri"/>
                <a:cs typeface="Calibri"/>
              </a:rPr>
              <a:t>Base</a:t>
            </a:r>
            <a:r>
              <a:rPr sz="1800" b="1" spc="-5" dirty="0">
                <a:latin typeface="Calibri"/>
                <a:cs typeface="Calibri"/>
              </a:rPr>
              <a:t> Address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Register)</a:t>
            </a:r>
            <a:endParaRPr sz="1800">
              <a:latin typeface="Calibri"/>
              <a:cs typeface="Calibri"/>
            </a:endParaRPr>
          </a:p>
          <a:p>
            <a:pPr marL="1235075" lvl="2" indent="-122555">
              <a:lnSpc>
                <a:spcPct val="100000"/>
              </a:lnSpc>
              <a:buChar char="-"/>
              <a:tabLst>
                <a:tab pos="1235710" algn="l"/>
              </a:tabLst>
            </a:pPr>
            <a:r>
              <a:rPr sz="1800" b="1" spc="-15" dirty="0">
                <a:latin typeface="Calibri"/>
                <a:cs typeface="Calibri"/>
              </a:rPr>
              <a:t>EA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5" dirty="0">
                <a:latin typeface="Calibri"/>
                <a:cs typeface="Calibri"/>
              </a:rPr>
              <a:t> BAR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IR(address)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Central</a:t>
            </a:r>
            <a:r>
              <a:rPr sz="1800" spc="-15" dirty="0"/>
              <a:t> </a:t>
            </a:r>
            <a:r>
              <a:rPr sz="1800" spc="-10" dirty="0"/>
              <a:t>Processing</a:t>
            </a:r>
            <a:r>
              <a:rPr sz="1800" spc="-20" dirty="0"/>
              <a:t> </a:t>
            </a:r>
            <a:r>
              <a:rPr sz="1800" spc="-5" dirty="0"/>
              <a:t>Unit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5009" y="4317746"/>
          <a:ext cx="5262245" cy="215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097">
                <a:tc>
                  <a:txBody>
                    <a:bodyPr/>
                    <a:lstStyle/>
                    <a:p>
                      <a:pPr marL="402590" marR="130175">
                        <a:lnSpc>
                          <a:spcPts val="1340"/>
                        </a:lnSpc>
                        <a:spcBef>
                          <a:spcPts val="235"/>
                        </a:spcBef>
                        <a:tabLst>
                          <a:tab pos="1745614" algn="l"/>
                        </a:tabLst>
                      </a:pP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ressing	Effecti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  Mode	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515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Content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04470">
                        <a:lnSpc>
                          <a:spcPts val="1515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68">
                <a:tc>
                  <a:txBody>
                    <a:bodyPr/>
                    <a:lstStyle/>
                    <a:p>
                      <a:pPr marL="162560">
                        <a:lnSpc>
                          <a:spcPts val="1555"/>
                        </a:lnSpc>
                        <a:tabLst>
                          <a:tab pos="1877060" algn="l"/>
                        </a:tabLst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Direct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address	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500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55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/*</a:t>
                      </a:r>
                      <a:r>
                        <a:rPr sz="14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(500)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*/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ts val="155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02">
                <a:tc>
                  <a:txBody>
                    <a:bodyPr/>
                    <a:lstStyle/>
                    <a:p>
                      <a:pPr marL="162560">
                        <a:lnSpc>
                          <a:spcPts val="1390"/>
                        </a:lnSpc>
                        <a:tabLst>
                          <a:tab pos="1976120" algn="l"/>
                        </a:tabLst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Immediate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operand	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96">
                <a:tc>
                  <a:txBody>
                    <a:bodyPr/>
                    <a:lstStyle/>
                    <a:p>
                      <a:pPr marL="162560">
                        <a:lnSpc>
                          <a:spcPts val="139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Indirect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725">
                <a:tc>
                  <a:txBody>
                    <a:bodyPr/>
                    <a:lstStyle/>
                    <a:p>
                      <a:pPr marL="162560">
                        <a:lnSpc>
                          <a:spcPts val="139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Relative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725">
                <a:tc>
                  <a:txBody>
                    <a:bodyPr/>
                    <a:lstStyle/>
                    <a:p>
                      <a:pPr marL="162560">
                        <a:lnSpc>
                          <a:spcPts val="139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Indexed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737">
                <a:tc>
                  <a:txBody>
                    <a:bodyPr/>
                    <a:lstStyle/>
                    <a:p>
                      <a:pPr marL="162560">
                        <a:lnSpc>
                          <a:spcPts val="1395"/>
                        </a:lnSpc>
                        <a:tabLst>
                          <a:tab pos="1903095" algn="l"/>
                        </a:tabLst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Register	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62560">
                        <a:lnSpc>
                          <a:spcPts val="14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Register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indirect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600">
                <a:tc>
                  <a:txBody>
                    <a:bodyPr/>
                    <a:lstStyle/>
                    <a:p>
                      <a:pPr marL="162560">
                        <a:lnSpc>
                          <a:spcPts val="139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Autodecrement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410">
                <a:tc>
                  <a:txBody>
                    <a:bodyPr/>
                    <a:lstStyle/>
                    <a:p>
                      <a:pPr marL="162560">
                        <a:lnSpc>
                          <a:spcPts val="151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Autoincrement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52970" y="1317243"/>
            <a:ext cx="281940" cy="4286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b="1" spc="-5" dirty="0">
                <a:latin typeface="Arial"/>
                <a:cs typeface="Arial"/>
              </a:rPr>
              <a:t>200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b="1" spc="-5" dirty="0">
                <a:latin typeface="Arial"/>
                <a:cs typeface="Arial"/>
              </a:rPr>
              <a:t>201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8393" y="1886839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2970" y="2318892"/>
            <a:ext cx="281940" cy="425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200" b="1" spc="-5" dirty="0">
                <a:latin typeface="Arial"/>
                <a:cs typeface="Arial"/>
              </a:rPr>
              <a:t>399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-5" dirty="0">
                <a:latin typeface="Arial"/>
                <a:cs typeface="Arial"/>
              </a:rPr>
              <a:t>400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2970" y="3136519"/>
            <a:ext cx="281940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500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600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702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800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097268" y="1293875"/>
          <a:ext cx="1518285" cy="379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Mode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248920">
                        <a:lnSpc>
                          <a:spcPts val="1390"/>
                        </a:lnSpc>
                        <a:spcBef>
                          <a:spcPts val="31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248920">
                        <a:lnSpc>
                          <a:spcPts val="1390"/>
                        </a:lnSpc>
                        <a:spcBef>
                          <a:spcPts val="3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instruction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3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 gridSpan="2">
                  <a:txBody>
                    <a:bodyPr/>
                    <a:lstStyle/>
                    <a:p>
                      <a:pPr marR="136525" algn="ctr">
                        <a:lnSpc>
                          <a:spcPts val="1190"/>
                        </a:lnSpc>
                        <a:spcBef>
                          <a:spcPts val="2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450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44">
                <a:tc gridSpan="2">
                  <a:txBody>
                    <a:bodyPr/>
                    <a:lstStyle/>
                    <a:p>
                      <a:pPr marR="136525" algn="ctr">
                        <a:lnSpc>
                          <a:spcPts val="1185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8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 gridSpan="2">
                  <a:txBody>
                    <a:bodyPr/>
                    <a:lstStyle/>
                    <a:p>
                      <a:pPr marR="136525" algn="ctr">
                        <a:lnSpc>
                          <a:spcPts val="1175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800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644">
                <a:tc gridSpan="2">
                  <a:txBody>
                    <a:bodyPr/>
                    <a:lstStyle/>
                    <a:p>
                      <a:pPr marR="136525" algn="ctr">
                        <a:lnSpc>
                          <a:spcPts val="1190"/>
                        </a:lnSpc>
                        <a:spcBef>
                          <a:spcPts val="284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900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2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644">
                <a:tc gridSpan="2">
                  <a:txBody>
                    <a:bodyPr/>
                    <a:lstStyle/>
                    <a:p>
                      <a:pPr marR="136525" algn="ctr">
                        <a:lnSpc>
                          <a:spcPts val="118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08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644">
                <a:tc gridSpan="2">
                  <a:txBody>
                    <a:bodyPr/>
                    <a:lstStyle/>
                    <a:p>
                      <a:pPr marR="136525" algn="ctr">
                        <a:lnSpc>
                          <a:spcPts val="119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535671" y="1065657"/>
            <a:ext cx="610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3897" y="388365"/>
            <a:ext cx="5044440" cy="88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Addressing</a:t>
            </a:r>
            <a:r>
              <a:rPr sz="3200" dirty="0">
                <a:latin typeface="Calibri"/>
                <a:cs typeface="Calibri"/>
              </a:rPr>
              <a:t> Mode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85"/>
              </a:spcBef>
            </a:pPr>
            <a:r>
              <a:rPr sz="1200" b="1" spc="-10" dirty="0">
                <a:latin typeface="Arial"/>
                <a:cs typeface="Arial"/>
              </a:rPr>
              <a:t>Address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761" y="1512569"/>
            <a:ext cx="1196340" cy="189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12420">
              <a:lnSpc>
                <a:spcPts val="1195"/>
              </a:lnSpc>
              <a:spcBef>
                <a:spcPts val="295"/>
              </a:spcBef>
            </a:pPr>
            <a:r>
              <a:rPr sz="1200" b="1" spc="-5" dirty="0">
                <a:latin typeface="Arial"/>
                <a:cs typeface="Arial"/>
              </a:rPr>
              <a:t>PC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761" y="1971294"/>
            <a:ext cx="1196340" cy="189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12420">
              <a:lnSpc>
                <a:spcPts val="1290"/>
              </a:lnSpc>
              <a:spcBef>
                <a:spcPts val="195"/>
              </a:spcBef>
            </a:pPr>
            <a:r>
              <a:rPr sz="1200" b="1" spc="-5" dirty="0">
                <a:latin typeface="Arial"/>
                <a:cs typeface="Arial"/>
              </a:rPr>
              <a:t>R1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761" y="2440685"/>
            <a:ext cx="1196340" cy="189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12420">
              <a:lnSpc>
                <a:spcPts val="1325"/>
              </a:lnSpc>
              <a:spcBef>
                <a:spcPts val="165"/>
              </a:spcBef>
            </a:pPr>
            <a:r>
              <a:rPr sz="1200" b="1" spc="-5" dirty="0">
                <a:latin typeface="Arial"/>
                <a:cs typeface="Arial"/>
              </a:rPr>
              <a:t>RX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761" y="2913126"/>
            <a:ext cx="1196340" cy="1879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3970" algn="ctr">
              <a:lnSpc>
                <a:spcPts val="1280"/>
              </a:lnSpc>
              <a:spcBef>
                <a:spcPts val="195"/>
              </a:spcBef>
            </a:pPr>
            <a:r>
              <a:rPr sz="1200" b="1" spc="-45" dirty="0">
                <a:latin typeface="Arial"/>
                <a:cs typeface="Arial"/>
              </a:rPr>
              <a:t>AC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Central</a:t>
            </a:r>
            <a:r>
              <a:rPr sz="1800" spc="-15" dirty="0"/>
              <a:t> </a:t>
            </a:r>
            <a:r>
              <a:rPr sz="1800" spc="-10" dirty="0"/>
              <a:t>Processing</a:t>
            </a:r>
            <a:r>
              <a:rPr sz="1800" spc="-20" dirty="0"/>
              <a:t> </a:t>
            </a:r>
            <a:r>
              <a:rPr sz="1800" spc="-5" dirty="0"/>
              <a:t>Unit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5009" y="4317746"/>
          <a:ext cx="5261605" cy="215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3097">
                <a:tc gridSpan="2">
                  <a:txBody>
                    <a:bodyPr/>
                    <a:lstStyle/>
                    <a:p>
                      <a:pPr marL="402590" marR="55244">
                        <a:lnSpc>
                          <a:spcPts val="1340"/>
                        </a:lnSpc>
                        <a:spcBef>
                          <a:spcPts val="235"/>
                        </a:spcBef>
                        <a:tabLst>
                          <a:tab pos="1745614" algn="l"/>
                        </a:tabLst>
                      </a:pP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ressing	Effecti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  Mode	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15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Content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ts val="1515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266">
                <a:tc>
                  <a:txBody>
                    <a:bodyPr/>
                    <a:lstStyle/>
                    <a:p>
                      <a:pPr marL="162560" marR="35560">
                        <a:lnSpc>
                          <a:spcPct val="89000"/>
                        </a:lnSpc>
                        <a:spcBef>
                          <a:spcPts val="1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Direct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address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 Im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iate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 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Indirect address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Relative address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Indexed address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Register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62560">
                        <a:lnSpc>
                          <a:spcPts val="14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Register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indirect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62560" marR="363855">
                        <a:lnSpc>
                          <a:spcPts val="1490"/>
                        </a:lnSpc>
                        <a:spcBef>
                          <a:spcPts val="120"/>
                        </a:spcBef>
                      </a:pP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ecreme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 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Autoincrement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500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2240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3180">
                        <a:lnSpc>
                          <a:spcPts val="15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800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318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702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3180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600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3180" marR="368300" indent="74295">
                        <a:lnSpc>
                          <a:spcPts val="1490"/>
                        </a:lnSpc>
                        <a:spcBef>
                          <a:spcPts val="11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400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3180">
                        <a:lnSpc>
                          <a:spcPts val="138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399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3180">
                        <a:lnSpc>
                          <a:spcPts val="158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/*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826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/*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8265">
                        <a:lnSpc>
                          <a:spcPts val="15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/*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826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/*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826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/*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826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/*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/*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826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/*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8265">
                        <a:lnSpc>
                          <a:spcPts val="158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/*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580"/>
                        </a:lnSpc>
                      </a:pP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(500)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9370">
                        <a:lnSpc>
                          <a:spcPts val="1495"/>
                        </a:lnSpc>
                      </a:pPr>
                      <a:r>
                        <a:rPr sz="1400" spc="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500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9370">
                        <a:lnSpc>
                          <a:spcPts val="1500"/>
                        </a:lnSpc>
                      </a:pP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((500))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9370">
                        <a:lnSpc>
                          <a:spcPts val="1495"/>
                        </a:lnSpc>
                      </a:pP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(PC+500)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9370">
                        <a:lnSpc>
                          <a:spcPts val="1495"/>
                        </a:lnSpc>
                      </a:pP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(RX+500)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9370">
                        <a:lnSpc>
                          <a:spcPts val="1495"/>
                        </a:lnSpc>
                      </a:pP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604">
                        <a:lnSpc>
                          <a:spcPts val="1495"/>
                        </a:lnSpc>
                      </a:pP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(R1)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9370">
                        <a:lnSpc>
                          <a:spcPts val="1495"/>
                        </a:lnSpc>
                      </a:pP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-(R)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9370">
                        <a:lnSpc>
                          <a:spcPts val="1585"/>
                        </a:lnSpc>
                      </a:pP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(R1)+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15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158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8511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85115">
                        <a:lnSpc>
                          <a:spcPts val="15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8511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325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8511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8511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8511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85115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450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85115">
                        <a:lnSpc>
                          <a:spcPts val="158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52970" y="1317243"/>
            <a:ext cx="281940" cy="4286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b="1" spc="-5" dirty="0">
                <a:latin typeface="Arial"/>
                <a:cs typeface="Arial"/>
              </a:rPr>
              <a:t>200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b="1" spc="-5" dirty="0">
                <a:latin typeface="Arial"/>
                <a:cs typeface="Arial"/>
              </a:rPr>
              <a:t>201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8393" y="1886839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2970" y="2318892"/>
            <a:ext cx="281940" cy="425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200" b="1" spc="-5" dirty="0">
                <a:latin typeface="Arial"/>
                <a:cs typeface="Arial"/>
              </a:rPr>
              <a:t>399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-5" dirty="0">
                <a:latin typeface="Arial"/>
                <a:cs typeface="Arial"/>
              </a:rPr>
              <a:t>400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2970" y="3135833"/>
            <a:ext cx="281940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500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600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702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800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097268" y="1293875"/>
          <a:ext cx="1518285" cy="379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Mode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248920">
                        <a:lnSpc>
                          <a:spcPts val="1390"/>
                        </a:lnSpc>
                        <a:spcBef>
                          <a:spcPts val="31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248920">
                        <a:lnSpc>
                          <a:spcPts val="1390"/>
                        </a:lnSpc>
                        <a:spcBef>
                          <a:spcPts val="3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instruction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3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 gridSpan="2">
                  <a:txBody>
                    <a:bodyPr/>
                    <a:lstStyle/>
                    <a:p>
                      <a:pPr marR="136525" algn="ctr">
                        <a:lnSpc>
                          <a:spcPts val="1190"/>
                        </a:lnSpc>
                        <a:spcBef>
                          <a:spcPts val="2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450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44">
                <a:tc gridSpan="2">
                  <a:txBody>
                    <a:bodyPr/>
                    <a:lstStyle/>
                    <a:p>
                      <a:pPr marR="136525" algn="ctr">
                        <a:lnSpc>
                          <a:spcPts val="1185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700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8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 gridSpan="2">
                  <a:txBody>
                    <a:bodyPr/>
                    <a:lstStyle/>
                    <a:p>
                      <a:pPr marR="136525" algn="ctr">
                        <a:lnSpc>
                          <a:spcPts val="1175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644">
                <a:tc gridSpan="2">
                  <a:txBody>
                    <a:bodyPr/>
                    <a:lstStyle/>
                    <a:p>
                      <a:pPr marR="136525" algn="ctr">
                        <a:lnSpc>
                          <a:spcPts val="1190"/>
                        </a:lnSpc>
                        <a:spcBef>
                          <a:spcPts val="284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900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2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644">
                <a:tc gridSpan="2">
                  <a:txBody>
                    <a:bodyPr/>
                    <a:lstStyle/>
                    <a:p>
                      <a:pPr marR="136525" algn="ctr">
                        <a:lnSpc>
                          <a:spcPts val="118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08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644">
                <a:tc gridSpan="2">
                  <a:txBody>
                    <a:bodyPr/>
                    <a:lstStyle/>
                    <a:p>
                      <a:pPr marR="136525" algn="ctr">
                        <a:lnSpc>
                          <a:spcPts val="119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535671" y="1065657"/>
            <a:ext cx="610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3897" y="388365"/>
            <a:ext cx="5044440" cy="88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Addressing</a:t>
            </a:r>
            <a:r>
              <a:rPr sz="3200" dirty="0">
                <a:latin typeface="Calibri"/>
                <a:cs typeface="Calibri"/>
              </a:rPr>
              <a:t> Mode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85"/>
              </a:spcBef>
            </a:pPr>
            <a:r>
              <a:rPr sz="1200" b="1" spc="-10" dirty="0">
                <a:latin typeface="Arial"/>
                <a:cs typeface="Arial"/>
              </a:rPr>
              <a:t>Address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761" y="1512569"/>
            <a:ext cx="1196340" cy="189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12420">
              <a:lnSpc>
                <a:spcPts val="1195"/>
              </a:lnSpc>
              <a:spcBef>
                <a:spcPts val="295"/>
              </a:spcBef>
            </a:pPr>
            <a:r>
              <a:rPr sz="1200" b="1" spc="-5" dirty="0">
                <a:latin typeface="Arial"/>
                <a:cs typeface="Arial"/>
              </a:rPr>
              <a:t>PC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761" y="1971294"/>
            <a:ext cx="1196340" cy="189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12420">
              <a:lnSpc>
                <a:spcPts val="1290"/>
              </a:lnSpc>
              <a:spcBef>
                <a:spcPts val="195"/>
              </a:spcBef>
            </a:pPr>
            <a:r>
              <a:rPr sz="1200" b="1" spc="-5" dirty="0">
                <a:latin typeface="Arial"/>
                <a:cs typeface="Arial"/>
              </a:rPr>
              <a:t>R1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761" y="2440685"/>
            <a:ext cx="1196340" cy="189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12420">
              <a:lnSpc>
                <a:spcPts val="1325"/>
              </a:lnSpc>
              <a:spcBef>
                <a:spcPts val="165"/>
              </a:spcBef>
            </a:pPr>
            <a:r>
              <a:rPr sz="1200" b="1" spc="-5" dirty="0">
                <a:latin typeface="Arial"/>
                <a:cs typeface="Arial"/>
              </a:rPr>
              <a:t>RX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761" y="2911601"/>
            <a:ext cx="1196340" cy="189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3970" algn="ctr">
              <a:lnSpc>
                <a:spcPts val="1280"/>
              </a:lnSpc>
              <a:spcBef>
                <a:spcPts val="204"/>
              </a:spcBef>
            </a:pPr>
            <a:r>
              <a:rPr sz="1200" b="1" spc="-45" dirty="0">
                <a:latin typeface="Arial"/>
                <a:cs typeface="Arial"/>
              </a:rPr>
              <a:t>AC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95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Control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9228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7609" y="388365"/>
            <a:ext cx="1591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78404" y="1594484"/>
            <a:ext cx="4349115" cy="458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24485" algn="l"/>
              </a:tabLst>
            </a:pPr>
            <a:r>
              <a:rPr sz="2400" spc="-10" dirty="0">
                <a:latin typeface="Calibri"/>
                <a:cs typeface="Calibri"/>
              </a:rPr>
              <a:t>General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10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buFont typeface="Wingdings"/>
              <a:buChar char=""/>
              <a:tabLst>
                <a:tab pos="324485" algn="l"/>
              </a:tabLst>
            </a:pPr>
            <a:r>
              <a:rPr sz="2400" spc="-10" dirty="0">
                <a:latin typeface="Calibri"/>
                <a:cs typeface="Calibri"/>
              </a:rPr>
              <a:t>Stack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15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2448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Formats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10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buFont typeface="Wingdings"/>
              <a:buChar char=""/>
              <a:tabLst>
                <a:tab pos="324485" algn="l"/>
              </a:tabLst>
            </a:pPr>
            <a:r>
              <a:rPr sz="2400" spc="-5" dirty="0">
                <a:latin typeface="Calibri"/>
                <a:cs typeface="Calibri"/>
              </a:rPr>
              <a:t>Addressing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15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buFont typeface="Wingdings"/>
              <a:buChar char=""/>
              <a:tabLst>
                <a:tab pos="324485" algn="l"/>
              </a:tabLst>
            </a:pP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Transfer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Manipulation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10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buFont typeface="Wingdings"/>
              <a:buChar char=""/>
              <a:tabLst>
                <a:tab pos="324485" algn="l"/>
              </a:tabLst>
            </a:pPr>
            <a:r>
              <a:rPr sz="2400" b="1" spc="-15" dirty="0">
                <a:latin typeface="Calibri"/>
                <a:cs typeface="Calibri"/>
              </a:rPr>
              <a:t>Program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15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buFont typeface="Wingdings"/>
              <a:buChar char=""/>
              <a:tabLst>
                <a:tab pos="324485" algn="l"/>
                <a:tab pos="1018540" algn="l"/>
              </a:tabLst>
            </a:pPr>
            <a:r>
              <a:rPr sz="2400" b="1" dirty="0">
                <a:latin typeface="Calibri"/>
                <a:cs typeface="Calibri"/>
              </a:rPr>
              <a:t>RISC	and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CISC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470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1800" spc="-5" dirty="0">
                <a:latin typeface="Calibri"/>
                <a:cs typeface="Calibri"/>
              </a:rPr>
              <a:t>Cen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 Un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5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4525" y="388365"/>
            <a:ext cx="52387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Data </a:t>
            </a:r>
            <a:r>
              <a:rPr spc="-50" dirty="0"/>
              <a:t>Transfer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Manipulation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9603" y="1815845"/>
            <a:ext cx="73628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335" marR="5080" indent="-140335">
              <a:lnSpc>
                <a:spcPct val="100000"/>
              </a:lnSpc>
              <a:spcBef>
                <a:spcPts val="105"/>
              </a:spcBef>
              <a:buSzPct val="95000"/>
              <a:buChar char="•"/>
              <a:tabLst>
                <a:tab pos="140335" algn="l"/>
              </a:tabLst>
            </a:pPr>
            <a:r>
              <a:rPr sz="2000" spc="-5" dirty="0">
                <a:latin typeface="Calibri"/>
                <a:cs typeface="Calibri"/>
              </a:rPr>
              <a:t>Instruction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operands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mode fields.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603" y="3340100"/>
            <a:ext cx="844105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basic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typical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727075" indent="-25781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72771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Transfer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727075" indent="-25781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72771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Manipulation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4130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perform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arithmetic,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shift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727075" indent="-25781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72771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Control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  <a:p>
            <a:pPr marL="24130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decision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executed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computer.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7157" y="388365"/>
            <a:ext cx="425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Data </a:t>
            </a:r>
            <a:r>
              <a:rPr spc="-50" dirty="0"/>
              <a:t>Transfer</a:t>
            </a:r>
            <a:r>
              <a:rPr spc="-20" dirty="0"/>
              <a:t> </a:t>
            </a:r>
            <a:r>
              <a:rPr spc="-5" dirty="0"/>
              <a:t>Instructions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30322" y="3520694"/>
          <a:ext cx="2922270" cy="216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5">
                <a:tc>
                  <a:txBody>
                    <a:bodyPr/>
                    <a:lstStyle/>
                    <a:p>
                      <a:pPr marL="214629">
                        <a:lnSpc>
                          <a:spcPts val="202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ts val="2020"/>
                        </a:lnSpc>
                        <a:spcBef>
                          <a:spcPts val="1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Mnemonic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31">
                <a:tc>
                  <a:txBody>
                    <a:bodyPr/>
                    <a:lstStyle/>
                    <a:p>
                      <a:pPr marL="163830">
                        <a:lnSpc>
                          <a:spcPts val="211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Load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2115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75">
                <a:tc>
                  <a:txBody>
                    <a:bodyPr/>
                    <a:lstStyle/>
                    <a:p>
                      <a:pPr marL="163830">
                        <a:lnSpc>
                          <a:spcPts val="167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Store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70"/>
                        </a:lnSpc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132">
                <a:tc>
                  <a:txBody>
                    <a:bodyPr/>
                    <a:lstStyle/>
                    <a:p>
                      <a:pPr marL="163830">
                        <a:lnSpc>
                          <a:spcPts val="167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Move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75"/>
                        </a:lnSpc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MOV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42">
                <a:tc>
                  <a:txBody>
                    <a:bodyPr/>
                    <a:lstStyle/>
                    <a:p>
                      <a:pPr marL="163830">
                        <a:lnSpc>
                          <a:spcPts val="167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Exchange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70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XCH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marL="163830">
                        <a:lnSpc>
                          <a:spcPts val="167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Input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7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163830">
                        <a:lnSpc>
                          <a:spcPts val="167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Output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7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OUT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77">
                <a:tc>
                  <a:txBody>
                    <a:bodyPr/>
                    <a:lstStyle/>
                    <a:p>
                      <a:pPr marL="163830">
                        <a:lnSpc>
                          <a:spcPts val="167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Push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7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PUSH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217">
                <a:tc>
                  <a:txBody>
                    <a:bodyPr/>
                    <a:lstStyle/>
                    <a:p>
                      <a:pPr marL="163830">
                        <a:lnSpc>
                          <a:spcPts val="170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7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69644" y="1465834"/>
            <a:ext cx="6365240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Move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another without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 content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processor reg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-memory,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-I/O,</a:t>
            </a:r>
            <a:endParaRPr sz="1800">
              <a:latin typeface="Calibri"/>
              <a:cs typeface="Calibri"/>
            </a:endParaRPr>
          </a:p>
          <a:p>
            <a:pPr marL="2318385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-10" dirty="0">
                <a:latin typeface="Calibri"/>
                <a:cs typeface="Calibri"/>
              </a:rPr>
              <a:t> processor register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themselves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341630" indent="-183515">
              <a:lnSpc>
                <a:spcPct val="100000"/>
              </a:lnSpc>
              <a:buFont typeface="Calibri"/>
              <a:buChar char="•"/>
              <a:tabLst>
                <a:tab pos="342265" algn="l"/>
              </a:tabLst>
            </a:pPr>
            <a:r>
              <a:rPr sz="2000" b="1" spc="-10" dirty="0">
                <a:latin typeface="Calibri"/>
                <a:cs typeface="Calibri"/>
              </a:rPr>
              <a:t>Typical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Data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Transfer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7157" y="388365"/>
            <a:ext cx="425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Data </a:t>
            </a:r>
            <a:r>
              <a:rPr spc="-50" dirty="0"/>
              <a:t>Transfer</a:t>
            </a:r>
            <a:r>
              <a:rPr spc="-20" dirty="0"/>
              <a:t> </a:t>
            </a:r>
            <a:r>
              <a:rPr spc="-5" dirty="0"/>
              <a:t>Instructions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14042" y="3243326"/>
          <a:ext cx="5443854" cy="2383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Mode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Assembly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63830">
                        <a:lnSpc>
                          <a:spcPts val="145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Convention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Transfer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09">
                <a:tc>
                  <a:txBody>
                    <a:bodyPr/>
                    <a:lstStyle/>
                    <a:p>
                      <a:pPr marL="125730">
                        <a:lnSpc>
                          <a:spcPts val="147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Direct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address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147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400" b="1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ADR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47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M[ADR]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87">
                <a:tc>
                  <a:txBody>
                    <a:bodyPr/>
                    <a:lstStyle/>
                    <a:p>
                      <a:pPr marL="125730">
                        <a:lnSpc>
                          <a:spcPts val="154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Indirect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address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154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400" b="1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@ADR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4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M[M[ADR]]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87">
                <a:tc>
                  <a:txBody>
                    <a:bodyPr/>
                    <a:lstStyle/>
                    <a:p>
                      <a:pPr marL="125730">
                        <a:lnSpc>
                          <a:spcPts val="154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Relative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address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154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400" b="1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$ADR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4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M[PC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ADR]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87">
                <a:tc>
                  <a:txBody>
                    <a:bodyPr/>
                    <a:lstStyle/>
                    <a:p>
                      <a:pPr marL="125730">
                        <a:lnSpc>
                          <a:spcPts val="154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Immediate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operand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154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400" b="1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#NBR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4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NBR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125730">
                        <a:lnSpc>
                          <a:spcPts val="155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Index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addressing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155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400" b="1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ADR(X)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5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M[ADR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XR]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96">
                <a:tc>
                  <a:txBody>
                    <a:bodyPr/>
                    <a:lstStyle/>
                    <a:p>
                      <a:pPr marL="125730">
                        <a:lnSpc>
                          <a:spcPts val="155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Register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155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400" b="1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5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169">
                <a:tc>
                  <a:txBody>
                    <a:bodyPr/>
                    <a:lstStyle/>
                    <a:p>
                      <a:pPr marL="125730">
                        <a:lnSpc>
                          <a:spcPts val="154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indirect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154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400" b="1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(R1)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4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M[R1]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40">
                <a:tc>
                  <a:txBody>
                    <a:bodyPr/>
                    <a:lstStyle/>
                    <a:p>
                      <a:pPr marL="125730">
                        <a:lnSpc>
                          <a:spcPts val="154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Autoincrement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154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400" b="1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(R1)+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54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M[R1],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785">
                <a:tc>
                  <a:txBody>
                    <a:bodyPr/>
                    <a:lstStyle/>
                    <a:p>
                      <a:pPr marL="125730">
                        <a:lnSpc>
                          <a:spcPts val="163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Autodecrement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3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400" b="1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-(R1)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63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1,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AC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M[R1]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12926" y="2870073"/>
            <a:ext cx="6472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5"/>
              </a:spcBef>
              <a:buFont typeface="Calibri"/>
              <a:buChar char="•"/>
              <a:tabLst>
                <a:tab pos="195580" algn="l"/>
              </a:tabLst>
            </a:pPr>
            <a:r>
              <a:rPr sz="2000" b="1" spc="-15" dirty="0">
                <a:latin typeface="Calibri"/>
                <a:cs typeface="Calibri"/>
              </a:rPr>
              <a:t>Data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Transfer</a:t>
            </a:r>
            <a:r>
              <a:rPr sz="2000" b="1" dirty="0">
                <a:latin typeface="Calibri"/>
                <a:cs typeface="Calibri"/>
              </a:rPr>
              <a:t> Instructions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Addressing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644" y="1465834"/>
            <a:ext cx="7806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dirty="0">
                <a:latin typeface="Calibri"/>
                <a:cs typeface="Calibri"/>
              </a:rPr>
              <a:t> assembly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conventions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mnemonic </a:t>
            </a:r>
            <a:r>
              <a:rPr sz="1800" spc="-10" dirty="0">
                <a:latin typeface="Calibri"/>
                <a:cs typeface="Calibri"/>
              </a:rPr>
              <a:t>symbol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differentiate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470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1800" spc="-5" dirty="0">
                <a:latin typeface="Calibri"/>
                <a:cs typeface="Calibri"/>
              </a:rPr>
              <a:t>Cen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 Un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5" dirty="0">
                <a:latin typeface="Calibri"/>
                <a:cs typeface="Calibri"/>
              </a:rPr>
              <a:t>33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1476" y="388365"/>
            <a:ext cx="5245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Data </a:t>
            </a:r>
            <a:r>
              <a:rPr spc="-5" dirty="0"/>
              <a:t>Maniplulation</a:t>
            </a:r>
            <a:r>
              <a:rPr spc="3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251" y="2943986"/>
            <a:ext cx="6773545" cy="1737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1080"/>
              </a:spcBef>
              <a:buFont typeface="Calibri"/>
              <a:buChar char="•"/>
              <a:tabLst>
                <a:tab pos="233679" algn="l"/>
              </a:tabLst>
            </a:pPr>
            <a:r>
              <a:rPr sz="2400" b="1" spc="-10" dirty="0">
                <a:latin typeface="Calibri"/>
                <a:cs typeface="Calibri"/>
              </a:rPr>
              <a:t>Three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Basic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Types:</a:t>
            </a:r>
            <a:endParaRPr sz="2400">
              <a:latin typeface="Calibri"/>
              <a:cs typeface="Calibri"/>
            </a:endParaRPr>
          </a:p>
          <a:p>
            <a:pPr marL="1616710" lvl="1" indent="-243204">
              <a:lnSpc>
                <a:spcPct val="100000"/>
              </a:lnSpc>
              <a:spcBef>
                <a:spcPts val="980"/>
              </a:spcBef>
              <a:buSzPct val="95833"/>
              <a:buFont typeface="Wingdings"/>
              <a:buChar char=""/>
              <a:tabLst>
                <a:tab pos="1617345" algn="l"/>
              </a:tabLst>
            </a:pPr>
            <a:r>
              <a:rPr sz="2400" b="1" spc="-5" dirty="0">
                <a:latin typeface="Calibri"/>
                <a:cs typeface="Calibri"/>
              </a:rPr>
              <a:t>Arithmetic</a:t>
            </a:r>
            <a:r>
              <a:rPr sz="2400" b="1" spc="-10" dirty="0">
                <a:latin typeface="Calibri"/>
                <a:cs typeface="Calibri"/>
              </a:rPr>
              <a:t> instructions</a:t>
            </a:r>
            <a:endParaRPr sz="2400">
              <a:latin typeface="Calibri"/>
              <a:cs typeface="Calibri"/>
            </a:endParaRPr>
          </a:p>
          <a:p>
            <a:pPr marL="1616710" lvl="1" indent="-243204">
              <a:lnSpc>
                <a:spcPct val="100000"/>
              </a:lnSpc>
              <a:buSzPct val="95833"/>
              <a:buFont typeface="Wingdings"/>
              <a:buChar char=""/>
              <a:tabLst>
                <a:tab pos="1617345" algn="l"/>
              </a:tabLst>
            </a:pPr>
            <a:r>
              <a:rPr sz="2400" b="1" spc="-5" dirty="0">
                <a:latin typeface="Calibri"/>
                <a:cs typeface="Calibri"/>
              </a:rPr>
              <a:t>Logical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bit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manipulation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  <a:p>
            <a:pPr marL="1617345" lvl="1" indent="-243840">
              <a:lnSpc>
                <a:spcPct val="100000"/>
              </a:lnSpc>
              <a:buSzPct val="95833"/>
              <a:buFont typeface="Wingdings"/>
              <a:buChar char=""/>
              <a:tabLst>
                <a:tab pos="1617980" algn="l"/>
              </a:tabLst>
            </a:pPr>
            <a:r>
              <a:rPr sz="2400" b="1" dirty="0">
                <a:latin typeface="Calibri"/>
                <a:cs typeface="Calibri"/>
              </a:rPr>
              <a:t>Shift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1464309"/>
            <a:ext cx="79698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provide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computational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8385" y="388365"/>
            <a:ext cx="4435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Major</a:t>
            </a:r>
            <a:r>
              <a:rPr spc="-20" dirty="0"/>
              <a:t> </a:t>
            </a:r>
            <a:r>
              <a:rPr spc="-5" dirty="0"/>
              <a:t>Components of</a:t>
            </a:r>
            <a:r>
              <a:rPr spc="-20" dirty="0"/>
              <a:t> </a:t>
            </a:r>
            <a:r>
              <a:rPr spc="-5" dirty="0"/>
              <a:t>CPU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1802" y="1578609"/>
            <a:ext cx="8016875" cy="371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71450" algn="l"/>
              </a:tabLst>
            </a:pPr>
            <a:r>
              <a:rPr sz="2000" b="1" dirty="0">
                <a:latin typeface="Arial"/>
                <a:cs typeface="Arial"/>
              </a:rPr>
              <a:t>Storage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  <a:p>
            <a:pPr marL="8382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marL="8382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Flags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Arial"/>
              <a:cs typeface="Arial"/>
            </a:endParaRPr>
          </a:p>
          <a:p>
            <a:pPr marL="170815" marR="3376929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71450" algn="l"/>
              </a:tabLst>
            </a:pPr>
            <a:r>
              <a:rPr sz="2000" b="1" dirty="0">
                <a:latin typeface="Arial"/>
                <a:cs typeface="Arial"/>
              </a:rPr>
              <a:t>Execution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(Processing)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  <a:p>
            <a:pPr marR="3423285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Arial"/>
                <a:cs typeface="Arial"/>
              </a:rPr>
              <a:t>Arithmetic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Logic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Unit(ALU)</a:t>
            </a:r>
            <a:endParaRPr sz="1800">
              <a:latin typeface="Arial"/>
              <a:cs typeface="Arial"/>
            </a:endParaRPr>
          </a:p>
          <a:p>
            <a:pPr marL="1324610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Arithmetic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calculations,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Logical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computations,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Shifts/Rotates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71450" algn="l"/>
              </a:tabLst>
            </a:pPr>
            <a:r>
              <a:rPr sz="2000" b="1" spc="-15" dirty="0">
                <a:latin typeface="Arial"/>
                <a:cs typeface="Arial"/>
              </a:rPr>
              <a:t>Transfer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  <a:p>
            <a:pPr marL="8382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buFont typeface="Arial MT"/>
              <a:buChar char="•"/>
              <a:tabLst>
                <a:tab pos="171450" algn="l"/>
              </a:tabLst>
            </a:pPr>
            <a:r>
              <a:rPr sz="2000" b="1" dirty="0">
                <a:latin typeface="Arial"/>
                <a:cs typeface="Arial"/>
              </a:rPr>
              <a:t>Control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  <a:p>
            <a:pPr marL="8382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Arial"/>
                <a:cs typeface="Arial"/>
              </a:rPr>
              <a:t>Control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470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1800" spc="-5" dirty="0">
                <a:latin typeface="Calibri"/>
                <a:cs typeface="Calibri"/>
              </a:rPr>
              <a:t>Cen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 Un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5" dirty="0">
                <a:latin typeface="Calibri"/>
                <a:cs typeface="Calibri"/>
              </a:rPr>
              <a:t>34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8720" y="388365"/>
            <a:ext cx="5152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Data </a:t>
            </a:r>
            <a:r>
              <a:rPr spc="-5" dirty="0"/>
              <a:t>Manipulation</a:t>
            </a:r>
            <a:r>
              <a:rPr spc="3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603" y="2358644"/>
            <a:ext cx="2639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Font typeface="Calibri"/>
              <a:buChar char="•"/>
              <a:tabLst>
                <a:tab pos="195580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Arithmetic</a:t>
            </a:r>
            <a:r>
              <a:rPr sz="20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91638" y="3075685"/>
          <a:ext cx="4274820" cy="2869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Mnemonic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56">
                <a:tc>
                  <a:txBody>
                    <a:bodyPr/>
                    <a:lstStyle/>
                    <a:p>
                      <a:pPr marL="182245">
                        <a:lnSpc>
                          <a:spcPts val="2065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Increment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06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INC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92"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Decrement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820"/>
                        </a:lnSpc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DEC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Add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82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ADD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Subtract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82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SUB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Multiply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82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MUL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725"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Divide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182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DIV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119"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Carry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2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ADDC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28">
                <a:tc>
                  <a:txBody>
                    <a:bodyPr/>
                    <a:lstStyle/>
                    <a:p>
                      <a:pPr marL="182245">
                        <a:lnSpc>
                          <a:spcPts val="182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Subtract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Borrow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182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SUBB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964">
                <a:tc>
                  <a:txBody>
                    <a:bodyPr/>
                    <a:lstStyle/>
                    <a:p>
                      <a:pPr marL="182245">
                        <a:lnSpc>
                          <a:spcPts val="1860"/>
                        </a:lnSpc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Negate(2’s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Complement)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86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NEG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88340" y="1464309"/>
            <a:ext cx="3490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Four </a:t>
            </a:r>
            <a:r>
              <a:rPr sz="2000" spc="-5" dirty="0">
                <a:latin typeface="Calibri"/>
                <a:cs typeface="Calibri"/>
              </a:rPr>
              <a:t>basic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arithmetic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2852" y="1464309"/>
            <a:ext cx="629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470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1800" spc="-5" dirty="0">
                <a:latin typeface="Calibri"/>
                <a:cs typeface="Calibri"/>
              </a:rPr>
              <a:t>Cen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 Un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5" dirty="0">
                <a:latin typeface="Calibri"/>
                <a:cs typeface="Calibri"/>
              </a:rPr>
              <a:t>35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8720" y="388365"/>
            <a:ext cx="5152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Data </a:t>
            </a:r>
            <a:r>
              <a:rPr spc="-5" dirty="0"/>
              <a:t>Manipulation</a:t>
            </a:r>
            <a:r>
              <a:rPr spc="35" dirty="0"/>
              <a:t> </a:t>
            </a:r>
            <a:r>
              <a:rPr spc="-5" dirty="0"/>
              <a:t>Instructions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9225" y="3197605"/>
          <a:ext cx="3641090" cy="2962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618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Mnemonic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83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Clear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CLR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88">
                <a:tc>
                  <a:txBody>
                    <a:bodyPr/>
                    <a:lstStyle/>
                    <a:p>
                      <a:pPr marL="172720">
                        <a:lnSpc>
                          <a:spcPts val="179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Complement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795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172720">
                        <a:lnSpc>
                          <a:spcPts val="179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79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74">
                <a:tc>
                  <a:txBody>
                    <a:bodyPr/>
                    <a:lstStyle/>
                    <a:p>
                      <a:pPr marL="172720">
                        <a:lnSpc>
                          <a:spcPts val="1795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795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59">
                <a:tc>
                  <a:txBody>
                    <a:bodyPr/>
                    <a:lstStyle/>
                    <a:p>
                      <a:pPr marL="172720">
                        <a:lnSpc>
                          <a:spcPts val="1789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Exclusive-OR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789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XOR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215">
                <a:tc>
                  <a:txBody>
                    <a:bodyPr/>
                    <a:lstStyle/>
                    <a:p>
                      <a:pPr marL="172720">
                        <a:lnSpc>
                          <a:spcPts val="179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Clear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carry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795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CLRC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024">
                <a:tc>
                  <a:txBody>
                    <a:bodyPr/>
                    <a:lstStyle/>
                    <a:p>
                      <a:pPr marL="172720">
                        <a:lnSpc>
                          <a:spcPts val="179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carry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795"/>
                        </a:lnSpc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SETC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172720">
                        <a:lnSpc>
                          <a:spcPts val="179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Complement</a:t>
                      </a:r>
                      <a:r>
                        <a:rPr sz="18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carry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1795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COMC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marL="172720">
                        <a:lnSpc>
                          <a:spcPts val="179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Enable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interrupt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79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172720">
                        <a:lnSpc>
                          <a:spcPts val="1789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Disable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interrupt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789"/>
                        </a:lnSpc>
                      </a:pPr>
                      <a:r>
                        <a:rPr sz="1800" b="1" spc="5" dirty="0">
                          <a:latin typeface="Calibri"/>
                          <a:cs typeface="Calibri"/>
                        </a:rPr>
                        <a:t>DI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727" y="3546347"/>
            <a:ext cx="3752088" cy="1080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40" y="1389633"/>
            <a:ext cx="8602980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Calibri"/>
                <a:cs typeface="Calibri"/>
              </a:rPr>
              <a:t>Logical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 </a:t>
            </a:r>
            <a:r>
              <a:rPr sz="2000" spc="-5" dirty="0">
                <a:latin typeface="Calibri"/>
                <a:cs typeface="Calibri"/>
              </a:rPr>
              <a:t>binary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string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registers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Calibri"/>
                <a:cs typeface="Calibri"/>
              </a:rPr>
              <a:t>Useful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manipulating</a:t>
            </a:r>
            <a:r>
              <a:rPr sz="2000" dirty="0">
                <a:latin typeface="Calibri"/>
                <a:cs typeface="Calibri"/>
              </a:rPr>
              <a:t> individual/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Consider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bit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separately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527685" indent="-183515">
              <a:lnSpc>
                <a:spcPct val="100000"/>
              </a:lnSpc>
              <a:buFont typeface="Calibri"/>
              <a:buChar char="•"/>
              <a:tabLst>
                <a:tab pos="528320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Bit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Manipulation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Calibri"/>
              <a:cs typeface="Calibri"/>
            </a:endParaRPr>
          </a:p>
          <a:p>
            <a:pPr marL="4890135" marR="1040765">
              <a:lnSpc>
                <a:spcPct val="100000"/>
              </a:lnSpc>
              <a:tabLst>
                <a:tab pos="5426710" algn="l"/>
              </a:tabLst>
            </a:pP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Calibri"/>
                <a:cs typeface="Calibri"/>
              </a:rPr>
              <a:t>Clear selected </a:t>
            </a:r>
            <a:r>
              <a:rPr sz="2000" dirty="0">
                <a:latin typeface="Calibri"/>
                <a:cs typeface="Calibri"/>
              </a:rPr>
              <a:t>bits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	</a:t>
            </a: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  <a:p>
            <a:pPr marL="4890135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XOR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Calibri"/>
                <a:cs typeface="Calibri"/>
              </a:rPr>
              <a:t>Complement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470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1800" spc="-5" dirty="0">
                <a:latin typeface="Calibri"/>
                <a:cs typeface="Calibri"/>
              </a:rPr>
              <a:t>Cen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 Un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5" dirty="0">
                <a:latin typeface="Calibri"/>
                <a:cs typeface="Calibri"/>
              </a:rPr>
              <a:t>36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8720" y="388365"/>
            <a:ext cx="5152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Data </a:t>
            </a:r>
            <a:r>
              <a:rPr spc="-5" dirty="0"/>
              <a:t>Manipulation</a:t>
            </a:r>
            <a:r>
              <a:rPr spc="35" dirty="0"/>
              <a:t> </a:t>
            </a:r>
            <a:r>
              <a:rPr spc="-5" dirty="0"/>
              <a:t>Instructions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656" y="2564754"/>
            <a:ext cx="3486975" cy="90064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50261" y="2184145"/>
          <a:ext cx="3429635" cy="2604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541"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Mnemonic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222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Logical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64">
                <a:tc>
                  <a:txBody>
                    <a:bodyPr/>
                    <a:lstStyle/>
                    <a:p>
                      <a:pPr marL="149860">
                        <a:lnSpc>
                          <a:spcPts val="180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Logical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SHL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149860">
                        <a:lnSpc>
                          <a:spcPts val="18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Arithmetic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18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SHRA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222">
                <a:tc>
                  <a:txBody>
                    <a:bodyPr/>
                    <a:lstStyle/>
                    <a:p>
                      <a:pPr marL="149860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Arithmetic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SHLA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221">
                <a:tc>
                  <a:txBody>
                    <a:bodyPr/>
                    <a:lstStyle/>
                    <a:p>
                      <a:pPr marL="149860">
                        <a:lnSpc>
                          <a:spcPts val="18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Rotate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180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ROR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marL="149860">
                        <a:lnSpc>
                          <a:spcPts val="1805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Rotate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1805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ROL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107">
                <a:tc>
                  <a:txBody>
                    <a:bodyPr/>
                    <a:lstStyle/>
                    <a:p>
                      <a:pPr marL="149860">
                        <a:lnSpc>
                          <a:spcPts val="1805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Rotate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thru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carry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805"/>
                        </a:lnSpc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RORC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277">
                <a:tc>
                  <a:txBody>
                    <a:bodyPr/>
                    <a:lstStyle/>
                    <a:p>
                      <a:pPr marL="149860">
                        <a:lnSpc>
                          <a:spcPts val="18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Rotate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thru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carry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1800"/>
                        </a:lnSpc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ROLC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3003" y="1596644"/>
            <a:ext cx="2006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Font typeface="Calibri"/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Shift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21229" y="388365"/>
            <a:ext cx="4625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Program</a:t>
            </a:r>
            <a:r>
              <a:rPr spc="-35" dirty="0"/>
              <a:t> </a:t>
            </a:r>
            <a:r>
              <a:rPr spc="-15" dirty="0"/>
              <a:t>Control </a:t>
            </a:r>
            <a:r>
              <a:rPr spc="-5" dirty="0"/>
              <a:t>Instruction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3013" y="1840229"/>
            <a:ext cx="1574800" cy="3079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R="161925" algn="ctr">
              <a:lnSpc>
                <a:spcPct val="100000"/>
              </a:lnSpc>
              <a:spcBef>
                <a:spcPts val="165"/>
              </a:spcBef>
            </a:pPr>
            <a:r>
              <a:rPr sz="1800" b="1" dirty="0">
                <a:latin typeface="Calibri"/>
                <a:cs typeface="Calibri"/>
              </a:rPr>
              <a:t>PC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1025" y="1617217"/>
            <a:ext cx="1695450" cy="213995"/>
            <a:chOff x="1351025" y="1617217"/>
            <a:chExt cx="1695450" cy="213995"/>
          </a:xfrm>
        </p:grpSpPr>
        <p:sp>
          <p:nvSpPr>
            <p:cNvPr id="8" name="object 8"/>
            <p:cNvSpPr/>
            <p:nvPr/>
          </p:nvSpPr>
          <p:spPr>
            <a:xfrm>
              <a:off x="1372361" y="1629917"/>
              <a:ext cx="1661160" cy="1905"/>
            </a:xfrm>
            <a:custGeom>
              <a:avLst/>
              <a:gdLst/>
              <a:ahLst/>
              <a:cxnLst/>
              <a:rect l="l" t="t" r="r" b="b"/>
              <a:pathLst>
                <a:path w="1661160" h="1905">
                  <a:moveTo>
                    <a:pt x="1661160" y="0"/>
                  </a:moveTo>
                  <a:lnTo>
                    <a:pt x="0" y="15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025" y="1639061"/>
              <a:ext cx="76200" cy="192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334261" y="2167889"/>
            <a:ext cx="1658620" cy="285750"/>
            <a:chOff x="1334261" y="2167889"/>
            <a:chExt cx="1658620" cy="285750"/>
          </a:xfrm>
        </p:grpSpPr>
        <p:sp>
          <p:nvSpPr>
            <p:cNvPr id="11" name="object 11"/>
            <p:cNvSpPr/>
            <p:nvPr/>
          </p:nvSpPr>
          <p:spPr>
            <a:xfrm>
              <a:off x="1355597" y="2439161"/>
              <a:ext cx="1624965" cy="1905"/>
            </a:xfrm>
            <a:custGeom>
              <a:avLst/>
              <a:gdLst/>
              <a:ahLst/>
              <a:cxnLst/>
              <a:rect l="l" t="t" r="r" b="b"/>
              <a:pathLst>
                <a:path w="1624964" h="1905">
                  <a:moveTo>
                    <a:pt x="1624584" y="0"/>
                  </a:moveTo>
                  <a:lnTo>
                    <a:pt x="0" y="15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4261" y="2167889"/>
              <a:ext cx="76200" cy="280670"/>
            </a:xfrm>
            <a:custGeom>
              <a:avLst/>
              <a:gdLst/>
              <a:ahLst/>
              <a:cxnLst/>
              <a:rect l="l" t="t" r="r" b="b"/>
              <a:pathLst>
                <a:path w="76200" h="280669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80415"/>
                  </a:lnTo>
                  <a:lnTo>
                    <a:pt x="50800" y="280415"/>
                  </a:lnTo>
                  <a:lnTo>
                    <a:pt x="50800" y="63500"/>
                  </a:lnTo>
                  <a:close/>
                </a:path>
                <a:path w="76200" h="280669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80669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45282" y="1016889"/>
            <a:ext cx="5291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+1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In-Line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Sequencing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(Next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 </a:t>
            </a:r>
            <a:r>
              <a:rPr sz="1800" b="1" spc="-15" dirty="0">
                <a:latin typeface="Calibri"/>
                <a:cs typeface="Calibri"/>
              </a:rPr>
              <a:t>fetched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from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next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adjacent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location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776" y="2388870"/>
            <a:ext cx="8067675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5875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from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other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source;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Current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Stack,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etc;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Branch,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Conditional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Branch,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Subroutine,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etc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195580" algn="l"/>
              </a:tabLst>
            </a:pPr>
            <a:r>
              <a:rPr sz="2000" b="1" spc="-15" dirty="0">
                <a:latin typeface="Calibri"/>
                <a:cs typeface="Calibri"/>
              </a:rPr>
              <a:t>Program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5" dirty="0"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59661" y="3676141"/>
          <a:ext cx="3696970" cy="2331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083">
                <a:tc>
                  <a:txBody>
                    <a:bodyPr/>
                    <a:lstStyle/>
                    <a:p>
                      <a:pPr marL="473709">
                        <a:lnSpc>
                          <a:spcPts val="2030"/>
                        </a:lnSpc>
                        <a:spcBef>
                          <a:spcPts val="1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203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Mnemonic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02"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Branch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BR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72">
                <a:tc>
                  <a:txBody>
                    <a:bodyPr/>
                    <a:lstStyle/>
                    <a:p>
                      <a:pPr marL="421005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Jump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JMP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421005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Skip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SKP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421005">
                        <a:lnSpc>
                          <a:spcPts val="1889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ts val="1889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501">
                <a:tc>
                  <a:txBody>
                    <a:bodyPr/>
                    <a:lstStyle/>
                    <a:p>
                      <a:pPr marL="421005">
                        <a:lnSpc>
                          <a:spcPts val="1839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Return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839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RTN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39">
                <a:tc>
                  <a:txBody>
                    <a:bodyPr/>
                    <a:lstStyle/>
                    <a:p>
                      <a:pPr marL="421005">
                        <a:lnSpc>
                          <a:spcPts val="213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Compare(by</a:t>
                      </a:r>
                      <a:r>
                        <a:rPr sz="18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ts val="213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CMP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279">
                <a:tc>
                  <a:txBody>
                    <a:bodyPr/>
                    <a:lstStyle/>
                    <a:p>
                      <a:pPr marL="421005">
                        <a:lnSpc>
                          <a:spcPts val="1880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Test(by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ts val="188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260340" y="5354192"/>
            <a:ext cx="3417570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1440" marR="5080" indent="-79375">
              <a:lnSpc>
                <a:spcPct val="100699"/>
              </a:lnSpc>
              <a:spcBef>
                <a:spcPts val="90"/>
              </a:spcBef>
            </a:pPr>
            <a:r>
              <a:rPr sz="1400" b="1" dirty="0">
                <a:latin typeface="Calibri"/>
                <a:cs typeface="Calibri"/>
              </a:rPr>
              <a:t>*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CMP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TST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instructions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retain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their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results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operations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dirty="0">
                <a:latin typeface="Symbol"/>
                <a:cs typeface="Symbol"/>
              </a:rPr>
              <a:t>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AND, </a:t>
            </a:r>
            <a:r>
              <a:rPr sz="1400" b="1" spc="-5" dirty="0">
                <a:latin typeface="Calibri"/>
                <a:cs typeface="Calibri"/>
              </a:rPr>
              <a:t>resp.).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ts val="1670"/>
              </a:lnSpc>
            </a:pPr>
            <a:r>
              <a:rPr sz="1400" b="1" spc="-5" dirty="0">
                <a:latin typeface="Calibri"/>
                <a:cs typeface="Calibri"/>
              </a:rPr>
              <a:t>They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only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set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or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clear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certain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Flags.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like </a:t>
            </a:r>
            <a:r>
              <a:rPr sz="1400" b="1" spc="-5" dirty="0">
                <a:latin typeface="Calibri"/>
                <a:cs typeface="Calibri"/>
              </a:rPr>
              <a:t>carry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/sign/zero</a:t>
            </a:r>
            <a:r>
              <a:rPr sz="1400" b="1" spc="2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bit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or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overflow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condition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470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1800" spc="-5" dirty="0">
                <a:latin typeface="Calibri"/>
                <a:cs typeface="Calibri"/>
              </a:rPr>
              <a:t>Cen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 Un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5" dirty="0">
                <a:latin typeface="Calibri"/>
                <a:cs typeface="Calibri"/>
              </a:rPr>
              <a:t>38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8469" y="388365"/>
            <a:ext cx="4612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Flag,</a:t>
            </a:r>
            <a:r>
              <a:rPr spc="-5" dirty="0"/>
              <a:t> </a:t>
            </a:r>
            <a:r>
              <a:rPr spc="-10" dirty="0"/>
              <a:t>Processor</a:t>
            </a:r>
            <a:r>
              <a:rPr spc="-55" dirty="0"/>
              <a:t> </a:t>
            </a:r>
            <a:r>
              <a:rPr spc="-10" dirty="0"/>
              <a:t>Status</a:t>
            </a:r>
            <a:r>
              <a:rPr spc="-5" dirty="0"/>
              <a:t> </a:t>
            </a:r>
            <a:r>
              <a:rPr spc="-45" dirty="0"/>
              <a:t>Word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293" y="1063827"/>
            <a:ext cx="8335645" cy="2282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In Basic </a:t>
            </a:r>
            <a:r>
              <a:rPr sz="2000" b="1" spc="-25" dirty="0">
                <a:latin typeface="Calibri"/>
                <a:cs typeface="Calibri"/>
              </a:rPr>
              <a:t>Computer, </a:t>
            </a:r>
            <a:r>
              <a:rPr sz="2000" b="1" dirty="0">
                <a:latin typeface="Calibri"/>
                <a:cs typeface="Calibri"/>
              </a:rPr>
              <a:t>the processor had </a:t>
            </a:r>
            <a:r>
              <a:rPr sz="2000" b="1" spc="-15" dirty="0">
                <a:latin typeface="Calibri"/>
                <a:cs typeface="Calibri"/>
              </a:rPr>
              <a:t>several </a:t>
            </a:r>
            <a:r>
              <a:rPr sz="2000" b="1" spc="-10" dirty="0">
                <a:latin typeface="Calibri"/>
                <a:cs typeface="Calibri"/>
              </a:rPr>
              <a:t>(status) </a:t>
            </a:r>
            <a:r>
              <a:rPr sz="2000" b="1" spc="-5" dirty="0">
                <a:latin typeface="Calibri"/>
                <a:cs typeface="Calibri"/>
              </a:rPr>
              <a:t>flags </a:t>
            </a:r>
            <a:r>
              <a:rPr sz="2000" b="1" dirty="0">
                <a:latin typeface="Calibri"/>
                <a:cs typeface="Calibri"/>
              </a:rPr>
              <a:t>– 1 bit </a:t>
            </a:r>
            <a:r>
              <a:rPr sz="2000" b="1" spc="-5" dirty="0">
                <a:latin typeface="Calibri"/>
                <a:cs typeface="Calibri"/>
              </a:rPr>
              <a:t>value that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indicated </a:t>
            </a:r>
            <a:r>
              <a:rPr sz="2000" b="1" spc="-5" dirty="0">
                <a:latin typeface="Calibri"/>
                <a:cs typeface="Calibri"/>
              </a:rPr>
              <a:t>various information </a:t>
            </a:r>
            <a:r>
              <a:rPr sz="2000" b="1" dirty="0">
                <a:latin typeface="Calibri"/>
                <a:cs typeface="Calibri"/>
              </a:rPr>
              <a:t>about the </a:t>
            </a:r>
            <a:r>
              <a:rPr sz="2000" b="1" spc="-5" dirty="0">
                <a:latin typeface="Calibri"/>
                <a:cs typeface="Calibri"/>
              </a:rPr>
              <a:t>processor’s </a:t>
            </a:r>
            <a:r>
              <a:rPr sz="2000" b="1" spc="-20" dirty="0">
                <a:latin typeface="Calibri"/>
                <a:cs typeface="Calibri"/>
              </a:rPr>
              <a:t>state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FGI, </a:t>
            </a:r>
            <a:r>
              <a:rPr sz="2000" b="1" spc="-20" dirty="0">
                <a:latin typeface="Calibri"/>
                <a:cs typeface="Calibri"/>
              </a:rPr>
              <a:t>FGO, </a:t>
            </a:r>
            <a:r>
              <a:rPr sz="2000" b="1" dirty="0">
                <a:latin typeface="Calibri"/>
                <a:cs typeface="Calibri"/>
              </a:rPr>
              <a:t>I, </a:t>
            </a:r>
            <a:r>
              <a:rPr sz="2000" b="1" spc="-5" dirty="0">
                <a:latin typeface="Calibri"/>
                <a:cs typeface="Calibri"/>
              </a:rPr>
              <a:t>IEN,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355600" marR="40005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In some </a:t>
            </a:r>
            <a:r>
              <a:rPr sz="2000" b="1" spc="-5" dirty="0">
                <a:latin typeface="Calibri"/>
                <a:cs typeface="Calibri"/>
              </a:rPr>
              <a:t>processors, flags </a:t>
            </a:r>
            <a:r>
              <a:rPr sz="2000" b="1" spc="-15" dirty="0">
                <a:latin typeface="Calibri"/>
                <a:cs typeface="Calibri"/>
              </a:rPr>
              <a:t>like </a:t>
            </a:r>
            <a:r>
              <a:rPr sz="2000" b="1" dirty="0">
                <a:latin typeface="Calibri"/>
                <a:cs typeface="Calibri"/>
              </a:rPr>
              <a:t>these </a:t>
            </a:r>
            <a:r>
              <a:rPr sz="2000" b="1" spc="-10" dirty="0">
                <a:latin typeface="Calibri"/>
                <a:cs typeface="Calibri"/>
              </a:rPr>
              <a:t>are </a:t>
            </a:r>
            <a:r>
              <a:rPr sz="2000" b="1" spc="-5" dirty="0">
                <a:latin typeface="Calibri"/>
                <a:cs typeface="Calibri"/>
              </a:rPr>
              <a:t>often </a:t>
            </a:r>
            <a:r>
              <a:rPr sz="2000" b="1" dirty="0">
                <a:latin typeface="Calibri"/>
                <a:cs typeface="Calibri"/>
              </a:rPr>
              <a:t>combined </a:t>
            </a:r>
            <a:r>
              <a:rPr sz="2000" b="1" spc="-15" dirty="0">
                <a:latin typeface="Calibri"/>
                <a:cs typeface="Calibri"/>
              </a:rPr>
              <a:t>into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15" dirty="0">
                <a:latin typeface="Calibri"/>
                <a:cs typeface="Calibri"/>
              </a:rPr>
              <a:t>register </a:t>
            </a:r>
            <a:r>
              <a:rPr sz="2000" b="1" dirty="0">
                <a:latin typeface="Calibri"/>
                <a:cs typeface="Calibri"/>
              </a:rPr>
              <a:t>– the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processor </a:t>
            </a:r>
            <a:r>
              <a:rPr sz="2000" b="1" spc="-15" dirty="0">
                <a:latin typeface="Calibri"/>
                <a:cs typeface="Calibri"/>
              </a:rPr>
              <a:t>status register </a:t>
            </a:r>
            <a:r>
              <a:rPr sz="2000" b="1" dirty="0">
                <a:latin typeface="Calibri"/>
                <a:cs typeface="Calibri"/>
              </a:rPr>
              <a:t>(PSR); sometimes </a:t>
            </a:r>
            <a:r>
              <a:rPr sz="2000" b="1" spc="-5" dirty="0">
                <a:latin typeface="Calibri"/>
                <a:cs typeface="Calibri"/>
              </a:rPr>
              <a:t>called </a:t>
            </a:r>
            <a:r>
              <a:rPr sz="2000" b="1" dirty="0">
                <a:latin typeface="Calibri"/>
                <a:cs typeface="Calibri"/>
              </a:rPr>
              <a:t>a processor </a:t>
            </a:r>
            <a:r>
              <a:rPr sz="2000" b="1" spc="-15" dirty="0">
                <a:latin typeface="Calibri"/>
                <a:cs typeface="Calibri"/>
              </a:rPr>
              <a:t>status </a:t>
            </a:r>
            <a:r>
              <a:rPr sz="2000" b="1" spc="-10" dirty="0">
                <a:latin typeface="Calibri"/>
                <a:cs typeface="Calibri"/>
              </a:rPr>
              <a:t>word </a:t>
            </a:r>
            <a:r>
              <a:rPr sz="2000" b="1" spc="-5" dirty="0">
                <a:latin typeface="Calibri"/>
                <a:cs typeface="Calibri"/>
              </a:rPr>
              <a:t> (PSW)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Common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flags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PSW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493" y="3324250"/>
            <a:ext cx="433641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84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(Carry):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Set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</a:t>
            </a:r>
            <a:r>
              <a:rPr sz="1600" b="1" spc="-5" dirty="0">
                <a:latin typeface="Calibri"/>
                <a:cs typeface="Calibri"/>
              </a:rPr>
              <a:t> 1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if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carry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out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ALU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is 1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(Sign):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-5" dirty="0">
                <a:latin typeface="Calibri"/>
                <a:cs typeface="Calibri"/>
              </a:rPr>
              <a:t> MSB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bit</a:t>
            </a:r>
            <a:r>
              <a:rPr sz="1600" b="1" dirty="0">
                <a:latin typeface="Calibri"/>
                <a:cs typeface="Calibri"/>
              </a:rPr>
              <a:t> of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30" dirty="0">
                <a:latin typeface="Calibri"/>
                <a:cs typeface="Calibri"/>
              </a:rPr>
              <a:t>ALU’s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output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Calibri"/>
                <a:cs typeface="Calibri"/>
              </a:rPr>
              <a:t>Z</a:t>
            </a:r>
            <a:r>
              <a:rPr sz="1600" b="1" spc="-10" dirty="0">
                <a:latin typeface="Calibri"/>
                <a:cs typeface="Calibri"/>
              </a:rPr>
              <a:t> (Zero):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Set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to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if 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ALU’s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output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all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0’s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Calibri"/>
                <a:cs typeface="Calibri"/>
              </a:rPr>
              <a:t>V </a:t>
            </a:r>
            <a:r>
              <a:rPr sz="1600" b="1" spc="-10" dirty="0">
                <a:latin typeface="Calibri"/>
                <a:cs typeface="Calibri"/>
              </a:rPr>
              <a:t>(Overflow):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Set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if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there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is</a:t>
            </a:r>
            <a:r>
              <a:rPr sz="1600" b="1" dirty="0">
                <a:latin typeface="Calibri"/>
                <a:cs typeface="Calibri"/>
              </a:rPr>
              <a:t> an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overflow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5318" y="3716273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Status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Flag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Circuit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50378" y="4376165"/>
            <a:ext cx="156845" cy="321945"/>
            <a:chOff x="7850378" y="4376165"/>
            <a:chExt cx="156845" cy="321945"/>
          </a:xfrm>
        </p:grpSpPr>
        <p:sp>
          <p:nvSpPr>
            <p:cNvPr id="9" name="object 9"/>
            <p:cNvSpPr/>
            <p:nvPr/>
          </p:nvSpPr>
          <p:spPr>
            <a:xfrm>
              <a:off x="7890510" y="4376165"/>
              <a:ext cx="76200" cy="321945"/>
            </a:xfrm>
            <a:custGeom>
              <a:avLst/>
              <a:gdLst/>
              <a:ahLst/>
              <a:cxnLst/>
              <a:rect l="l" t="t" r="r" b="b"/>
              <a:pathLst>
                <a:path w="76200" h="321945">
                  <a:moveTo>
                    <a:pt x="25400" y="245363"/>
                  </a:moveTo>
                  <a:lnTo>
                    <a:pt x="0" y="245363"/>
                  </a:lnTo>
                  <a:lnTo>
                    <a:pt x="38100" y="321563"/>
                  </a:lnTo>
                  <a:lnTo>
                    <a:pt x="69850" y="258063"/>
                  </a:lnTo>
                  <a:lnTo>
                    <a:pt x="25400" y="258063"/>
                  </a:lnTo>
                  <a:lnTo>
                    <a:pt x="25400" y="245363"/>
                  </a:lnTo>
                  <a:close/>
                </a:path>
                <a:path w="76200" h="321945">
                  <a:moveTo>
                    <a:pt x="50800" y="0"/>
                  </a:moveTo>
                  <a:lnTo>
                    <a:pt x="25400" y="0"/>
                  </a:lnTo>
                  <a:lnTo>
                    <a:pt x="25400" y="258063"/>
                  </a:lnTo>
                  <a:lnTo>
                    <a:pt x="50800" y="258063"/>
                  </a:lnTo>
                  <a:lnTo>
                    <a:pt x="50800" y="0"/>
                  </a:lnTo>
                  <a:close/>
                </a:path>
                <a:path w="76200" h="321945">
                  <a:moveTo>
                    <a:pt x="76200" y="245363"/>
                  </a:moveTo>
                  <a:lnTo>
                    <a:pt x="50800" y="245363"/>
                  </a:lnTo>
                  <a:lnTo>
                    <a:pt x="50800" y="258063"/>
                  </a:lnTo>
                  <a:lnTo>
                    <a:pt x="69850" y="258063"/>
                  </a:lnTo>
                  <a:lnTo>
                    <a:pt x="76200" y="245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63078" y="4403597"/>
              <a:ext cx="131445" cy="88900"/>
            </a:xfrm>
            <a:custGeom>
              <a:avLst/>
              <a:gdLst/>
              <a:ahLst/>
              <a:cxnLst/>
              <a:rect l="l" t="t" r="r" b="b"/>
              <a:pathLst>
                <a:path w="131445" h="88900">
                  <a:moveTo>
                    <a:pt x="0" y="88391"/>
                  </a:moveTo>
                  <a:lnTo>
                    <a:pt x="13106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443214" y="4354829"/>
            <a:ext cx="147320" cy="353695"/>
            <a:chOff x="8443214" y="4354829"/>
            <a:chExt cx="147320" cy="353695"/>
          </a:xfrm>
        </p:grpSpPr>
        <p:sp>
          <p:nvSpPr>
            <p:cNvPr id="12" name="object 12"/>
            <p:cNvSpPr/>
            <p:nvPr/>
          </p:nvSpPr>
          <p:spPr>
            <a:xfrm>
              <a:off x="8481822" y="4354829"/>
              <a:ext cx="76200" cy="353695"/>
            </a:xfrm>
            <a:custGeom>
              <a:avLst/>
              <a:gdLst/>
              <a:ahLst/>
              <a:cxnLst/>
              <a:rect l="l" t="t" r="r" b="b"/>
              <a:pathLst>
                <a:path w="76200" h="353695">
                  <a:moveTo>
                    <a:pt x="25400" y="277368"/>
                  </a:moveTo>
                  <a:lnTo>
                    <a:pt x="0" y="277368"/>
                  </a:lnTo>
                  <a:lnTo>
                    <a:pt x="38100" y="353568"/>
                  </a:lnTo>
                  <a:lnTo>
                    <a:pt x="69850" y="290068"/>
                  </a:lnTo>
                  <a:lnTo>
                    <a:pt x="25400" y="290068"/>
                  </a:lnTo>
                  <a:lnTo>
                    <a:pt x="25400" y="277368"/>
                  </a:lnTo>
                  <a:close/>
                </a:path>
                <a:path w="76200" h="353695">
                  <a:moveTo>
                    <a:pt x="50800" y="0"/>
                  </a:moveTo>
                  <a:lnTo>
                    <a:pt x="25400" y="0"/>
                  </a:lnTo>
                  <a:lnTo>
                    <a:pt x="25400" y="290068"/>
                  </a:lnTo>
                  <a:lnTo>
                    <a:pt x="50800" y="290068"/>
                  </a:lnTo>
                  <a:lnTo>
                    <a:pt x="50800" y="0"/>
                  </a:lnTo>
                  <a:close/>
                </a:path>
                <a:path w="76200" h="353695">
                  <a:moveTo>
                    <a:pt x="76200" y="277368"/>
                  </a:moveTo>
                  <a:lnTo>
                    <a:pt x="50800" y="277368"/>
                  </a:lnTo>
                  <a:lnTo>
                    <a:pt x="50800" y="290068"/>
                  </a:lnTo>
                  <a:lnTo>
                    <a:pt x="69850" y="290068"/>
                  </a:lnTo>
                  <a:lnTo>
                    <a:pt x="76200" y="277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55914" y="4432553"/>
              <a:ext cx="121920" cy="78105"/>
            </a:xfrm>
            <a:custGeom>
              <a:avLst/>
              <a:gdLst/>
              <a:ahLst/>
              <a:cxnLst/>
              <a:rect l="l" t="t" r="r" b="b"/>
              <a:pathLst>
                <a:path w="121920" h="78104">
                  <a:moveTo>
                    <a:pt x="0" y="77724"/>
                  </a:moveTo>
                  <a:lnTo>
                    <a:pt x="12191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938265" y="5471921"/>
            <a:ext cx="2280920" cy="414020"/>
            <a:chOff x="5938265" y="5471921"/>
            <a:chExt cx="2280920" cy="414020"/>
          </a:xfrm>
        </p:grpSpPr>
        <p:sp>
          <p:nvSpPr>
            <p:cNvPr id="15" name="object 15"/>
            <p:cNvSpPr/>
            <p:nvPr/>
          </p:nvSpPr>
          <p:spPr>
            <a:xfrm>
              <a:off x="5967221" y="5642609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22098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8265" y="5471921"/>
              <a:ext cx="76200" cy="1752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14665" y="5872733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59131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648705" y="5471921"/>
            <a:ext cx="855344" cy="433705"/>
            <a:chOff x="5648705" y="5471921"/>
            <a:chExt cx="855344" cy="433705"/>
          </a:xfrm>
        </p:grpSpPr>
        <p:sp>
          <p:nvSpPr>
            <p:cNvPr id="19" name="object 19"/>
            <p:cNvSpPr/>
            <p:nvPr/>
          </p:nvSpPr>
          <p:spPr>
            <a:xfrm>
              <a:off x="5676137" y="5892545"/>
              <a:ext cx="828040" cy="0"/>
            </a:xfrm>
            <a:custGeom>
              <a:avLst/>
              <a:gdLst/>
              <a:ahLst/>
              <a:cxnLst/>
              <a:rect l="l" t="t" r="r" b="b"/>
              <a:pathLst>
                <a:path w="828040">
                  <a:moveTo>
                    <a:pt x="82753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48705" y="5471921"/>
              <a:ext cx="76200" cy="431800"/>
            </a:xfrm>
            <a:custGeom>
              <a:avLst/>
              <a:gdLst/>
              <a:ahLst/>
              <a:cxnLst/>
              <a:rect l="l" t="t" r="r" b="b"/>
              <a:pathLst>
                <a:path w="76200" h="431800">
                  <a:moveTo>
                    <a:pt x="50800" y="63499"/>
                  </a:moveTo>
                  <a:lnTo>
                    <a:pt x="25400" y="63499"/>
                  </a:lnTo>
                  <a:lnTo>
                    <a:pt x="25400" y="431291"/>
                  </a:lnTo>
                  <a:lnTo>
                    <a:pt x="50800" y="431291"/>
                  </a:lnTo>
                  <a:lnTo>
                    <a:pt x="50800" y="63499"/>
                  </a:lnTo>
                  <a:close/>
                </a:path>
                <a:path w="76200" h="431800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431800">
                  <a:moveTo>
                    <a:pt x="69850" y="63499"/>
                  </a:moveTo>
                  <a:lnTo>
                    <a:pt x="50800" y="63499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316473" y="4677409"/>
            <a:ext cx="2380615" cy="530860"/>
            <a:chOff x="5316473" y="4677409"/>
            <a:chExt cx="2380615" cy="530860"/>
          </a:xfrm>
        </p:grpSpPr>
        <p:sp>
          <p:nvSpPr>
            <p:cNvPr id="22" name="object 22"/>
            <p:cNvSpPr/>
            <p:nvPr/>
          </p:nvSpPr>
          <p:spPr>
            <a:xfrm>
              <a:off x="5526785" y="4690109"/>
              <a:ext cx="375285" cy="330835"/>
            </a:xfrm>
            <a:custGeom>
              <a:avLst/>
              <a:gdLst/>
              <a:ahLst/>
              <a:cxnLst/>
              <a:rect l="l" t="t" r="r" b="b"/>
              <a:pathLst>
                <a:path w="375285" h="330835">
                  <a:moveTo>
                    <a:pt x="10667" y="164591"/>
                  </a:moveTo>
                  <a:lnTo>
                    <a:pt x="33441" y="107294"/>
                  </a:lnTo>
                  <a:lnTo>
                    <a:pt x="96299" y="58764"/>
                  </a:lnTo>
                  <a:lnTo>
                    <a:pt x="140198" y="38940"/>
                  </a:lnTo>
                  <a:lnTo>
                    <a:pt x="191045" y="22690"/>
                  </a:lnTo>
                  <a:lnTo>
                    <a:pt x="247816" y="10476"/>
                  </a:lnTo>
                  <a:lnTo>
                    <a:pt x="309486" y="2759"/>
                  </a:lnTo>
                  <a:lnTo>
                    <a:pt x="375030" y="0"/>
                  </a:lnTo>
                </a:path>
                <a:path w="375285" h="330835">
                  <a:moveTo>
                    <a:pt x="332231" y="330707"/>
                  </a:moveTo>
                  <a:lnTo>
                    <a:pt x="272505" y="327714"/>
                  </a:lnTo>
                  <a:lnTo>
                    <a:pt x="216294" y="319082"/>
                  </a:lnTo>
                  <a:lnTo>
                    <a:pt x="164535" y="305336"/>
                  </a:lnTo>
                  <a:lnTo>
                    <a:pt x="118167" y="286999"/>
                  </a:lnTo>
                  <a:lnTo>
                    <a:pt x="78127" y="264594"/>
                  </a:lnTo>
                  <a:lnTo>
                    <a:pt x="45353" y="238647"/>
                  </a:lnTo>
                  <a:lnTo>
                    <a:pt x="5351" y="178216"/>
                  </a:lnTo>
                  <a:lnTo>
                    <a:pt x="0" y="14477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5169" y="4677409"/>
              <a:ext cx="161162" cy="3561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342381" y="4796789"/>
              <a:ext cx="2354580" cy="116205"/>
            </a:xfrm>
            <a:custGeom>
              <a:avLst/>
              <a:gdLst/>
              <a:ahLst/>
              <a:cxnLst/>
              <a:rect l="l" t="t" r="r" b="b"/>
              <a:pathLst>
                <a:path w="2354579" h="116204">
                  <a:moveTo>
                    <a:pt x="2340864" y="0"/>
                  </a:moveTo>
                  <a:lnTo>
                    <a:pt x="934212" y="0"/>
                  </a:lnTo>
                </a:path>
                <a:path w="2354579" h="116204">
                  <a:moveTo>
                    <a:pt x="955547" y="0"/>
                  </a:moveTo>
                  <a:lnTo>
                    <a:pt x="473963" y="0"/>
                  </a:lnTo>
                </a:path>
                <a:path w="2354579" h="116204">
                  <a:moveTo>
                    <a:pt x="473963" y="115824"/>
                  </a:moveTo>
                  <a:lnTo>
                    <a:pt x="2354579" y="115824"/>
                  </a:lnTo>
                </a:path>
                <a:path w="2354579" h="116204">
                  <a:moveTo>
                    <a:pt x="182879" y="68580"/>
                  </a:moveTo>
                  <a:lnTo>
                    <a:pt x="0" y="6858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16474" y="4865369"/>
              <a:ext cx="998219" cy="342900"/>
            </a:xfrm>
            <a:custGeom>
              <a:avLst/>
              <a:gdLst/>
              <a:ahLst/>
              <a:cxnLst/>
              <a:rect l="l" t="t" r="r" b="b"/>
              <a:pathLst>
                <a:path w="998220" h="342900">
                  <a:moveTo>
                    <a:pt x="76200" y="266700"/>
                  </a:moveTo>
                  <a:lnTo>
                    <a:pt x="50800" y="266700"/>
                  </a:lnTo>
                  <a:lnTo>
                    <a:pt x="50800" y="0"/>
                  </a:lnTo>
                  <a:lnTo>
                    <a:pt x="25400" y="0"/>
                  </a:lnTo>
                  <a:lnTo>
                    <a:pt x="25400" y="266700"/>
                  </a:lnTo>
                  <a:lnTo>
                    <a:pt x="0" y="266700"/>
                  </a:lnTo>
                  <a:lnTo>
                    <a:pt x="38100" y="342900"/>
                  </a:lnTo>
                  <a:lnTo>
                    <a:pt x="69850" y="279400"/>
                  </a:lnTo>
                  <a:lnTo>
                    <a:pt x="76200" y="266700"/>
                  </a:lnTo>
                  <a:close/>
                </a:path>
                <a:path w="998220" h="342900">
                  <a:moveTo>
                    <a:pt x="998220" y="266700"/>
                  </a:moveTo>
                  <a:lnTo>
                    <a:pt x="972820" y="266700"/>
                  </a:lnTo>
                  <a:lnTo>
                    <a:pt x="972820" y="57912"/>
                  </a:lnTo>
                  <a:lnTo>
                    <a:pt x="947420" y="57912"/>
                  </a:lnTo>
                  <a:lnTo>
                    <a:pt x="947420" y="266700"/>
                  </a:lnTo>
                  <a:lnTo>
                    <a:pt x="922020" y="266700"/>
                  </a:lnTo>
                  <a:lnTo>
                    <a:pt x="960120" y="342900"/>
                  </a:lnTo>
                  <a:lnTo>
                    <a:pt x="991870" y="279400"/>
                  </a:lnTo>
                  <a:lnTo>
                    <a:pt x="998220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80021" y="4552950"/>
            <a:ext cx="2114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Calibri"/>
                <a:cs typeface="Calibri"/>
              </a:rPr>
              <a:t>c</a:t>
            </a:r>
            <a:r>
              <a:rPr sz="1350" b="1" spc="15" baseline="-21604" dirty="0">
                <a:latin typeface="Calibri"/>
                <a:cs typeface="Calibri"/>
              </a:rPr>
              <a:t>7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01866" y="4902200"/>
            <a:ext cx="212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Calibri"/>
                <a:cs typeface="Calibri"/>
              </a:rPr>
              <a:t>c</a:t>
            </a:r>
            <a:r>
              <a:rPr sz="1350" b="1" spc="15" baseline="-21604" dirty="0">
                <a:latin typeface="Calibri"/>
                <a:cs typeface="Calibri"/>
              </a:rPr>
              <a:t>8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56346" y="4199966"/>
            <a:ext cx="288925" cy="386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185420">
              <a:lnSpc>
                <a:spcPts val="1415"/>
              </a:lnSpc>
            </a:pPr>
            <a:r>
              <a:rPr sz="1400" b="1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40418" y="4199966"/>
            <a:ext cx="271145" cy="386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  <a:p>
            <a:pPr marL="167640">
              <a:lnSpc>
                <a:spcPts val="1415"/>
              </a:lnSpc>
            </a:pPr>
            <a:r>
              <a:rPr sz="1400" b="1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201665" y="5213858"/>
          <a:ext cx="1203324" cy="25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marL="149225">
                        <a:lnSpc>
                          <a:spcPts val="187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87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87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87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6830568" y="5390845"/>
            <a:ext cx="2190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latin typeface="Calibri"/>
                <a:cs typeface="Calibri"/>
              </a:rPr>
              <a:t>F</a:t>
            </a:r>
            <a:r>
              <a:rPr sz="1350" b="1" spc="15" baseline="-21604" dirty="0">
                <a:latin typeface="Calibri"/>
                <a:cs typeface="Calibri"/>
              </a:rPr>
              <a:t>7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83245" y="4719065"/>
            <a:ext cx="1018540" cy="5549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244475" marR="219075" indent="-133985">
              <a:lnSpc>
                <a:spcPts val="1410"/>
              </a:lnSpc>
              <a:spcBef>
                <a:spcPts val="1145"/>
              </a:spcBef>
            </a:pPr>
            <a:r>
              <a:rPr sz="1400" b="1" spc="-5" dirty="0">
                <a:latin typeface="Calibri"/>
                <a:cs typeface="Calibri"/>
              </a:rPr>
              <a:t>8</a:t>
            </a:r>
            <a:r>
              <a:rPr sz="1400" b="1" dirty="0">
                <a:latin typeface="Calibri"/>
                <a:cs typeface="Calibri"/>
              </a:rPr>
              <a:t>-bit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45" dirty="0">
                <a:latin typeface="Calibri"/>
                <a:cs typeface="Calibri"/>
              </a:rPr>
              <a:t>L</a:t>
            </a:r>
            <a:r>
              <a:rPr sz="1400" b="1" dirty="0">
                <a:latin typeface="Calibri"/>
                <a:cs typeface="Calibri"/>
              </a:rPr>
              <a:t>U  </a:t>
            </a:r>
            <a:r>
              <a:rPr sz="1400" b="1" spc="10" dirty="0">
                <a:latin typeface="Calibri"/>
                <a:cs typeface="Calibri"/>
              </a:rPr>
              <a:t>F</a:t>
            </a:r>
            <a:r>
              <a:rPr sz="1350" b="1" spc="15" baseline="-21604" dirty="0">
                <a:latin typeface="Calibri"/>
                <a:cs typeface="Calibri"/>
              </a:rPr>
              <a:t>7</a:t>
            </a:r>
            <a:r>
              <a:rPr sz="1350" b="1" spc="120" baseline="-21604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-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</a:t>
            </a:r>
            <a:r>
              <a:rPr sz="1350" b="1" spc="15" baseline="-21604" dirty="0">
                <a:latin typeface="Calibri"/>
                <a:cs typeface="Calibri"/>
              </a:rPr>
              <a:t>0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11490" y="5740146"/>
            <a:ext cx="128270" cy="50800"/>
          </a:xfrm>
          <a:custGeom>
            <a:avLst/>
            <a:gdLst/>
            <a:ahLst/>
            <a:cxnLst/>
            <a:rect l="l" t="t" r="r" b="b"/>
            <a:pathLst>
              <a:path w="128270" h="50800">
                <a:moveTo>
                  <a:pt x="128015" y="0"/>
                </a:moveTo>
                <a:lnTo>
                  <a:pt x="0" y="502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264397" y="5667552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23046" y="611377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89953" y="5724905"/>
            <a:ext cx="1117600" cy="4013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 marR="16891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Check </a:t>
            </a:r>
            <a:r>
              <a:rPr sz="1400" b="1" spc="-10" dirty="0">
                <a:latin typeface="Calibri"/>
                <a:cs typeface="Calibri"/>
              </a:rPr>
              <a:t>for 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z</a:t>
            </a:r>
            <a:r>
              <a:rPr sz="1400" b="1" spc="-5" dirty="0">
                <a:latin typeface="Calibri"/>
                <a:cs typeface="Calibri"/>
              </a:rPr>
              <a:t>er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ou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put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48066" y="5290565"/>
            <a:ext cx="76200" cy="866140"/>
          </a:xfrm>
          <a:custGeom>
            <a:avLst/>
            <a:gdLst/>
            <a:ahLst/>
            <a:cxnLst/>
            <a:rect l="l" t="t" r="r" b="b"/>
            <a:pathLst>
              <a:path w="76200" h="866139">
                <a:moveTo>
                  <a:pt x="25400" y="789432"/>
                </a:moveTo>
                <a:lnTo>
                  <a:pt x="0" y="789432"/>
                </a:lnTo>
                <a:lnTo>
                  <a:pt x="38100" y="865632"/>
                </a:lnTo>
                <a:lnTo>
                  <a:pt x="69850" y="802132"/>
                </a:lnTo>
                <a:lnTo>
                  <a:pt x="25400" y="802132"/>
                </a:lnTo>
                <a:lnTo>
                  <a:pt x="25400" y="789432"/>
                </a:lnTo>
                <a:close/>
              </a:path>
              <a:path w="76200" h="866139">
                <a:moveTo>
                  <a:pt x="50800" y="0"/>
                </a:moveTo>
                <a:lnTo>
                  <a:pt x="25400" y="0"/>
                </a:lnTo>
                <a:lnTo>
                  <a:pt x="25400" y="802132"/>
                </a:lnTo>
                <a:lnTo>
                  <a:pt x="50800" y="802132"/>
                </a:lnTo>
                <a:lnTo>
                  <a:pt x="50800" y="0"/>
                </a:lnTo>
                <a:close/>
              </a:path>
              <a:path w="76200" h="866139">
                <a:moveTo>
                  <a:pt x="76200" y="789432"/>
                </a:moveTo>
                <a:lnTo>
                  <a:pt x="50800" y="789432"/>
                </a:lnTo>
                <a:lnTo>
                  <a:pt x="50800" y="802132"/>
                </a:lnTo>
                <a:lnTo>
                  <a:pt x="69850" y="802132"/>
                </a:lnTo>
                <a:lnTo>
                  <a:pt x="76200" y="789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0266" y="388365"/>
            <a:ext cx="3287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Status</a:t>
            </a:r>
            <a:r>
              <a:rPr spc="-45" dirty="0"/>
              <a:t> </a:t>
            </a:r>
            <a:r>
              <a:rPr dirty="0"/>
              <a:t>Bit</a:t>
            </a:r>
            <a:r>
              <a:rPr spc="-55" dirty="0"/>
              <a:t> </a:t>
            </a:r>
            <a:r>
              <a:rPr spc="-5" dirty="0"/>
              <a:t>Condition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9600" y="1593850"/>
          <a:ext cx="7696199" cy="3200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Bit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Clear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carry C8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=1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carry=0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Sign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Highest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F7=1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F7=0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Zero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O/P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contains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all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otherwise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Overflow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 marR="827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EX-OR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last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two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carries=1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otherwise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470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1800" spc="-5" dirty="0">
                <a:latin typeface="Calibri"/>
                <a:cs typeface="Calibri"/>
              </a:rPr>
              <a:t>Cen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 Un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5" dirty="0"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9013" y="388365"/>
            <a:ext cx="5053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Conditional</a:t>
            </a:r>
            <a:r>
              <a:rPr dirty="0"/>
              <a:t> </a:t>
            </a:r>
            <a:r>
              <a:rPr spc="-10" dirty="0"/>
              <a:t>Branch</a:t>
            </a:r>
            <a:r>
              <a:rPr spc="-20" dirty="0"/>
              <a:t> </a:t>
            </a:r>
            <a:r>
              <a:rPr spc="-5" dirty="0"/>
              <a:t>Instruction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57782" y="1233169"/>
          <a:ext cx="4454525" cy="489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254508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Mnemonic  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ondi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ion	</a:t>
                      </a:r>
                      <a:r>
                        <a:rPr sz="1400" b="1" spc="-1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ondi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632">
                <a:tc>
                  <a:txBody>
                    <a:bodyPr/>
                    <a:lstStyle/>
                    <a:p>
                      <a:pPr marL="255270">
                        <a:lnSpc>
                          <a:spcPts val="1614"/>
                        </a:lnSpc>
                        <a:spcBef>
                          <a:spcPts val="125"/>
                        </a:spcBef>
                        <a:tabLst>
                          <a:tab pos="1017269" algn="l"/>
                          <a:tab pos="3506470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BZ	Branch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zero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>
                        <a:lnSpc>
                          <a:spcPts val="1550"/>
                        </a:lnSpc>
                        <a:tabLst>
                          <a:tab pos="1017269" algn="l"/>
                          <a:tab pos="350647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BNZ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zero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>
                        <a:lnSpc>
                          <a:spcPts val="1545"/>
                        </a:lnSpc>
                        <a:tabLst>
                          <a:tab pos="1017269" algn="l"/>
                          <a:tab pos="350647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BC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carry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>
                        <a:lnSpc>
                          <a:spcPts val="1540"/>
                        </a:lnSpc>
                        <a:tabLst>
                          <a:tab pos="1017269" algn="l"/>
                          <a:tab pos="350647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BNC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carry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>
                        <a:lnSpc>
                          <a:spcPts val="1550"/>
                        </a:lnSpc>
                        <a:tabLst>
                          <a:tab pos="1017269" algn="l"/>
                          <a:tab pos="350647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BP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 plus	S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>
                        <a:lnSpc>
                          <a:spcPts val="1550"/>
                        </a:lnSpc>
                        <a:tabLst>
                          <a:tab pos="1017269" algn="l"/>
                          <a:tab pos="3506470" algn="l"/>
                        </a:tabLst>
                      </a:pPr>
                      <a:r>
                        <a:rPr sz="1400" b="1" spc="5" dirty="0">
                          <a:latin typeface="Calibri"/>
                          <a:cs typeface="Calibri"/>
                        </a:rPr>
                        <a:t>BM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minus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>
                        <a:lnSpc>
                          <a:spcPts val="1550"/>
                        </a:lnSpc>
                        <a:tabLst>
                          <a:tab pos="1017269" algn="l"/>
                          <a:tab pos="3506470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BV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overflow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>
                        <a:lnSpc>
                          <a:spcPts val="1614"/>
                        </a:lnSpc>
                        <a:tabLst>
                          <a:tab pos="1017269" algn="l"/>
                          <a:tab pos="350647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BNV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overflow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6568">
                <a:tc>
                  <a:txBody>
                    <a:bodyPr/>
                    <a:lstStyle/>
                    <a:p>
                      <a:pPr marL="528320" algn="just">
                        <a:lnSpc>
                          <a:spcPts val="1560"/>
                        </a:lnSpc>
                        <a:spcBef>
                          <a:spcPts val="42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Unsigned</a:t>
                      </a:r>
                      <a:r>
                        <a:rPr sz="1400" b="1" i="1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conditions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B)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 algn="just">
                        <a:lnSpc>
                          <a:spcPts val="1515"/>
                        </a:lnSpc>
                        <a:tabLst>
                          <a:tab pos="1017269" algn="l"/>
                          <a:tab pos="3494404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BHI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higher	A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&gt;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 marR="567055" algn="just">
                        <a:lnSpc>
                          <a:spcPct val="92600"/>
                        </a:lnSpc>
                        <a:spcBef>
                          <a:spcPts val="75"/>
                        </a:spcBef>
                        <a:tabLst>
                          <a:tab pos="1017269" algn="l"/>
                          <a:tab pos="3494404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BHE	B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 higher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eq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ual	A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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 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BLO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lower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 </a:t>
                      </a:r>
                      <a:r>
                        <a:rPr sz="1400" b="1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         </a:t>
                      </a:r>
                      <a:r>
                        <a:rPr sz="1400" b="1" spc="-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 lo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eq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ual	A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  BE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equal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 algn="just">
                        <a:lnSpc>
                          <a:spcPts val="1585"/>
                        </a:lnSpc>
                        <a:tabLst>
                          <a:tab pos="1017269" algn="l"/>
                          <a:tab pos="3494404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BNE	B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 not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eq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ual	A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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7424">
                <a:tc>
                  <a:txBody>
                    <a:bodyPr/>
                    <a:lstStyle/>
                    <a:p>
                      <a:pPr marL="528320" algn="just">
                        <a:lnSpc>
                          <a:spcPts val="1675"/>
                        </a:lnSpc>
                        <a:spcBef>
                          <a:spcPts val="335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Signed</a:t>
                      </a:r>
                      <a:r>
                        <a:rPr sz="1400" b="1" i="1" spc="2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conditions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B)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 marR="567055" algn="just">
                        <a:lnSpc>
                          <a:spcPct val="93200"/>
                        </a:lnSpc>
                        <a:spcBef>
                          <a:spcPts val="110"/>
                        </a:spcBef>
                        <a:tabLst>
                          <a:tab pos="1017269" algn="l"/>
                          <a:tab pos="3494404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BGT	Branch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than	A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&gt;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 </a:t>
                      </a:r>
                      <a:r>
                        <a:rPr sz="1400" b="1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BGE	B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eq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ual	A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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  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BLT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than	A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 algn="just">
                        <a:lnSpc>
                          <a:spcPts val="1505"/>
                        </a:lnSpc>
                        <a:tabLst>
                          <a:tab pos="1017269" algn="l"/>
                          <a:tab pos="3494404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	B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 less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eq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ual	A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 algn="just">
                        <a:lnSpc>
                          <a:spcPts val="1565"/>
                        </a:lnSpc>
                        <a:tabLst>
                          <a:tab pos="1017269" algn="l"/>
                          <a:tab pos="3494404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BE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equal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5270" algn="just">
                        <a:lnSpc>
                          <a:spcPts val="1630"/>
                        </a:lnSpc>
                        <a:tabLst>
                          <a:tab pos="1017269" algn="l"/>
                          <a:tab pos="3494404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BNE	B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if not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eq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ual	A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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Central</a:t>
            </a:r>
            <a:r>
              <a:rPr sz="1800" spc="-15" dirty="0"/>
              <a:t> </a:t>
            </a:r>
            <a:r>
              <a:rPr sz="1800" spc="-10" dirty="0"/>
              <a:t>Processing</a:t>
            </a:r>
            <a:r>
              <a:rPr sz="1800" spc="-20" dirty="0"/>
              <a:t> </a:t>
            </a:r>
            <a:r>
              <a:rPr sz="1800" spc="-5" dirty="0"/>
              <a:t>Unit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8573" y="0"/>
            <a:ext cx="4472940" cy="9385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33679" algn="ctr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latin typeface="Calibri"/>
                <a:cs typeface="Calibri"/>
              </a:rPr>
              <a:t>41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spc="-10" dirty="0">
                <a:latin typeface="Calibri"/>
                <a:cs typeface="Calibri"/>
              </a:rPr>
              <a:t>Subroutine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Return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3482" y="1913382"/>
            <a:ext cx="28778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05"/>
              </a:spcBef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sz="1400" b="1" spc="-5" dirty="0">
                <a:latin typeface="Arial"/>
                <a:cs typeface="Arial"/>
              </a:rPr>
              <a:t>Call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subroutine</a:t>
            </a:r>
            <a:endParaRPr sz="1400">
              <a:latin typeface="Arial"/>
              <a:cs typeface="Arial"/>
            </a:endParaRPr>
          </a:p>
          <a:p>
            <a:pPr marL="154940" indent="-142875">
              <a:lnSpc>
                <a:spcPct val="100000"/>
              </a:lnSpc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sz="1400" b="1" dirty="0">
                <a:latin typeface="Arial"/>
                <a:cs typeface="Arial"/>
              </a:rPr>
              <a:t>Jump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subroutine</a:t>
            </a:r>
            <a:endParaRPr sz="1400">
              <a:latin typeface="Arial"/>
              <a:cs typeface="Arial"/>
            </a:endParaRPr>
          </a:p>
          <a:p>
            <a:pPr marL="154940" indent="-142875">
              <a:lnSpc>
                <a:spcPct val="100000"/>
              </a:lnSpc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sz="1400" b="1" dirty="0">
                <a:latin typeface="Arial"/>
                <a:cs typeface="Arial"/>
              </a:rPr>
              <a:t>Branch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subroutine</a:t>
            </a:r>
            <a:endParaRPr sz="1400">
              <a:latin typeface="Arial"/>
              <a:cs typeface="Arial"/>
            </a:endParaRPr>
          </a:p>
          <a:p>
            <a:pPr marL="154940" indent="-142875">
              <a:lnSpc>
                <a:spcPct val="100000"/>
              </a:lnSpc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sz="1400" b="1" spc="-5" dirty="0">
                <a:latin typeface="Arial"/>
                <a:cs typeface="Arial"/>
              </a:rPr>
              <a:t>Branch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save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return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900" y="1931035"/>
            <a:ext cx="14478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24460" algn="l"/>
              </a:tabLst>
            </a:pPr>
            <a:r>
              <a:rPr sz="1400" b="1" spc="-5" dirty="0">
                <a:latin typeface="Arial"/>
                <a:cs typeface="Arial"/>
              </a:rPr>
              <a:t>Subroutine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900" y="2874391"/>
            <a:ext cx="804989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" indent="-63500">
              <a:lnSpc>
                <a:spcPct val="100000"/>
              </a:lnSpc>
              <a:spcBef>
                <a:spcPts val="105"/>
              </a:spcBef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b="1" spc="-5" dirty="0">
                <a:latin typeface="Arial"/>
                <a:cs typeface="Arial"/>
              </a:rPr>
              <a:t>Instructions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executed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by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performing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two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operations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"/>
              <a:cs typeface="Arial"/>
            </a:endParaRPr>
          </a:p>
          <a:p>
            <a:pPr marL="1144905" marR="5080" lvl="1" indent="-591820">
              <a:lnSpc>
                <a:spcPct val="100000"/>
              </a:lnSpc>
              <a:buAutoNum type="arabicParenBoth"/>
              <a:tabLst>
                <a:tab pos="918210" algn="l"/>
              </a:tabLst>
            </a:pPr>
            <a:r>
              <a:rPr sz="1400" b="1" spc="-5" dirty="0">
                <a:latin typeface="Arial"/>
                <a:cs typeface="Arial"/>
              </a:rPr>
              <a:t>Save </a:t>
            </a:r>
            <a:r>
              <a:rPr sz="1400" b="1" dirty="0">
                <a:latin typeface="Arial"/>
                <a:cs typeface="Arial"/>
              </a:rPr>
              <a:t>PC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Return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Address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get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address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location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Calling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Program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upon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exit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from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Subroutine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968375" lvl="1" indent="-365125">
              <a:lnSpc>
                <a:spcPct val="100000"/>
              </a:lnSpc>
              <a:buAutoNum type="arabicParenBoth"/>
              <a:tabLst>
                <a:tab pos="969010" algn="l"/>
              </a:tabLst>
            </a:pPr>
            <a:r>
              <a:rPr sz="1400" b="1" dirty="0">
                <a:latin typeface="Arial"/>
                <a:cs typeface="Arial"/>
              </a:rPr>
              <a:t>Branch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beginning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Subroutine</a:t>
            </a:r>
            <a:endParaRPr sz="1400">
              <a:latin typeface="Arial"/>
              <a:cs typeface="Arial"/>
            </a:endParaRPr>
          </a:p>
          <a:p>
            <a:pPr marL="1045844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Same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Branch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 Conditional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Branch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900" y="4752818"/>
            <a:ext cx="4869180" cy="13919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24460" algn="l"/>
              </a:tabLst>
            </a:pPr>
            <a:r>
              <a:rPr sz="1400" b="1" spc="-5" dirty="0">
                <a:latin typeface="Arial"/>
                <a:cs typeface="Arial"/>
              </a:rPr>
              <a:t>Locations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 storing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Return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  <a:p>
            <a:pPr marL="1355090" lvl="1" indent="-11176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355725" algn="l"/>
              </a:tabLst>
            </a:pPr>
            <a:r>
              <a:rPr sz="1400" b="1" dirty="0">
                <a:latin typeface="Arial"/>
                <a:cs typeface="Arial"/>
              </a:rPr>
              <a:t>First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Location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subroutine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(Memory)</a:t>
            </a:r>
            <a:endParaRPr sz="1400">
              <a:latin typeface="Arial"/>
              <a:cs typeface="Arial"/>
            </a:endParaRPr>
          </a:p>
          <a:p>
            <a:pPr marL="1355090" lvl="1" indent="-111760">
              <a:lnSpc>
                <a:spcPct val="100000"/>
              </a:lnSpc>
              <a:buFont typeface="Arial MT"/>
              <a:buChar char="•"/>
              <a:tabLst>
                <a:tab pos="1355725" algn="l"/>
              </a:tabLst>
            </a:pPr>
            <a:r>
              <a:rPr sz="1400" b="1" dirty="0">
                <a:latin typeface="Arial"/>
                <a:cs typeface="Arial"/>
              </a:rPr>
              <a:t>Fixed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Location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  <a:p>
            <a:pPr marL="1355090" lvl="1" indent="-111760">
              <a:lnSpc>
                <a:spcPct val="100000"/>
              </a:lnSpc>
              <a:buFont typeface="Arial MT"/>
              <a:buChar char="•"/>
              <a:tabLst>
                <a:tab pos="1355725" algn="l"/>
              </a:tabLst>
            </a:pP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processor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Register</a:t>
            </a:r>
            <a:endParaRPr sz="1400">
              <a:latin typeface="Arial"/>
              <a:cs typeface="Arial"/>
            </a:endParaRPr>
          </a:p>
          <a:p>
            <a:pPr marL="1355090" lvl="1" indent="-111760">
              <a:lnSpc>
                <a:spcPct val="100000"/>
              </a:lnSpc>
              <a:buFont typeface="Arial MT"/>
              <a:buChar char="•"/>
              <a:tabLst>
                <a:tab pos="1355725" algn="l"/>
              </a:tabLst>
            </a:pP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memory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stack</a:t>
            </a:r>
            <a:endParaRPr sz="1400">
              <a:latin typeface="Arial"/>
              <a:cs typeface="Arial"/>
            </a:endParaRPr>
          </a:p>
          <a:p>
            <a:pPr marL="153924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most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efficient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2961" y="4350258"/>
            <a:ext cx="2133600" cy="21234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230"/>
              </a:spcBef>
            </a:pPr>
            <a:r>
              <a:rPr sz="1400" b="1" spc="-15" dirty="0">
                <a:latin typeface="Arial"/>
                <a:cs typeface="Arial"/>
              </a:rPr>
              <a:t>CALL</a:t>
            </a:r>
            <a:endParaRPr sz="1400">
              <a:latin typeface="Arial"/>
              <a:cs typeface="Arial"/>
            </a:endParaRPr>
          </a:p>
          <a:p>
            <a:pPr marL="894080" marR="206375" algn="just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latin typeface="Arial"/>
                <a:cs typeface="Arial"/>
              </a:rPr>
              <a:t>SP </a:t>
            </a:r>
            <a:r>
              <a:rPr sz="1400" spc="5" dirty="0">
                <a:latin typeface="Symbol"/>
                <a:cs typeface="Symbol"/>
              </a:rPr>
              <a:t>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SP - 1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M[SP]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PC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PC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EA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RTN</a:t>
            </a:r>
            <a:endParaRPr sz="1400">
              <a:latin typeface="Arial"/>
              <a:cs typeface="Arial"/>
            </a:endParaRPr>
          </a:p>
          <a:p>
            <a:pPr marL="894080" marR="187325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latin typeface="Arial"/>
                <a:cs typeface="Arial"/>
              </a:rPr>
              <a:t>PC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M[SP]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SP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SP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+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319530"/>
            <a:ext cx="7816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Subroutine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 self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contained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sequence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instructions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that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performs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given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computation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task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42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8073" y="337565"/>
            <a:ext cx="3312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Interrupt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Procedure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0999" y="2985262"/>
            <a:ext cx="7706995" cy="9163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65"/>
              </a:spcBef>
            </a:pPr>
            <a:r>
              <a:rPr sz="2000" b="1" dirty="0">
                <a:latin typeface="Arial"/>
                <a:cs typeface="Arial"/>
              </a:rPr>
              <a:t>Program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Interrupt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refers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transfer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program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control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from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currently running program to another </a:t>
            </a:r>
            <a:r>
              <a:rPr sz="2000" b="1" spc="-5" dirty="0">
                <a:latin typeface="Arial"/>
                <a:cs typeface="Arial"/>
              </a:rPr>
              <a:t>service </a:t>
            </a:r>
            <a:r>
              <a:rPr sz="2000" b="1" dirty="0">
                <a:latin typeface="Arial"/>
                <a:cs typeface="Arial"/>
              </a:rPr>
              <a:t>program as a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result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 external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or internal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generated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request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43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8073" y="337565"/>
            <a:ext cx="3312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Interrupt</a:t>
            </a:r>
            <a:r>
              <a:rPr spc="-35" dirty="0"/>
              <a:t> </a:t>
            </a:r>
            <a:r>
              <a:rPr spc="-15" dirty="0"/>
              <a:t>Procedure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1310766"/>
            <a:ext cx="8270875" cy="510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Interrupt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Procedure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Subroutine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Call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interrupt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usually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initiated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by</a:t>
            </a:r>
            <a:r>
              <a:rPr sz="1800" b="1" dirty="0">
                <a:latin typeface="Calibri"/>
                <a:cs typeface="Calibri"/>
              </a:rPr>
              <a:t> an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internal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external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signal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rather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10" dirty="0">
                <a:latin typeface="Calibri"/>
                <a:cs typeface="Calibri"/>
              </a:rPr>
              <a:t> from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execution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(except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software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interrupt)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2997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b="1" spc="-5" dirty="0">
                <a:latin typeface="Calibri"/>
                <a:cs typeface="Calibri"/>
              </a:rPr>
              <a:t>The address </a:t>
            </a:r>
            <a:r>
              <a:rPr sz="1800" b="1" dirty="0">
                <a:latin typeface="Calibri"/>
                <a:cs typeface="Calibri"/>
              </a:rPr>
              <a:t>of the </a:t>
            </a:r>
            <a:r>
              <a:rPr sz="1800" b="1" spc="-10" dirty="0">
                <a:latin typeface="Calibri"/>
                <a:cs typeface="Calibri"/>
              </a:rPr>
              <a:t>interrupt </a:t>
            </a:r>
            <a:r>
              <a:rPr sz="1800" b="1" dirty="0">
                <a:latin typeface="Calibri"/>
                <a:cs typeface="Calibri"/>
              </a:rPr>
              <a:t>service </a:t>
            </a:r>
            <a:r>
              <a:rPr sz="1800" b="1" spc="-10" dirty="0">
                <a:latin typeface="Calibri"/>
                <a:cs typeface="Calibri"/>
              </a:rPr>
              <a:t>program </a:t>
            </a:r>
            <a:r>
              <a:rPr sz="1800" b="1" dirty="0">
                <a:latin typeface="Calibri"/>
                <a:cs typeface="Calibri"/>
              </a:rPr>
              <a:t>is </a:t>
            </a:r>
            <a:r>
              <a:rPr sz="1800" b="1" spc="-10" dirty="0">
                <a:latin typeface="Calibri"/>
                <a:cs typeface="Calibri"/>
              </a:rPr>
              <a:t>determined </a:t>
            </a:r>
            <a:r>
              <a:rPr sz="1800" b="1" spc="-5" dirty="0">
                <a:latin typeface="Calibri"/>
                <a:cs typeface="Calibri"/>
              </a:rPr>
              <a:t>by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5" dirty="0">
                <a:latin typeface="Calibri"/>
                <a:cs typeface="Calibri"/>
              </a:rPr>
              <a:t>hardware </a:t>
            </a:r>
            <a:r>
              <a:rPr sz="1800" b="1" spc="-10" dirty="0">
                <a:latin typeface="Calibri"/>
                <a:cs typeface="Calibri"/>
              </a:rPr>
              <a:t>rather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10" dirty="0">
                <a:latin typeface="Calibri"/>
                <a:cs typeface="Calibri"/>
              </a:rPr>
              <a:t> from</a:t>
            </a:r>
            <a:r>
              <a:rPr sz="1800" b="1" dirty="0">
                <a:latin typeface="Calibri"/>
                <a:cs typeface="Calibri"/>
              </a:rPr>
              <a:t> the</a:t>
            </a:r>
            <a:r>
              <a:rPr sz="1800" b="1" spc="-5" dirty="0">
                <a:latin typeface="Calibri"/>
                <a:cs typeface="Calibri"/>
              </a:rPr>
              <a:t> address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field </a:t>
            </a:r>
            <a:r>
              <a:rPr sz="1800" b="1" dirty="0">
                <a:latin typeface="Calibri"/>
                <a:cs typeface="Calibri"/>
              </a:rPr>
              <a:t>of an </a:t>
            </a:r>
            <a:r>
              <a:rPr sz="1800" b="1" spc="-5" dirty="0"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-"/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b="1" dirty="0">
                <a:latin typeface="Calibri"/>
                <a:cs typeface="Calibri"/>
              </a:rPr>
              <a:t>An </a:t>
            </a:r>
            <a:r>
              <a:rPr sz="1800" b="1" spc="-10" dirty="0">
                <a:latin typeface="Calibri"/>
                <a:cs typeface="Calibri"/>
              </a:rPr>
              <a:t>interrupt procedure </a:t>
            </a:r>
            <a:r>
              <a:rPr sz="1800" b="1" dirty="0">
                <a:latin typeface="Calibri"/>
                <a:cs typeface="Calibri"/>
              </a:rPr>
              <a:t>usually </a:t>
            </a:r>
            <a:r>
              <a:rPr sz="1800" b="1" spc="-15" dirty="0">
                <a:latin typeface="Calibri"/>
                <a:cs typeface="Calibri"/>
              </a:rPr>
              <a:t>stores </a:t>
            </a:r>
            <a:r>
              <a:rPr sz="1800" b="1" dirty="0">
                <a:latin typeface="Calibri"/>
                <a:cs typeface="Calibri"/>
              </a:rPr>
              <a:t>all the </a:t>
            </a:r>
            <a:r>
              <a:rPr sz="1800" b="1" spc="-10" dirty="0">
                <a:latin typeface="Calibri"/>
                <a:cs typeface="Calibri"/>
              </a:rPr>
              <a:t>information </a:t>
            </a:r>
            <a:r>
              <a:rPr sz="1800" b="1" spc="-5" dirty="0">
                <a:latin typeface="Calibri"/>
                <a:cs typeface="Calibri"/>
              </a:rPr>
              <a:t>necessary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define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20" dirty="0">
                <a:latin typeface="Calibri"/>
                <a:cs typeface="Calibri"/>
              </a:rPr>
              <a:t>state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CPU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rather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5" dirty="0">
                <a:latin typeface="Calibri"/>
                <a:cs typeface="Calibri"/>
              </a:rPr>
              <a:t> storing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only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PC.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-"/>
            </a:pPr>
            <a:endParaRPr sz="1750">
              <a:latin typeface="Calibri"/>
              <a:cs typeface="Calibri"/>
            </a:endParaRPr>
          </a:p>
          <a:p>
            <a:pPr marL="53721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state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CPU</a:t>
            </a:r>
            <a:r>
              <a:rPr sz="1800" b="1" dirty="0">
                <a:latin typeface="Calibri"/>
                <a:cs typeface="Calibri"/>
              </a:rPr>
              <a:t> is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determined from:</a:t>
            </a:r>
            <a:endParaRPr sz="1800">
              <a:latin typeface="Calibri"/>
              <a:cs typeface="Calibri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"/>
              <a:tabLst>
                <a:tab pos="1214120" algn="l"/>
              </a:tabLst>
            </a:pPr>
            <a:r>
              <a:rPr sz="1800" b="1" spc="-10" dirty="0">
                <a:latin typeface="Calibri"/>
                <a:cs typeface="Calibri"/>
              </a:rPr>
              <a:t>Content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PC</a:t>
            </a:r>
            <a:endParaRPr sz="1800">
              <a:latin typeface="Calibri"/>
              <a:cs typeface="Calibri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"/>
              <a:tabLst>
                <a:tab pos="1214120" algn="l"/>
              </a:tabLst>
            </a:pPr>
            <a:r>
              <a:rPr sz="1800" b="1" spc="-10" dirty="0">
                <a:latin typeface="Calibri"/>
                <a:cs typeface="Calibri"/>
              </a:rPr>
              <a:t>Content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processor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registers</a:t>
            </a:r>
            <a:endParaRPr sz="1800">
              <a:latin typeface="Calibri"/>
              <a:cs typeface="Calibri"/>
            </a:endParaRPr>
          </a:p>
          <a:p>
            <a:pPr marL="12134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14120" algn="l"/>
              </a:tabLst>
            </a:pPr>
            <a:r>
              <a:rPr sz="1800" b="1" spc="-10" dirty="0">
                <a:latin typeface="Calibri"/>
                <a:cs typeface="Calibri"/>
              </a:rPr>
              <a:t>Content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status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141730" marR="3718560" indent="-60515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Many </a:t>
            </a:r>
            <a:r>
              <a:rPr sz="1800" b="1" spc="-20" dirty="0">
                <a:latin typeface="Calibri"/>
                <a:cs typeface="Calibri"/>
              </a:rPr>
              <a:t>ways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saving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CPU </a:t>
            </a:r>
            <a:r>
              <a:rPr sz="1800" b="1" spc="-20" dirty="0">
                <a:latin typeface="Calibri"/>
                <a:cs typeface="Calibri"/>
              </a:rPr>
              <a:t>state 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depending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CPU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architectures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482" y="388365"/>
            <a:ext cx="1356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R</a:t>
            </a:r>
            <a:r>
              <a:rPr dirty="0"/>
              <a:t>egi</a:t>
            </a:r>
            <a:r>
              <a:rPr spc="-45" dirty="0"/>
              <a:t>st</a:t>
            </a:r>
            <a:r>
              <a:rPr dirty="0"/>
              <a:t>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1766062"/>
            <a:ext cx="784415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Wingdings"/>
              <a:buChar char=""/>
              <a:tabLst>
                <a:tab pos="215900" algn="l"/>
                <a:tab pos="553720" algn="l"/>
                <a:tab pos="1224280" algn="l"/>
                <a:tab pos="2457450" algn="l"/>
                <a:tab pos="3159760" algn="l"/>
                <a:tab pos="3456940" algn="l"/>
                <a:tab pos="4045585" algn="l"/>
                <a:tab pos="4580890" algn="l"/>
                <a:tab pos="5497195" algn="l"/>
                <a:tab pos="6497955" algn="l"/>
                <a:tab pos="7478395" algn="l"/>
              </a:tabLst>
            </a:pP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n	B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sic	</a:t>
            </a:r>
            <a:r>
              <a:rPr sz="2000" b="1" spc="-5" dirty="0">
                <a:latin typeface="Calibri"/>
                <a:cs typeface="Calibri"/>
              </a:rPr>
              <a:t>Co</a:t>
            </a:r>
            <a:r>
              <a:rPr sz="2000" b="1" spc="-15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pu</a:t>
            </a:r>
            <a:r>
              <a:rPr sz="2000" b="1" spc="-3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15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,	the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	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s	</a:t>
            </a:r>
            <a:r>
              <a:rPr sz="2000" b="1" spc="-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nly	one	</a:t>
            </a:r>
            <a:r>
              <a:rPr sz="2000" b="1" spc="-3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ene</a:t>
            </a:r>
            <a:r>
              <a:rPr sz="2000" b="1" spc="-5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al	p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rpos</a:t>
            </a:r>
            <a:r>
              <a:rPr sz="2000" b="1" dirty="0">
                <a:latin typeface="Calibri"/>
                <a:cs typeface="Calibri"/>
              </a:rPr>
              <a:t>e	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egi</a:t>
            </a:r>
            <a:r>
              <a:rPr sz="2000" b="1" spc="-25" dirty="0">
                <a:latin typeface="Calibri"/>
                <a:cs typeface="Calibri"/>
              </a:rPr>
              <a:t>st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15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,	t</a:t>
            </a:r>
            <a:r>
              <a:rPr sz="2000" b="1" spc="-1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  </a:t>
            </a:r>
            <a:r>
              <a:rPr sz="2000" b="1" spc="-5" dirty="0">
                <a:latin typeface="Calibri"/>
                <a:cs typeface="Calibri"/>
              </a:rPr>
              <a:t>Accumulator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(AC)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5" dirty="0">
                <a:latin typeface="Calibri"/>
                <a:cs typeface="Calibri"/>
              </a:rPr>
              <a:t> modern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CPUs, there</a:t>
            </a:r>
            <a:r>
              <a:rPr sz="2000" b="1" spc="-10" dirty="0">
                <a:latin typeface="Calibri"/>
                <a:cs typeface="Calibri"/>
              </a:rPr>
              <a:t> are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many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general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purpose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registers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advantageous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have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many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registers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b="1" spc="-25" dirty="0">
                <a:latin typeface="Calibri"/>
                <a:cs typeface="Calibri"/>
              </a:rPr>
              <a:t>Transfer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between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registers</a:t>
            </a:r>
            <a:r>
              <a:rPr sz="2000" b="1" spc="-5" dirty="0">
                <a:latin typeface="Calibri"/>
                <a:cs typeface="Calibri"/>
              </a:rPr>
              <a:t> within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are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relatively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fast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b="1" spc="-5" dirty="0">
                <a:latin typeface="Calibri"/>
                <a:cs typeface="Calibri"/>
              </a:rPr>
              <a:t>Going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“off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5" dirty="0">
                <a:latin typeface="Calibri"/>
                <a:cs typeface="Calibri"/>
              </a:rPr>
              <a:t>processor”</a:t>
            </a:r>
            <a:r>
              <a:rPr sz="2000" b="1" spc="-15" dirty="0">
                <a:latin typeface="Calibri"/>
                <a:cs typeface="Calibri"/>
              </a:rPr>
              <a:t> 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access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memory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 </a:t>
            </a:r>
            <a:r>
              <a:rPr sz="2000" b="1" spc="-5" dirty="0">
                <a:latin typeface="Calibri"/>
                <a:cs typeface="Calibri"/>
              </a:rPr>
              <a:t>much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slower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44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8073" y="337565"/>
            <a:ext cx="3312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Interrupt</a:t>
            </a:r>
            <a:r>
              <a:rPr spc="-35" dirty="0"/>
              <a:t> </a:t>
            </a:r>
            <a:r>
              <a:rPr spc="-15" dirty="0"/>
              <a:t>Procedure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2003" y="1994407"/>
            <a:ext cx="8143240" cy="38430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31800" marR="5080" indent="-279400">
              <a:lnSpc>
                <a:spcPts val="2300"/>
              </a:lnSpc>
              <a:spcBef>
                <a:spcPts val="265"/>
              </a:spcBef>
              <a:buChar char="-"/>
              <a:tabLst>
                <a:tab pos="376555" algn="l"/>
                <a:tab pos="377190" algn="l"/>
              </a:tabLst>
            </a:pPr>
            <a:r>
              <a:rPr sz="2000" b="1" dirty="0">
                <a:latin typeface="Arial"/>
                <a:cs typeface="Arial"/>
              </a:rPr>
              <a:t>CPU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does not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respond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interrupt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until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instruction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cycle,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checks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just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before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next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fetch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phase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-"/>
            </a:pPr>
            <a:endParaRPr sz="1850">
              <a:latin typeface="Arial"/>
              <a:cs typeface="Arial"/>
            </a:endParaRPr>
          </a:p>
          <a:p>
            <a:pPr marL="376555" indent="-224790">
              <a:lnSpc>
                <a:spcPts val="2350"/>
              </a:lnSpc>
              <a:buChar char="-"/>
              <a:tabLst>
                <a:tab pos="376555" algn="l"/>
                <a:tab pos="377190" algn="l"/>
              </a:tabLst>
            </a:pP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interrupt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pending,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control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passed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h/w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interrupt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cycle:</a:t>
            </a:r>
            <a:endParaRPr sz="2000">
              <a:latin typeface="Arial"/>
              <a:cs typeface="Arial"/>
            </a:endParaRPr>
          </a:p>
          <a:p>
            <a:pPr marL="864235" lvl="1" indent="-154305">
              <a:lnSpc>
                <a:spcPts val="2305"/>
              </a:lnSpc>
              <a:buChar char="-"/>
              <a:tabLst>
                <a:tab pos="864869" algn="l"/>
              </a:tabLst>
            </a:pPr>
            <a:r>
              <a:rPr sz="2000" b="1" dirty="0">
                <a:latin typeface="Arial"/>
                <a:cs typeface="Arial"/>
              </a:rPr>
              <a:t>Content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 PC and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PSW</a:t>
            </a:r>
            <a:r>
              <a:rPr sz="2000" b="1" dirty="0">
                <a:latin typeface="Arial"/>
                <a:cs typeface="Arial"/>
              </a:rPr>
              <a:t> 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pushed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  <a:p>
            <a:pPr marL="920750" marR="78740" lvl="1" indent="-210820">
              <a:lnSpc>
                <a:spcPts val="2300"/>
              </a:lnSpc>
              <a:spcBef>
                <a:spcPts val="110"/>
              </a:spcBef>
              <a:buChar char="-"/>
              <a:tabLst>
                <a:tab pos="864869" algn="l"/>
              </a:tabLst>
            </a:pPr>
            <a:r>
              <a:rPr sz="2000" b="1" dirty="0">
                <a:latin typeface="Arial"/>
                <a:cs typeface="Arial"/>
              </a:rPr>
              <a:t>branch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address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interrupt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transferred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PC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new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PSW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loaded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status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registers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"/>
              <a:cs typeface="Arial"/>
            </a:endParaRPr>
          </a:p>
          <a:p>
            <a:pPr marL="393065" marR="434975" indent="-393065">
              <a:lnSpc>
                <a:spcPts val="2300"/>
              </a:lnSpc>
              <a:buFont typeface="Arial MT"/>
              <a:buChar char="-"/>
              <a:tabLst>
                <a:tab pos="393065" algn="l"/>
                <a:tab pos="39370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Service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Program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executed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starting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branch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000" b="1" spc="-5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status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of CPU as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specified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PSW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-"/>
            </a:pPr>
            <a:endParaRPr sz="1850">
              <a:latin typeface="Arial"/>
              <a:cs typeface="Arial"/>
            </a:endParaRPr>
          </a:p>
          <a:p>
            <a:pPr marL="393700" indent="-381000">
              <a:lnSpc>
                <a:spcPts val="2350"/>
              </a:lnSpc>
              <a:buFont typeface="Arial MT"/>
              <a:buChar char="-"/>
              <a:tabLst>
                <a:tab pos="393065" algn="l"/>
                <a:tab pos="393700" algn="l"/>
              </a:tabLst>
            </a:pPr>
            <a:r>
              <a:rPr sz="2000" b="1" dirty="0">
                <a:latin typeface="Arial"/>
                <a:cs typeface="Arial"/>
              </a:rPr>
              <a:t>Last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instruction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from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service</a:t>
            </a:r>
            <a:r>
              <a:rPr sz="2000" b="1" dirty="0">
                <a:latin typeface="Arial"/>
                <a:cs typeface="Arial"/>
              </a:rPr>
              <a:t> program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return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from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interrupt</a:t>
            </a:r>
            <a:endParaRPr sz="2000">
              <a:latin typeface="Arial"/>
              <a:cs typeface="Arial"/>
            </a:endParaRPr>
          </a:p>
          <a:p>
            <a:pPr marL="431800">
              <a:lnSpc>
                <a:spcPts val="2350"/>
              </a:lnSpc>
            </a:pPr>
            <a:r>
              <a:rPr sz="2000" b="1" dirty="0">
                <a:latin typeface="Arial"/>
                <a:cs typeface="Arial"/>
              </a:rPr>
              <a:t>instruction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Central</a:t>
            </a:r>
            <a:r>
              <a:rPr sz="1800" spc="-15" dirty="0"/>
              <a:t> </a:t>
            </a:r>
            <a:r>
              <a:rPr sz="1800" spc="-10" dirty="0"/>
              <a:t>Processing</a:t>
            </a:r>
            <a:r>
              <a:rPr sz="1800" spc="-20" dirty="0"/>
              <a:t> </a:t>
            </a:r>
            <a:r>
              <a:rPr sz="1800" spc="-5" dirty="0"/>
              <a:t>Unit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27426" y="0"/>
            <a:ext cx="3013710" cy="9385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35585" algn="ctr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spc="-20" dirty="0">
                <a:latin typeface="Calibri"/>
                <a:cs typeface="Calibri"/>
              </a:rPr>
              <a:t>Program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Interrupt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991" y="979195"/>
            <a:ext cx="7909559" cy="475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694680" indent="-389890">
              <a:lnSpc>
                <a:spcPct val="153500"/>
              </a:lnSpc>
              <a:spcBef>
                <a:spcPts val="100"/>
              </a:spcBef>
            </a:pPr>
            <a:r>
              <a:rPr sz="1600" b="1" spc="-40" dirty="0">
                <a:latin typeface="Arial"/>
                <a:cs typeface="Arial"/>
              </a:rPr>
              <a:t>Types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Interrupts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External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interrupts</a:t>
            </a:r>
            <a:endParaRPr sz="1600">
              <a:latin typeface="Arial"/>
              <a:cs typeface="Arial"/>
            </a:endParaRPr>
          </a:p>
          <a:p>
            <a:pPr marL="687070">
              <a:lnSpc>
                <a:spcPts val="1805"/>
              </a:lnSpc>
            </a:pPr>
            <a:r>
              <a:rPr sz="1600" b="1" spc="-5" dirty="0">
                <a:latin typeface="Arial"/>
                <a:cs typeface="Arial"/>
              </a:rPr>
              <a:t>External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Interrupts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initiated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from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outside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CPU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 marL="813435" indent="-127000">
              <a:lnSpc>
                <a:spcPts val="1845"/>
              </a:lnSpc>
              <a:buChar char="-"/>
              <a:tabLst>
                <a:tab pos="814069" algn="l"/>
              </a:tabLst>
            </a:pPr>
            <a:r>
              <a:rPr sz="1600" b="1" spc="-5" dirty="0">
                <a:latin typeface="Arial"/>
                <a:cs typeface="Arial"/>
              </a:rPr>
              <a:t>I/O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Device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→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Data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transfer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request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Data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transfer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complete</a:t>
            </a:r>
            <a:endParaRPr sz="1600">
              <a:latin typeface="Arial"/>
              <a:cs typeface="Arial"/>
            </a:endParaRPr>
          </a:p>
          <a:p>
            <a:pPr marL="813435" indent="-127000">
              <a:lnSpc>
                <a:spcPts val="1839"/>
              </a:lnSpc>
              <a:buChar char="-"/>
              <a:tabLst>
                <a:tab pos="814069" algn="l"/>
              </a:tabLst>
            </a:pPr>
            <a:r>
              <a:rPr sz="1600" b="1" spc="-10" dirty="0">
                <a:latin typeface="Arial"/>
                <a:cs typeface="Arial"/>
              </a:rPr>
              <a:t>Timing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Device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→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Timeout</a:t>
            </a:r>
            <a:endParaRPr sz="1600">
              <a:latin typeface="Arial"/>
              <a:cs typeface="Arial"/>
            </a:endParaRPr>
          </a:p>
          <a:p>
            <a:pPr marL="813435" indent="-127000">
              <a:lnSpc>
                <a:spcPts val="1880"/>
              </a:lnSpc>
              <a:buChar char="-"/>
              <a:tabLst>
                <a:tab pos="814069" algn="l"/>
              </a:tabLst>
            </a:pPr>
            <a:r>
              <a:rPr sz="1600" b="1" spc="5" dirty="0">
                <a:latin typeface="Arial"/>
                <a:cs typeface="Arial"/>
              </a:rPr>
              <a:t>Power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supply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Arial"/>
                <a:cs typeface="Arial"/>
              </a:rPr>
              <a:t>Power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Failure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800">
              <a:latin typeface="Arial"/>
              <a:cs typeface="Arial"/>
            </a:endParaRPr>
          </a:p>
          <a:p>
            <a:pPr marL="401955">
              <a:lnSpc>
                <a:spcPts val="1885"/>
              </a:lnSpc>
              <a:spcBef>
                <a:spcPts val="154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Internal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interrupts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(traps)</a:t>
            </a:r>
            <a:endParaRPr sz="1600">
              <a:latin typeface="Arial"/>
              <a:cs typeface="Arial"/>
            </a:endParaRPr>
          </a:p>
          <a:p>
            <a:pPr marL="687070">
              <a:lnSpc>
                <a:spcPts val="1845"/>
              </a:lnSpc>
            </a:pPr>
            <a:r>
              <a:rPr sz="1600" b="1" spc="-5" dirty="0">
                <a:latin typeface="Arial"/>
                <a:cs typeface="Arial"/>
              </a:rPr>
              <a:t>Internal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Interrupts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arises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from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illegal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erroneous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use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instn.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744855">
              <a:lnSpc>
                <a:spcPts val="1839"/>
              </a:lnSpc>
            </a:pPr>
            <a:r>
              <a:rPr sz="1600" b="1" spc="-10" dirty="0">
                <a:latin typeface="Arial"/>
                <a:cs typeface="Arial"/>
              </a:rPr>
              <a:t>-</a:t>
            </a:r>
            <a:r>
              <a:rPr sz="1600" spc="-10" dirty="0">
                <a:latin typeface="Wingdings"/>
                <a:cs typeface="Wingdings"/>
              </a:rPr>
              <a:t>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initiated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by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program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itself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rather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than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external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event</a:t>
            </a:r>
            <a:endParaRPr sz="1600">
              <a:latin typeface="Arial"/>
              <a:cs typeface="Arial"/>
            </a:endParaRPr>
          </a:p>
          <a:p>
            <a:pPr marL="813435" indent="-127000">
              <a:lnSpc>
                <a:spcPts val="1839"/>
              </a:lnSpc>
              <a:buChar char="-"/>
              <a:tabLst>
                <a:tab pos="814069" algn="l"/>
              </a:tabLst>
            </a:pPr>
            <a:r>
              <a:rPr sz="1600" b="1" spc="-15" dirty="0">
                <a:latin typeface="Arial"/>
                <a:cs typeface="Arial"/>
              </a:rPr>
              <a:t>Register,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Stack</a:t>
            </a:r>
            <a:r>
              <a:rPr sz="1600" b="1" spc="-10" dirty="0">
                <a:latin typeface="Arial"/>
                <a:cs typeface="Arial"/>
              </a:rPr>
              <a:t> Overflow</a:t>
            </a:r>
            <a:endParaRPr sz="1600">
              <a:latin typeface="Arial"/>
              <a:cs typeface="Arial"/>
            </a:endParaRPr>
          </a:p>
          <a:p>
            <a:pPr marL="813435" indent="-127000">
              <a:lnSpc>
                <a:spcPts val="1839"/>
              </a:lnSpc>
              <a:buChar char="-"/>
              <a:tabLst>
                <a:tab pos="814069" algn="l"/>
              </a:tabLst>
            </a:pPr>
            <a:r>
              <a:rPr sz="1600" b="1" spc="-10" dirty="0">
                <a:latin typeface="Arial"/>
                <a:cs typeface="Arial"/>
              </a:rPr>
              <a:t>Divide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by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zero</a:t>
            </a:r>
            <a:endParaRPr sz="1600">
              <a:latin typeface="Arial"/>
              <a:cs typeface="Arial"/>
            </a:endParaRPr>
          </a:p>
          <a:p>
            <a:pPr marL="813435" indent="-127000">
              <a:lnSpc>
                <a:spcPts val="1850"/>
              </a:lnSpc>
              <a:buChar char="-"/>
              <a:tabLst>
                <a:tab pos="814069" algn="l"/>
              </a:tabLst>
            </a:pPr>
            <a:r>
              <a:rPr sz="1600" b="1" spc="-10" dirty="0">
                <a:latin typeface="Arial"/>
                <a:cs typeface="Arial"/>
              </a:rPr>
              <a:t>OP-code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Violation</a:t>
            </a:r>
            <a:endParaRPr sz="1600">
              <a:latin typeface="Arial"/>
              <a:cs typeface="Arial"/>
            </a:endParaRPr>
          </a:p>
          <a:p>
            <a:pPr marL="813435" indent="-127000">
              <a:lnSpc>
                <a:spcPts val="1885"/>
              </a:lnSpc>
              <a:buChar char="-"/>
              <a:tabLst>
                <a:tab pos="814069" algn="l"/>
              </a:tabLst>
            </a:pPr>
            <a:r>
              <a:rPr sz="1600" b="1" spc="-5" dirty="0">
                <a:latin typeface="Arial"/>
                <a:cs typeface="Arial"/>
              </a:rPr>
              <a:t>Protection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Violation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marL="401955">
              <a:lnSpc>
                <a:spcPts val="1880"/>
              </a:lnSpc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Software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Interrupts</a:t>
            </a:r>
            <a:endParaRPr sz="1600">
              <a:latin typeface="Arial"/>
              <a:cs typeface="Arial"/>
            </a:endParaRPr>
          </a:p>
          <a:p>
            <a:pPr marL="687070" marR="380365">
              <a:lnSpc>
                <a:spcPts val="1850"/>
              </a:lnSpc>
              <a:spcBef>
                <a:spcPts val="80"/>
              </a:spcBef>
            </a:pPr>
            <a:r>
              <a:rPr sz="1600" b="1" spc="-5" dirty="0">
                <a:latin typeface="Arial"/>
                <a:cs typeface="Arial"/>
              </a:rPr>
              <a:t>Both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External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Internal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Interrupts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initiated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computer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HW.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Software </a:t>
            </a:r>
            <a:r>
              <a:rPr sz="1600" b="1" spc="-5" dirty="0">
                <a:latin typeface="Arial"/>
                <a:cs typeface="Arial"/>
              </a:rPr>
              <a:t>Interrupts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initiated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by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executing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instruction.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513" y="5699252"/>
            <a:ext cx="16408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-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Supervisor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9646" y="5699252"/>
            <a:ext cx="5278755" cy="73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indent="-227329">
              <a:lnSpc>
                <a:spcPts val="1880"/>
              </a:lnSpc>
              <a:spcBef>
                <a:spcPts val="95"/>
              </a:spcBef>
              <a:buAutoNum type="arabicPeriod"/>
              <a:tabLst>
                <a:tab pos="240029" algn="l"/>
              </a:tabLst>
            </a:pPr>
            <a:r>
              <a:rPr sz="1600" b="1" dirty="0">
                <a:latin typeface="Arial"/>
                <a:cs typeface="Arial"/>
              </a:rPr>
              <a:t>Switching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from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user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mode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supervisor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mode</a:t>
            </a:r>
            <a:endParaRPr sz="1600">
              <a:latin typeface="Arial"/>
              <a:cs typeface="Arial"/>
            </a:endParaRPr>
          </a:p>
          <a:p>
            <a:pPr marL="274320" indent="-220345">
              <a:lnSpc>
                <a:spcPts val="1839"/>
              </a:lnSpc>
              <a:buAutoNum type="arabicPeriod"/>
              <a:tabLst>
                <a:tab pos="274955" algn="l"/>
              </a:tabLst>
            </a:pPr>
            <a:r>
              <a:rPr sz="1600" b="1" spc="-5" dirty="0">
                <a:latin typeface="Arial"/>
                <a:cs typeface="Arial"/>
              </a:rPr>
              <a:t>Allows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execute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certain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class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operations</a:t>
            </a:r>
            <a:endParaRPr sz="1600">
              <a:latin typeface="Arial"/>
              <a:cs typeface="Arial"/>
            </a:endParaRPr>
          </a:p>
          <a:p>
            <a:pPr marL="359410">
              <a:lnSpc>
                <a:spcPts val="1885"/>
              </a:lnSpc>
            </a:pPr>
            <a:r>
              <a:rPr sz="1600" b="1" spc="5" dirty="0">
                <a:latin typeface="Arial"/>
                <a:cs typeface="Arial"/>
              </a:rPr>
              <a:t>which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allowed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 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user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46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7082" y="3785996"/>
            <a:ext cx="7962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Hi</a:t>
            </a:r>
            <a:r>
              <a:rPr sz="1400" b="1" spc="-10" dirty="0">
                <a:latin typeface="Calibri"/>
                <a:cs typeface="Calibri"/>
              </a:rPr>
              <a:t>g</a:t>
            </a:r>
            <a:r>
              <a:rPr sz="1400" b="1" dirty="0">
                <a:latin typeface="Calibri"/>
                <a:cs typeface="Calibri"/>
              </a:rPr>
              <a:t>h-</a:t>
            </a:r>
            <a:r>
              <a:rPr sz="1400" b="1" spc="-10" dirty="0">
                <a:latin typeface="Calibri"/>
                <a:cs typeface="Calibri"/>
              </a:rPr>
              <a:t>L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v</a:t>
            </a:r>
            <a:r>
              <a:rPr sz="1400" b="1" spc="-5" dirty="0">
                <a:latin typeface="Calibri"/>
                <a:cs typeface="Calibri"/>
              </a:rPr>
              <a:t>el  Language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9042" y="3893946"/>
            <a:ext cx="755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Ha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d</a:t>
            </a:r>
            <a:r>
              <a:rPr sz="1400" b="1" spc="-15" dirty="0">
                <a:latin typeface="Calibri"/>
                <a:cs typeface="Calibri"/>
              </a:rPr>
              <a:t>w</a:t>
            </a:r>
            <a:r>
              <a:rPr sz="1400" b="1" spc="-10" dirty="0">
                <a:latin typeface="Calibri"/>
                <a:cs typeface="Calibri"/>
              </a:rPr>
              <a:t>ar</a:t>
            </a:r>
            <a:r>
              <a:rPr sz="1400" b="1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92705" y="3715765"/>
            <a:ext cx="5563870" cy="598805"/>
            <a:chOff x="2092705" y="3715765"/>
            <a:chExt cx="5563870" cy="598805"/>
          </a:xfrm>
        </p:grpSpPr>
        <p:sp>
          <p:nvSpPr>
            <p:cNvPr id="8" name="object 8"/>
            <p:cNvSpPr/>
            <p:nvPr/>
          </p:nvSpPr>
          <p:spPr>
            <a:xfrm>
              <a:off x="2105405" y="3728465"/>
              <a:ext cx="3308985" cy="559435"/>
            </a:xfrm>
            <a:custGeom>
              <a:avLst/>
              <a:gdLst/>
              <a:ahLst/>
              <a:cxnLst/>
              <a:rect l="l" t="t" r="r" b="b"/>
              <a:pathLst>
                <a:path w="3308985" h="559435">
                  <a:moveTo>
                    <a:pt x="0" y="279653"/>
                  </a:moveTo>
                  <a:lnTo>
                    <a:pt x="12024" y="226517"/>
                  </a:lnTo>
                  <a:lnTo>
                    <a:pt x="46607" y="176745"/>
                  </a:lnTo>
                  <a:lnTo>
                    <a:pt x="101511" y="131274"/>
                  </a:lnTo>
                  <a:lnTo>
                    <a:pt x="135885" y="110445"/>
                  </a:lnTo>
                  <a:lnTo>
                    <a:pt x="174499" y="91044"/>
                  </a:lnTo>
                  <a:lnTo>
                    <a:pt x="217076" y="73186"/>
                  </a:lnTo>
                  <a:lnTo>
                    <a:pt x="263334" y="56991"/>
                  </a:lnTo>
                  <a:lnTo>
                    <a:pt x="312995" y="42574"/>
                  </a:lnTo>
                  <a:lnTo>
                    <a:pt x="365778" y="30054"/>
                  </a:lnTo>
                  <a:lnTo>
                    <a:pt x="421405" y="19547"/>
                  </a:lnTo>
                  <a:lnTo>
                    <a:pt x="479595" y="11171"/>
                  </a:lnTo>
                  <a:lnTo>
                    <a:pt x="540069" y="5043"/>
                  </a:lnTo>
                  <a:lnTo>
                    <a:pt x="602547" y="1280"/>
                  </a:lnTo>
                  <a:lnTo>
                    <a:pt x="666750" y="0"/>
                  </a:lnTo>
                  <a:lnTo>
                    <a:pt x="730952" y="1280"/>
                  </a:lnTo>
                  <a:lnTo>
                    <a:pt x="793430" y="5043"/>
                  </a:lnTo>
                  <a:lnTo>
                    <a:pt x="853904" y="11171"/>
                  </a:lnTo>
                  <a:lnTo>
                    <a:pt x="912094" y="19547"/>
                  </a:lnTo>
                  <a:lnTo>
                    <a:pt x="967721" y="30054"/>
                  </a:lnTo>
                  <a:lnTo>
                    <a:pt x="1020504" y="42574"/>
                  </a:lnTo>
                  <a:lnTo>
                    <a:pt x="1070165" y="56991"/>
                  </a:lnTo>
                  <a:lnTo>
                    <a:pt x="1116423" y="73186"/>
                  </a:lnTo>
                  <a:lnTo>
                    <a:pt x="1159000" y="91044"/>
                  </a:lnTo>
                  <a:lnTo>
                    <a:pt x="1197614" y="110445"/>
                  </a:lnTo>
                  <a:lnTo>
                    <a:pt x="1231988" y="131274"/>
                  </a:lnTo>
                  <a:lnTo>
                    <a:pt x="1286892" y="176745"/>
                  </a:lnTo>
                  <a:lnTo>
                    <a:pt x="1321475" y="226517"/>
                  </a:lnTo>
                  <a:lnTo>
                    <a:pt x="1333499" y="279653"/>
                  </a:lnTo>
                  <a:lnTo>
                    <a:pt x="1330447" y="306583"/>
                  </a:lnTo>
                  <a:lnTo>
                    <a:pt x="1306863" y="358155"/>
                  </a:lnTo>
                  <a:lnTo>
                    <a:pt x="1261840" y="405894"/>
                  </a:lnTo>
                  <a:lnTo>
                    <a:pt x="1197614" y="448862"/>
                  </a:lnTo>
                  <a:lnTo>
                    <a:pt x="1159000" y="468263"/>
                  </a:lnTo>
                  <a:lnTo>
                    <a:pt x="1116423" y="486121"/>
                  </a:lnTo>
                  <a:lnTo>
                    <a:pt x="1070165" y="502316"/>
                  </a:lnTo>
                  <a:lnTo>
                    <a:pt x="1020504" y="516733"/>
                  </a:lnTo>
                  <a:lnTo>
                    <a:pt x="967721" y="529253"/>
                  </a:lnTo>
                  <a:lnTo>
                    <a:pt x="912094" y="539760"/>
                  </a:lnTo>
                  <a:lnTo>
                    <a:pt x="853904" y="548136"/>
                  </a:lnTo>
                  <a:lnTo>
                    <a:pt x="793430" y="554264"/>
                  </a:lnTo>
                  <a:lnTo>
                    <a:pt x="730952" y="558027"/>
                  </a:lnTo>
                  <a:lnTo>
                    <a:pt x="666750" y="559307"/>
                  </a:lnTo>
                  <a:lnTo>
                    <a:pt x="602547" y="558027"/>
                  </a:lnTo>
                  <a:lnTo>
                    <a:pt x="540069" y="554264"/>
                  </a:lnTo>
                  <a:lnTo>
                    <a:pt x="479595" y="548136"/>
                  </a:lnTo>
                  <a:lnTo>
                    <a:pt x="421405" y="539760"/>
                  </a:lnTo>
                  <a:lnTo>
                    <a:pt x="365778" y="529253"/>
                  </a:lnTo>
                  <a:lnTo>
                    <a:pt x="312995" y="516733"/>
                  </a:lnTo>
                  <a:lnTo>
                    <a:pt x="263334" y="502316"/>
                  </a:lnTo>
                  <a:lnTo>
                    <a:pt x="217076" y="486121"/>
                  </a:lnTo>
                  <a:lnTo>
                    <a:pt x="174499" y="468263"/>
                  </a:lnTo>
                  <a:lnTo>
                    <a:pt x="135885" y="448862"/>
                  </a:lnTo>
                  <a:lnTo>
                    <a:pt x="101511" y="428033"/>
                  </a:lnTo>
                  <a:lnTo>
                    <a:pt x="46607" y="382562"/>
                  </a:lnTo>
                  <a:lnTo>
                    <a:pt x="12024" y="332790"/>
                  </a:lnTo>
                  <a:lnTo>
                    <a:pt x="0" y="279653"/>
                  </a:lnTo>
                  <a:close/>
                </a:path>
                <a:path w="3308985" h="559435">
                  <a:moveTo>
                    <a:pt x="1975104" y="279653"/>
                  </a:moveTo>
                  <a:lnTo>
                    <a:pt x="1987128" y="226517"/>
                  </a:lnTo>
                  <a:lnTo>
                    <a:pt x="2021711" y="176745"/>
                  </a:lnTo>
                  <a:lnTo>
                    <a:pt x="2076615" y="131274"/>
                  </a:lnTo>
                  <a:lnTo>
                    <a:pt x="2110989" y="110445"/>
                  </a:lnTo>
                  <a:lnTo>
                    <a:pt x="2149603" y="91044"/>
                  </a:lnTo>
                  <a:lnTo>
                    <a:pt x="2192180" y="73186"/>
                  </a:lnTo>
                  <a:lnTo>
                    <a:pt x="2238438" y="56991"/>
                  </a:lnTo>
                  <a:lnTo>
                    <a:pt x="2288099" y="42574"/>
                  </a:lnTo>
                  <a:lnTo>
                    <a:pt x="2340882" y="30054"/>
                  </a:lnTo>
                  <a:lnTo>
                    <a:pt x="2396509" y="19547"/>
                  </a:lnTo>
                  <a:lnTo>
                    <a:pt x="2454699" y="11171"/>
                  </a:lnTo>
                  <a:lnTo>
                    <a:pt x="2515173" y="5043"/>
                  </a:lnTo>
                  <a:lnTo>
                    <a:pt x="2577651" y="1280"/>
                  </a:lnTo>
                  <a:lnTo>
                    <a:pt x="2641854" y="0"/>
                  </a:lnTo>
                  <a:lnTo>
                    <a:pt x="2706056" y="1280"/>
                  </a:lnTo>
                  <a:lnTo>
                    <a:pt x="2768534" y="5043"/>
                  </a:lnTo>
                  <a:lnTo>
                    <a:pt x="2829008" y="11171"/>
                  </a:lnTo>
                  <a:lnTo>
                    <a:pt x="2887198" y="19547"/>
                  </a:lnTo>
                  <a:lnTo>
                    <a:pt x="2942825" y="30054"/>
                  </a:lnTo>
                  <a:lnTo>
                    <a:pt x="2995608" y="42574"/>
                  </a:lnTo>
                  <a:lnTo>
                    <a:pt x="3045269" y="56991"/>
                  </a:lnTo>
                  <a:lnTo>
                    <a:pt x="3091527" y="73186"/>
                  </a:lnTo>
                  <a:lnTo>
                    <a:pt x="3134104" y="91044"/>
                  </a:lnTo>
                  <a:lnTo>
                    <a:pt x="3172718" y="110445"/>
                  </a:lnTo>
                  <a:lnTo>
                    <a:pt x="3207092" y="131274"/>
                  </a:lnTo>
                  <a:lnTo>
                    <a:pt x="3261996" y="176745"/>
                  </a:lnTo>
                  <a:lnTo>
                    <a:pt x="3296579" y="226517"/>
                  </a:lnTo>
                  <a:lnTo>
                    <a:pt x="3308604" y="279653"/>
                  </a:lnTo>
                  <a:lnTo>
                    <a:pt x="3305551" y="306583"/>
                  </a:lnTo>
                  <a:lnTo>
                    <a:pt x="3281967" y="358155"/>
                  </a:lnTo>
                  <a:lnTo>
                    <a:pt x="3236944" y="405894"/>
                  </a:lnTo>
                  <a:lnTo>
                    <a:pt x="3172718" y="448862"/>
                  </a:lnTo>
                  <a:lnTo>
                    <a:pt x="3134104" y="468263"/>
                  </a:lnTo>
                  <a:lnTo>
                    <a:pt x="3091527" y="486121"/>
                  </a:lnTo>
                  <a:lnTo>
                    <a:pt x="3045269" y="502316"/>
                  </a:lnTo>
                  <a:lnTo>
                    <a:pt x="2995608" y="516733"/>
                  </a:lnTo>
                  <a:lnTo>
                    <a:pt x="2942825" y="529253"/>
                  </a:lnTo>
                  <a:lnTo>
                    <a:pt x="2887198" y="539760"/>
                  </a:lnTo>
                  <a:lnTo>
                    <a:pt x="2829008" y="548136"/>
                  </a:lnTo>
                  <a:lnTo>
                    <a:pt x="2768534" y="554264"/>
                  </a:lnTo>
                  <a:lnTo>
                    <a:pt x="2706056" y="558027"/>
                  </a:lnTo>
                  <a:lnTo>
                    <a:pt x="2641854" y="559307"/>
                  </a:lnTo>
                  <a:lnTo>
                    <a:pt x="2577651" y="558027"/>
                  </a:lnTo>
                  <a:lnTo>
                    <a:pt x="2515173" y="554264"/>
                  </a:lnTo>
                  <a:lnTo>
                    <a:pt x="2454699" y="548136"/>
                  </a:lnTo>
                  <a:lnTo>
                    <a:pt x="2396509" y="539760"/>
                  </a:lnTo>
                  <a:lnTo>
                    <a:pt x="2340882" y="529253"/>
                  </a:lnTo>
                  <a:lnTo>
                    <a:pt x="2288099" y="516733"/>
                  </a:lnTo>
                  <a:lnTo>
                    <a:pt x="2238438" y="502316"/>
                  </a:lnTo>
                  <a:lnTo>
                    <a:pt x="2192180" y="486121"/>
                  </a:lnTo>
                  <a:lnTo>
                    <a:pt x="2149603" y="468263"/>
                  </a:lnTo>
                  <a:lnTo>
                    <a:pt x="2110989" y="448862"/>
                  </a:lnTo>
                  <a:lnTo>
                    <a:pt x="2076615" y="428033"/>
                  </a:lnTo>
                  <a:lnTo>
                    <a:pt x="2021711" y="382562"/>
                  </a:lnTo>
                  <a:lnTo>
                    <a:pt x="1987128" y="332790"/>
                  </a:lnTo>
                  <a:lnTo>
                    <a:pt x="1975104" y="27965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4813" y="3963161"/>
              <a:ext cx="591820" cy="76200"/>
            </a:xfrm>
            <a:custGeom>
              <a:avLst/>
              <a:gdLst/>
              <a:ahLst/>
              <a:cxnLst/>
              <a:rect l="l" t="t" r="r" b="b"/>
              <a:pathLst>
                <a:path w="591820" h="76200">
                  <a:moveTo>
                    <a:pt x="515112" y="0"/>
                  </a:moveTo>
                  <a:lnTo>
                    <a:pt x="515112" y="76200"/>
                  </a:lnTo>
                  <a:lnTo>
                    <a:pt x="565912" y="50800"/>
                  </a:lnTo>
                  <a:lnTo>
                    <a:pt x="527812" y="50800"/>
                  </a:lnTo>
                  <a:lnTo>
                    <a:pt x="527812" y="25400"/>
                  </a:lnTo>
                  <a:lnTo>
                    <a:pt x="565912" y="25400"/>
                  </a:lnTo>
                  <a:lnTo>
                    <a:pt x="515112" y="0"/>
                  </a:lnTo>
                  <a:close/>
                </a:path>
                <a:path w="591820" h="76200">
                  <a:moveTo>
                    <a:pt x="515112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515112" y="50800"/>
                  </a:lnTo>
                  <a:lnTo>
                    <a:pt x="515112" y="25400"/>
                  </a:lnTo>
                  <a:close/>
                </a:path>
                <a:path w="591820" h="76200">
                  <a:moveTo>
                    <a:pt x="565912" y="25400"/>
                  </a:moveTo>
                  <a:lnTo>
                    <a:pt x="527812" y="25400"/>
                  </a:lnTo>
                  <a:lnTo>
                    <a:pt x="527812" y="50800"/>
                  </a:lnTo>
                  <a:lnTo>
                    <a:pt x="565912" y="50800"/>
                  </a:lnTo>
                  <a:lnTo>
                    <a:pt x="591312" y="38100"/>
                  </a:lnTo>
                  <a:lnTo>
                    <a:pt x="565912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10121" y="3743705"/>
              <a:ext cx="1333500" cy="558165"/>
            </a:xfrm>
            <a:custGeom>
              <a:avLst/>
              <a:gdLst/>
              <a:ahLst/>
              <a:cxnLst/>
              <a:rect l="l" t="t" r="r" b="b"/>
              <a:pathLst>
                <a:path w="1333500" h="558164">
                  <a:moveTo>
                    <a:pt x="0" y="278892"/>
                  </a:moveTo>
                  <a:lnTo>
                    <a:pt x="12024" y="225889"/>
                  </a:lnTo>
                  <a:lnTo>
                    <a:pt x="46607" y="176247"/>
                  </a:lnTo>
                  <a:lnTo>
                    <a:pt x="101511" y="130899"/>
                  </a:lnTo>
                  <a:lnTo>
                    <a:pt x="135885" y="110127"/>
                  </a:lnTo>
                  <a:lnTo>
                    <a:pt x="174499" y="90780"/>
                  </a:lnTo>
                  <a:lnTo>
                    <a:pt x="217076" y="72973"/>
                  </a:lnTo>
                  <a:lnTo>
                    <a:pt x="263334" y="56823"/>
                  </a:lnTo>
                  <a:lnTo>
                    <a:pt x="312995" y="42448"/>
                  </a:lnTo>
                  <a:lnTo>
                    <a:pt x="365778" y="29965"/>
                  </a:lnTo>
                  <a:lnTo>
                    <a:pt x="421405" y="19489"/>
                  </a:lnTo>
                  <a:lnTo>
                    <a:pt x="479595" y="11137"/>
                  </a:lnTo>
                  <a:lnTo>
                    <a:pt x="540069" y="5027"/>
                  </a:lnTo>
                  <a:lnTo>
                    <a:pt x="602547" y="1276"/>
                  </a:lnTo>
                  <a:lnTo>
                    <a:pt x="666750" y="0"/>
                  </a:lnTo>
                  <a:lnTo>
                    <a:pt x="730952" y="1276"/>
                  </a:lnTo>
                  <a:lnTo>
                    <a:pt x="793430" y="5027"/>
                  </a:lnTo>
                  <a:lnTo>
                    <a:pt x="853904" y="11137"/>
                  </a:lnTo>
                  <a:lnTo>
                    <a:pt x="912094" y="19489"/>
                  </a:lnTo>
                  <a:lnTo>
                    <a:pt x="967721" y="29965"/>
                  </a:lnTo>
                  <a:lnTo>
                    <a:pt x="1020504" y="42448"/>
                  </a:lnTo>
                  <a:lnTo>
                    <a:pt x="1070165" y="56823"/>
                  </a:lnTo>
                  <a:lnTo>
                    <a:pt x="1116423" y="72973"/>
                  </a:lnTo>
                  <a:lnTo>
                    <a:pt x="1159000" y="90780"/>
                  </a:lnTo>
                  <a:lnTo>
                    <a:pt x="1197614" y="110127"/>
                  </a:lnTo>
                  <a:lnTo>
                    <a:pt x="1231988" y="130899"/>
                  </a:lnTo>
                  <a:lnTo>
                    <a:pt x="1286892" y="176247"/>
                  </a:lnTo>
                  <a:lnTo>
                    <a:pt x="1321475" y="225889"/>
                  </a:lnTo>
                  <a:lnTo>
                    <a:pt x="1333500" y="278892"/>
                  </a:lnTo>
                  <a:lnTo>
                    <a:pt x="1330447" y="305754"/>
                  </a:lnTo>
                  <a:lnTo>
                    <a:pt x="1306863" y="357193"/>
                  </a:lnTo>
                  <a:lnTo>
                    <a:pt x="1261840" y="404805"/>
                  </a:lnTo>
                  <a:lnTo>
                    <a:pt x="1197614" y="447656"/>
                  </a:lnTo>
                  <a:lnTo>
                    <a:pt x="1159000" y="467003"/>
                  </a:lnTo>
                  <a:lnTo>
                    <a:pt x="1116423" y="484810"/>
                  </a:lnTo>
                  <a:lnTo>
                    <a:pt x="1070165" y="500960"/>
                  </a:lnTo>
                  <a:lnTo>
                    <a:pt x="1020504" y="515335"/>
                  </a:lnTo>
                  <a:lnTo>
                    <a:pt x="967721" y="527818"/>
                  </a:lnTo>
                  <a:lnTo>
                    <a:pt x="912094" y="538294"/>
                  </a:lnTo>
                  <a:lnTo>
                    <a:pt x="853904" y="546646"/>
                  </a:lnTo>
                  <a:lnTo>
                    <a:pt x="793430" y="552756"/>
                  </a:lnTo>
                  <a:lnTo>
                    <a:pt x="730952" y="556507"/>
                  </a:lnTo>
                  <a:lnTo>
                    <a:pt x="666750" y="557784"/>
                  </a:lnTo>
                  <a:lnTo>
                    <a:pt x="602547" y="556507"/>
                  </a:lnTo>
                  <a:lnTo>
                    <a:pt x="540069" y="552756"/>
                  </a:lnTo>
                  <a:lnTo>
                    <a:pt x="479595" y="546646"/>
                  </a:lnTo>
                  <a:lnTo>
                    <a:pt x="421405" y="538294"/>
                  </a:lnTo>
                  <a:lnTo>
                    <a:pt x="365778" y="527818"/>
                  </a:lnTo>
                  <a:lnTo>
                    <a:pt x="312995" y="515335"/>
                  </a:lnTo>
                  <a:lnTo>
                    <a:pt x="263334" y="500960"/>
                  </a:lnTo>
                  <a:lnTo>
                    <a:pt x="217076" y="484810"/>
                  </a:lnTo>
                  <a:lnTo>
                    <a:pt x="174499" y="467003"/>
                  </a:lnTo>
                  <a:lnTo>
                    <a:pt x="135885" y="447656"/>
                  </a:lnTo>
                  <a:lnTo>
                    <a:pt x="101511" y="426884"/>
                  </a:lnTo>
                  <a:lnTo>
                    <a:pt x="46607" y="381536"/>
                  </a:lnTo>
                  <a:lnTo>
                    <a:pt x="12024" y="331894"/>
                  </a:lnTo>
                  <a:lnTo>
                    <a:pt x="0" y="2788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9917" y="3976877"/>
              <a:ext cx="843280" cy="76200"/>
            </a:xfrm>
            <a:custGeom>
              <a:avLst/>
              <a:gdLst/>
              <a:ahLst/>
              <a:cxnLst/>
              <a:rect l="l" t="t" r="r" b="b"/>
              <a:pathLst>
                <a:path w="843279" h="76200">
                  <a:moveTo>
                    <a:pt x="766572" y="0"/>
                  </a:moveTo>
                  <a:lnTo>
                    <a:pt x="766572" y="76200"/>
                  </a:lnTo>
                  <a:lnTo>
                    <a:pt x="817372" y="50800"/>
                  </a:lnTo>
                  <a:lnTo>
                    <a:pt x="779272" y="50800"/>
                  </a:lnTo>
                  <a:lnTo>
                    <a:pt x="779272" y="25400"/>
                  </a:lnTo>
                  <a:lnTo>
                    <a:pt x="817372" y="25400"/>
                  </a:lnTo>
                  <a:lnTo>
                    <a:pt x="766572" y="0"/>
                  </a:lnTo>
                  <a:close/>
                </a:path>
                <a:path w="843279" h="76200">
                  <a:moveTo>
                    <a:pt x="766572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766572" y="50800"/>
                  </a:lnTo>
                  <a:lnTo>
                    <a:pt x="766572" y="25400"/>
                  </a:lnTo>
                  <a:close/>
                </a:path>
                <a:path w="843279" h="76200">
                  <a:moveTo>
                    <a:pt x="817372" y="25400"/>
                  </a:moveTo>
                  <a:lnTo>
                    <a:pt x="779272" y="25400"/>
                  </a:lnTo>
                  <a:lnTo>
                    <a:pt x="779272" y="50800"/>
                  </a:lnTo>
                  <a:lnTo>
                    <a:pt x="817372" y="50800"/>
                  </a:lnTo>
                  <a:lnTo>
                    <a:pt x="842772" y="38100"/>
                  </a:lnTo>
                  <a:lnTo>
                    <a:pt x="817372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79138" y="3812794"/>
            <a:ext cx="953769" cy="73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Instruction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alibri"/>
                <a:cs typeface="Calibri"/>
              </a:rPr>
              <a:t>Set</a:t>
            </a:r>
            <a:endParaRPr sz="14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540"/>
              </a:spcBef>
            </a:pPr>
            <a:r>
              <a:rPr sz="1400" b="1" spc="-5" dirty="0">
                <a:latin typeface="Calibri"/>
                <a:cs typeface="Calibri"/>
              </a:rPr>
              <a:t>Architecture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12485" y="3084829"/>
            <a:ext cx="2245360" cy="1840864"/>
            <a:chOff x="5412485" y="3084829"/>
            <a:chExt cx="2245360" cy="1840864"/>
          </a:xfrm>
        </p:grpSpPr>
        <p:sp>
          <p:nvSpPr>
            <p:cNvPr id="14" name="object 14"/>
            <p:cNvSpPr/>
            <p:nvPr/>
          </p:nvSpPr>
          <p:spPr>
            <a:xfrm>
              <a:off x="5412486" y="3639946"/>
              <a:ext cx="970280" cy="763270"/>
            </a:xfrm>
            <a:custGeom>
              <a:avLst/>
              <a:gdLst/>
              <a:ahLst/>
              <a:cxnLst/>
              <a:rect l="l" t="t" r="r" b="b"/>
              <a:pathLst>
                <a:path w="970279" h="763270">
                  <a:moveTo>
                    <a:pt x="936498" y="753745"/>
                  </a:moveTo>
                  <a:lnTo>
                    <a:pt x="921359" y="737489"/>
                  </a:lnTo>
                  <a:lnTo>
                    <a:pt x="878459" y="691388"/>
                  </a:lnTo>
                  <a:lnTo>
                    <a:pt x="867346" y="721118"/>
                  </a:lnTo>
                  <a:lnTo>
                    <a:pt x="4445" y="398780"/>
                  </a:lnTo>
                  <a:lnTo>
                    <a:pt x="0" y="410718"/>
                  </a:lnTo>
                  <a:lnTo>
                    <a:pt x="862888" y="733056"/>
                  </a:lnTo>
                  <a:lnTo>
                    <a:pt x="851789" y="762762"/>
                  </a:lnTo>
                  <a:lnTo>
                    <a:pt x="936498" y="753745"/>
                  </a:lnTo>
                  <a:close/>
                </a:path>
                <a:path w="970279" h="763270">
                  <a:moveTo>
                    <a:pt x="970026" y="10033"/>
                  </a:moveTo>
                  <a:lnTo>
                    <a:pt x="885444" y="0"/>
                  </a:lnTo>
                  <a:lnTo>
                    <a:pt x="896175" y="29845"/>
                  </a:lnTo>
                  <a:lnTo>
                    <a:pt x="18415" y="345440"/>
                  </a:lnTo>
                  <a:lnTo>
                    <a:pt x="22733" y="357378"/>
                  </a:lnTo>
                  <a:lnTo>
                    <a:pt x="900468" y="41744"/>
                  </a:lnTo>
                  <a:lnTo>
                    <a:pt x="911225" y="71628"/>
                  </a:lnTo>
                  <a:lnTo>
                    <a:pt x="955230" y="25527"/>
                  </a:lnTo>
                  <a:lnTo>
                    <a:pt x="970026" y="10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10121" y="3097529"/>
              <a:ext cx="1335405" cy="1815464"/>
            </a:xfrm>
            <a:custGeom>
              <a:avLst/>
              <a:gdLst/>
              <a:ahLst/>
              <a:cxnLst/>
              <a:rect l="l" t="t" r="r" b="b"/>
              <a:pathLst>
                <a:path w="1335404" h="1815464">
                  <a:moveTo>
                    <a:pt x="0" y="278892"/>
                  </a:moveTo>
                  <a:lnTo>
                    <a:pt x="12024" y="225889"/>
                  </a:lnTo>
                  <a:lnTo>
                    <a:pt x="46607" y="176247"/>
                  </a:lnTo>
                  <a:lnTo>
                    <a:pt x="101511" y="130899"/>
                  </a:lnTo>
                  <a:lnTo>
                    <a:pt x="135885" y="110127"/>
                  </a:lnTo>
                  <a:lnTo>
                    <a:pt x="174499" y="90780"/>
                  </a:lnTo>
                  <a:lnTo>
                    <a:pt x="217076" y="72973"/>
                  </a:lnTo>
                  <a:lnTo>
                    <a:pt x="263334" y="56823"/>
                  </a:lnTo>
                  <a:lnTo>
                    <a:pt x="312995" y="42448"/>
                  </a:lnTo>
                  <a:lnTo>
                    <a:pt x="365778" y="29965"/>
                  </a:lnTo>
                  <a:lnTo>
                    <a:pt x="421405" y="19489"/>
                  </a:lnTo>
                  <a:lnTo>
                    <a:pt x="479595" y="11137"/>
                  </a:lnTo>
                  <a:lnTo>
                    <a:pt x="540069" y="5027"/>
                  </a:lnTo>
                  <a:lnTo>
                    <a:pt x="602547" y="1276"/>
                  </a:lnTo>
                  <a:lnTo>
                    <a:pt x="666750" y="0"/>
                  </a:lnTo>
                  <a:lnTo>
                    <a:pt x="730952" y="1276"/>
                  </a:lnTo>
                  <a:lnTo>
                    <a:pt x="793430" y="5027"/>
                  </a:lnTo>
                  <a:lnTo>
                    <a:pt x="853904" y="11137"/>
                  </a:lnTo>
                  <a:lnTo>
                    <a:pt x="912094" y="19489"/>
                  </a:lnTo>
                  <a:lnTo>
                    <a:pt x="967721" y="29965"/>
                  </a:lnTo>
                  <a:lnTo>
                    <a:pt x="1020504" y="42448"/>
                  </a:lnTo>
                  <a:lnTo>
                    <a:pt x="1070165" y="56823"/>
                  </a:lnTo>
                  <a:lnTo>
                    <a:pt x="1116423" y="72973"/>
                  </a:lnTo>
                  <a:lnTo>
                    <a:pt x="1159000" y="90780"/>
                  </a:lnTo>
                  <a:lnTo>
                    <a:pt x="1197614" y="110127"/>
                  </a:lnTo>
                  <a:lnTo>
                    <a:pt x="1231988" y="130899"/>
                  </a:lnTo>
                  <a:lnTo>
                    <a:pt x="1286892" y="176247"/>
                  </a:lnTo>
                  <a:lnTo>
                    <a:pt x="1321475" y="225889"/>
                  </a:lnTo>
                  <a:lnTo>
                    <a:pt x="1333500" y="278892"/>
                  </a:lnTo>
                  <a:lnTo>
                    <a:pt x="1330447" y="305754"/>
                  </a:lnTo>
                  <a:lnTo>
                    <a:pt x="1306863" y="357193"/>
                  </a:lnTo>
                  <a:lnTo>
                    <a:pt x="1261840" y="404805"/>
                  </a:lnTo>
                  <a:lnTo>
                    <a:pt x="1197614" y="447656"/>
                  </a:lnTo>
                  <a:lnTo>
                    <a:pt x="1159000" y="467003"/>
                  </a:lnTo>
                  <a:lnTo>
                    <a:pt x="1116423" y="484810"/>
                  </a:lnTo>
                  <a:lnTo>
                    <a:pt x="1070165" y="500960"/>
                  </a:lnTo>
                  <a:lnTo>
                    <a:pt x="1020504" y="515335"/>
                  </a:lnTo>
                  <a:lnTo>
                    <a:pt x="967721" y="527818"/>
                  </a:lnTo>
                  <a:lnTo>
                    <a:pt x="912094" y="538294"/>
                  </a:lnTo>
                  <a:lnTo>
                    <a:pt x="853904" y="546646"/>
                  </a:lnTo>
                  <a:lnTo>
                    <a:pt x="793430" y="552756"/>
                  </a:lnTo>
                  <a:lnTo>
                    <a:pt x="730952" y="556507"/>
                  </a:lnTo>
                  <a:lnTo>
                    <a:pt x="666750" y="557784"/>
                  </a:lnTo>
                  <a:lnTo>
                    <a:pt x="602547" y="556507"/>
                  </a:lnTo>
                  <a:lnTo>
                    <a:pt x="540069" y="552756"/>
                  </a:lnTo>
                  <a:lnTo>
                    <a:pt x="479595" y="546646"/>
                  </a:lnTo>
                  <a:lnTo>
                    <a:pt x="421405" y="538294"/>
                  </a:lnTo>
                  <a:lnTo>
                    <a:pt x="365778" y="527818"/>
                  </a:lnTo>
                  <a:lnTo>
                    <a:pt x="312995" y="515335"/>
                  </a:lnTo>
                  <a:lnTo>
                    <a:pt x="263334" y="500960"/>
                  </a:lnTo>
                  <a:lnTo>
                    <a:pt x="217076" y="484810"/>
                  </a:lnTo>
                  <a:lnTo>
                    <a:pt x="174499" y="467003"/>
                  </a:lnTo>
                  <a:lnTo>
                    <a:pt x="135885" y="447656"/>
                  </a:lnTo>
                  <a:lnTo>
                    <a:pt x="101511" y="426884"/>
                  </a:lnTo>
                  <a:lnTo>
                    <a:pt x="46607" y="381536"/>
                  </a:lnTo>
                  <a:lnTo>
                    <a:pt x="12024" y="331894"/>
                  </a:lnTo>
                  <a:lnTo>
                    <a:pt x="0" y="278892"/>
                  </a:lnTo>
                  <a:close/>
                </a:path>
                <a:path w="1335404" h="1815464">
                  <a:moveTo>
                    <a:pt x="1524" y="1536192"/>
                  </a:moveTo>
                  <a:lnTo>
                    <a:pt x="13548" y="1483189"/>
                  </a:lnTo>
                  <a:lnTo>
                    <a:pt x="48131" y="1433547"/>
                  </a:lnTo>
                  <a:lnTo>
                    <a:pt x="103035" y="1388199"/>
                  </a:lnTo>
                  <a:lnTo>
                    <a:pt x="137409" y="1367427"/>
                  </a:lnTo>
                  <a:lnTo>
                    <a:pt x="176023" y="1348080"/>
                  </a:lnTo>
                  <a:lnTo>
                    <a:pt x="218600" y="1330273"/>
                  </a:lnTo>
                  <a:lnTo>
                    <a:pt x="264858" y="1314123"/>
                  </a:lnTo>
                  <a:lnTo>
                    <a:pt x="314519" y="1299748"/>
                  </a:lnTo>
                  <a:lnTo>
                    <a:pt x="367302" y="1287265"/>
                  </a:lnTo>
                  <a:lnTo>
                    <a:pt x="422929" y="1276789"/>
                  </a:lnTo>
                  <a:lnTo>
                    <a:pt x="481119" y="1268437"/>
                  </a:lnTo>
                  <a:lnTo>
                    <a:pt x="541593" y="1262327"/>
                  </a:lnTo>
                  <a:lnTo>
                    <a:pt x="604071" y="1258576"/>
                  </a:lnTo>
                  <a:lnTo>
                    <a:pt x="668274" y="1257300"/>
                  </a:lnTo>
                  <a:lnTo>
                    <a:pt x="732476" y="1258576"/>
                  </a:lnTo>
                  <a:lnTo>
                    <a:pt x="794954" y="1262327"/>
                  </a:lnTo>
                  <a:lnTo>
                    <a:pt x="855428" y="1268437"/>
                  </a:lnTo>
                  <a:lnTo>
                    <a:pt x="913618" y="1276789"/>
                  </a:lnTo>
                  <a:lnTo>
                    <a:pt x="969245" y="1287265"/>
                  </a:lnTo>
                  <a:lnTo>
                    <a:pt x="1022028" y="1299748"/>
                  </a:lnTo>
                  <a:lnTo>
                    <a:pt x="1071689" y="1314123"/>
                  </a:lnTo>
                  <a:lnTo>
                    <a:pt x="1117947" y="1330273"/>
                  </a:lnTo>
                  <a:lnTo>
                    <a:pt x="1160524" y="1348080"/>
                  </a:lnTo>
                  <a:lnTo>
                    <a:pt x="1199138" y="1367427"/>
                  </a:lnTo>
                  <a:lnTo>
                    <a:pt x="1233512" y="1388199"/>
                  </a:lnTo>
                  <a:lnTo>
                    <a:pt x="1288416" y="1433547"/>
                  </a:lnTo>
                  <a:lnTo>
                    <a:pt x="1322999" y="1483189"/>
                  </a:lnTo>
                  <a:lnTo>
                    <a:pt x="1335024" y="1536192"/>
                  </a:lnTo>
                  <a:lnTo>
                    <a:pt x="1331971" y="1563054"/>
                  </a:lnTo>
                  <a:lnTo>
                    <a:pt x="1308387" y="1614493"/>
                  </a:lnTo>
                  <a:lnTo>
                    <a:pt x="1263364" y="1662105"/>
                  </a:lnTo>
                  <a:lnTo>
                    <a:pt x="1199138" y="1704956"/>
                  </a:lnTo>
                  <a:lnTo>
                    <a:pt x="1160524" y="1724303"/>
                  </a:lnTo>
                  <a:lnTo>
                    <a:pt x="1117947" y="1742110"/>
                  </a:lnTo>
                  <a:lnTo>
                    <a:pt x="1071689" y="1758260"/>
                  </a:lnTo>
                  <a:lnTo>
                    <a:pt x="1022028" y="1772635"/>
                  </a:lnTo>
                  <a:lnTo>
                    <a:pt x="969245" y="1785118"/>
                  </a:lnTo>
                  <a:lnTo>
                    <a:pt x="913618" y="1795594"/>
                  </a:lnTo>
                  <a:lnTo>
                    <a:pt x="855428" y="1803946"/>
                  </a:lnTo>
                  <a:lnTo>
                    <a:pt x="794954" y="1810056"/>
                  </a:lnTo>
                  <a:lnTo>
                    <a:pt x="732476" y="1813807"/>
                  </a:lnTo>
                  <a:lnTo>
                    <a:pt x="668274" y="1815084"/>
                  </a:lnTo>
                  <a:lnTo>
                    <a:pt x="604071" y="1813807"/>
                  </a:lnTo>
                  <a:lnTo>
                    <a:pt x="541593" y="1810056"/>
                  </a:lnTo>
                  <a:lnTo>
                    <a:pt x="481119" y="1803946"/>
                  </a:lnTo>
                  <a:lnTo>
                    <a:pt x="422929" y="1795594"/>
                  </a:lnTo>
                  <a:lnTo>
                    <a:pt x="367302" y="1785118"/>
                  </a:lnTo>
                  <a:lnTo>
                    <a:pt x="314519" y="1772635"/>
                  </a:lnTo>
                  <a:lnTo>
                    <a:pt x="264858" y="1758260"/>
                  </a:lnTo>
                  <a:lnTo>
                    <a:pt x="218600" y="1742110"/>
                  </a:lnTo>
                  <a:lnTo>
                    <a:pt x="176023" y="1724303"/>
                  </a:lnTo>
                  <a:lnTo>
                    <a:pt x="137409" y="1704956"/>
                  </a:lnTo>
                  <a:lnTo>
                    <a:pt x="103035" y="1684184"/>
                  </a:lnTo>
                  <a:lnTo>
                    <a:pt x="48131" y="1638836"/>
                  </a:lnTo>
                  <a:lnTo>
                    <a:pt x="13548" y="1589194"/>
                  </a:lnTo>
                  <a:lnTo>
                    <a:pt x="1524" y="1536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/>
              <a:t>IBM</a:t>
            </a:r>
            <a:r>
              <a:rPr spc="-20" dirty="0"/>
              <a:t> </a:t>
            </a:r>
            <a:r>
              <a:rPr spc="-10" dirty="0"/>
              <a:t>System/360,</a:t>
            </a:r>
            <a:r>
              <a:rPr spc="-55" dirty="0"/>
              <a:t> </a:t>
            </a:r>
            <a:r>
              <a:rPr dirty="0"/>
              <a:t>1964</a:t>
            </a: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real</a:t>
            </a:r>
            <a:r>
              <a:rPr dirty="0"/>
              <a:t> beginning</a:t>
            </a:r>
            <a:r>
              <a:rPr spc="-15" dirty="0"/>
              <a:t> </a:t>
            </a:r>
            <a:r>
              <a:rPr dirty="0"/>
              <a:t>of</a:t>
            </a:r>
            <a:r>
              <a:rPr spc="-5" dirty="0"/>
              <a:t> modern</a:t>
            </a:r>
            <a:r>
              <a:rPr spc="-20" dirty="0"/>
              <a:t> </a:t>
            </a:r>
            <a:r>
              <a:rPr spc="-5" dirty="0"/>
              <a:t>computer</a:t>
            </a:r>
            <a:r>
              <a:rPr spc="-30" dirty="0"/>
              <a:t> </a:t>
            </a:r>
            <a:r>
              <a:rPr spc="-10" dirty="0"/>
              <a:t>architecture</a:t>
            </a: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Distinction</a:t>
            </a:r>
            <a:r>
              <a:rPr spc="-40" dirty="0"/>
              <a:t> </a:t>
            </a:r>
            <a:r>
              <a:rPr spc="-5" dirty="0"/>
              <a:t>between</a:t>
            </a:r>
            <a:r>
              <a:rPr dirty="0"/>
              <a:t> </a:t>
            </a:r>
            <a:r>
              <a:rPr i="1" spc="-5" dirty="0">
                <a:latin typeface="Calibri"/>
                <a:cs typeface="Calibri"/>
              </a:rPr>
              <a:t>Architecture</a:t>
            </a:r>
            <a:r>
              <a:rPr i="1" spc="430" dirty="0"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i="1" spc="-5" dirty="0">
                <a:latin typeface="Calibri"/>
                <a:cs typeface="Calibri"/>
              </a:rPr>
              <a:t>Implementation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Architecture: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abstract </a:t>
            </a:r>
            <a:r>
              <a:rPr spc="-5" dirty="0"/>
              <a:t>structure</a:t>
            </a:r>
            <a:r>
              <a:rPr spc="-25" dirty="0"/>
              <a:t> </a:t>
            </a:r>
            <a:r>
              <a:rPr dirty="0"/>
              <a:t>of a</a:t>
            </a:r>
            <a:r>
              <a:rPr spc="-10" dirty="0"/>
              <a:t> </a:t>
            </a:r>
            <a:r>
              <a:rPr spc="-5" dirty="0"/>
              <a:t>computer</a:t>
            </a:r>
          </a:p>
          <a:p>
            <a:pPr marL="2755900">
              <a:lnSpc>
                <a:spcPct val="100000"/>
              </a:lnSpc>
            </a:pPr>
            <a:r>
              <a:rPr dirty="0"/>
              <a:t>seen </a:t>
            </a:r>
            <a:r>
              <a:rPr spc="-5" dirty="0"/>
              <a:t>by</a:t>
            </a:r>
            <a:r>
              <a:rPr spc="5" dirty="0"/>
              <a:t> </a:t>
            </a:r>
            <a:r>
              <a:rPr dirty="0"/>
              <a:t>an</a:t>
            </a:r>
            <a:r>
              <a:rPr spc="-5" dirty="0"/>
              <a:t> assembly-language</a:t>
            </a:r>
            <a:r>
              <a:rPr dirty="0"/>
              <a:t> </a:t>
            </a:r>
            <a:r>
              <a:rPr spc="-10" dirty="0"/>
              <a:t>programmer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/>
          </a:p>
          <a:p>
            <a:pPr marR="754380" algn="r">
              <a:lnSpc>
                <a:spcPts val="1680"/>
              </a:lnSpc>
            </a:pPr>
            <a:r>
              <a:rPr sz="1400" spc="-5" dirty="0"/>
              <a:t>Hardware</a:t>
            </a:r>
            <a:endParaRPr sz="1400"/>
          </a:p>
          <a:p>
            <a:pPr marL="4657090">
              <a:lnSpc>
                <a:spcPts val="1490"/>
              </a:lnSpc>
            </a:pPr>
            <a:r>
              <a:rPr sz="1400" b="0" spc="-5" dirty="0">
                <a:latin typeface="Symbol"/>
                <a:cs typeface="Symbol"/>
              </a:rPr>
              <a:t></a:t>
            </a:r>
            <a:r>
              <a:rPr sz="1400" spc="-5" dirty="0"/>
              <a:t>-program</a:t>
            </a:r>
            <a:endParaRPr sz="1400">
              <a:latin typeface="Symbol"/>
              <a:cs typeface="Symbol"/>
            </a:endParaRPr>
          </a:p>
          <a:p>
            <a:pPr marR="1377950" algn="ctr">
              <a:lnSpc>
                <a:spcPts val="1490"/>
              </a:lnSpc>
            </a:pPr>
            <a:r>
              <a:rPr sz="1400" spc="-5" dirty="0"/>
              <a:t>Compiler</a:t>
            </a:r>
            <a:endParaRPr sz="1400"/>
          </a:p>
        </p:txBody>
      </p:sp>
      <p:sp>
        <p:nvSpPr>
          <p:cNvPr id="17" name="object 17"/>
          <p:cNvSpPr txBox="1"/>
          <p:nvPr/>
        </p:nvSpPr>
        <p:spPr>
          <a:xfrm>
            <a:off x="713943" y="4503242"/>
            <a:ext cx="7698105" cy="1717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51070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Hardware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libri"/>
              <a:cs typeface="Calibri"/>
            </a:endParaRPr>
          </a:p>
          <a:p>
            <a:pPr marL="4742815" algn="ctr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Implementation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Continuing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growth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semiconductor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memory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microprogramming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Symbol"/>
                <a:cs typeface="Symbol"/>
              </a:rPr>
              <a:t>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much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richer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5" dirty="0">
                <a:latin typeface="Calibri"/>
                <a:cs typeface="Calibri"/>
              </a:rPr>
              <a:t>complicated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instruction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sets</a:t>
            </a:r>
            <a:endParaRPr sz="2000">
              <a:latin typeface="Calibri"/>
              <a:cs typeface="Calibri"/>
            </a:endParaRPr>
          </a:p>
          <a:p>
            <a:pPr marL="98298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Symbol"/>
                <a:cs typeface="Symbol"/>
              </a:rPr>
              <a:t>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CISC(Complex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Instruction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Computer)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98954" y="388365"/>
            <a:ext cx="4620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RISC-</a:t>
            </a:r>
            <a:r>
              <a:rPr spc="-20" dirty="0"/>
              <a:t> </a:t>
            </a:r>
            <a:r>
              <a:rPr spc="-15" dirty="0"/>
              <a:t>Historical </a:t>
            </a:r>
            <a:r>
              <a:rPr spc="-10" dirty="0"/>
              <a:t>BackGround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47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969426"/>
            <a:ext cx="8035290" cy="504825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b="1" spc="-10" dirty="0">
                <a:latin typeface="Calibri"/>
                <a:cs typeface="Calibri"/>
              </a:rPr>
              <a:t>Arguments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Advanced </a:t>
            </a:r>
            <a:r>
              <a:rPr sz="2000" b="1" spc="-20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889000" indent="-343535">
              <a:lnSpc>
                <a:spcPct val="100000"/>
              </a:lnSpc>
              <a:spcBef>
                <a:spcPts val="1350"/>
              </a:spcBef>
              <a:buFont typeface="Arial MT"/>
              <a:buChar char="•"/>
              <a:tabLst>
                <a:tab pos="889000" algn="l"/>
                <a:tab pos="889635" algn="l"/>
              </a:tabLst>
            </a:pPr>
            <a:r>
              <a:rPr sz="2000" b="1" dirty="0">
                <a:latin typeface="Calibri"/>
                <a:cs typeface="Calibri"/>
              </a:rPr>
              <a:t>Richer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instruction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sets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would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simplify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compilers</a:t>
            </a:r>
            <a:endParaRPr sz="2000">
              <a:latin typeface="Calibri"/>
              <a:cs typeface="Calibri"/>
            </a:endParaRPr>
          </a:p>
          <a:p>
            <a:pPr marL="889000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889000" algn="l"/>
                <a:tab pos="889635" algn="l"/>
              </a:tabLst>
            </a:pPr>
            <a:r>
              <a:rPr sz="2000" b="1" dirty="0">
                <a:latin typeface="Calibri"/>
                <a:cs typeface="Calibri"/>
              </a:rPr>
              <a:t>Richer</a:t>
            </a:r>
            <a:r>
              <a:rPr sz="2000" b="1" spc="-5" dirty="0">
                <a:latin typeface="Calibri"/>
                <a:cs typeface="Calibri"/>
              </a:rPr>
              <a:t> instruction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sets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would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alleviate</a:t>
            </a:r>
            <a:r>
              <a:rPr sz="2000" b="1" dirty="0">
                <a:latin typeface="Calibri"/>
                <a:cs typeface="Calibri"/>
              </a:rPr>
              <a:t> the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5" dirty="0">
                <a:latin typeface="Calibri"/>
                <a:cs typeface="Calibri"/>
              </a:rPr>
              <a:t> crisis</a:t>
            </a:r>
            <a:endParaRPr sz="2000">
              <a:latin typeface="Calibri"/>
              <a:cs typeface="Calibri"/>
            </a:endParaRPr>
          </a:p>
          <a:p>
            <a:pPr marL="1003300">
              <a:lnSpc>
                <a:spcPct val="100000"/>
              </a:lnSpc>
              <a:spcBef>
                <a:spcPts val="415"/>
              </a:spcBef>
              <a:tabLst>
                <a:tab pos="1289685" algn="l"/>
              </a:tabLst>
            </a:pPr>
            <a:r>
              <a:rPr sz="1600" spc="-5" dirty="0">
                <a:latin typeface="Arial MT"/>
                <a:cs typeface="Arial MT"/>
              </a:rPr>
              <a:t>–	</a:t>
            </a:r>
            <a:r>
              <a:rPr sz="1600" b="1" spc="-10" dirty="0">
                <a:latin typeface="Calibri"/>
                <a:cs typeface="Calibri"/>
              </a:rPr>
              <a:t>move</a:t>
            </a:r>
            <a:r>
              <a:rPr sz="1600" b="1" spc="-5" dirty="0">
                <a:latin typeface="Calibri"/>
                <a:cs typeface="Calibri"/>
              </a:rPr>
              <a:t> as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much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functions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hardware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possible</a:t>
            </a:r>
            <a:endParaRPr sz="1600">
              <a:latin typeface="Calibri"/>
              <a:cs typeface="Calibri"/>
            </a:endParaRPr>
          </a:p>
          <a:p>
            <a:pPr marL="889000" indent="-34353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889000" algn="l"/>
                <a:tab pos="889635" algn="l"/>
              </a:tabLst>
            </a:pPr>
            <a:r>
              <a:rPr sz="2000" b="1" dirty="0">
                <a:latin typeface="Calibri"/>
                <a:cs typeface="Calibri"/>
              </a:rPr>
              <a:t>Richer</a:t>
            </a:r>
            <a:r>
              <a:rPr sz="2000" b="1" spc="-5" dirty="0">
                <a:latin typeface="Calibri"/>
                <a:cs typeface="Calibri"/>
              </a:rPr>
              <a:t> instruction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sets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would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improve </a:t>
            </a:r>
            <a:r>
              <a:rPr sz="2000" b="1" i="1" spc="-5" dirty="0">
                <a:latin typeface="Calibri"/>
                <a:cs typeface="Calibri"/>
              </a:rPr>
              <a:t>architecture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quality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CISC</a:t>
            </a:r>
            <a:endParaRPr sz="2800">
              <a:latin typeface="Calibri"/>
              <a:cs typeface="Calibri"/>
            </a:endParaRPr>
          </a:p>
          <a:p>
            <a:pPr marL="431800" marR="5080" indent="-3435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2000" b="1" spc="-5" dirty="0">
                <a:latin typeface="Calibri"/>
                <a:cs typeface="Calibri"/>
              </a:rPr>
              <a:t>These </a:t>
            </a:r>
            <a:r>
              <a:rPr sz="2000" b="1" spc="-10" dirty="0">
                <a:latin typeface="Calibri"/>
                <a:cs typeface="Calibri"/>
              </a:rPr>
              <a:t>computers </a:t>
            </a:r>
            <a:r>
              <a:rPr sz="2000" b="1" spc="-5" dirty="0">
                <a:latin typeface="Calibri"/>
                <a:cs typeface="Calibri"/>
              </a:rPr>
              <a:t>with </a:t>
            </a:r>
            <a:r>
              <a:rPr sz="2000" b="1" spc="-15" dirty="0">
                <a:latin typeface="Calibri"/>
                <a:cs typeface="Calibri"/>
              </a:rPr>
              <a:t>many </a:t>
            </a:r>
            <a:r>
              <a:rPr sz="2000" b="1" dirty="0">
                <a:latin typeface="Calibri"/>
                <a:cs typeface="Calibri"/>
              </a:rPr>
              <a:t>instructions and </a:t>
            </a:r>
            <a:r>
              <a:rPr sz="2000" b="1" spc="-5" dirty="0">
                <a:latin typeface="Calibri"/>
                <a:cs typeface="Calibri"/>
              </a:rPr>
              <a:t>addressing </a:t>
            </a:r>
            <a:r>
              <a:rPr sz="2000" b="1" dirty="0">
                <a:latin typeface="Calibri"/>
                <a:cs typeface="Calibri"/>
              </a:rPr>
              <a:t>modes </a:t>
            </a:r>
            <a:r>
              <a:rPr sz="2000" b="1" spc="-5" dirty="0">
                <a:latin typeface="Calibri"/>
                <a:cs typeface="Calibri"/>
              </a:rPr>
              <a:t>came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 known </a:t>
            </a:r>
            <a:r>
              <a:rPr sz="2000" b="1" spc="-5" dirty="0">
                <a:latin typeface="Calibri"/>
                <a:cs typeface="Calibri"/>
              </a:rPr>
              <a:t>as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Complex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 Instruction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Set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Computers</a:t>
            </a:r>
            <a:r>
              <a:rPr sz="20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(CISC)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2000" b="1" dirty="0">
                <a:latin typeface="Calibri"/>
                <a:cs typeface="Calibri"/>
              </a:rPr>
              <a:t>One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essential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goal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</a:t>
            </a:r>
            <a:r>
              <a:rPr sz="2000" b="1" dirty="0">
                <a:latin typeface="Calibri"/>
                <a:cs typeface="Calibri"/>
              </a:rPr>
              <a:t> CISC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was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provide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single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endParaRPr sz="20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instruction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each </a:t>
            </a:r>
            <a:r>
              <a:rPr sz="2000" b="1" spc="-15" dirty="0">
                <a:latin typeface="Calibri"/>
                <a:cs typeface="Calibri"/>
              </a:rPr>
              <a:t>statement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that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written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high</a:t>
            </a:r>
            <a:r>
              <a:rPr sz="2000" b="1" spc="-10" dirty="0">
                <a:latin typeface="Calibri"/>
                <a:cs typeface="Calibri"/>
              </a:rPr>
              <a:t> level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language.</a:t>
            </a:r>
            <a:endParaRPr sz="2000">
              <a:latin typeface="Calibri"/>
              <a:cs typeface="Calibri"/>
            </a:endParaRPr>
          </a:p>
          <a:p>
            <a:pPr marL="431800" marR="192405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2000" b="1" dirty="0">
                <a:latin typeface="Calibri"/>
                <a:cs typeface="Calibri"/>
              </a:rPr>
              <a:t>Another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characteristic was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incorporation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variable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length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instruction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format.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36211" y="388365"/>
            <a:ext cx="748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CISC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470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1800" spc="-5" dirty="0">
                <a:latin typeface="Calibri"/>
                <a:cs typeface="Calibri"/>
              </a:rPr>
              <a:t>Cen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 Un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5" dirty="0">
                <a:latin typeface="Calibri"/>
                <a:cs typeface="Calibri"/>
              </a:rPr>
              <a:t>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6780" y="388365"/>
            <a:ext cx="5864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Complex</a:t>
            </a:r>
            <a:r>
              <a:rPr spc="-5" dirty="0"/>
              <a:t> Instruction</a:t>
            </a:r>
            <a:r>
              <a:rPr spc="20" dirty="0"/>
              <a:t> </a:t>
            </a:r>
            <a:r>
              <a:rPr spc="-5" dirty="0"/>
              <a:t>Set</a:t>
            </a:r>
            <a:r>
              <a:rPr spc="-25" dirty="0"/>
              <a:t> </a:t>
            </a:r>
            <a:r>
              <a:rPr spc="-15" dirty="0"/>
              <a:t>Computers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7489" y="1426209"/>
            <a:ext cx="8265159" cy="418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Calibri"/>
                <a:cs typeface="Calibri"/>
              </a:rPr>
              <a:t>Another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characteristic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CISC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computers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that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they </a:t>
            </a:r>
            <a:r>
              <a:rPr sz="2000" b="1" spc="-15" dirty="0">
                <a:latin typeface="Calibri"/>
                <a:cs typeface="Calibri"/>
              </a:rPr>
              <a:t>have</a:t>
            </a:r>
            <a:r>
              <a:rPr sz="2000" b="1" dirty="0">
                <a:latin typeface="Calibri"/>
                <a:cs typeface="Calibri"/>
              </a:rPr>
              <a:t> instructions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that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act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directly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memory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addresses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600" b="1" spc="-15" dirty="0">
                <a:latin typeface="Calibri"/>
                <a:cs typeface="Calibri"/>
              </a:rPr>
              <a:t>For </a:t>
            </a:r>
            <a:r>
              <a:rPr sz="1600" b="1" spc="-10" dirty="0">
                <a:latin typeface="Calibri"/>
                <a:cs typeface="Calibri"/>
              </a:rPr>
              <a:t>example,</a:t>
            </a:r>
            <a:endParaRPr sz="1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ADD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L1, L2,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L3</a:t>
            </a:r>
            <a:endParaRPr sz="1600">
              <a:latin typeface="Calibri"/>
              <a:cs typeface="Calibri"/>
            </a:endParaRPr>
          </a:p>
          <a:p>
            <a:pPr marL="756285" marR="11303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that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takes</a:t>
            </a:r>
            <a:r>
              <a:rPr sz="1600" b="1" spc="-10" dirty="0">
                <a:latin typeface="Calibri"/>
                <a:cs typeface="Calibri"/>
              </a:rPr>
              <a:t> the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contents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[</a:t>
            </a:r>
            <a:r>
              <a:rPr sz="1600" b="1" i="1" spc="-10" dirty="0">
                <a:latin typeface="Calibri"/>
                <a:cs typeface="Calibri"/>
              </a:rPr>
              <a:t>L1</a:t>
            </a:r>
            <a:r>
              <a:rPr sz="1600" b="1" spc="-10" dirty="0">
                <a:latin typeface="Calibri"/>
                <a:cs typeface="Calibri"/>
              </a:rPr>
              <a:t>]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adds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contents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[</a:t>
            </a:r>
            <a:r>
              <a:rPr sz="1600" b="1" i="1" spc="-10" dirty="0">
                <a:latin typeface="Calibri"/>
                <a:cs typeface="Calibri"/>
              </a:rPr>
              <a:t>L2</a:t>
            </a:r>
            <a:r>
              <a:rPr sz="1600" b="1" spc="-10" dirty="0">
                <a:latin typeface="Calibri"/>
                <a:cs typeface="Calibri"/>
              </a:rPr>
              <a:t>]</a:t>
            </a:r>
            <a:r>
              <a:rPr sz="1600" b="1" spc="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stores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result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location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[</a:t>
            </a:r>
            <a:r>
              <a:rPr sz="1600" b="1" i="1" spc="-10" dirty="0">
                <a:latin typeface="Calibri"/>
                <a:cs typeface="Calibri"/>
              </a:rPr>
              <a:t>L3</a:t>
            </a:r>
            <a:r>
              <a:rPr sz="1600" b="1" spc="-10" dirty="0">
                <a:latin typeface="Calibri"/>
                <a:cs typeface="Calibri"/>
              </a:rPr>
              <a:t>]</a:t>
            </a: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instruction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like</a:t>
            </a:r>
            <a:r>
              <a:rPr sz="2000" b="1" dirty="0">
                <a:latin typeface="Calibri"/>
                <a:cs typeface="Calibri"/>
              </a:rPr>
              <a:t> this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takes</a:t>
            </a:r>
            <a:r>
              <a:rPr sz="2000" b="1" spc="-5" dirty="0">
                <a:latin typeface="Calibri"/>
                <a:cs typeface="Calibri"/>
              </a:rPr>
              <a:t> three</a:t>
            </a:r>
            <a:r>
              <a:rPr sz="2000" b="1" dirty="0">
                <a:latin typeface="Calibri"/>
                <a:cs typeface="Calibri"/>
              </a:rPr>
              <a:t> memory</a:t>
            </a:r>
            <a:r>
              <a:rPr sz="2000" b="1" spc="-5" dirty="0">
                <a:latin typeface="Calibri"/>
                <a:cs typeface="Calibri"/>
              </a:rPr>
              <a:t> access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cycles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to </a:t>
            </a:r>
            <a:r>
              <a:rPr sz="2000" b="1" spc="-20" dirty="0">
                <a:latin typeface="Calibri"/>
                <a:cs typeface="Calibri"/>
              </a:rPr>
              <a:t>execute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-10" dirty="0">
                <a:latin typeface="Calibri"/>
                <a:cs typeface="Calibri"/>
              </a:rPr>
              <a:t>That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makes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potentially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very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instruction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execution cycle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problems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CISC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computers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complexity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design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may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slow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down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processor,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Calibri"/>
                <a:cs typeface="Calibri"/>
              </a:rPr>
              <a:t>The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complexity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the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design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may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result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 costly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errors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processor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design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implementation,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600" b="1" spc="-10" dirty="0">
                <a:latin typeface="Calibri"/>
                <a:cs typeface="Calibri"/>
              </a:rPr>
              <a:t>Many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instructions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and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addressing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modes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are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used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rarely,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if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ever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49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1710" y="388365"/>
            <a:ext cx="4711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  <a:r>
              <a:rPr spc="10" dirty="0"/>
              <a:t> 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Criticism</a:t>
            </a:r>
            <a:r>
              <a:rPr spc="5" dirty="0"/>
              <a:t> </a:t>
            </a:r>
            <a:r>
              <a:rPr spc="-5" dirty="0"/>
              <a:t>On</a:t>
            </a:r>
            <a:r>
              <a:rPr spc="-10" dirty="0"/>
              <a:t> </a:t>
            </a:r>
            <a:r>
              <a:rPr spc="-5" dirty="0"/>
              <a:t>CISC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2672" y="1021207"/>
            <a:ext cx="7596505" cy="5453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High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Performance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General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Purpose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43510" indent="-131445">
              <a:lnSpc>
                <a:spcPct val="100000"/>
              </a:lnSpc>
              <a:buClr>
                <a:srgbClr val="000000"/>
              </a:buClr>
              <a:buChar char="-"/>
              <a:tabLst>
                <a:tab pos="144145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Complex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endParaRPr sz="20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alibri"/>
                <a:cs typeface="Calibri"/>
              </a:rPr>
              <a:t>→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Length,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Modes</a:t>
            </a:r>
            <a:endParaRPr sz="1800">
              <a:latin typeface="Calibri"/>
              <a:cs typeface="Calibri"/>
            </a:endParaRPr>
          </a:p>
          <a:p>
            <a:pPr marL="198755" marR="5080" indent="2413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→</a:t>
            </a:r>
            <a:r>
              <a:rPr sz="1800" b="1" spc="-10" dirty="0">
                <a:latin typeface="Calibri"/>
                <a:cs typeface="Calibri"/>
              </a:rPr>
              <a:t> Complicated </a:t>
            </a:r>
            <a:r>
              <a:rPr sz="1800" b="1" spc="-5" dirty="0">
                <a:latin typeface="Calibri"/>
                <a:cs typeface="Calibri"/>
              </a:rPr>
              <a:t>instruction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cycle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control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due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complex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decoding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HW and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decoding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-"/>
              <a:tabLst>
                <a:tab pos="148590" algn="l"/>
              </a:tabLst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Multiple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cycle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→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Operations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→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Multiple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accesses/instruction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buChar char="-"/>
              <a:tabLst>
                <a:tab pos="148590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Microprogrammed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necessity</a:t>
            </a:r>
            <a:endParaRPr sz="20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alibri"/>
                <a:cs typeface="Calibri"/>
              </a:rPr>
              <a:t>→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Microprogram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control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storage</a:t>
            </a:r>
            <a:r>
              <a:rPr sz="1800" b="1" spc="-15" dirty="0">
                <a:latin typeface="Calibri"/>
                <a:cs typeface="Calibri"/>
              </a:rPr>
              <a:t> takes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substantial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portion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CPU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chip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area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→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Semantic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Gap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large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between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machine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microinstruction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198755" marR="222885" indent="-13462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General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purpose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includes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all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features</a:t>
            </a:r>
            <a:r>
              <a:rPr sz="20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2000" b="1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individually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different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applications</a:t>
            </a:r>
            <a:endParaRPr sz="20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alibri"/>
                <a:cs typeface="Calibri"/>
              </a:rPr>
              <a:t>→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When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any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application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running,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all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features</a:t>
            </a:r>
            <a:r>
              <a:rPr sz="1800" b="1" spc="-10" dirty="0">
                <a:latin typeface="Calibri"/>
                <a:cs typeface="Calibri"/>
              </a:rPr>
              <a:t> required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by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other</a:t>
            </a:r>
            <a:endParaRPr sz="1800">
              <a:latin typeface="Calibri"/>
              <a:cs typeface="Calibri"/>
            </a:endParaRPr>
          </a:p>
          <a:p>
            <a:pPr marL="19875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applications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are </a:t>
            </a:r>
            <a:r>
              <a:rPr sz="1800" b="1" spc="-15" dirty="0">
                <a:latin typeface="Calibri"/>
                <a:cs typeface="Calibri"/>
              </a:rPr>
              <a:t>extra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burden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470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1800" spc="-5" dirty="0">
                <a:latin typeface="Calibri"/>
                <a:cs typeface="Calibri"/>
              </a:rPr>
              <a:t>Cen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 Un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5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/>
              <a:t>RISC</a:t>
            </a:r>
            <a:r>
              <a:rPr spc="5" dirty="0"/>
              <a:t> </a:t>
            </a:r>
            <a:r>
              <a:rPr dirty="0"/>
              <a:t>–</a:t>
            </a:r>
            <a:r>
              <a:rPr spc="-10" dirty="0"/>
              <a:t> Reduced </a:t>
            </a:r>
            <a:r>
              <a:rPr spc="-5" dirty="0"/>
              <a:t>Instruction</a:t>
            </a:r>
            <a:r>
              <a:rPr spc="15" dirty="0"/>
              <a:t> </a:t>
            </a:r>
            <a:r>
              <a:rPr spc="-5" dirty="0"/>
              <a:t>Set</a:t>
            </a:r>
            <a:r>
              <a:rPr spc="-20" dirty="0"/>
              <a:t> </a:t>
            </a:r>
            <a:r>
              <a:rPr spc="-15" dirty="0"/>
              <a:t>Computers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1192" y="1129411"/>
            <a:ext cx="7957184" cy="531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late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‘70s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early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‘80s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there </a:t>
            </a:r>
            <a:r>
              <a:rPr sz="2000" b="1" spc="-10" dirty="0">
                <a:latin typeface="Calibri"/>
                <a:cs typeface="Calibri"/>
              </a:rPr>
              <a:t>was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10" dirty="0">
                <a:latin typeface="Calibri"/>
                <a:cs typeface="Calibri"/>
              </a:rPr>
              <a:t>reaction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shortcomings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CISC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style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" dirty="0">
                <a:latin typeface="Calibri"/>
                <a:cs typeface="Calibri"/>
              </a:rPr>
              <a:t> processors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Reduced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Instruction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Set</a:t>
            </a:r>
            <a:r>
              <a:rPr sz="2000" b="1" spc="-10" dirty="0">
                <a:latin typeface="Calibri"/>
                <a:cs typeface="Calibri"/>
              </a:rPr>
              <a:t> Computers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(RISC)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were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proposed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as</a:t>
            </a:r>
            <a:r>
              <a:rPr sz="2000" b="1" dirty="0">
                <a:latin typeface="Calibri"/>
                <a:cs typeface="Calibri"/>
              </a:rPr>
              <a:t> an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libri"/>
                <a:cs typeface="Calibri"/>
              </a:rPr>
              <a:t>alternative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The underlying idea behind RISC </a:t>
            </a:r>
            <a:r>
              <a:rPr sz="2000" b="1" spc="-5" dirty="0">
                <a:latin typeface="Calibri"/>
                <a:cs typeface="Calibri"/>
              </a:rPr>
              <a:t>processors </a:t>
            </a:r>
            <a:r>
              <a:rPr sz="2000" b="1" dirty="0">
                <a:latin typeface="Calibri"/>
                <a:cs typeface="Calibri"/>
              </a:rPr>
              <a:t>is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simplify the </a:t>
            </a:r>
            <a:r>
              <a:rPr sz="2000" b="1" spc="-5" dirty="0">
                <a:latin typeface="Calibri"/>
                <a:cs typeface="Calibri"/>
              </a:rPr>
              <a:t>instruction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reduce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instruction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execution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RISC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processors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often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feature: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b="1" spc="-15" dirty="0">
                <a:latin typeface="Calibri"/>
                <a:cs typeface="Calibri"/>
              </a:rPr>
              <a:t>Few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b="1" spc="-15" dirty="0">
                <a:latin typeface="Calibri"/>
                <a:cs typeface="Calibri"/>
              </a:rPr>
              <a:t>Few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addressing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alibri"/>
                <a:cs typeface="Calibri"/>
              </a:rPr>
              <a:t>Only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store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access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Calibri"/>
                <a:cs typeface="Calibri"/>
              </a:rPr>
              <a:t>All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other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operations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are</a:t>
            </a:r>
            <a:r>
              <a:rPr sz="1800" b="1" dirty="0">
                <a:latin typeface="Calibri"/>
                <a:cs typeface="Calibri"/>
              </a:rPr>
              <a:t> done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on-processor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registers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Calibri"/>
                <a:cs typeface="Calibri"/>
              </a:rPr>
              <a:t>Fixed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length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alibri"/>
                <a:cs typeface="Calibri"/>
              </a:rPr>
              <a:t>Single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cycle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execution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control </a:t>
            </a:r>
            <a:r>
              <a:rPr sz="1800" b="1" dirty="0">
                <a:latin typeface="Calibri"/>
                <a:cs typeface="Calibri"/>
              </a:rPr>
              <a:t>unit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hardwired,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microprogrammed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470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1800" spc="-5" dirty="0">
                <a:latin typeface="Calibri"/>
                <a:cs typeface="Calibri"/>
              </a:rPr>
              <a:t>Cen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 Un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5" dirty="0">
                <a:latin typeface="Calibri"/>
                <a:cs typeface="Calibri"/>
              </a:rPr>
              <a:t>51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/>
              <a:t>RISC</a:t>
            </a:r>
            <a:r>
              <a:rPr spc="5" dirty="0"/>
              <a:t> </a:t>
            </a:r>
            <a:r>
              <a:rPr dirty="0"/>
              <a:t>–</a:t>
            </a:r>
            <a:r>
              <a:rPr spc="-10" dirty="0"/>
              <a:t> Reduced </a:t>
            </a:r>
            <a:r>
              <a:rPr spc="-5" dirty="0"/>
              <a:t>Instruction</a:t>
            </a:r>
            <a:r>
              <a:rPr spc="15" dirty="0"/>
              <a:t> </a:t>
            </a:r>
            <a:r>
              <a:rPr spc="-5" dirty="0"/>
              <a:t>Set</a:t>
            </a:r>
            <a:r>
              <a:rPr spc="-20" dirty="0"/>
              <a:t> </a:t>
            </a:r>
            <a:r>
              <a:rPr spc="-15" dirty="0"/>
              <a:t>Computers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541" y="1597913"/>
            <a:ext cx="8286750" cy="411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Since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all </a:t>
            </a:r>
            <a:r>
              <a:rPr sz="2000" b="1" dirty="0">
                <a:latin typeface="Calibri"/>
                <a:cs typeface="Calibri"/>
              </a:rPr>
              <a:t>but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load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store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instructions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only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registers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operands,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only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20" dirty="0">
                <a:latin typeface="Calibri"/>
                <a:cs typeface="Calibri"/>
              </a:rPr>
              <a:t>few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addressing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By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having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instructions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same length,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reading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them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 </a:t>
            </a:r>
            <a:r>
              <a:rPr sz="2000" b="1" spc="-15" dirty="0">
                <a:latin typeface="Calibri"/>
                <a:cs typeface="Calibri"/>
              </a:rPr>
              <a:t>easy</a:t>
            </a:r>
            <a:r>
              <a:rPr sz="2000" b="1" dirty="0">
                <a:latin typeface="Calibri"/>
                <a:cs typeface="Calibri"/>
              </a:rPr>
              <a:t> and </a:t>
            </a:r>
            <a:r>
              <a:rPr sz="2000" b="1" spc="-20" dirty="0">
                <a:latin typeface="Calibri"/>
                <a:cs typeface="Calibri"/>
              </a:rPr>
              <a:t>fast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fetch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decode</a:t>
            </a:r>
            <a:r>
              <a:rPr sz="2000" b="1" spc="-15" dirty="0">
                <a:latin typeface="Calibri"/>
                <a:cs typeface="Calibri"/>
              </a:rPr>
              <a:t> stages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are </a:t>
            </a:r>
            <a:r>
              <a:rPr sz="2000" b="1" dirty="0">
                <a:latin typeface="Calibri"/>
                <a:cs typeface="Calibri"/>
              </a:rPr>
              <a:t>simple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" dirty="0">
                <a:latin typeface="Calibri"/>
                <a:cs typeface="Calibri"/>
              </a:rPr>
              <a:t> instruction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" dirty="0">
                <a:latin typeface="Calibri"/>
                <a:cs typeface="Calibri"/>
              </a:rPr>
              <a:t> address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formats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are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designed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easy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decode</a:t>
            </a:r>
            <a:endParaRPr sz="2000">
              <a:latin typeface="Calibri"/>
              <a:cs typeface="Calibri"/>
            </a:endParaRPr>
          </a:p>
          <a:p>
            <a:pPr marL="355600" marR="14224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Unlike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variable </a:t>
            </a:r>
            <a:r>
              <a:rPr sz="2000" b="1" dirty="0">
                <a:latin typeface="Calibri"/>
                <a:cs typeface="Calibri"/>
              </a:rPr>
              <a:t>length </a:t>
            </a:r>
            <a:r>
              <a:rPr sz="2000" b="1" spc="-5" dirty="0">
                <a:latin typeface="Calibri"/>
                <a:cs typeface="Calibri"/>
              </a:rPr>
              <a:t>CISC </a:t>
            </a:r>
            <a:r>
              <a:rPr sz="2000" b="1" dirty="0">
                <a:latin typeface="Calibri"/>
                <a:cs typeface="Calibri"/>
              </a:rPr>
              <a:t>instructions, the opcode and </a:t>
            </a:r>
            <a:r>
              <a:rPr sz="2000" b="1" spc="-15" dirty="0">
                <a:latin typeface="Calibri"/>
                <a:cs typeface="Calibri"/>
              </a:rPr>
              <a:t>register </a:t>
            </a:r>
            <a:r>
              <a:rPr sz="2000" b="1" spc="-5" dirty="0">
                <a:latin typeface="Calibri"/>
                <a:cs typeface="Calibri"/>
              </a:rPr>
              <a:t>fields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RISC instructions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 decoded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simultaneously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control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logic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RISC processor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designed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 simple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5" dirty="0">
                <a:latin typeface="Calibri"/>
                <a:cs typeface="Calibri"/>
              </a:rPr>
              <a:t>fast</a:t>
            </a:r>
            <a:endParaRPr sz="2000">
              <a:latin typeface="Calibri"/>
              <a:cs typeface="Calibri"/>
            </a:endParaRPr>
          </a:p>
          <a:p>
            <a:pPr marL="355600" marR="64769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control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logic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 simple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because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 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small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 instructions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simple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addressing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dirty="0">
                <a:latin typeface="Calibri"/>
                <a:cs typeface="Calibri"/>
              </a:rPr>
              <a:t>logic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hardwired,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rather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than </a:t>
            </a:r>
            <a:r>
              <a:rPr sz="2000" b="1" spc="-10" dirty="0">
                <a:latin typeface="Calibri"/>
                <a:cs typeface="Calibri"/>
              </a:rPr>
              <a:t>microprogrammed,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because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hardwired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control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15" dirty="0">
                <a:latin typeface="Calibri"/>
                <a:cs typeface="Calibri"/>
              </a:rPr>
              <a:t> faster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6614" y="388365"/>
            <a:ext cx="3812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Processor</a:t>
            </a:r>
            <a:r>
              <a:rPr spc="-85" dirty="0"/>
              <a:t> </a:t>
            </a:r>
            <a:r>
              <a:rPr spc="-20" dirty="0"/>
              <a:t>Organization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240663"/>
            <a:ext cx="7865109" cy="511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5" dirty="0">
                <a:latin typeface="Calibri"/>
                <a:cs typeface="Calibri"/>
              </a:rPr>
              <a:t> general,</a:t>
            </a:r>
            <a:r>
              <a:rPr sz="2400" b="1" spc="-10" dirty="0">
                <a:latin typeface="Calibri"/>
                <a:cs typeface="Calibri"/>
              </a:rPr>
              <a:t> most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processors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organized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</a:t>
            </a:r>
            <a:r>
              <a:rPr sz="2400" b="1" spc="-20" dirty="0">
                <a:latin typeface="Calibri"/>
                <a:cs typeface="Calibri"/>
              </a:rPr>
              <a:t> ways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Single</a:t>
            </a:r>
            <a:r>
              <a:rPr sz="2000" b="1" spc="-15" dirty="0">
                <a:latin typeface="Calibri"/>
                <a:cs typeface="Calibri"/>
              </a:rPr>
              <a:t> register</a:t>
            </a:r>
            <a:r>
              <a:rPr sz="2000" b="1" spc="-5" dirty="0">
                <a:latin typeface="Calibri"/>
                <a:cs typeface="Calibri"/>
              </a:rPr>
              <a:t> (Accumulator)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organization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3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b="1" dirty="0">
                <a:latin typeface="Calibri"/>
                <a:cs typeface="Calibri"/>
              </a:rPr>
              <a:t>Basic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Computer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good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b="1" spc="-5" dirty="0">
                <a:latin typeface="Calibri"/>
                <a:cs typeface="Calibri"/>
              </a:rPr>
              <a:t>Accumulator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only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general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register</a:t>
            </a:r>
            <a:endParaRPr sz="1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10" dirty="0">
                <a:latin typeface="Calibri"/>
                <a:cs typeface="Calibri"/>
              </a:rPr>
              <a:t>General </a:t>
            </a:r>
            <a:r>
              <a:rPr sz="2000" b="1" spc="-15" dirty="0">
                <a:latin typeface="Calibri"/>
                <a:cs typeface="Calibri"/>
              </a:rPr>
              <a:t>register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organization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b="1" dirty="0">
                <a:latin typeface="Calibri"/>
                <a:cs typeface="Calibri"/>
              </a:rPr>
              <a:t>Used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most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modern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computer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processors</a:t>
            </a:r>
            <a:endParaRPr sz="1800">
              <a:latin typeface="Calibri"/>
              <a:cs typeface="Calibri"/>
            </a:endParaRPr>
          </a:p>
          <a:p>
            <a:pPr marL="1155700" marR="687705" lvl="2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b="1" spc="-10" dirty="0">
                <a:latin typeface="Calibri"/>
                <a:cs typeface="Calibri"/>
              </a:rPr>
              <a:t>Any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registers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 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source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5" dirty="0">
                <a:latin typeface="Calibri"/>
                <a:cs typeface="Calibri"/>
              </a:rPr>
              <a:t> destination</a:t>
            </a:r>
            <a:r>
              <a:rPr sz="1800" b="1" spc="-10" dirty="0">
                <a:latin typeface="Calibri"/>
                <a:cs typeface="Calibri"/>
              </a:rPr>
              <a:t> for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computer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Stack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organization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b="1" dirty="0">
                <a:latin typeface="Calibri"/>
                <a:cs typeface="Calibri"/>
              </a:rPr>
              <a:t>All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operations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done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hardware </a:t>
            </a:r>
            <a:r>
              <a:rPr sz="1800" b="1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b="1" spc="-10" dirty="0">
                <a:latin typeface="Calibri"/>
                <a:cs typeface="Calibri"/>
              </a:rPr>
              <a:t>For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example,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 </a:t>
            </a:r>
            <a:r>
              <a:rPr sz="1800" b="1" spc="-5" dirty="0">
                <a:latin typeface="Calibri"/>
                <a:cs typeface="Calibri"/>
              </a:rPr>
              <a:t>OR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will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pop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two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top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elements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from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stack, </a:t>
            </a:r>
            <a:r>
              <a:rPr sz="1800" b="1" dirty="0">
                <a:latin typeface="Calibri"/>
                <a:cs typeface="Calibri"/>
              </a:rPr>
              <a:t>do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logical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</a:t>
            </a:r>
            <a:r>
              <a:rPr sz="1800" b="1" dirty="0">
                <a:latin typeface="Calibri"/>
                <a:cs typeface="Calibri"/>
              </a:rPr>
              <a:t> on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them,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push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result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458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1800" spc="-5" dirty="0">
                <a:latin typeface="Calibri"/>
                <a:cs typeface="Calibri"/>
              </a:rPr>
              <a:t>Cen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 Un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	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8448" y="388365"/>
            <a:ext cx="493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General</a:t>
            </a:r>
            <a:r>
              <a:rPr spc="-5" dirty="0"/>
              <a:t> </a:t>
            </a:r>
            <a:r>
              <a:rPr spc="-20" dirty="0"/>
              <a:t>Register</a:t>
            </a:r>
            <a:r>
              <a:rPr dirty="0"/>
              <a:t> </a:t>
            </a:r>
            <a:r>
              <a:rPr spc="-20" dirty="0"/>
              <a:t>Organization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593591" y="1819910"/>
            <a:ext cx="1262380" cy="1705610"/>
            <a:chOff x="3593591" y="1819910"/>
            <a:chExt cx="1262380" cy="1705610"/>
          </a:xfrm>
        </p:grpSpPr>
        <p:sp>
          <p:nvSpPr>
            <p:cNvPr id="6" name="object 6"/>
            <p:cNvSpPr/>
            <p:nvPr/>
          </p:nvSpPr>
          <p:spPr>
            <a:xfrm>
              <a:off x="3593591" y="3410712"/>
              <a:ext cx="111760" cy="114300"/>
            </a:xfrm>
            <a:custGeom>
              <a:avLst/>
              <a:gdLst/>
              <a:ahLst/>
              <a:cxnLst/>
              <a:rect l="l" t="t" r="r" b="b"/>
              <a:pathLst>
                <a:path w="111760" h="114300">
                  <a:moveTo>
                    <a:pt x="56387" y="0"/>
                  </a:moveTo>
                  <a:lnTo>
                    <a:pt x="41880" y="617"/>
                  </a:lnTo>
                  <a:lnTo>
                    <a:pt x="27574" y="2460"/>
                  </a:lnTo>
                  <a:lnTo>
                    <a:pt x="13579" y="5518"/>
                  </a:lnTo>
                  <a:lnTo>
                    <a:pt x="0" y="9778"/>
                  </a:lnTo>
                  <a:lnTo>
                    <a:pt x="56387" y="114300"/>
                  </a:lnTo>
                  <a:lnTo>
                    <a:pt x="111252" y="9271"/>
                  </a:lnTo>
                  <a:lnTo>
                    <a:pt x="98000" y="5250"/>
                  </a:lnTo>
                  <a:lnTo>
                    <a:pt x="84391" y="2349"/>
                  </a:lnTo>
                  <a:lnTo>
                    <a:pt x="70496" y="591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9217" y="3265170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56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5135" y="3410712"/>
              <a:ext cx="108203" cy="114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09237" y="3059430"/>
              <a:ext cx="0" cy="363220"/>
            </a:xfrm>
            <a:custGeom>
              <a:avLst/>
              <a:gdLst/>
              <a:ahLst/>
              <a:cxnLst/>
              <a:rect l="l" t="t" r="r" b="b"/>
              <a:pathLst>
                <a:path h="363220">
                  <a:moveTo>
                    <a:pt x="0" y="0"/>
                  </a:moveTo>
                  <a:lnTo>
                    <a:pt x="0" y="36271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8871" y="3410712"/>
              <a:ext cx="109727" cy="114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84497" y="2856738"/>
              <a:ext cx="0" cy="565785"/>
            </a:xfrm>
            <a:custGeom>
              <a:avLst/>
              <a:gdLst/>
              <a:ahLst/>
              <a:cxnLst/>
              <a:rect l="l" t="t" r="r" b="b"/>
              <a:pathLst>
                <a:path h="565785">
                  <a:moveTo>
                    <a:pt x="0" y="0"/>
                  </a:moveTo>
                  <a:lnTo>
                    <a:pt x="0" y="5654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8891" y="3410712"/>
              <a:ext cx="109728" cy="114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44517" y="2650998"/>
              <a:ext cx="0" cy="771525"/>
            </a:xfrm>
            <a:custGeom>
              <a:avLst/>
              <a:gdLst/>
              <a:ahLst/>
              <a:cxnLst/>
              <a:rect l="l" t="t" r="r" b="b"/>
              <a:pathLst>
                <a:path h="771525">
                  <a:moveTo>
                    <a:pt x="0" y="0"/>
                  </a:moveTo>
                  <a:lnTo>
                    <a:pt x="0" y="7711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0435" y="3410712"/>
              <a:ext cx="108203" cy="114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04537" y="2445258"/>
              <a:ext cx="0" cy="977265"/>
            </a:xfrm>
            <a:custGeom>
              <a:avLst/>
              <a:gdLst/>
              <a:ahLst/>
              <a:cxnLst/>
              <a:rect l="l" t="t" r="r" b="b"/>
              <a:pathLst>
                <a:path h="977264">
                  <a:moveTo>
                    <a:pt x="0" y="0"/>
                  </a:moveTo>
                  <a:lnTo>
                    <a:pt x="0" y="9768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4171" y="3410712"/>
              <a:ext cx="111251" cy="114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79797" y="2241042"/>
              <a:ext cx="0" cy="1181100"/>
            </a:xfrm>
            <a:custGeom>
              <a:avLst/>
              <a:gdLst/>
              <a:ahLst/>
              <a:cxnLst/>
              <a:rect l="l" t="t" r="r" b="b"/>
              <a:pathLst>
                <a:path h="1181100">
                  <a:moveTo>
                    <a:pt x="0" y="0"/>
                  </a:moveTo>
                  <a:lnTo>
                    <a:pt x="0" y="11811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2667" y="3410712"/>
              <a:ext cx="112776" cy="114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39817" y="2036826"/>
              <a:ext cx="0" cy="1385570"/>
            </a:xfrm>
            <a:custGeom>
              <a:avLst/>
              <a:gdLst/>
              <a:ahLst/>
              <a:cxnLst/>
              <a:rect l="l" t="t" r="r" b="b"/>
              <a:pathLst>
                <a:path h="1385570">
                  <a:moveTo>
                    <a:pt x="0" y="0"/>
                  </a:moveTo>
                  <a:lnTo>
                    <a:pt x="0" y="13853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4211" y="3410712"/>
              <a:ext cx="111251" cy="1143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99837" y="1832610"/>
              <a:ext cx="0" cy="1590040"/>
            </a:xfrm>
            <a:custGeom>
              <a:avLst/>
              <a:gdLst/>
              <a:ahLst/>
              <a:cxnLst/>
              <a:rect l="l" t="t" r="r" b="b"/>
              <a:pathLst>
                <a:path h="1590039">
                  <a:moveTo>
                    <a:pt x="0" y="0"/>
                  </a:moveTo>
                  <a:lnTo>
                    <a:pt x="0" y="158953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96817" y="3541014"/>
            <a:ext cx="1455420" cy="51815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1065"/>
              </a:spcBef>
            </a:pPr>
            <a:r>
              <a:rPr sz="1800" b="1" dirty="0">
                <a:latin typeface="Calibri"/>
                <a:cs typeface="Calibri"/>
              </a:rPr>
              <a:t>MUX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20973" y="3616452"/>
            <a:ext cx="269240" cy="90170"/>
            <a:chOff x="3220973" y="3616452"/>
            <a:chExt cx="269240" cy="90170"/>
          </a:xfrm>
        </p:grpSpPr>
        <p:sp>
          <p:nvSpPr>
            <p:cNvPr id="24" name="object 24"/>
            <p:cNvSpPr/>
            <p:nvPr/>
          </p:nvSpPr>
          <p:spPr>
            <a:xfrm>
              <a:off x="3351275" y="3616452"/>
              <a:ext cx="139065" cy="90170"/>
            </a:xfrm>
            <a:custGeom>
              <a:avLst/>
              <a:gdLst/>
              <a:ahLst/>
              <a:cxnLst/>
              <a:rect l="l" t="t" r="r" b="b"/>
              <a:pathLst>
                <a:path w="139064" h="90170">
                  <a:moveTo>
                    <a:pt x="11811" y="0"/>
                  </a:moveTo>
                  <a:lnTo>
                    <a:pt x="6697" y="10963"/>
                  </a:lnTo>
                  <a:lnTo>
                    <a:pt x="3000" y="22272"/>
                  </a:lnTo>
                  <a:lnTo>
                    <a:pt x="756" y="33843"/>
                  </a:lnTo>
                  <a:lnTo>
                    <a:pt x="0" y="45593"/>
                  </a:lnTo>
                  <a:lnTo>
                    <a:pt x="710" y="56983"/>
                  </a:lnTo>
                  <a:lnTo>
                    <a:pt x="2825" y="68230"/>
                  </a:lnTo>
                  <a:lnTo>
                    <a:pt x="6322" y="79240"/>
                  </a:lnTo>
                  <a:lnTo>
                    <a:pt x="11175" y="89916"/>
                  </a:lnTo>
                  <a:lnTo>
                    <a:pt x="138684" y="45593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20973" y="3665982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16002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220973" y="3756659"/>
            <a:ext cx="269240" cy="90170"/>
            <a:chOff x="3220973" y="3756659"/>
            <a:chExt cx="269240" cy="90170"/>
          </a:xfrm>
        </p:grpSpPr>
        <p:sp>
          <p:nvSpPr>
            <p:cNvPr id="27" name="object 27"/>
            <p:cNvSpPr/>
            <p:nvPr/>
          </p:nvSpPr>
          <p:spPr>
            <a:xfrm>
              <a:off x="3351275" y="3756659"/>
              <a:ext cx="139065" cy="90170"/>
            </a:xfrm>
            <a:custGeom>
              <a:avLst/>
              <a:gdLst/>
              <a:ahLst/>
              <a:cxnLst/>
              <a:rect l="l" t="t" r="r" b="b"/>
              <a:pathLst>
                <a:path w="139064" h="90170">
                  <a:moveTo>
                    <a:pt x="11811" y="0"/>
                  </a:moveTo>
                  <a:lnTo>
                    <a:pt x="6697" y="10963"/>
                  </a:lnTo>
                  <a:lnTo>
                    <a:pt x="3000" y="22272"/>
                  </a:lnTo>
                  <a:lnTo>
                    <a:pt x="756" y="33843"/>
                  </a:lnTo>
                  <a:lnTo>
                    <a:pt x="0" y="45592"/>
                  </a:lnTo>
                  <a:lnTo>
                    <a:pt x="710" y="56983"/>
                  </a:lnTo>
                  <a:lnTo>
                    <a:pt x="2825" y="68230"/>
                  </a:lnTo>
                  <a:lnTo>
                    <a:pt x="6322" y="79240"/>
                  </a:lnTo>
                  <a:lnTo>
                    <a:pt x="11175" y="89915"/>
                  </a:lnTo>
                  <a:lnTo>
                    <a:pt x="138684" y="45592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0973" y="3800093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16002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3351276" y="3892296"/>
            <a:ext cx="139065" cy="94615"/>
          </a:xfrm>
          <a:custGeom>
            <a:avLst/>
            <a:gdLst/>
            <a:ahLst/>
            <a:cxnLst/>
            <a:rect l="l" t="t" r="r" b="b"/>
            <a:pathLst>
              <a:path w="139064" h="94614">
                <a:moveTo>
                  <a:pt x="11811" y="0"/>
                </a:moveTo>
                <a:lnTo>
                  <a:pt x="6697" y="11535"/>
                </a:lnTo>
                <a:lnTo>
                  <a:pt x="3000" y="23415"/>
                </a:lnTo>
                <a:lnTo>
                  <a:pt x="756" y="35558"/>
                </a:lnTo>
                <a:lnTo>
                  <a:pt x="0" y="47878"/>
                </a:lnTo>
                <a:lnTo>
                  <a:pt x="710" y="59840"/>
                </a:lnTo>
                <a:lnTo>
                  <a:pt x="2825" y="71659"/>
                </a:lnTo>
                <a:lnTo>
                  <a:pt x="6322" y="83240"/>
                </a:lnTo>
                <a:lnTo>
                  <a:pt x="11175" y="94487"/>
                </a:lnTo>
                <a:lnTo>
                  <a:pt x="138684" y="47878"/>
                </a:lnTo>
                <a:lnTo>
                  <a:pt x="11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602483" y="3692144"/>
            <a:ext cx="328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SE</a:t>
            </a:r>
            <a:r>
              <a:rPr sz="1200" b="1" spc="-5" dirty="0">
                <a:latin typeface="Calibri"/>
                <a:cs typeface="Calibri"/>
              </a:rPr>
              <a:t>L</a:t>
            </a:r>
            <a:r>
              <a:rPr sz="1200" b="1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75402" y="1687322"/>
            <a:ext cx="1483995" cy="2385060"/>
            <a:chOff x="5375402" y="1687322"/>
            <a:chExt cx="1483995" cy="2385060"/>
          </a:xfrm>
        </p:grpSpPr>
        <p:sp>
          <p:nvSpPr>
            <p:cNvPr id="32" name="object 32"/>
            <p:cNvSpPr/>
            <p:nvPr/>
          </p:nvSpPr>
          <p:spPr>
            <a:xfrm>
              <a:off x="5486400" y="3410711"/>
              <a:ext cx="113030" cy="114300"/>
            </a:xfrm>
            <a:custGeom>
              <a:avLst/>
              <a:gdLst/>
              <a:ahLst/>
              <a:cxnLst/>
              <a:rect l="l" t="t" r="r" b="b"/>
              <a:pathLst>
                <a:path w="113029" h="114300">
                  <a:moveTo>
                    <a:pt x="57150" y="0"/>
                  </a:moveTo>
                  <a:lnTo>
                    <a:pt x="42451" y="617"/>
                  </a:lnTo>
                  <a:lnTo>
                    <a:pt x="27955" y="2460"/>
                  </a:lnTo>
                  <a:lnTo>
                    <a:pt x="13769" y="5518"/>
                  </a:lnTo>
                  <a:lnTo>
                    <a:pt x="0" y="9778"/>
                  </a:lnTo>
                  <a:lnTo>
                    <a:pt x="57150" y="114300"/>
                  </a:lnTo>
                  <a:lnTo>
                    <a:pt x="112775" y="9271"/>
                  </a:lnTo>
                  <a:lnTo>
                    <a:pt x="99387" y="5250"/>
                  </a:lnTo>
                  <a:lnTo>
                    <a:pt x="85582" y="2349"/>
                  </a:lnTo>
                  <a:lnTo>
                    <a:pt x="71467" y="591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42026" y="326516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56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1660" y="3410711"/>
              <a:ext cx="112775" cy="1143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717286" y="3059430"/>
              <a:ext cx="0" cy="363220"/>
            </a:xfrm>
            <a:custGeom>
              <a:avLst/>
              <a:gdLst/>
              <a:ahLst/>
              <a:cxnLst/>
              <a:rect l="l" t="t" r="r" b="b"/>
              <a:pathLst>
                <a:path h="363220">
                  <a:moveTo>
                    <a:pt x="0" y="0"/>
                  </a:moveTo>
                  <a:lnTo>
                    <a:pt x="0" y="36271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1680" y="3410711"/>
              <a:ext cx="111252" cy="1143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875782" y="2856738"/>
              <a:ext cx="0" cy="565785"/>
            </a:xfrm>
            <a:custGeom>
              <a:avLst/>
              <a:gdLst/>
              <a:ahLst/>
              <a:cxnLst/>
              <a:rect l="l" t="t" r="r" b="b"/>
              <a:pathLst>
                <a:path h="565785">
                  <a:moveTo>
                    <a:pt x="0" y="0"/>
                  </a:moveTo>
                  <a:lnTo>
                    <a:pt x="0" y="5654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3224" y="3410711"/>
              <a:ext cx="109727" cy="1143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035802" y="2650997"/>
              <a:ext cx="0" cy="771525"/>
            </a:xfrm>
            <a:custGeom>
              <a:avLst/>
              <a:gdLst/>
              <a:ahLst/>
              <a:cxnLst/>
              <a:rect l="l" t="t" r="r" b="b"/>
              <a:pathLst>
                <a:path h="771525">
                  <a:moveTo>
                    <a:pt x="0" y="0"/>
                  </a:moveTo>
                  <a:lnTo>
                    <a:pt x="0" y="77114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8484" y="3410711"/>
              <a:ext cx="109727" cy="1143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212586" y="2445258"/>
              <a:ext cx="0" cy="977265"/>
            </a:xfrm>
            <a:custGeom>
              <a:avLst/>
              <a:gdLst/>
              <a:ahLst/>
              <a:cxnLst/>
              <a:rect l="l" t="t" r="r" b="b"/>
              <a:pathLst>
                <a:path h="977264">
                  <a:moveTo>
                    <a:pt x="0" y="0"/>
                  </a:moveTo>
                  <a:lnTo>
                    <a:pt x="0" y="9768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8504" y="3410711"/>
              <a:ext cx="109728" cy="1143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372606" y="2241041"/>
              <a:ext cx="0" cy="1181100"/>
            </a:xfrm>
            <a:custGeom>
              <a:avLst/>
              <a:gdLst/>
              <a:ahLst/>
              <a:cxnLst/>
              <a:rect l="l" t="t" r="r" b="b"/>
              <a:pathLst>
                <a:path h="1181100">
                  <a:moveTo>
                    <a:pt x="0" y="0"/>
                  </a:moveTo>
                  <a:lnTo>
                    <a:pt x="0" y="11811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00" y="3410711"/>
              <a:ext cx="111251" cy="1143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532626" y="2036826"/>
              <a:ext cx="0" cy="1385570"/>
            </a:xfrm>
            <a:custGeom>
              <a:avLst/>
              <a:gdLst/>
              <a:ahLst/>
              <a:cxnLst/>
              <a:rect l="l" t="t" r="r" b="b"/>
              <a:pathLst>
                <a:path h="1385570">
                  <a:moveTo>
                    <a:pt x="0" y="0"/>
                  </a:moveTo>
                  <a:lnTo>
                    <a:pt x="0" y="13853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2260" y="3410711"/>
              <a:ext cx="112775" cy="1143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707886" y="1700022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88102" y="3541014"/>
              <a:ext cx="1458595" cy="518159"/>
            </a:xfrm>
            <a:custGeom>
              <a:avLst/>
              <a:gdLst/>
              <a:ahLst/>
              <a:cxnLst/>
              <a:rect l="l" t="t" r="r" b="b"/>
              <a:pathLst>
                <a:path w="1458595" h="518160">
                  <a:moveTo>
                    <a:pt x="0" y="518160"/>
                  </a:moveTo>
                  <a:lnTo>
                    <a:pt x="1458468" y="518160"/>
                  </a:lnTo>
                  <a:lnTo>
                    <a:pt x="1458468" y="0"/>
                  </a:lnTo>
                  <a:lnTo>
                    <a:pt x="0" y="0"/>
                  </a:lnTo>
                  <a:lnTo>
                    <a:pt x="0" y="51816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030982" y="3587877"/>
            <a:ext cx="4292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925" algn="l"/>
              </a:tabLst>
            </a:pPr>
            <a:r>
              <a:rPr sz="2400" b="1" dirty="0">
                <a:latin typeface="Calibri"/>
                <a:cs typeface="Calibri"/>
              </a:rPr>
              <a:t>{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43142" y="3663822"/>
            <a:ext cx="50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MUX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67143" y="3616452"/>
            <a:ext cx="269875" cy="370840"/>
            <a:chOff x="6867143" y="3616452"/>
            <a:chExt cx="269875" cy="370840"/>
          </a:xfrm>
        </p:grpSpPr>
        <p:sp>
          <p:nvSpPr>
            <p:cNvPr id="52" name="object 52"/>
            <p:cNvSpPr/>
            <p:nvPr/>
          </p:nvSpPr>
          <p:spPr>
            <a:xfrm>
              <a:off x="6867143" y="3616452"/>
              <a:ext cx="139065" cy="90170"/>
            </a:xfrm>
            <a:custGeom>
              <a:avLst/>
              <a:gdLst/>
              <a:ahLst/>
              <a:cxnLst/>
              <a:rect l="l" t="t" r="r" b="b"/>
              <a:pathLst>
                <a:path w="139065" h="90170">
                  <a:moveTo>
                    <a:pt x="126491" y="0"/>
                  </a:moveTo>
                  <a:lnTo>
                    <a:pt x="0" y="45593"/>
                  </a:lnTo>
                  <a:lnTo>
                    <a:pt x="127126" y="89916"/>
                  </a:lnTo>
                  <a:lnTo>
                    <a:pt x="132147" y="79240"/>
                  </a:lnTo>
                  <a:lnTo>
                    <a:pt x="135763" y="68230"/>
                  </a:lnTo>
                  <a:lnTo>
                    <a:pt x="137949" y="56983"/>
                  </a:lnTo>
                  <a:lnTo>
                    <a:pt x="138683" y="45593"/>
                  </a:lnTo>
                  <a:lnTo>
                    <a:pt x="137904" y="33843"/>
                  </a:lnTo>
                  <a:lnTo>
                    <a:pt x="135588" y="22272"/>
                  </a:lnTo>
                  <a:lnTo>
                    <a:pt x="131772" y="10963"/>
                  </a:lnTo>
                  <a:lnTo>
                    <a:pt x="126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63917" y="3665982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16002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67143" y="3747516"/>
              <a:ext cx="139065" cy="93345"/>
            </a:xfrm>
            <a:custGeom>
              <a:avLst/>
              <a:gdLst/>
              <a:ahLst/>
              <a:cxnLst/>
              <a:rect l="l" t="t" r="r" b="b"/>
              <a:pathLst>
                <a:path w="139065" h="93345">
                  <a:moveTo>
                    <a:pt x="126491" y="0"/>
                  </a:moveTo>
                  <a:lnTo>
                    <a:pt x="0" y="47116"/>
                  </a:lnTo>
                  <a:lnTo>
                    <a:pt x="127126" y="92963"/>
                  </a:lnTo>
                  <a:lnTo>
                    <a:pt x="132147" y="81907"/>
                  </a:lnTo>
                  <a:lnTo>
                    <a:pt x="135763" y="70516"/>
                  </a:lnTo>
                  <a:lnTo>
                    <a:pt x="137949" y="58888"/>
                  </a:lnTo>
                  <a:lnTo>
                    <a:pt x="138683" y="47116"/>
                  </a:lnTo>
                  <a:lnTo>
                    <a:pt x="137904" y="34986"/>
                  </a:lnTo>
                  <a:lnTo>
                    <a:pt x="135588" y="23034"/>
                  </a:lnTo>
                  <a:lnTo>
                    <a:pt x="131772" y="11344"/>
                  </a:lnTo>
                  <a:lnTo>
                    <a:pt x="126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63917" y="3800094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16002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67143" y="3892296"/>
              <a:ext cx="139065" cy="94615"/>
            </a:xfrm>
            <a:custGeom>
              <a:avLst/>
              <a:gdLst/>
              <a:ahLst/>
              <a:cxnLst/>
              <a:rect l="l" t="t" r="r" b="b"/>
              <a:pathLst>
                <a:path w="139065" h="94614">
                  <a:moveTo>
                    <a:pt x="126491" y="0"/>
                  </a:moveTo>
                  <a:lnTo>
                    <a:pt x="0" y="47878"/>
                  </a:lnTo>
                  <a:lnTo>
                    <a:pt x="127126" y="94487"/>
                  </a:lnTo>
                  <a:lnTo>
                    <a:pt x="132147" y="83240"/>
                  </a:lnTo>
                  <a:lnTo>
                    <a:pt x="135763" y="71659"/>
                  </a:lnTo>
                  <a:lnTo>
                    <a:pt x="137949" y="59840"/>
                  </a:lnTo>
                  <a:lnTo>
                    <a:pt x="138683" y="47878"/>
                  </a:lnTo>
                  <a:lnTo>
                    <a:pt x="137904" y="35558"/>
                  </a:lnTo>
                  <a:lnTo>
                    <a:pt x="135588" y="23415"/>
                  </a:lnTo>
                  <a:lnTo>
                    <a:pt x="131772" y="11535"/>
                  </a:lnTo>
                  <a:lnTo>
                    <a:pt x="126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925818" y="3530345"/>
            <a:ext cx="751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6379" algn="l"/>
              </a:tabLst>
            </a:pPr>
            <a:r>
              <a:rPr sz="2700" b="1" u="heavy" baseline="-1388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3600" b="1" baseline="-8101" dirty="0">
                <a:latin typeface="Calibri"/>
                <a:cs typeface="Calibri"/>
              </a:rPr>
              <a:t>}</a:t>
            </a:r>
            <a:r>
              <a:rPr sz="3600" b="1" spc="-165" baseline="-8101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</a:t>
            </a:r>
            <a:r>
              <a:rPr sz="1200" b="1" spc="-5" dirty="0">
                <a:latin typeface="Calibri"/>
                <a:cs typeface="Calibri"/>
              </a:rPr>
              <a:t>L</a:t>
            </a:r>
            <a:r>
              <a:rPr sz="1200" b="1" dirty="0"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177284" y="4053078"/>
            <a:ext cx="111760" cy="626110"/>
            <a:chOff x="4177284" y="4053078"/>
            <a:chExt cx="111760" cy="626110"/>
          </a:xfrm>
        </p:grpSpPr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77284" y="4565904"/>
              <a:ext cx="111251" cy="11277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231386" y="4053078"/>
              <a:ext cx="0" cy="524510"/>
            </a:xfrm>
            <a:custGeom>
              <a:avLst/>
              <a:gdLst/>
              <a:ahLst/>
              <a:cxnLst/>
              <a:rect l="l" t="t" r="r" b="b"/>
              <a:pathLst>
                <a:path h="524510">
                  <a:moveTo>
                    <a:pt x="0" y="0"/>
                  </a:moveTo>
                  <a:lnTo>
                    <a:pt x="0" y="5242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6068567" y="4040378"/>
            <a:ext cx="113030" cy="638810"/>
            <a:chOff x="6068567" y="4040378"/>
            <a:chExt cx="113030" cy="638810"/>
          </a:xfrm>
        </p:grpSpPr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8567" y="4565904"/>
              <a:ext cx="112776" cy="11277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125717" y="4053078"/>
              <a:ext cx="0" cy="524510"/>
            </a:xfrm>
            <a:custGeom>
              <a:avLst/>
              <a:gdLst/>
              <a:ahLst/>
              <a:cxnLst/>
              <a:rect l="l" t="t" r="r" b="b"/>
              <a:pathLst>
                <a:path h="524510">
                  <a:moveTo>
                    <a:pt x="0" y="0"/>
                  </a:moveTo>
                  <a:lnTo>
                    <a:pt x="0" y="5242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816858" y="4696205"/>
            <a:ext cx="2941320" cy="8674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R="307340" algn="ctr">
              <a:lnSpc>
                <a:spcPct val="100000"/>
              </a:lnSpc>
            </a:pPr>
            <a:r>
              <a:rPr sz="1800" b="1" spc="-20" dirty="0">
                <a:latin typeface="Calibri"/>
                <a:cs typeface="Calibri"/>
              </a:rPr>
              <a:t>ALU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531870" y="4837176"/>
            <a:ext cx="278130" cy="224154"/>
            <a:chOff x="3531870" y="4837176"/>
            <a:chExt cx="278130" cy="224154"/>
          </a:xfrm>
        </p:grpSpPr>
        <p:sp>
          <p:nvSpPr>
            <p:cNvPr id="66" name="object 66"/>
            <p:cNvSpPr/>
            <p:nvPr/>
          </p:nvSpPr>
          <p:spPr>
            <a:xfrm>
              <a:off x="3671316" y="4837176"/>
              <a:ext cx="139065" cy="91440"/>
            </a:xfrm>
            <a:custGeom>
              <a:avLst/>
              <a:gdLst/>
              <a:ahLst/>
              <a:cxnLst/>
              <a:rect l="l" t="t" r="r" b="b"/>
              <a:pathLst>
                <a:path w="139064" h="91439">
                  <a:moveTo>
                    <a:pt x="11811" y="0"/>
                  </a:moveTo>
                  <a:lnTo>
                    <a:pt x="6697" y="11154"/>
                  </a:lnTo>
                  <a:lnTo>
                    <a:pt x="3000" y="22653"/>
                  </a:lnTo>
                  <a:lnTo>
                    <a:pt x="756" y="34415"/>
                  </a:lnTo>
                  <a:lnTo>
                    <a:pt x="0" y="46355"/>
                  </a:lnTo>
                  <a:lnTo>
                    <a:pt x="710" y="57935"/>
                  </a:lnTo>
                  <a:lnTo>
                    <a:pt x="2825" y="69373"/>
                  </a:lnTo>
                  <a:lnTo>
                    <a:pt x="6322" y="80573"/>
                  </a:lnTo>
                  <a:lnTo>
                    <a:pt x="11175" y="91440"/>
                  </a:lnTo>
                  <a:lnTo>
                    <a:pt x="138684" y="46355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31870" y="4885182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15849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71316" y="4969764"/>
              <a:ext cx="139065" cy="91440"/>
            </a:xfrm>
            <a:custGeom>
              <a:avLst/>
              <a:gdLst/>
              <a:ahLst/>
              <a:cxnLst/>
              <a:rect l="l" t="t" r="r" b="b"/>
              <a:pathLst>
                <a:path w="139064" h="91439">
                  <a:moveTo>
                    <a:pt x="11811" y="0"/>
                  </a:moveTo>
                  <a:lnTo>
                    <a:pt x="6697" y="11154"/>
                  </a:lnTo>
                  <a:lnTo>
                    <a:pt x="3000" y="22653"/>
                  </a:lnTo>
                  <a:lnTo>
                    <a:pt x="756" y="34415"/>
                  </a:lnTo>
                  <a:lnTo>
                    <a:pt x="0" y="46355"/>
                  </a:lnTo>
                  <a:lnTo>
                    <a:pt x="710" y="57935"/>
                  </a:lnTo>
                  <a:lnTo>
                    <a:pt x="2825" y="69373"/>
                  </a:lnTo>
                  <a:lnTo>
                    <a:pt x="6322" y="80573"/>
                  </a:lnTo>
                  <a:lnTo>
                    <a:pt x="11175" y="91440"/>
                  </a:lnTo>
                  <a:lnTo>
                    <a:pt x="138684" y="46355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41014" y="5017770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15849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3541014" y="5113020"/>
            <a:ext cx="269240" cy="226060"/>
            <a:chOff x="3541014" y="5113020"/>
            <a:chExt cx="269240" cy="226060"/>
          </a:xfrm>
        </p:grpSpPr>
        <p:sp>
          <p:nvSpPr>
            <p:cNvPr id="71" name="object 71"/>
            <p:cNvSpPr/>
            <p:nvPr/>
          </p:nvSpPr>
          <p:spPr>
            <a:xfrm>
              <a:off x="3671316" y="5113020"/>
              <a:ext cx="139065" cy="94615"/>
            </a:xfrm>
            <a:custGeom>
              <a:avLst/>
              <a:gdLst/>
              <a:ahLst/>
              <a:cxnLst/>
              <a:rect l="l" t="t" r="r" b="b"/>
              <a:pathLst>
                <a:path w="139064" h="94614">
                  <a:moveTo>
                    <a:pt x="11811" y="0"/>
                  </a:moveTo>
                  <a:lnTo>
                    <a:pt x="6697" y="11535"/>
                  </a:lnTo>
                  <a:lnTo>
                    <a:pt x="3000" y="23415"/>
                  </a:lnTo>
                  <a:lnTo>
                    <a:pt x="756" y="35558"/>
                  </a:lnTo>
                  <a:lnTo>
                    <a:pt x="0" y="47878"/>
                  </a:lnTo>
                  <a:lnTo>
                    <a:pt x="710" y="59840"/>
                  </a:lnTo>
                  <a:lnTo>
                    <a:pt x="2825" y="71659"/>
                  </a:lnTo>
                  <a:lnTo>
                    <a:pt x="6322" y="83240"/>
                  </a:lnTo>
                  <a:lnTo>
                    <a:pt x="11175" y="94487"/>
                  </a:lnTo>
                  <a:lnTo>
                    <a:pt x="138684" y="47878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41014" y="5164074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15849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671316" y="5247132"/>
              <a:ext cx="139065" cy="91440"/>
            </a:xfrm>
            <a:custGeom>
              <a:avLst/>
              <a:gdLst/>
              <a:ahLst/>
              <a:cxnLst/>
              <a:rect l="l" t="t" r="r" b="b"/>
              <a:pathLst>
                <a:path w="139064" h="91439">
                  <a:moveTo>
                    <a:pt x="11811" y="0"/>
                  </a:moveTo>
                  <a:lnTo>
                    <a:pt x="6697" y="11154"/>
                  </a:lnTo>
                  <a:lnTo>
                    <a:pt x="3000" y="22653"/>
                  </a:lnTo>
                  <a:lnTo>
                    <a:pt x="756" y="34415"/>
                  </a:lnTo>
                  <a:lnTo>
                    <a:pt x="0" y="46355"/>
                  </a:lnTo>
                  <a:lnTo>
                    <a:pt x="710" y="57935"/>
                  </a:lnTo>
                  <a:lnTo>
                    <a:pt x="2825" y="69373"/>
                  </a:lnTo>
                  <a:lnTo>
                    <a:pt x="6322" y="80573"/>
                  </a:lnTo>
                  <a:lnTo>
                    <a:pt x="11175" y="91440"/>
                  </a:lnTo>
                  <a:lnTo>
                    <a:pt x="138684" y="46355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41014" y="5287518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15849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3541014" y="5391911"/>
            <a:ext cx="269240" cy="91440"/>
            <a:chOff x="3541014" y="5391911"/>
            <a:chExt cx="269240" cy="91440"/>
          </a:xfrm>
        </p:grpSpPr>
        <p:sp>
          <p:nvSpPr>
            <p:cNvPr id="76" name="object 76"/>
            <p:cNvSpPr/>
            <p:nvPr/>
          </p:nvSpPr>
          <p:spPr>
            <a:xfrm>
              <a:off x="3671316" y="5391911"/>
              <a:ext cx="139065" cy="91440"/>
            </a:xfrm>
            <a:custGeom>
              <a:avLst/>
              <a:gdLst/>
              <a:ahLst/>
              <a:cxnLst/>
              <a:rect l="l" t="t" r="r" b="b"/>
              <a:pathLst>
                <a:path w="139064" h="91439">
                  <a:moveTo>
                    <a:pt x="11811" y="0"/>
                  </a:moveTo>
                  <a:lnTo>
                    <a:pt x="6697" y="11154"/>
                  </a:lnTo>
                  <a:lnTo>
                    <a:pt x="3000" y="22653"/>
                  </a:lnTo>
                  <a:lnTo>
                    <a:pt x="756" y="34415"/>
                  </a:lnTo>
                  <a:lnTo>
                    <a:pt x="0" y="46354"/>
                  </a:lnTo>
                  <a:lnTo>
                    <a:pt x="710" y="57935"/>
                  </a:lnTo>
                  <a:lnTo>
                    <a:pt x="2825" y="69373"/>
                  </a:lnTo>
                  <a:lnTo>
                    <a:pt x="6322" y="80573"/>
                  </a:lnTo>
                  <a:lnTo>
                    <a:pt x="11175" y="91440"/>
                  </a:lnTo>
                  <a:lnTo>
                    <a:pt x="138684" y="46354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41014" y="5439917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15849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945383" y="5041772"/>
            <a:ext cx="295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-5" dirty="0">
                <a:latin typeface="Calibri"/>
                <a:cs typeface="Calibri"/>
              </a:rPr>
              <a:t>PR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411473" y="4903470"/>
            <a:ext cx="64135" cy="528955"/>
          </a:xfrm>
          <a:custGeom>
            <a:avLst/>
            <a:gdLst/>
            <a:ahLst/>
            <a:cxnLst/>
            <a:rect l="l" t="t" r="r" b="b"/>
            <a:pathLst>
              <a:path w="64135" h="528954">
                <a:moveTo>
                  <a:pt x="0" y="265175"/>
                </a:moveTo>
                <a:lnTo>
                  <a:pt x="2201" y="195932"/>
                </a:lnTo>
                <a:lnTo>
                  <a:pt x="8429" y="133462"/>
                </a:lnTo>
                <a:lnTo>
                  <a:pt x="18113" y="80200"/>
                </a:lnTo>
                <a:lnTo>
                  <a:pt x="30686" y="38579"/>
                </a:lnTo>
                <a:lnTo>
                  <a:pt x="45581" y="11034"/>
                </a:lnTo>
                <a:lnTo>
                  <a:pt x="62229" y="0"/>
                </a:lnTo>
              </a:path>
              <a:path w="64135" h="528954">
                <a:moveTo>
                  <a:pt x="64008" y="528827"/>
                </a:moveTo>
                <a:lnTo>
                  <a:pt x="31721" y="492618"/>
                </a:lnTo>
                <a:lnTo>
                  <a:pt x="18764" y="451151"/>
                </a:lnTo>
                <a:lnTo>
                  <a:pt x="8748" y="397481"/>
                </a:lnTo>
                <a:lnTo>
                  <a:pt x="2289" y="334138"/>
                </a:lnTo>
                <a:lnTo>
                  <a:pt x="0" y="26365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01517" y="2030729"/>
            <a:ext cx="3538854" cy="1228725"/>
          </a:xfrm>
          <a:custGeom>
            <a:avLst/>
            <a:gdLst/>
            <a:ahLst/>
            <a:cxnLst/>
            <a:rect l="l" t="t" r="r" b="b"/>
            <a:pathLst>
              <a:path w="3538854" h="1228725">
                <a:moveTo>
                  <a:pt x="0" y="0"/>
                </a:moveTo>
                <a:lnTo>
                  <a:pt x="3538728" y="0"/>
                </a:lnTo>
              </a:path>
              <a:path w="3538854" h="1228725">
                <a:moveTo>
                  <a:pt x="0" y="204216"/>
                </a:moveTo>
                <a:lnTo>
                  <a:pt x="3364992" y="204216"/>
                </a:lnTo>
              </a:path>
              <a:path w="3538854" h="1228725">
                <a:moveTo>
                  <a:pt x="0" y="409956"/>
                </a:moveTo>
                <a:lnTo>
                  <a:pt x="3204972" y="409956"/>
                </a:lnTo>
              </a:path>
              <a:path w="3538854" h="1228725">
                <a:moveTo>
                  <a:pt x="0" y="614172"/>
                </a:moveTo>
                <a:lnTo>
                  <a:pt x="3020568" y="620268"/>
                </a:lnTo>
              </a:path>
              <a:path w="3538854" h="1228725">
                <a:moveTo>
                  <a:pt x="0" y="819912"/>
                </a:moveTo>
                <a:lnTo>
                  <a:pt x="2868168" y="819912"/>
                </a:lnTo>
              </a:path>
              <a:path w="3538854" h="1228725">
                <a:moveTo>
                  <a:pt x="0" y="1022604"/>
                </a:moveTo>
                <a:lnTo>
                  <a:pt x="2737104" y="1022604"/>
                </a:lnTo>
              </a:path>
              <a:path w="3538854" h="1228725">
                <a:moveTo>
                  <a:pt x="0" y="1228344"/>
                </a:moveTo>
                <a:lnTo>
                  <a:pt x="2532887" y="122834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019807" y="1950465"/>
            <a:ext cx="957580" cy="435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marR="415925" algn="ctr">
              <a:lnSpc>
                <a:spcPct val="112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R1  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007107" y="2358389"/>
            <a:ext cx="982980" cy="2108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R="45085" algn="ctr">
              <a:lnSpc>
                <a:spcPts val="1380"/>
              </a:lnSpc>
              <a:spcBef>
                <a:spcPts val="275"/>
              </a:spcBef>
            </a:pPr>
            <a:r>
              <a:rPr sz="1200" b="1" spc="-5" dirty="0">
                <a:latin typeface="Calibri"/>
                <a:cs typeface="Calibri"/>
              </a:rPr>
              <a:t>R3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007107" y="2568701"/>
            <a:ext cx="982980" cy="2120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R="45085" algn="ctr">
              <a:lnSpc>
                <a:spcPts val="1435"/>
              </a:lnSpc>
              <a:spcBef>
                <a:spcPts val="229"/>
              </a:spcBef>
            </a:pPr>
            <a:r>
              <a:rPr sz="1200" b="1" spc="-5" dirty="0">
                <a:latin typeface="Calibri"/>
                <a:cs typeface="Calibri"/>
              </a:rPr>
              <a:t>R4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07107" y="2780538"/>
            <a:ext cx="982980" cy="2730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45085" algn="ctr">
              <a:lnSpc>
                <a:spcPct val="100000"/>
              </a:lnSpc>
              <a:spcBef>
                <a:spcPts val="175"/>
              </a:spcBef>
            </a:pPr>
            <a:r>
              <a:rPr sz="1200" b="1" spc="-5" dirty="0">
                <a:latin typeface="Calibri"/>
                <a:cs typeface="Calibri"/>
              </a:rPr>
              <a:t>R5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007107" y="3053333"/>
            <a:ext cx="982980" cy="2057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5085" algn="ctr">
              <a:lnSpc>
                <a:spcPts val="1095"/>
              </a:lnSpc>
            </a:pPr>
            <a:r>
              <a:rPr sz="1200" b="1" spc="-5" dirty="0">
                <a:latin typeface="Calibri"/>
                <a:cs typeface="Calibri"/>
              </a:rPr>
              <a:t>R6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007107" y="3259073"/>
            <a:ext cx="982980" cy="1403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5085" algn="ctr">
              <a:lnSpc>
                <a:spcPts val="1075"/>
              </a:lnSpc>
            </a:pPr>
            <a:r>
              <a:rPr sz="1200" b="1" spc="-5" dirty="0">
                <a:latin typeface="Calibri"/>
                <a:cs typeface="Calibri"/>
              </a:rPr>
              <a:t>R7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500122" y="1826514"/>
            <a:ext cx="4197350" cy="2329180"/>
          </a:xfrm>
          <a:custGeom>
            <a:avLst/>
            <a:gdLst/>
            <a:ahLst/>
            <a:cxnLst/>
            <a:rect l="l" t="t" r="r" b="b"/>
            <a:pathLst>
              <a:path w="4197350" h="2329179">
                <a:moveTo>
                  <a:pt x="2305812" y="0"/>
                </a:moveTo>
                <a:lnTo>
                  <a:pt x="4197096" y="0"/>
                </a:lnTo>
              </a:path>
              <a:path w="4197350" h="2329179">
                <a:moveTo>
                  <a:pt x="0" y="1571244"/>
                </a:moveTo>
                <a:lnTo>
                  <a:pt x="0" y="23286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516116" y="1431163"/>
            <a:ext cx="36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I</a:t>
            </a:r>
            <a:r>
              <a:rPr sz="1200" b="1" spc="5" dirty="0">
                <a:latin typeface="Calibri"/>
                <a:cs typeface="Calibri"/>
              </a:rPr>
              <a:t>npu</a:t>
            </a:r>
            <a:r>
              <a:rPr sz="1200" b="1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007107" y="4155185"/>
            <a:ext cx="982980" cy="3860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67640" marR="290195" indent="126364">
              <a:lnSpc>
                <a:spcPts val="1310"/>
              </a:lnSpc>
              <a:spcBef>
                <a:spcPts val="320"/>
              </a:spcBef>
            </a:pPr>
            <a:r>
              <a:rPr sz="1200" b="1" dirty="0">
                <a:latin typeface="Calibri"/>
                <a:cs typeface="Calibri"/>
              </a:rPr>
              <a:t>3 x 8 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</a:t>
            </a:r>
            <a:r>
              <a:rPr sz="1200" b="1" spc="-5" dirty="0">
                <a:latin typeface="Calibri"/>
                <a:cs typeface="Calibri"/>
              </a:rPr>
              <a:t>ec</a:t>
            </a:r>
            <a:r>
              <a:rPr sz="1200" b="1" dirty="0">
                <a:latin typeface="Calibri"/>
                <a:cs typeface="Calibri"/>
              </a:rPr>
              <a:t>od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269235" y="4546091"/>
            <a:ext cx="445134" cy="212090"/>
            <a:chOff x="2269235" y="4546091"/>
            <a:chExt cx="445134" cy="212090"/>
          </a:xfrm>
        </p:grpSpPr>
        <p:sp>
          <p:nvSpPr>
            <p:cNvPr id="91" name="object 91"/>
            <p:cNvSpPr/>
            <p:nvPr/>
          </p:nvSpPr>
          <p:spPr>
            <a:xfrm>
              <a:off x="2269235" y="4546091"/>
              <a:ext cx="109855" cy="113030"/>
            </a:xfrm>
            <a:custGeom>
              <a:avLst/>
              <a:gdLst/>
              <a:ahLst/>
              <a:cxnLst/>
              <a:rect l="l" t="t" r="r" b="b"/>
              <a:pathLst>
                <a:path w="109855" h="113029">
                  <a:moveTo>
                    <a:pt x="55625" y="0"/>
                  </a:moveTo>
                  <a:lnTo>
                    <a:pt x="0" y="102869"/>
                  </a:lnTo>
                  <a:lnTo>
                    <a:pt x="13388" y="107150"/>
                  </a:lnTo>
                  <a:lnTo>
                    <a:pt x="27193" y="110251"/>
                  </a:lnTo>
                  <a:lnTo>
                    <a:pt x="41308" y="112139"/>
                  </a:lnTo>
                  <a:lnTo>
                    <a:pt x="55625" y="112775"/>
                  </a:lnTo>
                  <a:lnTo>
                    <a:pt x="69562" y="112182"/>
                  </a:lnTo>
                  <a:lnTo>
                    <a:pt x="83296" y="110410"/>
                  </a:lnTo>
                  <a:lnTo>
                    <a:pt x="96720" y="107471"/>
                  </a:lnTo>
                  <a:lnTo>
                    <a:pt x="109727" y="103377"/>
                  </a:lnTo>
                  <a:lnTo>
                    <a:pt x="55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24861" y="4648961"/>
              <a:ext cx="0" cy="96520"/>
            </a:xfrm>
            <a:custGeom>
              <a:avLst/>
              <a:gdLst/>
              <a:ahLst/>
              <a:cxnLst/>
              <a:rect l="l" t="t" r="r" b="b"/>
              <a:pathLst>
                <a:path h="96520">
                  <a:moveTo>
                    <a:pt x="0" y="0"/>
                  </a:moveTo>
                  <a:lnTo>
                    <a:pt x="0" y="9601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442971" y="4546091"/>
              <a:ext cx="111760" cy="113030"/>
            </a:xfrm>
            <a:custGeom>
              <a:avLst/>
              <a:gdLst/>
              <a:ahLst/>
              <a:cxnLst/>
              <a:rect l="l" t="t" r="r" b="b"/>
              <a:pathLst>
                <a:path w="111760" h="113029">
                  <a:moveTo>
                    <a:pt x="56387" y="0"/>
                  </a:moveTo>
                  <a:lnTo>
                    <a:pt x="0" y="102869"/>
                  </a:lnTo>
                  <a:lnTo>
                    <a:pt x="13579" y="107150"/>
                  </a:lnTo>
                  <a:lnTo>
                    <a:pt x="27574" y="110251"/>
                  </a:lnTo>
                  <a:lnTo>
                    <a:pt x="41880" y="112139"/>
                  </a:lnTo>
                  <a:lnTo>
                    <a:pt x="56387" y="112775"/>
                  </a:lnTo>
                  <a:lnTo>
                    <a:pt x="70514" y="112182"/>
                  </a:lnTo>
                  <a:lnTo>
                    <a:pt x="84439" y="110410"/>
                  </a:lnTo>
                  <a:lnTo>
                    <a:pt x="98053" y="107471"/>
                  </a:lnTo>
                  <a:lnTo>
                    <a:pt x="111251" y="103377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00121" y="4642865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02991" y="4546091"/>
              <a:ext cx="111760" cy="113030"/>
            </a:xfrm>
            <a:custGeom>
              <a:avLst/>
              <a:gdLst/>
              <a:ahLst/>
              <a:cxnLst/>
              <a:rect l="l" t="t" r="r" b="b"/>
              <a:pathLst>
                <a:path w="111760" h="113029">
                  <a:moveTo>
                    <a:pt x="56387" y="0"/>
                  </a:moveTo>
                  <a:lnTo>
                    <a:pt x="0" y="102869"/>
                  </a:lnTo>
                  <a:lnTo>
                    <a:pt x="13579" y="107150"/>
                  </a:lnTo>
                  <a:lnTo>
                    <a:pt x="27574" y="110251"/>
                  </a:lnTo>
                  <a:lnTo>
                    <a:pt x="41880" y="112139"/>
                  </a:lnTo>
                  <a:lnTo>
                    <a:pt x="56387" y="112775"/>
                  </a:lnTo>
                  <a:lnTo>
                    <a:pt x="70514" y="112182"/>
                  </a:lnTo>
                  <a:lnTo>
                    <a:pt x="84439" y="110410"/>
                  </a:lnTo>
                  <a:lnTo>
                    <a:pt x="98053" y="107471"/>
                  </a:lnTo>
                  <a:lnTo>
                    <a:pt x="111251" y="103377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58617" y="4636769"/>
              <a:ext cx="0" cy="108585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82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2292857" y="4860797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SE</a:t>
            </a:r>
            <a:r>
              <a:rPr sz="1200" b="1" spc="-5" dirty="0">
                <a:latin typeface="Calibri"/>
                <a:cs typeface="Calibri"/>
              </a:rPr>
              <a:t>L</a:t>
            </a:r>
            <a:r>
              <a:rPr sz="1200" b="1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8" name="object 9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27490" y="4786071"/>
            <a:ext cx="337927" cy="84124"/>
          </a:xfrm>
          <a:prstGeom prst="rect">
            <a:avLst/>
          </a:prstGeom>
        </p:spPr>
      </p:pic>
      <p:sp>
        <p:nvSpPr>
          <p:cNvPr id="99" name="object 99"/>
          <p:cNvSpPr txBox="1"/>
          <p:nvPr/>
        </p:nvSpPr>
        <p:spPr>
          <a:xfrm>
            <a:off x="1765554" y="3434841"/>
            <a:ext cx="528320" cy="3371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indent="115570">
              <a:lnSpc>
                <a:spcPct val="70300"/>
              </a:lnSpc>
              <a:spcBef>
                <a:spcPts val="525"/>
              </a:spcBef>
            </a:pPr>
            <a:r>
              <a:rPr sz="1200" b="1" spc="-5" dirty="0">
                <a:latin typeface="Calibri"/>
                <a:cs typeface="Calibri"/>
              </a:rPr>
              <a:t>Load </a:t>
            </a:r>
            <a:r>
              <a:rPr sz="1200" b="1" dirty="0">
                <a:latin typeface="Calibri"/>
                <a:cs typeface="Calibri"/>
              </a:rPr>
              <a:t> (7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lines)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633982" y="1662938"/>
            <a:ext cx="3645535" cy="4390390"/>
            <a:chOff x="1633982" y="1662938"/>
            <a:chExt cx="3645535" cy="4390390"/>
          </a:xfrm>
        </p:grpSpPr>
        <p:sp>
          <p:nvSpPr>
            <p:cNvPr id="101" name="object 101"/>
            <p:cNvSpPr/>
            <p:nvPr/>
          </p:nvSpPr>
          <p:spPr>
            <a:xfrm>
              <a:off x="1865376" y="1984248"/>
              <a:ext cx="139065" cy="94615"/>
            </a:xfrm>
            <a:custGeom>
              <a:avLst/>
              <a:gdLst/>
              <a:ahLst/>
              <a:cxnLst/>
              <a:rect l="l" t="t" r="r" b="b"/>
              <a:pathLst>
                <a:path w="139064" h="94614">
                  <a:moveTo>
                    <a:pt x="11811" y="0"/>
                  </a:moveTo>
                  <a:lnTo>
                    <a:pt x="6697" y="11535"/>
                  </a:lnTo>
                  <a:lnTo>
                    <a:pt x="3000" y="23415"/>
                  </a:lnTo>
                  <a:lnTo>
                    <a:pt x="756" y="35558"/>
                  </a:lnTo>
                  <a:lnTo>
                    <a:pt x="0" y="47878"/>
                  </a:lnTo>
                  <a:lnTo>
                    <a:pt x="710" y="59840"/>
                  </a:lnTo>
                  <a:lnTo>
                    <a:pt x="2825" y="71659"/>
                  </a:lnTo>
                  <a:lnTo>
                    <a:pt x="6322" y="83240"/>
                  </a:lnTo>
                  <a:lnTo>
                    <a:pt x="11175" y="94487"/>
                  </a:lnTo>
                  <a:lnTo>
                    <a:pt x="138684" y="47878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646682" y="2030730"/>
              <a:ext cx="248920" cy="0"/>
            </a:xfrm>
            <a:custGeom>
              <a:avLst/>
              <a:gdLst/>
              <a:ahLst/>
              <a:cxnLst/>
              <a:rect l="l" t="t" r="r" b="b"/>
              <a:pathLst>
                <a:path w="248919">
                  <a:moveTo>
                    <a:pt x="24841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65376" y="2191512"/>
              <a:ext cx="139065" cy="90170"/>
            </a:xfrm>
            <a:custGeom>
              <a:avLst/>
              <a:gdLst/>
              <a:ahLst/>
              <a:cxnLst/>
              <a:rect l="l" t="t" r="r" b="b"/>
              <a:pathLst>
                <a:path w="139064" h="90169">
                  <a:moveTo>
                    <a:pt x="11811" y="0"/>
                  </a:moveTo>
                  <a:lnTo>
                    <a:pt x="6697" y="10963"/>
                  </a:lnTo>
                  <a:lnTo>
                    <a:pt x="3000" y="22272"/>
                  </a:lnTo>
                  <a:lnTo>
                    <a:pt x="756" y="33843"/>
                  </a:lnTo>
                  <a:lnTo>
                    <a:pt x="0" y="45592"/>
                  </a:lnTo>
                  <a:lnTo>
                    <a:pt x="710" y="56983"/>
                  </a:lnTo>
                  <a:lnTo>
                    <a:pt x="2825" y="68230"/>
                  </a:lnTo>
                  <a:lnTo>
                    <a:pt x="6322" y="79240"/>
                  </a:lnTo>
                  <a:lnTo>
                    <a:pt x="11175" y="89915"/>
                  </a:lnTo>
                  <a:lnTo>
                    <a:pt x="138684" y="45592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46682" y="2234946"/>
              <a:ext cx="248920" cy="0"/>
            </a:xfrm>
            <a:custGeom>
              <a:avLst/>
              <a:gdLst/>
              <a:ahLst/>
              <a:cxnLst/>
              <a:rect l="l" t="t" r="r" b="b"/>
              <a:pathLst>
                <a:path w="248919">
                  <a:moveTo>
                    <a:pt x="24841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865376" y="2395728"/>
              <a:ext cx="139065" cy="90170"/>
            </a:xfrm>
            <a:custGeom>
              <a:avLst/>
              <a:gdLst/>
              <a:ahLst/>
              <a:cxnLst/>
              <a:rect l="l" t="t" r="r" b="b"/>
              <a:pathLst>
                <a:path w="139064" h="90169">
                  <a:moveTo>
                    <a:pt x="11811" y="0"/>
                  </a:moveTo>
                  <a:lnTo>
                    <a:pt x="6697" y="10963"/>
                  </a:lnTo>
                  <a:lnTo>
                    <a:pt x="3000" y="22272"/>
                  </a:lnTo>
                  <a:lnTo>
                    <a:pt x="756" y="33843"/>
                  </a:lnTo>
                  <a:lnTo>
                    <a:pt x="0" y="45593"/>
                  </a:lnTo>
                  <a:lnTo>
                    <a:pt x="710" y="56983"/>
                  </a:lnTo>
                  <a:lnTo>
                    <a:pt x="2825" y="68230"/>
                  </a:lnTo>
                  <a:lnTo>
                    <a:pt x="6322" y="79240"/>
                  </a:lnTo>
                  <a:lnTo>
                    <a:pt x="11175" y="89916"/>
                  </a:lnTo>
                  <a:lnTo>
                    <a:pt x="138684" y="45593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646682" y="2440686"/>
              <a:ext cx="248920" cy="0"/>
            </a:xfrm>
            <a:custGeom>
              <a:avLst/>
              <a:gdLst/>
              <a:ahLst/>
              <a:cxnLst/>
              <a:rect l="l" t="t" r="r" b="b"/>
              <a:pathLst>
                <a:path w="248919">
                  <a:moveTo>
                    <a:pt x="24841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865376" y="2592324"/>
              <a:ext cx="139065" cy="91440"/>
            </a:xfrm>
            <a:custGeom>
              <a:avLst/>
              <a:gdLst/>
              <a:ahLst/>
              <a:cxnLst/>
              <a:rect l="l" t="t" r="r" b="b"/>
              <a:pathLst>
                <a:path w="139064" h="91439">
                  <a:moveTo>
                    <a:pt x="11811" y="0"/>
                  </a:moveTo>
                  <a:lnTo>
                    <a:pt x="6697" y="11154"/>
                  </a:lnTo>
                  <a:lnTo>
                    <a:pt x="3000" y="22653"/>
                  </a:lnTo>
                  <a:lnTo>
                    <a:pt x="756" y="34415"/>
                  </a:lnTo>
                  <a:lnTo>
                    <a:pt x="0" y="46354"/>
                  </a:lnTo>
                  <a:lnTo>
                    <a:pt x="710" y="57935"/>
                  </a:lnTo>
                  <a:lnTo>
                    <a:pt x="2825" y="69373"/>
                  </a:lnTo>
                  <a:lnTo>
                    <a:pt x="6322" y="80573"/>
                  </a:lnTo>
                  <a:lnTo>
                    <a:pt x="11175" y="91439"/>
                  </a:lnTo>
                  <a:lnTo>
                    <a:pt x="138684" y="46354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646682" y="2644902"/>
              <a:ext cx="248920" cy="0"/>
            </a:xfrm>
            <a:custGeom>
              <a:avLst/>
              <a:gdLst/>
              <a:ahLst/>
              <a:cxnLst/>
              <a:rect l="l" t="t" r="r" b="b"/>
              <a:pathLst>
                <a:path w="248919">
                  <a:moveTo>
                    <a:pt x="24841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65376" y="2804160"/>
              <a:ext cx="139065" cy="90170"/>
            </a:xfrm>
            <a:custGeom>
              <a:avLst/>
              <a:gdLst/>
              <a:ahLst/>
              <a:cxnLst/>
              <a:rect l="l" t="t" r="r" b="b"/>
              <a:pathLst>
                <a:path w="139064" h="90169">
                  <a:moveTo>
                    <a:pt x="11811" y="0"/>
                  </a:moveTo>
                  <a:lnTo>
                    <a:pt x="6697" y="10963"/>
                  </a:lnTo>
                  <a:lnTo>
                    <a:pt x="3000" y="22272"/>
                  </a:lnTo>
                  <a:lnTo>
                    <a:pt x="756" y="33843"/>
                  </a:lnTo>
                  <a:lnTo>
                    <a:pt x="0" y="45592"/>
                  </a:lnTo>
                  <a:lnTo>
                    <a:pt x="710" y="56983"/>
                  </a:lnTo>
                  <a:lnTo>
                    <a:pt x="2825" y="68230"/>
                  </a:lnTo>
                  <a:lnTo>
                    <a:pt x="6322" y="79240"/>
                  </a:lnTo>
                  <a:lnTo>
                    <a:pt x="11175" y="89915"/>
                  </a:lnTo>
                  <a:lnTo>
                    <a:pt x="138684" y="45592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646682" y="2850641"/>
              <a:ext cx="248920" cy="0"/>
            </a:xfrm>
            <a:custGeom>
              <a:avLst/>
              <a:gdLst/>
              <a:ahLst/>
              <a:cxnLst/>
              <a:rect l="l" t="t" r="r" b="b"/>
              <a:pathLst>
                <a:path w="248919">
                  <a:moveTo>
                    <a:pt x="24841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65376" y="3008376"/>
              <a:ext cx="139065" cy="90170"/>
            </a:xfrm>
            <a:custGeom>
              <a:avLst/>
              <a:gdLst/>
              <a:ahLst/>
              <a:cxnLst/>
              <a:rect l="l" t="t" r="r" b="b"/>
              <a:pathLst>
                <a:path w="139064" h="90169">
                  <a:moveTo>
                    <a:pt x="11811" y="0"/>
                  </a:moveTo>
                  <a:lnTo>
                    <a:pt x="6697" y="10963"/>
                  </a:lnTo>
                  <a:lnTo>
                    <a:pt x="3000" y="22272"/>
                  </a:lnTo>
                  <a:lnTo>
                    <a:pt x="756" y="33843"/>
                  </a:lnTo>
                  <a:lnTo>
                    <a:pt x="0" y="45593"/>
                  </a:lnTo>
                  <a:lnTo>
                    <a:pt x="710" y="56983"/>
                  </a:lnTo>
                  <a:lnTo>
                    <a:pt x="2825" y="68230"/>
                  </a:lnTo>
                  <a:lnTo>
                    <a:pt x="6322" y="79240"/>
                  </a:lnTo>
                  <a:lnTo>
                    <a:pt x="11175" y="89915"/>
                  </a:lnTo>
                  <a:lnTo>
                    <a:pt x="138684" y="45593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646682" y="3053334"/>
              <a:ext cx="248920" cy="0"/>
            </a:xfrm>
            <a:custGeom>
              <a:avLst/>
              <a:gdLst/>
              <a:ahLst/>
              <a:cxnLst/>
              <a:rect l="l" t="t" r="r" b="b"/>
              <a:pathLst>
                <a:path w="248919">
                  <a:moveTo>
                    <a:pt x="24841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65376" y="3211068"/>
              <a:ext cx="139065" cy="94615"/>
            </a:xfrm>
            <a:custGeom>
              <a:avLst/>
              <a:gdLst/>
              <a:ahLst/>
              <a:cxnLst/>
              <a:rect l="l" t="t" r="r" b="b"/>
              <a:pathLst>
                <a:path w="139064" h="94614">
                  <a:moveTo>
                    <a:pt x="11811" y="0"/>
                  </a:moveTo>
                  <a:lnTo>
                    <a:pt x="6697" y="11535"/>
                  </a:lnTo>
                  <a:lnTo>
                    <a:pt x="3000" y="23415"/>
                  </a:lnTo>
                  <a:lnTo>
                    <a:pt x="756" y="35558"/>
                  </a:lnTo>
                  <a:lnTo>
                    <a:pt x="0" y="47879"/>
                  </a:lnTo>
                  <a:lnTo>
                    <a:pt x="710" y="59840"/>
                  </a:lnTo>
                  <a:lnTo>
                    <a:pt x="2825" y="71659"/>
                  </a:lnTo>
                  <a:lnTo>
                    <a:pt x="6322" y="83240"/>
                  </a:lnTo>
                  <a:lnTo>
                    <a:pt x="11175" y="94487"/>
                  </a:lnTo>
                  <a:lnTo>
                    <a:pt x="138684" y="47879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646682" y="2030730"/>
              <a:ext cx="248920" cy="3773804"/>
            </a:xfrm>
            <a:custGeom>
              <a:avLst/>
              <a:gdLst/>
              <a:ahLst/>
              <a:cxnLst/>
              <a:rect l="l" t="t" r="r" b="b"/>
              <a:pathLst>
                <a:path w="248919" h="3773804">
                  <a:moveTo>
                    <a:pt x="248412" y="1228344"/>
                  </a:moveTo>
                  <a:lnTo>
                    <a:pt x="0" y="1228344"/>
                  </a:lnTo>
                </a:path>
                <a:path w="248919" h="3773804">
                  <a:moveTo>
                    <a:pt x="15240" y="0"/>
                  </a:moveTo>
                  <a:lnTo>
                    <a:pt x="15240" y="37734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6360" y="5937503"/>
              <a:ext cx="112775" cy="115824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646682" y="5563361"/>
              <a:ext cx="3583304" cy="386080"/>
            </a:xfrm>
            <a:custGeom>
              <a:avLst/>
              <a:gdLst/>
              <a:ahLst/>
              <a:cxnLst/>
              <a:rect l="l" t="t" r="r" b="b"/>
              <a:pathLst>
                <a:path w="3583304" h="386079">
                  <a:moveTo>
                    <a:pt x="3575304" y="0"/>
                  </a:moveTo>
                  <a:lnTo>
                    <a:pt x="3575304" y="385572"/>
                  </a:lnTo>
                </a:path>
                <a:path w="3583304" h="386079">
                  <a:moveTo>
                    <a:pt x="3582924" y="222503"/>
                  </a:moveTo>
                  <a:lnTo>
                    <a:pt x="0" y="2225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764536" y="1833372"/>
              <a:ext cx="109855" cy="114300"/>
            </a:xfrm>
            <a:custGeom>
              <a:avLst/>
              <a:gdLst/>
              <a:ahLst/>
              <a:cxnLst/>
              <a:rect l="l" t="t" r="r" b="b"/>
              <a:pathLst>
                <a:path w="109855" h="114300">
                  <a:moveTo>
                    <a:pt x="55625" y="0"/>
                  </a:moveTo>
                  <a:lnTo>
                    <a:pt x="41308" y="617"/>
                  </a:lnTo>
                  <a:lnTo>
                    <a:pt x="27193" y="2460"/>
                  </a:lnTo>
                  <a:lnTo>
                    <a:pt x="13388" y="5518"/>
                  </a:lnTo>
                  <a:lnTo>
                    <a:pt x="0" y="9778"/>
                  </a:lnTo>
                  <a:lnTo>
                    <a:pt x="55625" y="114300"/>
                  </a:lnTo>
                  <a:lnTo>
                    <a:pt x="109727" y="9270"/>
                  </a:lnTo>
                  <a:lnTo>
                    <a:pt x="96648" y="5250"/>
                  </a:lnTo>
                  <a:lnTo>
                    <a:pt x="83200" y="2349"/>
                  </a:lnTo>
                  <a:lnTo>
                    <a:pt x="69490" y="591"/>
                  </a:lnTo>
                  <a:lnTo>
                    <a:pt x="55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818638" y="1675638"/>
              <a:ext cx="0" cy="192405"/>
            </a:xfrm>
            <a:custGeom>
              <a:avLst/>
              <a:gdLst/>
              <a:ahLst/>
              <a:cxnLst/>
              <a:rect l="l" t="t" r="r" b="b"/>
              <a:pathLst>
                <a:path h="192405">
                  <a:moveTo>
                    <a:pt x="0" y="19202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5350890" y="5872378"/>
            <a:ext cx="481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Out</a:t>
            </a:r>
            <a:r>
              <a:rPr sz="1200" b="1" spc="5" dirty="0">
                <a:latin typeface="Calibri"/>
                <a:cs typeface="Calibri"/>
              </a:rPr>
              <a:t>p</a:t>
            </a:r>
            <a:r>
              <a:rPr sz="1200" b="1" dirty="0">
                <a:latin typeface="Calibri"/>
                <a:cs typeface="Calibri"/>
              </a:rPr>
              <a:t>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269485" y="4235322"/>
            <a:ext cx="2280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2145" algn="l"/>
              </a:tabLst>
            </a:pP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bus	B bus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626232" y="1502409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lock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1990598" y="1937257"/>
            <a:ext cx="1029969" cy="1475105"/>
            <a:chOff x="1990598" y="1937257"/>
            <a:chExt cx="1029969" cy="1475105"/>
          </a:xfrm>
        </p:grpSpPr>
        <p:sp>
          <p:nvSpPr>
            <p:cNvPr id="123" name="object 123"/>
            <p:cNvSpPr/>
            <p:nvPr/>
          </p:nvSpPr>
          <p:spPr>
            <a:xfrm>
              <a:off x="2003298" y="1949957"/>
              <a:ext cx="1004569" cy="1449705"/>
            </a:xfrm>
            <a:custGeom>
              <a:avLst/>
              <a:gdLst/>
              <a:ahLst/>
              <a:cxnLst/>
              <a:rect l="l" t="t" r="r" b="b"/>
              <a:pathLst>
                <a:path w="1004569" h="1449704">
                  <a:moveTo>
                    <a:pt x="0" y="1449324"/>
                  </a:moveTo>
                  <a:lnTo>
                    <a:pt x="1004315" y="1449324"/>
                  </a:lnTo>
                  <a:lnTo>
                    <a:pt x="1004315" y="0"/>
                  </a:lnTo>
                  <a:lnTo>
                    <a:pt x="0" y="0"/>
                  </a:lnTo>
                  <a:lnTo>
                    <a:pt x="0" y="1449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010918" y="2138933"/>
              <a:ext cx="996950" cy="7620"/>
            </a:xfrm>
            <a:custGeom>
              <a:avLst/>
              <a:gdLst/>
              <a:ahLst/>
              <a:cxnLst/>
              <a:rect l="l" t="t" r="r" b="b"/>
              <a:pathLst>
                <a:path w="996950" h="7619">
                  <a:moveTo>
                    <a:pt x="0" y="0"/>
                  </a:moveTo>
                  <a:lnTo>
                    <a:pt x="996695" y="761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63545" y="388365"/>
            <a:ext cx="41389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Operation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15" dirty="0"/>
              <a:t>ControlUnit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1827" y="1145794"/>
            <a:ext cx="6507480" cy="260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control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Arial"/>
                <a:cs typeface="Arial"/>
              </a:rPr>
              <a:t>Directs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information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flow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ALU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850900" indent="-140335">
              <a:lnSpc>
                <a:spcPct val="100000"/>
              </a:lnSpc>
              <a:spcBef>
                <a:spcPts val="25"/>
              </a:spcBef>
              <a:buChar char="-"/>
              <a:tabLst>
                <a:tab pos="850900" algn="l"/>
              </a:tabLst>
            </a:pPr>
            <a:r>
              <a:rPr sz="1800" b="1" spc="-5" dirty="0">
                <a:latin typeface="Arial"/>
                <a:cs typeface="Arial"/>
              </a:rPr>
              <a:t>Selecting </a:t>
            </a:r>
            <a:r>
              <a:rPr sz="1800" b="1" spc="-10" dirty="0">
                <a:latin typeface="Arial"/>
                <a:cs typeface="Arial"/>
              </a:rPr>
              <a:t>various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Components</a:t>
            </a:r>
            <a:r>
              <a:rPr sz="1800" b="1" i="1" spc="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850900" indent="-140335">
              <a:lnSpc>
                <a:spcPct val="100000"/>
              </a:lnSpc>
              <a:spcBef>
                <a:spcPts val="25"/>
              </a:spcBef>
              <a:buChar char="-"/>
              <a:tabLst>
                <a:tab pos="850900" algn="l"/>
              </a:tabLst>
            </a:pPr>
            <a:r>
              <a:rPr sz="1800" b="1" spc="-5" dirty="0">
                <a:latin typeface="Arial"/>
                <a:cs typeface="Arial"/>
              </a:rPr>
              <a:t>Selecting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i="1" dirty="0">
                <a:latin typeface="Arial"/>
                <a:cs typeface="Arial"/>
              </a:rPr>
              <a:t>Function</a:t>
            </a:r>
            <a:r>
              <a:rPr sz="1800" b="1" i="1" spc="4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ALU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1350"/>
              </a:spcBef>
              <a:tabLst>
                <a:tab pos="1155065" algn="l"/>
              </a:tabLst>
            </a:pPr>
            <a:r>
              <a:rPr sz="1800" b="1" spc="-5" dirty="0">
                <a:latin typeface="Arial"/>
                <a:cs typeface="Arial"/>
              </a:rPr>
              <a:t>Example:	</a:t>
            </a:r>
            <a:r>
              <a:rPr sz="1800" b="1" dirty="0">
                <a:latin typeface="Arial"/>
                <a:cs typeface="Arial"/>
              </a:rPr>
              <a:t>R1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R2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R3</a:t>
            </a:r>
            <a:endParaRPr sz="1800">
              <a:latin typeface="Arial"/>
              <a:cs typeface="Arial"/>
            </a:endParaRPr>
          </a:p>
          <a:p>
            <a:pPr marL="856615" indent="-342900">
              <a:lnSpc>
                <a:spcPts val="2035"/>
              </a:lnSpc>
              <a:buAutoNum type="arabicPlain"/>
              <a:tabLst>
                <a:tab pos="857250" algn="l"/>
                <a:tab pos="3544570" algn="l"/>
              </a:tabLst>
            </a:pPr>
            <a:r>
              <a:rPr sz="1800" b="1" dirty="0">
                <a:latin typeface="Arial"/>
                <a:cs typeface="Arial"/>
              </a:rPr>
              <a:t>MUX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selector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(SELA):	</a:t>
            </a:r>
            <a:r>
              <a:rPr sz="1800" b="1" spc="-5" dirty="0">
                <a:latin typeface="Arial"/>
                <a:cs typeface="Arial"/>
              </a:rPr>
              <a:t>BUS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R2</a:t>
            </a:r>
            <a:endParaRPr sz="1800">
              <a:latin typeface="Arial"/>
              <a:cs typeface="Arial"/>
            </a:endParaRPr>
          </a:p>
          <a:p>
            <a:pPr marL="857250" indent="-343535">
              <a:lnSpc>
                <a:spcPts val="2005"/>
              </a:lnSpc>
              <a:buAutoNum type="arabicPlain"/>
              <a:tabLst>
                <a:tab pos="857885" algn="l"/>
              </a:tabLst>
            </a:pPr>
            <a:r>
              <a:rPr sz="1800" b="1" dirty="0">
                <a:latin typeface="Arial"/>
                <a:cs typeface="Arial"/>
              </a:rPr>
              <a:t>MUX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 selector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(SELB):</a:t>
            </a:r>
            <a:r>
              <a:rPr sz="1800" b="1" spc="4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BUS B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R3</a:t>
            </a:r>
            <a:endParaRPr sz="1800">
              <a:latin typeface="Arial"/>
              <a:cs typeface="Arial"/>
            </a:endParaRPr>
          </a:p>
          <a:p>
            <a:pPr marL="847725" indent="-334010">
              <a:lnSpc>
                <a:spcPts val="2010"/>
              </a:lnSpc>
              <a:buAutoNum type="arabicPlain"/>
              <a:tabLst>
                <a:tab pos="848360" algn="l"/>
              </a:tabLst>
            </a:pPr>
            <a:r>
              <a:rPr sz="1800" b="1" spc="-20" dirty="0">
                <a:latin typeface="Arial"/>
                <a:cs typeface="Arial"/>
              </a:rPr>
              <a:t>ALU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operation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selector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(OPR):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ALU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ADD</a:t>
            </a:r>
            <a:endParaRPr sz="1800">
              <a:latin typeface="Arial"/>
              <a:cs typeface="Arial"/>
            </a:endParaRPr>
          </a:p>
          <a:p>
            <a:pPr marL="857250" indent="-343535">
              <a:lnSpc>
                <a:spcPts val="2090"/>
              </a:lnSpc>
              <a:buAutoNum type="arabicPlain"/>
              <a:tabLst>
                <a:tab pos="857885" algn="l"/>
              </a:tabLst>
            </a:pPr>
            <a:r>
              <a:rPr sz="1800" b="1" spc="-5" dirty="0">
                <a:latin typeface="Arial"/>
                <a:cs typeface="Arial"/>
              </a:rPr>
              <a:t>Decoder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destination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selector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(SELD):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R1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Out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827" y="4084446"/>
            <a:ext cx="3963035" cy="84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Control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Word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Encoding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register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selection </a:t>
            </a:r>
            <a:r>
              <a:rPr sz="1800" b="1" dirty="0">
                <a:latin typeface="Arial"/>
                <a:cs typeface="Arial"/>
              </a:rPr>
              <a:t>fields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54186" y="4154614"/>
          <a:ext cx="3599179" cy="239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pPr marL="84455">
                        <a:lnSpc>
                          <a:spcPts val="14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SELA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4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SELB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4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SELD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ts val="14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OPR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599182" y="3982592"/>
            <a:ext cx="2799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2650" algn="l"/>
                <a:tab pos="1752600" algn="l"/>
                <a:tab pos="2700655" algn="l"/>
              </a:tabLst>
            </a:pPr>
            <a:r>
              <a:rPr sz="1200" b="1" spc="-5" dirty="0">
                <a:latin typeface="Arial"/>
                <a:cs typeface="Arial"/>
              </a:rPr>
              <a:t>3	3	3	5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83861" y="4560061"/>
          <a:ext cx="3546475" cy="1938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75">
                <a:tc>
                  <a:txBody>
                    <a:bodyPr/>
                    <a:lstStyle/>
                    <a:p>
                      <a:pPr marL="347345" marR="229235">
                        <a:lnSpc>
                          <a:spcPts val="1490"/>
                        </a:lnSpc>
                      </a:pPr>
                      <a:r>
                        <a:rPr sz="1400" b="1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y  Code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ts val="155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SELA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ts val="155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SELB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175260" algn="ctr">
                        <a:lnSpc>
                          <a:spcPts val="155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SELD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marL="347345">
                        <a:lnSpc>
                          <a:spcPts val="153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ts val="153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Input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53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Input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0" algn="ctr">
                        <a:lnSpc>
                          <a:spcPts val="153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26">
                <a:tc>
                  <a:txBody>
                    <a:bodyPr/>
                    <a:lstStyle/>
                    <a:p>
                      <a:pPr marL="347345">
                        <a:lnSpc>
                          <a:spcPts val="137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7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37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ctr">
                        <a:lnSpc>
                          <a:spcPts val="137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47345">
                        <a:lnSpc>
                          <a:spcPts val="138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010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3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ctr">
                        <a:lnSpc>
                          <a:spcPts val="13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737">
                <a:tc>
                  <a:txBody>
                    <a:bodyPr/>
                    <a:lstStyle/>
                    <a:p>
                      <a:pPr marL="347345">
                        <a:lnSpc>
                          <a:spcPts val="138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011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3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ctr">
                        <a:lnSpc>
                          <a:spcPts val="13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738">
                <a:tc>
                  <a:txBody>
                    <a:bodyPr/>
                    <a:lstStyle/>
                    <a:p>
                      <a:pPr marL="347345">
                        <a:lnSpc>
                          <a:spcPts val="137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7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37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ctr">
                        <a:lnSpc>
                          <a:spcPts val="137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47345">
                        <a:lnSpc>
                          <a:spcPts val="138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3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ctr">
                        <a:lnSpc>
                          <a:spcPts val="13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737">
                <a:tc>
                  <a:txBody>
                    <a:bodyPr/>
                    <a:lstStyle/>
                    <a:p>
                      <a:pPr marL="347345">
                        <a:lnSpc>
                          <a:spcPts val="138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3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ctr">
                        <a:lnSpc>
                          <a:spcPts val="13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406">
                <a:tc>
                  <a:txBody>
                    <a:bodyPr/>
                    <a:lstStyle/>
                    <a:p>
                      <a:pPr marL="347345">
                        <a:lnSpc>
                          <a:spcPts val="137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7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37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ctr">
                        <a:lnSpc>
                          <a:spcPts val="137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6661" y="292861"/>
          <a:ext cx="8686164" cy="6255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62431">
                <a:tc rowSpan="12" gridSpan="3">
                  <a:txBody>
                    <a:bodyPr/>
                    <a:lstStyle/>
                    <a:p>
                      <a:pPr marL="3319779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ALU</a:t>
                      </a:r>
                      <a:r>
                        <a:rPr sz="3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Control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335915">
                        <a:lnSpc>
                          <a:spcPts val="1989"/>
                        </a:lnSpc>
                        <a:spcBef>
                          <a:spcPts val="920"/>
                        </a:spcBef>
                        <a:tabLst>
                          <a:tab pos="4122420" algn="l"/>
                        </a:tabLst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Encoding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ALU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operations	</a:t>
                      </a:r>
                      <a:r>
                        <a:rPr sz="2100" b="1" spc="-7" baseline="5952" dirty="0">
                          <a:latin typeface="Calibri"/>
                          <a:cs typeface="Calibri"/>
                        </a:rPr>
                        <a:t>OPR</a:t>
                      </a:r>
                      <a:endParaRPr sz="2100" baseline="5952">
                        <a:latin typeface="Calibri"/>
                        <a:cs typeface="Calibri"/>
                      </a:endParaRPr>
                    </a:p>
                    <a:p>
                      <a:pPr marL="4082415">
                        <a:lnSpc>
                          <a:spcPts val="1440"/>
                        </a:lnSpc>
                        <a:tabLst>
                          <a:tab pos="485711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Select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Operation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082415">
                        <a:lnSpc>
                          <a:spcPts val="1540"/>
                        </a:lnSpc>
                        <a:tabLst>
                          <a:tab pos="485711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082415" marR="539750">
                        <a:lnSpc>
                          <a:spcPts val="1550"/>
                        </a:lnSpc>
                        <a:spcBef>
                          <a:spcPts val="85"/>
                        </a:spcBef>
                        <a:tabLst>
                          <a:tab pos="485711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	Inc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00010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082415">
                        <a:lnSpc>
                          <a:spcPts val="1450"/>
                        </a:lnSpc>
                        <a:tabLst>
                          <a:tab pos="485711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00101	Subtract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082415">
                        <a:lnSpc>
                          <a:spcPts val="1550"/>
                        </a:lnSpc>
                        <a:tabLst>
                          <a:tab pos="485711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0011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Decreme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082415">
                        <a:lnSpc>
                          <a:spcPts val="1550"/>
                        </a:lnSpc>
                        <a:tabLst>
                          <a:tab pos="485711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01000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082415">
                        <a:lnSpc>
                          <a:spcPts val="1540"/>
                        </a:lnSpc>
                        <a:tabLst>
                          <a:tab pos="485711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01010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082415">
                        <a:lnSpc>
                          <a:spcPts val="1540"/>
                        </a:lnSpc>
                        <a:tabLst>
                          <a:tab pos="485711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01100	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XOR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082415" marR="346710">
                        <a:lnSpc>
                          <a:spcPts val="1550"/>
                        </a:lnSpc>
                        <a:spcBef>
                          <a:spcPts val="95"/>
                        </a:spcBef>
                        <a:tabLst>
                          <a:tab pos="485711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0111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Comp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10000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Shift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right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11000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3591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Examples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ALU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Microoperations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rowSpan="1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Symbol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83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9055">
                        <a:lnSpc>
                          <a:spcPts val="1405"/>
                        </a:lnSpc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TSFA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83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9055">
                        <a:lnSpc>
                          <a:spcPts val="14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9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9055">
                        <a:lnSpc>
                          <a:spcPts val="140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ADD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9055">
                        <a:lnSpc>
                          <a:spcPts val="140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SUB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7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9055">
                        <a:lnSpc>
                          <a:spcPts val="14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DECA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8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9055">
                        <a:lnSpc>
                          <a:spcPts val="140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83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9055">
                        <a:lnSpc>
                          <a:spcPts val="140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83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9055">
                        <a:lnSpc>
                          <a:spcPts val="1400"/>
                        </a:lnSpc>
                      </a:pPr>
                      <a:r>
                        <a:rPr sz="1400" b="1" spc="-20" dirty="0">
                          <a:latin typeface="Calibri"/>
                          <a:cs typeface="Calibri"/>
                        </a:rPr>
                        <a:t>XOR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59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9055">
                        <a:lnSpc>
                          <a:spcPts val="140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59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9055">
                        <a:lnSpc>
                          <a:spcPts val="140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SHRA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346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9055">
                        <a:lnSpc>
                          <a:spcPts val="140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SHLA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4340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67970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Microoperation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36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Symbolic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Designation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48590">
                        <a:lnSpc>
                          <a:spcPts val="1405"/>
                        </a:lnSpc>
                        <a:spcBef>
                          <a:spcPts val="550"/>
                        </a:spcBef>
                        <a:tabLst>
                          <a:tab pos="682625" algn="l"/>
                          <a:tab pos="1267460" algn="l"/>
                          <a:tab pos="1851660" algn="l"/>
                        </a:tabLst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SELA	SELB	SELD	OPR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35609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Word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1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R2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580390" algn="l"/>
                          <a:tab pos="1193165" algn="l"/>
                          <a:tab pos="1600835" algn="l"/>
                        </a:tabLst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R2	R3	R1	SUB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00101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R4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R4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766445" algn="l"/>
                          <a:tab pos="1372235" algn="l"/>
                          <a:tab pos="1814830" algn="l"/>
                        </a:tabLst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R4	R5	R4	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01010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R6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R6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586105" algn="l"/>
                          <a:tab pos="1156335" algn="l"/>
                          <a:tab pos="1564005" algn="l"/>
                        </a:tabLst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R6	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-	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R6	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R7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586105" algn="l"/>
                          <a:tab pos="1174750" algn="l"/>
                          <a:tab pos="1582420" algn="l"/>
                        </a:tabLst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R1	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-	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R7	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TSFA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4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Output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595630" algn="l"/>
                          <a:tab pos="1097280" algn="l"/>
                          <a:tab pos="1576705" algn="l"/>
                        </a:tabLst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R2	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-	None	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TSFA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Output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Input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661670" algn="l"/>
                          <a:tab pos="1163320" algn="l"/>
                          <a:tab pos="1643380" algn="l"/>
                        </a:tabLst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Input	-	None	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TSFA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7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R4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shl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586105" algn="l"/>
                          <a:tab pos="1156335" algn="l"/>
                          <a:tab pos="1529080" algn="l"/>
                        </a:tabLst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R4	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-	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R4	SHLA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11000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14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R5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586105" algn="l"/>
                          <a:tab pos="1174750" algn="l"/>
                          <a:tab pos="1582420" algn="l"/>
                        </a:tabLst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R5	R5	R5	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XOR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01100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226305" y="990853"/>
            <a:ext cx="3111500" cy="2819400"/>
            <a:chOff x="4226305" y="990853"/>
            <a:chExt cx="3111500" cy="2819400"/>
          </a:xfrm>
        </p:grpSpPr>
        <p:sp>
          <p:nvSpPr>
            <p:cNvPr id="7" name="object 7"/>
            <p:cNvSpPr/>
            <p:nvPr/>
          </p:nvSpPr>
          <p:spPr>
            <a:xfrm>
              <a:off x="4239005" y="1003553"/>
              <a:ext cx="3086100" cy="2794000"/>
            </a:xfrm>
            <a:custGeom>
              <a:avLst/>
              <a:gdLst/>
              <a:ahLst/>
              <a:cxnLst/>
              <a:rect l="l" t="t" r="r" b="b"/>
              <a:pathLst>
                <a:path w="3086100" h="2794000">
                  <a:moveTo>
                    <a:pt x="0" y="2793492"/>
                  </a:moveTo>
                  <a:lnTo>
                    <a:pt x="3086100" y="2793492"/>
                  </a:lnTo>
                  <a:lnTo>
                    <a:pt x="3086100" y="0"/>
                  </a:lnTo>
                  <a:lnTo>
                    <a:pt x="0" y="0"/>
                  </a:lnTo>
                  <a:lnTo>
                    <a:pt x="0" y="27934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9005" y="1454657"/>
              <a:ext cx="3096895" cy="0"/>
            </a:xfrm>
            <a:custGeom>
              <a:avLst/>
              <a:gdLst/>
              <a:ahLst/>
              <a:cxnLst/>
              <a:rect l="l" t="t" r="r" b="b"/>
              <a:pathLst>
                <a:path w="3096895">
                  <a:moveTo>
                    <a:pt x="0" y="0"/>
                  </a:moveTo>
                  <a:lnTo>
                    <a:pt x="30967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461509" y="4440173"/>
            <a:ext cx="2105025" cy="0"/>
          </a:xfrm>
          <a:custGeom>
            <a:avLst/>
            <a:gdLst/>
            <a:ahLst/>
            <a:cxnLst/>
            <a:rect l="l" t="t" r="r" b="b"/>
            <a:pathLst>
              <a:path w="2105025">
                <a:moveTo>
                  <a:pt x="0" y="0"/>
                </a:moveTo>
                <a:lnTo>
                  <a:pt x="210464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8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613" y="1778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87" y="947674"/>
            <a:ext cx="8687435" cy="87630"/>
          </a:xfrm>
          <a:custGeom>
            <a:avLst/>
            <a:gdLst/>
            <a:ahLst/>
            <a:cxnLst/>
            <a:rect l="l" t="t" r="r" b="b"/>
            <a:pathLst>
              <a:path w="8687435" h="87630">
                <a:moveTo>
                  <a:pt x="25" y="0"/>
                </a:moveTo>
                <a:lnTo>
                  <a:pt x="12" y="14350"/>
                </a:lnTo>
                <a:lnTo>
                  <a:pt x="8686812" y="15875"/>
                </a:lnTo>
                <a:lnTo>
                  <a:pt x="8686812" y="1650"/>
                </a:lnTo>
                <a:lnTo>
                  <a:pt x="25" y="0"/>
                </a:lnTo>
                <a:close/>
              </a:path>
              <a:path w="8687435" h="87630">
                <a:moveTo>
                  <a:pt x="12" y="28575"/>
                </a:moveTo>
                <a:lnTo>
                  <a:pt x="12" y="57150"/>
                </a:lnTo>
                <a:lnTo>
                  <a:pt x="8686812" y="58800"/>
                </a:lnTo>
                <a:lnTo>
                  <a:pt x="8686812" y="30225"/>
                </a:lnTo>
                <a:lnTo>
                  <a:pt x="12" y="28575"/>
                </a:lnTo>
                <a:close/>
              </a:path>
              <a:path w="8687435" h="87630">
                <a:moveTo>
                  <a:pt x="12" y="71500"/>
                </a:moveTo>
                <a:lnTo>
                  <a:pt x="0" y="85725"/>
                </a:lnTo>
                <a:lnTo>
                  <a:pt x="8686812" y="87375"/>
                </a:lnTo>
                <a:lnTo>
                  <a:pt x="8686812" y="73025"/>
                </a:lnTo>
                <a:lnTo>
                  <a:pt x="12" y="71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3898" y="388365"/>
            <a:ext cx="30803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Stack</a:t>
            </a:r>
            <a:r>
              <a:rPr spc="-50" dirty="0"/>
              <a:t> </a:t>
            </a:r>
            <a:r>
              <a:rPr spc="-20" dirty="0"/>
              <a:t>Organization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8825" y="1332687"/>
            <a:ext cx="7442200" cy="334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spcBef>
                <a:spcPts val="30"/>
              </a:spcBef>
              <a:buSzPct val="90000"/>
              <a:buFont typeface="Wingdings"/>
              <a:buChar char=""/>
              <a:tabLst>
                <a:tab pos="246379" algn="l"/>
              </a:tabLst>
            </a:pPr>
            <a:r>
              <a:rPr sz="2000" b="1" spc="-25" dirty="0">
                <a:latin typeface="Calibri"/>
                <a:cs typeface="Calibri"/>
              </a:rPr>
              <a:t>Very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useful</a:t>
            </a:r>
            <a:r>
              <a:rPr sz="2000" b="1" spc="-15" dirty="0">
                <a:latin typeface="Calibri"/>
                <a:cs typeface="Calibri"/>
              </a:rPr>
              <a:t> feature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nested </a:t>
            </a:r>
            <a:r>
              <a:rPr sz="2000" b="1" dirty="0">
                <a:latin typeface="Calibri"/>
                <a:cs typeface="Calibri"/>
              </a:rPr>
              <a:t>subroutines,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nested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interrupt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"/>
              <a:tabLst>
                <a:tab pos="270510" algn="l"/>
              </a:tabLst>
            </a:pPr>
            <a:r>
              <a:rPr sz="2000" b="1" dirty="0">
                <a:latin typeface="Calibri"/>
                <a:cs typeface="Calibri"/>
              </a:rPr>
              <a:t>Also</a:t>
            </a:r>
            <a:r>
              <a:rPr sz="2000" b="1" spc="-5" dirty="0">
                <a:latin typeface="Calibri"/>
                <a:cs typeface="Calibri"/>
              </a:rPr>
              <a:t> efficient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arithmetic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expression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evaluation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"/>
              <a:tabLst>
                <a:tab pos="270510" algn="l"/>
              </a:tabLst>
            </a:pPr>
            <a:r>
              <a:rPr sz="2000" b="1" spc="-15" dirty="0">
                <a:latin typeface="Calibri"/>
                <a:cs typeface="Calibri"/>
              </a:rPr>
              <a:t>Storage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which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 accessed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 </a:t>
            </a:r>
            <a:r>
              <a:rPr sz="2000" b="1" dirty="0">
                <a:latin typeface="Calibri"/>
                <a:cs typeface="Calibri"/>
              </a:rPr>
              <a:t>LIFO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"/>
              <a:tabLst>
                <a:tab pos="270510" algn="l"/>
              </a:tabLst>
            </a:pPr>
            <a:r>
              <a:rPr sz="2000" b="1" spc="-10" dirty="0">
                <a:latin typeface="Calibri"/>
                <a:cs typeface="Calibri"/>
              </a:rPr>
              <a:t>Pointer:</a:t>
            </a:r>
            <a:r>
              <a:rPr sz="2000" b="1" spc="3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"/>
              <a:tabLst>
                <a:tab pos="270510" algn="l"/>
              </a:tabLst>
            </a:pPr>
            <a:r>
              <a:rPr sz="2000" b="1" spc="-5" dirty="0">
                <a:latin typeface="Calibri"/>
                <a:cs typeface="Calibri"/>
              </a:rPr>
              <a:t>Only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PUSH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operations </a:t>
            </a:r>
            <a:r>
              <a:rPr sz="2000" b="1" spc="-15" dirty="0">
                <a:latin typeface="Calibri"/>
                <a:cs typeface="Calibri"/>
              </a:rPr>
              <a:t>are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applicable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"/>
            </a:pPr>
            <a:endParaRPr sz="2850">
              <a:latin typeface="Calibri"/>
              <a:cs typeface="Calibri"/>
            </a:endParaRPr>
          </a:p>
          <a:p>
            <a:pPr marL="207073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Stack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Organization</a:t>
            </a:r>
            <a:endParaRPr sz="2400">
              <a:latin typeface="Calibri"/>
              <a:cs typeface="Calibri"/>
            </a:endParaRPr>
          </a:p>
          <a:p>
            <a:pPr marL="2731135" lvl="1" indent="-203200">
              <a:lnSpc>
                <a:spcPct val="100000"/>
              </a:lnSpc>
              <a:spcBef>
                <a:spcPts val="30"/>
              </a:spcBef>
              <a:buSzPct val="95000"/>
              <a:buFont typeface="Wingdings"/>
              <a:buChar char=""/>
              <a:tabLst>
                <a:tab pos="2731770" algn="l"/>
              </a:tabLst>
            </a:pPr>
            <a:r>
              <a:rPr sz="2000" b="1" spc="-15" dirty="0">
                <a:latin typeface="Calibri"/>
                <a:cs typeface="Calibri"/>
              </a:rPr>
              <a:t>Register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Stack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Organization</a:t>
            </a:r>
            <a:endParaRPr sz="2000">
              <a:latin typeface="Calibri"/>
              <a:cs typeface="Calibri"/>
            </a:endParaRPr>
          </a:p>
          <a:p>
            <a:pPr marL="2731135" lvl="1" indent="-203200">
              <a:lnSpc>
                <a:spcPct val="100000"/>
              </a:lnSpc>
              <a:buSzPct val="95000"/>
              <a:buFont typeface="Wingdings"/>
              <a:buChar char=""/>
              <a:tabLst>
                <a:tab pos="2731770" algn="l"/>
              </a:tabLst>
            </a:pPr>
            <a:r>
              <a:rPr sz="2000" b="1" dirty="0">
                <a:latin typeface="Calibri"/>
                <a:cs typeface="Calibri"/>
              </a:rPr>
              <a:t>Memory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Stack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Organization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4752</Words>
  <Application>Microsoft Office PowerPoint</Application>
  <PresentationFormat>On-screen Show (4:3)</PresentationFormat>
  <Paragraphs>1172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PowerPoint Presentation</vt:lpstr>
      <vt:lpstr>Overview</vt:lpstr>
      <vt:lpstr>Major Components of CPU</vt:lpstr>
      <vt:lpstr>Register</vt:lpstr>
      <vt:lpstr>Processor Organization</vt:lpstr>
      <vt:lpstr>General Register Organization</vt:lpstr>
      <vt:lpstr>Operation of ControlUnit</vt:lpstr>
      <vt:lpstr>PowerPoint Presentation</vt:lpstr>
      <vt:lpstr>Stack Organization</vt:lpstr>
      <vt:lpstr>Register Stack Organization</vt:lpstr>
      <vt:lpstr>Memory Stack Organization</vt:lpstr>
      <vt:lpstr>Reverse Polish Notation</vt:lpstr>
      <vt:lpstr>Reverse Polish Notation</vt:lpstr>
      <vt:lpstr>Instruction Format</vt:lpstr>
      <vt:lpstr>Three &amp; Two Address Instruction</vt:lpstr>
      <vt:lpstr>One Address Instruction</vt:lpstr>
      <vt:lpstr>Zero Address Instruction</vt:lpstr>
      <vt:lpstr>Addressing Mode</vt:lpstr>
      <vt:lpstr>Addressing Mode</vt:lpstr>
      <vt:lpstr>Addressing Mode</vt:lpstr>
      <vt:lpstr>Addressing Mode</vt:lpstr>
      <vt:lpstr>Addressing Mode</vt:lpstr>
      <vt:lpstr>Central Processing Unit</vt:lpstr>
      <vt:lpstr>Central Processing Unit</vt:lpstr>
      <vt:lpstr>Overview</vt:lpstr>
      <vt:lpstr>Data Transfer and Manipulation</vt:lpstr>
      <vt:lpstr>Data Transfer Instructions</vt:lpstr>
      <vt:lpstr>Data Transfer Instructions</vt:lpstr>
      <vt:lpstr>Data Maniplulation Instructions</vt:lpstr>
      <vt:lpstr>Data Manipulation Instructions</vt:lpstr>
      <vt:lpstr>Data Manipulation Instructions</vt:lpstr>
      <vt:lpstr>Data Manipulation Instructions</vt:lpstr>
      <vt:lpstr>Program Control Instruction</vt:lpstr>
      <vt:lpstr>Flag, Processor Status Word</vt:lpstr>
      <vt:lpstr>Status Bit Condition</vt:lpstr>
      <vt:lpstr>Conditional Branch Instruction</vt:lpstr>
      <vt:lpstr>Central Processing Unit</vt:lpstr>
      <vt:lpstr>PowerPoint Presentation</vt:lpstr>
      <vt:lpstr>Interrupt Procedure</vt:lpstr>
      <vt:lpstr>Interrupt Procedure</vt:lpstr>
      <vt:lpstr>Central Processing Unit</vt:lpstr>
      <vt:lpstr>RISC- Historical BackGround</vt:lpstr>
      <vt:lpstr>CISC</vt:lpstr>
      <vt:lpstr>Complex Instruction Set Computers</vt:lpstr>
      <vt:lpstr>Summary : Criticism On CISC</vt:lpstr>
      <vt:lpstr>RISC – Reduced Instruction Set Computers</vt:lpstr>
      <vt:lpstr>RISC – Reduced Instruction Set Computers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Harjit Kaur</dc:creator>
  <cp:lastModifiedBy>SHREY GARG</cp:lastModifiedBy>
  <cp:revision>1</cp:revision>
  <dcterms:created xsi:type="dcterms:W3CDTF">2023-07-28T18:32:12Z</dcterms:created>
  <dcterms:modified xsi:type="dcterms:W3CDTF">2023-07-28T18:34:36Z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2023-07-28T00:00:00Z</vt:filetime>
  </property>
</Properties>
</file>