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png" ContentType="image/pn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7353" y="311605"/>
            <a:ext cx="7049293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304800"/>
            <a:ext cx="8686800" cy="6248400"/>
          </a:xfrm>
          <a:custGeom>
            <a:avLst/>
            <a:gdLst/>
            <a:ahLst/>
            <a:cxnLst/>
            <a:rect l="l" t="t" r="r" b="b"/>
            <a:pathLst>
              <a:path w="8686800" h="6248400">
                <a:moveTo>
                  <a:pt x="0" y="0"/>
                </a:moveTo>
                <a:lnTo>
                  <a:pt x="8686800" y="0"/>
                </a:lnTo>
                <a:lnTo>
                  <a:pt x="8686800" y="6248400"/>
                </a:lnTo>
                <a:lnTo>
                  <a:pt x="0" y="624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152" y="311605"/>
            <a:ext cx="487769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929" y="1564341"/>
            <a:ext cx="3999865" cy="1707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35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9" y="109"/>
            <a:ext cx="1155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835" y="1492773"/>
            <a:ext cx="7275830" cy="5842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650" spc="5" b="1">
                <a:latin typeface="Times New Roman"/>
                <a:cs typeface="Times New Roman"/>
              </a:rPr>
              <a:t>Input-Output</a:t>
            </a:r>
            <a:r>
              <a:rPr dirty="0" sz="3650" spc="-15" b="1">
                <a:latin typeface="Times New Roman"/>
                <a:cs typeface="Times New Roman"/>
              </a:rPr>
              <a:t> </a:t>
            </a:r>
            <a:r>
              <a:rPr dirty="0" sz="3650" spc="5" b="1">
                <a:latin typeface="Times New Roman"/>
                <a:cs typeface="Times New Roman"/>
              </a:rPr>
              <a:t>Organization</a:t>
            </a:r>
            <a:r>
              <a:rPr dirty="0" sz="3650" spc="-10" b="1">
                <a:latin typeface="Times New Roman"/>
                <a:cs typeface="Times New Roman"/>
              </a:rPr>
              <a:t> </a:t>
            </a:r>
            <a:r>
              <a:rPr dirty="0" sz="3650" spc="5" b="1">
                <a:latin typeface="Times New Roman"/>
                <a:cs typeface="Times New Roman"/>
              </a:rPr>
              <a:t>-UNIT</a:t>
            </a:r>
            <a:r>
              <a:rPr dirty="0" sz="3650" spc="-75" b="1">
                <a:latin typeface="Times New Roman"/>
                <a:cs typeface="Times New Roman"/>
              </a:rPr>
              <a:t> </a:t>
            </a:r>
            <a:r>
              <a:rPr dirty="0" sz="3650" spc="5" b="1">
                <a:latin typeface="Times New Roman"/>
                <a:cs typeface="Times New Roman"/>
              </a:rPr>
              <a:t>4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835" y="2767032"/>
            <a:ext cx="3287395" cy="2829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777" sz="3000" spc="2490">
                <a:latin typeface="Lucida Sans Unicode"/>
                <a:cs typeface="Lucida Sans Unicode"/>
              </a:rPr>
              <a:t> </a:t>
            </a:r>
            <a:r>
              <a:rPr dirty="0" baseline="2777" sz="3000" spc="-202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Input-Output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Interface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baseline="2777" sz="3000" spc="2490">
                <a:latin typeface="Lucida Sans Unicode"/>
                <a:cs typeface="Lucida Sans Unicode"/>
              </a:rPr>
              <a:t> </a:t>
            </a:r>
            <a:r>
              <a:rPr dirty="0" baseline="2777" sz="3000" spc="-367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Asynchronous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Transfer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baseline="2777" sz="3000" spc="2490">
                <a:latin typeface="Lucida Sans Unicode"/>
                <a:cs typeface="Lucida Sans Unicode"/>
              </a:rPr>
              <a:t> </a:t>
            </a:r>
            <a:r>
              <a:rPr dirty="0" baseline="2777" sz="3000" spc="-202">
                <a:latin typeface="Lucida Sans Unicode"/>
                <a:cs typeface="Lucida Sans Unicode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Modes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Transfer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baseline="2777" sz="3000" spc="2490">
                <a:latin typeface="Lucida Sans Unicode"/>
                <a:cs typeface="Lucida Sans Unicode"/>
              </a:rPr>
              <a:t> </a:t>
            </a:r>
            <a:r>
              <a:rPr dirty="0" baseline="2777" sz="3000" spc="-202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Priority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Interrupt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baseline="2777" sz="3000" spc="2490">
                <a:latin typeface="Lucida Sans Unicode"/>
                <a:cs typeface="Lucida Sans Unicode"/>
              </a:rPr>
              <a:t> </a:t>
            </a:r>
            <a:r>
              <a:rPr dirty="0" baseline="2777" sz="3000" spc="-202">
                <a:latin typeface="Lucida Sans Unicode"/>
                <a:cs typeface="Lucida Sans Unicode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5">
                <a:latin typeface="Times New Roman"/>
                <a:cs typeface="Times New Roman"/>
              </a:rPr>
              <a:t>ec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5">
                <a:latin typeface="Times New Roman"/>
                <a:cs typeface="Times New Roman"/>
              </a:rPr>
              <a:t>em</a:t>
            </a:r>
            <a:r>
              <a:rPr dirty="0" sz="2000">
                <a:latin typeface="Times New Roman"/>
                <a:cs typeface="Times New Roman"/>
              </a:rPr>
              <a:t>ory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cce</a:t>
            </a:r>
            <a:r>
              <a:rPr dirty="0" sz="2000">
                <a:latin typeface="Times New Roman"/>
                <a:cs typeface="Times New Roman"/>
              </a:rPr>
              <a:t>ss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baseline="2777" sz="3000" spc="2490">
                <a:latin typeface="Lucida Sans Unicode"/>
                <a:cs typeface="Lucida Sans Unicode"/>
              </a:rPr>
              <a:t> </a:t>
            </a:r>
            <a:r>
              <a:rPr dirty="0" baseline="2777" sz="3000" spc="-202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Input-Output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Processor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8460" y="62595"/>
            <a:ext cx="3000383" cy="12160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7430" y="62595"/>
            <a:ext cx="2241414" cy="9084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6438" y="1553965"/>
            <a:ext cx="8651240" cy="40633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329565" marR="5080" indent="-317500">
              <a:lnSpc>
                <a:spcPct val="121200"/>
              </a:lnSpc>
              <a:spcBef>
                <a:spcPts val="114"/>
              </a:spcBef>
              <a:buChar char="•"/>
              <a:tabLst>
                <a:tab pos="330200" algn="l"/>
              </a:tabLst>
            </a:pPr>
            <a:r>
              <a:rPr dirty="0" sz="1900" spc="-5" b="1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dirty="0" sz="190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333333"/>
                </a:solidFill>
                <a:latin typeface="Arial"/>
                <a:cs typeface="Arial"/>
              </a:rPr>
              <a:t>principle</a:t>
            </a:r>
            <a:r>
              <a:rPr dirty="0" sz="1900" spc="-10">
                <a:solidFill>
                  <a:srgbClr val="333333"/>
                </a:solidFill>
                <a:latin typeface="Arial MT"/>
                <a:cs typeface="Arial MT"/>
              </a:rPr>
              <a:t>,</a:t>
            </a:r>
            <a:r>
              <a:rPr dirty="0" sz="19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333333"/>
                </a:solidFill>
                <a:latin typeface="Arial MT"/>
                <a:cs typeface="Arial MT"/>
              </a:rPr>
              <a:t>there</a:t>
            </a:r>
            <a:r>
              <a:rPr dirty="0" sz="19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-40">
                <a:solidFill>
                  <a:srgbClr val="333333"/>
                </a:solidFill>
                <a:latin typeface="Arial MT"/>
                <a:cs typeface="Arial MT"/>
              </a:rPr>
              <a:t>are</a:t>
            </a:r>
            <a:r>
              <a:rPr dirty="0" sz="1900" spc="-3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55">
                <a:solidFill>
                  <a:srgbClr val="333333"/>
                </a:solidFill>
                <a:latin typeface="Arial MT"/>
                <a:cs typeface="Arial MT"/>
              </a:rPr>
              <a:t>two </a:t>
            </a:r>
            <a:r>
              <a:rPr dirty="0" sz="1900" spc="25">
                <a:solidFill>
                  <a:srgbClr val="333333"/>
                </a:solidFill>
                <a:latin typeface="Arial MT"/>
                <a:cs typeface="Arial MT"/>
              </a:rPr>
              <a:t>methods </a:t>
            </a:r>
            <a:r>
              <a:rPr dirty="0" sz="1900" spc="20">
                <a:solidFill>
                  <a:srgbClr val="333333"/>
                </a:solidFill>
                <a:latin typeface="Arial MT"/>
                <a:cs typeface="Arial MT"/>
              </a:rPr>
              <a:t>for accomplishing </a:t>
            </a:r>
            <a:r>
              <a:rPr dirty="0" sz="1900" spc="10">
                <a:solidFill>
                  <a:srgbClr val="333333"/>
                </a:solidFill>
                <a:latin typeface="Arial MT"/>
                <a:cs typeface="Arial MT"/>
              </a:rPr>
              <a:t>the way </a:t>
            </a:r>
            <a:r>
              <a:rPr dirty="0" sz="1900" spc="25">
                <a:solidFill>
                  <a:srgbClr val="333333"/>
                </a:solidFill>
                <a:latin typeface="Arial MT"/>
                <a:cs typeface="Arial MT"/>
              </a:rPr>
              <a:t>that </a:t>
            </a:r>
            <a:r>
              <a:rPr dirty="0" sz="1900" spc="10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dirty="0" sz="1900" spc="15">
                <a:solidFill>
                  <a:srgbClr val="333333"/>
                </a:solidFill>
                <a:latin typeface="Arial MT"/>
                <a:cs typeface="Arial MT"/>
              </a:rPr>
              <a:t> processor </a:t>
            </a:r>
            <a:r>
              <a:rPr dirty="0" sz="1900" spc="10">
                <a:solidFill>
                  <a:srgbClr val="333333"/>
                </a:solidFill>
                <a:latin typeface="Arial MT"/>
                <a:cs typeface="Arial MT"/>
              </a:rPr>
              <a:t>chooses the </a:t>
            </a:r>
            <a:r>
              <a:rPr dirty="0" sz="1900" spc="15">
                <a:solidFill>
                  <a:srgbClr val="333333"/>
                </a:solidFill>
                <a:latin typeface="Arial MT"/>
                <a:cs typeface="Arial MT"/>
              </a:rPr>
              <a:t>branch </a:t>
            </a:r>
            <a:r>
              <a:rPr dirty="0" sz="1900">
                <a:solidFill>
                  <a:srgbClr val="333333"/>
                </a:solidFill>
                <a:latin typeface="Arial MT"/>
                <a:cs typeface="Arial MT"/>
              </a:rPr>
              <a:t>address </a:t>
            </a:r>
            <a:r>
              <a:rPr dirty="0" sz="1900" spc="30">
                <a:solidFill>
                  <a:srgbClr val="333333"/>
                </a:solidFill>
                <a:latin typeface="Arial MT"/>
                <a:cs typeface="Arial MT"/>
              </a:rPr>
              <a:t>of </a:t>
            </a:r>
            <a:r>
              <a:rPr dirty="0" sz="1900" spc="10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dirty="0" sz="1900" spc="-5">
                <a:solidFill>
                  <a:srgbClr val="333333"/>
                </a:solidFill>
                <a:latin typeface="Arial MT"/>
                <a:cs typeface="Arial MT"/>
              </a:rPr>
              <a:t>service </a:t>
            </a:r>
            <a:r>
              <a:rPr dirty="0" sz="1900">
                <a:solidFill>
                  <a:srgbClr val="333333"/>
                </a:solidFill>
                <a:latin typeface="Arial MT"/>
                <a:cs typeface="Arial MT"/>
              </a:rPr>
              <a:t>routine </a:t>
            </a:r>
            <a:r>
              <a:rPr dirty="0" sz="1900" spc="-15">
                <a:solidFill>
                  <a:srgbClr val="333333"/>
                </a:solidFill>
                <a:latin typeface="Arial MT"/>
                <a:cs typeface="Arial MT"/>
              </a:rPr>
              <a:t>varies </a:t>
            </a:r>
            <a:r>
              <a:rPr dirty="0" sz="1900" spc="15">
                <a:solidFill>
                  <a:srgbClr val="333333"/>
                </a:solidFill>
                <a:latin typeface="Arial MT"/>
                <a:cs typeface="Arial MT"/>
              </a:rPr>
              <a:t>from </a:t>
            </a:r>
            <a:r>
              <a:rPr dirty="0" sz="1900" spc="-5">
                <a:solidFill>
                  <a:srgbClr val="333333"/>
                </a:solidFill>
                <a:latin typeface="Arial MT"/>
                <a:cs typeface="Arial MT"/>
              </a:rPr>
              <a:t>one </a:t>
            </a:r>
            <a:r>
              <a:rPr dirty="0" sz="1900" spc="-5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15">
                <a:solidFill>
                  <a:srgbClr val="333333"/>
                </a:solidFill>
                <a:latin typeface="Arial MT"/>
                <a:cs typeface="Arial MT"/>
              </a:rPr>
              <a:t>unit</a:t>
            </a:r>
            <a:r>
              <a:rPr dirty="0" sz="19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5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9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-20">
                <a:solidFill>
                  <a:srgbClr val="333333"/>
                </a:solidFill>
                <a:latin typeface="Arial MT"/>
                <a:cs typeface="Arial MT"/>
              </a:rPr>
              <a:t>another..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33"/>
              </a:buClr>
              <a:buFont typeface="Arial"/>
              <a:buChar char="•"/>
            </a:pPr>
            <a:endParaRPr sz="1950">
              <a:latin typeface="Arial MT"/>
              <a:cs typeface="Arial MT"/>
            </a:endParaRPr>
          </a:p>
          <a:p>
            <a:pPr algn="just" marL="329565" marR="5080" indent="-317500">
              <a:lnSpc>
                <a:spcPct val="121200"/>
              </a:lnSpc>
              <a:buChar char="•"/>
              <a:tabLst>
                <a:tab pos="330200" algn="l"/>
              </a:tabLst>
            </a:pPr>
            <a:r>
              <a:rPr dirty="0" sz="1900" b="1">
                <a:solidFill>
                  <a:srgbClr val="333333"/>
                </a:solidFill>
                <a:latin typeface="Arial"/>
                <a:cs typeface="Arial"/>
              </a:rPr>
              <a:t>One </a:t>
            </a:r>
            <a:r>
              <a:rPr dirty="0" sz="1900" spc="-40" b="1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dirty="0" sz="1900" b="1">
                <a:solidFill>
                  <a:srgbClr val="333333"/>
                </a:solidFill>
                <a:latin typeface="Arial"/>
                <a:cs typeface="Arial"/>
              </a:rPr>
              <a:t>called vectored </a:t>
            </a:r>
            <a:r>
              <a:rPr dirty="0" sz="1900" spc="15">
                <a:solidFill>
                  <a:srgbClr val="333333"/>
                </a:solidFill>
                <a:latin typeface="Arial MT"/>
                <a:cs typeface="Arial MT"/>
              </a:rPr>
              <a:t>interrupt </a:t>
            </a:r>
            <a:r>
              <a:rPr dirty="0" sz="1900" spc="10">
                <a:solidFill>
                  <a:srgbClr val="333333"/>
                </a:solidFill>
                <a:latin typeface="Arial MT"/>
                <a:cs typeface="Arial MT"/>
              </a:rPr>
              <a:t>and the </a:t>
            </a:r>
            <a:r>
              <a:rPr dirty="0" sz="1900" spc="-20">
                <a:solidFill>
                  <a:srgbClr val="333333"/>
                </a:solidFill>
                <a:latin typeface="Arial MT"/>
                <a:cs typeface="Arial MT"/>
              </a:rPr>
              <a:t>other, </a:t>
            </a:r>
            <a:r>
              <a:rPr dirty="0" sz="1900" spc="-5" b="1">
                <a:solidFill>
                  <a:srgbClr val="333333"/>
                </a:solidFill>
                <a:latin typeface="Arial"/>
                <a:cs typeface="Arial"/>
              </a:rPr>
              <a:t>nonvectored </a:t>
            </a:r>
            <a:r>
              <a:rPr dirty="0" sz="1900" b="1">
                <a:solidFill>
                  <a:srgbClr val="333333"/>
                </a:solidFill>
                <a:latin typeface="Arial"/>
                <a:cs typeface="Arial"/>
              </a:rPr>
              <a:t>interrupt</a:t>
            </a:r>
            <a:r>
              <a:rPr dirty="0" sz="1900">
                <a:solidFill>
                  <a:srgbClr val="333333"/>
                </a:solidFill>
                <a:latin typeface="Arial MT"/>
                <a:cs typeface="Arial MT"/>
              </a:rPr>
              <a:t>. </a:t>
            </a:r>
            <a:r>
              <a:rPr dirty="0" sz="1900" spc="-20">
                <a:solidFill>
                  <a:srgbClr val="333333"/>
                </a:solidFill>
                <a:latin typeface="Arial MT"/>
                <a:cs typeface="Arial MT"/>
              </a:rPr>
              <a:t>In </a:t>
            </a:r>
            <a:r>
              <a:rPr dirty="0" sz="1900" spc="-40">
                <a:solidFill>
                  <a:srgbClr val="333333"/>
                </a:solidFill>
                <a:latin typeface="Arial MT"/>
                <a:cs typeface="Arial MT"/>
              </a:rPr>
              <a:t>a </a:t>
            </a:r>
            <a:r>
              <a:rPr dirty="0" sz="1900" spc="-3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10">
                <a:solidFill>
                  <a:srgbClr val="333333"/>
                </a:solidFill>
                <a:latin typeface="Arial MT"/>
                <a:cs typeface="Arial MT"/>
              </a:rPr>
              <a:t>non </a:t>
            </a:r>
            <a:r>
              <a:rPr dirty="0" sz="1900" spc="15">
                <a:solidFill>
                  <a:srgbClr val="333333"/>
                </a:solidFill>
                <a:latin typeface="Arial MT"/>
                <a:cs typeface="Arial MT"/>
              </a:rPr>
              <a:t>vectored interrupt, </a:t>
            </a:r>
            <a:r>
              <a:rPr dirty="0" sz="1900" spc="10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dirty="0" sz="1900" spc="15">
                <a:solidFill>
                  <a:srgbClr val="333333"/>
                </a:solidFill>
                <a:latin typeface="Arial MT"/>
                <a:cs typeface="Arial MT"/>
              </a:rPr>
              <a:t>branch </a:t>
            </a:r>
            <a:r>
              <a:rPr dirty="0" sz="1900">
                <a:solidFill>
                  <a:srgbClr val="333333"/>
                </a:solidFill>
                <a:latin typeface="Arial MT"/>
                <a:cs typeface="Arial MT"/>
              </a:rPr>
              <a:t>address </a:t>
            </a:r>
            <a:r>
              <a:rPr dirty="0" sz="1900" spc="-5">
                <a:solidFill>
                  <a:srgbClr val="333333"/>
                </a:solidFill>
                <a:latin typeface="Arial MT"/>
                <a:cs typeface="Arial MT"/>
              </a:rPr>
              <a:t>is </a:t>
            </a:r>
            <a:r>
              <a:rPr dirty="0" sz="1900">
                <a:solidFill>
                  <a:srgbClr val="333333"/>
                </a:solidFill>
                <a:latin typeface="Arial MT"/>
                <a:cs typeface="Arial MT"/>
              </a:rPr>
              <a:t>assigned </a:t>
            </a:r>
            <a:r>
              <a:rPr dirty="0" sz="1900" spc="50">
                <a:solidFill>
                  <a:srgbClr val="333333"/>
                </a:solidFill>
                <a:latin typeface="Arial MT"/>
                <a:cs typeface="Arial MT"/>
              </a:rPr>
              <a:t>to </a:t>
            </a:r>
            <a:r>
              <a:rPr dirty="0" sz="1900" spc="-40">
                <a:solidFill>
                  <a:srgbClr val="333333"/>
                </a:solidFill>
                <a:latin typeface="Arial MT"/>
                <a:cs typeface="Arial MT"/>
              </a:rPr>
              <a:t>a </a:t>
            </a:r>
            <a:r>
              <a:rPr dirty="0" sz="1900" spc="20">
                <a:solidFill>
                  <a:srgbClr val="333333"/>
                </a:solidFill>
                <a:latin typeface="Arial MT"/>
                <a:cs typeface="Arial MT"/>
              </a:rPr>
              <a:t>fixed location </a:t>
            </a:r>
            <a:r>
              <a:rPr dirty="0" sz="1900" spc="-5">
                <a:solidFill>
                  <a:srgbClr val="333333"/>
                </a:solidFill>
                <a:latin typeface="Arial MT"/>
                <a:cs typeface="Arial MT"/>
              </a:rPr>
              <a:t>in </a:t>
            </a:r>
            <a:r>
              <a:rPr dirty="0" sz="19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-15">
                <a:solidFill>
                  <a:srgbClr val="333333"/>
                </a:solidFill>
                <a:latin typeface="Arial MT"/>
                <a:cs typeface="Arial MT"/>
              </a:rPr>
              <a:t>memory.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33"/>
              </a:buClr>
              <a:buFont typeface="Arial"/>
              <a:buChar char="•"/>
            </a:pPr>
            <a:endParaRPr sz="1950">
              <a:latin typeface="Arial MT"/>
              <a:cs typeface="Arial MT"/>
            </a:endParaRPr>
          </a:p>
          <a:p>
            <a:pPr algn="just" marL="329565" marR="5080" indent="-317500">
              <a:lnSpc>
                <a:spcPct val="121900"/>
              </a:lnSpc>
              <a:buChar char="•"/>
              <a:tabLst>
                <a:tab pos="330200" algn="l"/>
              </a:tabLst>
            </a:pPr>
            <a:r>
              <a:rPr dirty="0" sz="1900" spc="-5" b="1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dirty="0" sz="190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900" spc="30" b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1900" spc="3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333333"/>
                </a:solidFill>
                <a:latin typeface="Arial"/>
                <a:cs typeface="Arial"/>
              </a:rPr>
              <a:t>vectored</a:t>
            </a:r>
            <a:r>
              <a:rPr dirty="0" sz="1900" spc="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333333"/>
                </a:solidFill>
                <a:latin typeface="Arial"/>
                <a:cs typeface="Arial"/>
              </a:rPr>
              <a:t>interrupt</a:t>
            </a:r>
            <a:r>
              <a:rPr dirty="0" sz="1900" spc="-5">
                <a:solidFill>
                  <a:srgbClr val="333333"/>
                </a:solidFill>
                <a:latin typeface="Arial MT"/>
                <a:cs typeface="Arial MT"/>
              </a:rPr>
              <a:t>,</a:t>
            </a:r>
            <a:r>
              <a:rPr dirty="0" sz="19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1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900" spc="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5">
                <a:solidFill>
                  <a:srgbClr val="333333"/>
                </a:solidFill>
                <a:latin typeface="Arial MT"/>
                <a:cs typeface="Arial MT"/>
              </a:rPr>
              <a:t>source</a:t>
            </a:r>
            <a:r>
              <a:rPr dirty="0" sz="19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25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dirty="0" sz="1900" spc="3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15">
                <a:solidFill>
                  <a:srgbClr val="333333"/>
                </a:solidFill>
                <a:latin typeface="Arial MT"/>
                <a:cs typeface="Arial MT"/>
              </a:rPr>
              <a:t>interrupts</a:t>
            </a:r>
            <a:r>
              <a:rPr dirty="0" sz="1900" spc="2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10">
                <a:solidFill>
                  <a:srgbClr val="333333"/>
                </a:solidFill>
                <a:latin typeface="Arial MT"/>
                <a:cs typeface="Arial MT"/>
              </a:rPr>
              <a:t>supplies</a:t>
            </a:r>
            <a:r>
              <a:rPr dirty="0" sz="1900" spc="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1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900" spc="15">
                <a:solidFill>
                  <a:srgbClr val="333333"/>
                </a:solidFill>
                <a:latin typeface="Arial MT"/>
                <a:cs typeface="Arial MT"/>
              </a:rPr>
              <a:t> branch </a:t>
            </a:r>
            <a:r>
              <a:rPr dirty="0" sz="1900" spc="-5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15">
                <a:solidFill>
                  <a:srgbClr val="333333"/>
                </a:solidFill>
                <a:latin typeface="Arial MT"/>
                <a:cs typeface="Arial MT"/>
              </a:rPr>
              <a:t>information</a:t>
            </a:r>
            <a:r>
              <a:rPr dirty="0" sz="19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5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9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1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900" spc="5">
                <a:solidFill>
                  <a:srgbClr val="333333"/>
                </a:solidFill>
                <a:latin typeface="Arial MT"/>
                <a:cs typeface="Arial MT"/>
              </a:rPr>
              <a:t> computer.</a:t>
            </a:r>
            <a:r>
              <a:rPr dirty="0" sz="19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-20">
                <a:solidFill>
                  <a:srgbClr val="333333"/>
                </a:solidFill>
                <a:latin typeface="Arial MT"/>
                <a:cs typeface="Arial MT"/>
              </a:rPr>
              <a:t>This</a:t>
            </a:r>
            <a:r>
              <a:rPr dirty="0" sz="19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15">
                <a:solidFill>
                  <a:srgbClr val="333333"/>
                </a:solidFill>
                <a:latin typeface="Arial MT"/>
                <a:cs typeface="Arial MT"/>
              </a:rPr>
              <a:t>information</a:t>
            </a:r>
            <a:r>
              <a:rPr dirty="0" sz="19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9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10">
                <a:solidFill>
                  <a:srgbClr val="333333"/>
                </a:solidFill>
                <a:latin typeface="Arial MT"/>
                <a:cs typeface="Arial MT"/>
              </a:rPr>
              <a:t>called</a:t>
            </a:r>
            <a:r>
              <a:rPr dirty="0" sz="19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1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9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15">
                <a:solidFill>
                  <a:srgbClr val="333333"/>
                </a:solidFill>
                <a:latin typeface="Arial MT"/>
                <a:cs typeface="Arial MT"/>
              </a:rPr>
              <a:t>interrupt</a:t>
            </a:r>
            <a:r>
              <a:rPr dirty="0" sz="19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333333"/>
                </a:solidFill>
                <a:latin typeface="Arial MT"/>
                <a:cs typeface="Arial MT"/>
              </a:rPr>
              <a:t>vector.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368" y="1509365"/>
            <a:ext cx="7363080" cy="35134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7430" y="62595"/>
            <a:ext cx="2241414" cy="9084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737" y="62595"/>
            <a:ext cx="8863330" cy="972819"/>
            <a:chOff x="185737" y="62595"/>
            <a:chExt cx="8863330" cy="972819"/>
          </a:xfrm>
        </p:grpSpPr>
        <p:sp>
          <p:nvSpPr>
            <p:cNvPr id="3" name="object 3"/>
            <p:cNvSpPr/>
            <p:nvPr/>
          </p:nvSpPr>
          <p:spPr>
            <a:xfrm>
              <a:off x="228600" y="990599"/>
              <a:ext cx="8686800" cy="1905"/>
            </a:xfrm>
            <a:custGeom>
              <a:avLst/>
              <a:gdLst/>
              <a:ahLst/>
              <a:cxnLst/>
              <a:rect l="l" t="t" r="r" b="b"/>
              <a:pathLst>
                <a:path w="8686800" h="1905">
                  <a:moveTo>
                    <a:pt x="0" y="0"/>
                  </a:moveTo>
                  <a:lnTo>
                    <a:pt x="8686800" y="0"/>
                  </a:lnTo>
                </a:path>
              </a:pathLst>
            </a:custGeom>
            <a:ln w="857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7430" y="62595"/>
              <a:ext cx="2241414" cy="90845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3237" y="311605"/>
            <a:ext cx="29819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Priority</a:t>
            </a:r>
            <a:r>
              <a:rPr dirty="0" spc="-60"/>
              <a:t> </a:t>
            </a:r>
            <a:r>
              <a:rPr dirty="0" spc="-10"/>
              <a:t>Interrupts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2250" y="1490303"/>
            <a:ext cx="8322945" cy="1899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Priority</a:t>
            </a:r>
            <a:endParaRPr sz="1800">
              <a:latin typeface="Arial MT"/>
              <a:cs typeface="Arial MT"/>
            </a:endParaRPr>
          </a:p>
          <a:p>
            <a:pPr marL="520700" marR="259715" indent="-191135">
              <a:lnSpc>
                <a:spcPts val="2100"/>
              </a:lnSpc>
              <a:spcBef>
                <a:spcPts val="90"/>
              </a:spcBef>
              <a:buChar char="-"/>
              <a:tabLst>
                <a:tab pos="469900" algn="l"/>
              </a:tabLst>
            </a:pPr>
            <a:r>
              <a:rPr dirty="0" sz="1800" spc="-5">
                <a:latin typeface="Arial MT"/>
                <a:cs typeface="Arial MT"/>
              </a:rPr>
              <a:t>Determines </a:t>
            </a:r>
            <a:r>
              <a:rPr dirty="0" sz="1800">
                <a:latin typeface="Arial MT"/>
                <a:cs typeface="Arial MT"/>
              </a:rPr>
              <a:t>which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interrupt</a:t>
            </a:r>
            <a:r>
              <a:rPr dirty="0" sz="1800">
                <a:latin typeface="Arial MT"/>
                <a:cs typeface="Arial MT"/>
              </a:rPr>
              <a:t> is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served </a:t>
            </a:r>
            <a:r>
              <a:rPr dirty="0" sz="1800" spc="-5">
                <a:latin typeface="Arial MT"/>
                <a:cs typeface="Arial MT"/>
              </a:rPr>
              <a:t>first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when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two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 more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requests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made </a:t>
            </a:r>
            <a:r>
              <a:rPr dirty="0" sz="1800" spc="-5">
                <a:latin typeface="Arial MT"/>
                <a:cs typeface="Arial MT"/>
              </a:rPr>
              <a:t>simultaneously</a:t>
            </a:r>
            <a:endParaRPr sz="1800">
              <a:latin typeface="Arial MT"/>
              <a:cs typeface="Arial MT"/>
            </a:endParaRPr>
          </a:p>
          <a:p>
            <a:pPr marL="520700" marR="5080" indent="-191135">
              <a:lnSpc>
                <a:spcPts val="2100"/>
              </a:lnSpc>
              <a:buChar char="-"/>
              <a:tabLst>
                <a:tab pos="457834" algn="l"/>
              </a:tabLst>
            </a:pPr>
            <a:r>
              <a:rPr dirty="0" sz="1800">
                <a:latin typeface="Arial MT"/>
                <a:cs typeface="Arial MT"/>
              </a:rPr>
              <a:t>Also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determines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which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interrupts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permitted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interrupt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computer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while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another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being serviced</a:t>
            </a:r>
            <a:endParaRPr sz="1800">
              <a:latin typeface="Arial MT"/>
              <a:cs typeface="Arial MT"/>
            </a:endParaRPr>
          </a:p>
          <a:p>
            <a:pPr marL="520700" marR="310515" indent="-191135">
              <a:lnSpc>
                <a:spcPts val="2100"/>
              </a:lnSpc>
              <a:buChar char="-"/>
              <a:tabLst>
                <a:tab pos="469900" algn="l"/>
              </a:tabLst>
            </a:pPr>
            <a:r>
              <a:rPr dirty="0" sz="1800">
                <a:latin typeface="Arial MT"/>
                <a:cs typeface="Arial MT"/>
              </a:rPr>
              <a:t>Higher</a:t>
            </a:r>
            <a:r>
              <a:rPr dirty="0" sz="1800" spc="-5">
                <a:latin typeface="Arial MT"/>
                <a:cs typeface="Arial MT"/>
              </a:rPr>
              <a:t> priority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interrupts</a:t>
            </a:r>
            <a:r>
              <a:rPr dirty="0" sz="1800">
                <a:latin typeface="Arial MT"/>
                <a:cs typeface="Arial MT"/>
              </a:rPr>
              <a:t> can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make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requests</a:t>
            </a:r>
            <a:r>
              <a:rPr dirty="0" sz="1800">
                <a:latin typeface="Arial MT"/>
                <a:cs typeface="Arial MT"/>
              </a:rPr>
              <a:t> while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servicing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lower</a:t>
            </a:r>
            <a:r>
              <a:rPr dirty="0" sz="1800" spc="-5">
                <a:latin typeface="Arial MT"/>
                <a:cs typeface="Arial MT"/>
              </a:rPr>
              <a:t> priority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interrupt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25" y="4358577"/>
            <a:ext cx="7353934" cy="16332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430530">
              <a:lnSpc>
                <a:spcPts val="2100"/>
              </a:lnSpc>
              <a:spcBef>
                <a:spcPts val="219"/>
              </a:spcBef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priority interrupt is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a system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that establishes priority over the </a:t>
            </a:r>
            <a:r>
              <a:rPr dirty="0" sz="1800" spc="-4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various sources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 to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 determine</a:t>
            </a:r>
            <a:endParaRPr sz="1800">
              <a:latin typeface="Arial"/>
              <a:cs typeface="Arial"/>
            </a:endParaRPr>
          </a:p>
          <a:p>
            <a:pPr marL="711200" marR="17145" indent="-318135">
              <a:lnSpc>
                <a:spcPts val="210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 which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condition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z="1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serviced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first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two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dirty="0" sz="1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more</a:t>
            </a:r>
            <a:r>
              <a:rPr dirty="0" sz="1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requests </a:t>
            </a:r>
            <a:r>
              <a:rPr dirty="0" sz="1800" spc="-48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arrive simultaneously</a:t>
            </a:r>
            <a:endParaRPr sz="1800">
              <a:latin typeface="Arial"/>
              <a:cs typeface="Arial"/>
            </a:endParaRPr>
          </a:p>
          <a:p>
            <a:pPr marL="711200" marR="5080" indent="-254635">
              <a:lnSpc>
                <a:spcPts val="2100"/>
              </a:lnSpc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-which conditions</a:t>
            </a:r>
            <a:r>
              <a:rPr dirty="0" sz="1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dirty="0" sz="1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permitted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interrupt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1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computer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while </a:t>
            </a:r>
            <a:r>
              <a:rPr dirty="0" sz="1800" spc="-48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another request is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being serviced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737" y="62595"/>
            <a:ext cx="8863330" cy="972819"/>
            <a:chOff x="185737" y="62595"/>
            <a:chExt cx="8863330" cy="972819"/>
          </a:xfrm>
        </p:grpSpPr>
        <p:sp>
          <p:nvSpPr>
            <p:cNvPr id="3" name="object 3"/>
            <p:cNvSpPr/>
            <p:nvPr/>
          </p:nvSpPr>
          <p:spPr>
            <a:xfrm>
              <a:off x="228600" y="990599"/>
              <a:ext cx="8686800" cy="1905"/>
            </a:xfrm>
            <a:custGeom>
              <a:avLst/>
              <a:gdLst/>
              <a:ahLst/>
              <a:cxnLst/>
              <a:rect l="l" t="t" r="r" b="b"/>
              <a:pathLst>
                <a:path w="8686800" h="1905">
                  <a:moveTo>
                    <a:pt x="0" y="0"/>
                  </a:moveTo>
                  <a:lnTo>
                    <a:pt x="8686800" y="0"/>
                  </a:lnTo>
                </a:path>
              </a:pathLst>
            </a:custGeom>
            <a:ln w="857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7430" y="62595"/>
              <a:ext cx="2241414" cy="90845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3237" y="311605"/>
            <a:ext cx="29819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Priority</a:t>
            </a:r>
            <a:r>
              <a:rPr dirty="0" spc="-60"/>
              <a:t> </a:t>
            </a:r>
            <a:r>
              <a:rPr dirty="0" spc="-10"/>
              <a:t>Interrupts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9400" y="1336314"/>
            <a:ext cx="8676005" cy="4878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Priority Interrupt</a:t>
            </a:r>
            <a:r>
              <a:rPr dirty="0" sz="1800">
                <a:latin typeface="Arial MT"/>
                <a:cs typeface="Arial MT"/>
              </a:rPr>
              <a:t> by</a:t>
            </a:r>
            <a:r>
              <a:rPr dirty="0" sz="1800" spc="-5">
                <a:latin typeface="Arial MT"/>
                <a:cs typeface="Arial MT"/>
              </a:rPr>
              <a:t> Software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(Polling)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520700" marR="322580">
              <a:lnSpc>
                <a:spcPts val="2120"/>
              </a:lnSpc>
            </a:pPr>
            <a:r>
              <a:rPr dirty="0" sz="1800" spc="-5" b="1">
                <a:latin typeface="Arial"/>
                <a:cs typeface="Arial"/>
              </a:rPr>
              <a:t>Polling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procedure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is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used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to </a:t>
            </a:r>
            <a:r>
              <a:rPr dirty="0" sz="1800" spc="-5" b="1">
                <a:latin typeface="Arial"/>
                <a:cs typeface="Arial"/>
              </a:rPr>
              <a:t>identify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highest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priority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source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by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software </a:t>
            </a:r>
            <a:r>
              <a:rPr dirty="0" sz="1800" spc="-484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means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Arial"/>
              <a:cs typeface="Arial"/>
            </a:endParaRPr>
          </a:p>
          <a:p>
            <a:pPr marL="469900" indent="-203200">
              <a:lnSpc>
                <a:spcPct val="100000"/>
              </a:lnSpc>
              <a:spcBef>
                <a:spcPts val="5"/>
              </a:spcBef>
              <a:buFont typeface="Arial"/>
              <a:buChar char="-"/>
              <a:tabLst>
                <a:tab pos="469900" algn="l"/>
              </a:tabLst>
            </a:pPr>
            <a:r>
              <a:rPr dirty="0" sz="1800">
                <a:latin typeface="Arial MT"/>
                <a:cs typeface="Arial MT"/>
              </a:rPr>
              <a:t>common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branch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address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all</a:t>
            </a:r>
            <a:r>
              <a:rPr dirty="0" sz="1800" spc="-5">
                <a:latin typeface="Arial MT"/>
                <a:cs typeface="Arial MT"/>
              </a:rPr>
              <a:t> the interrupts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-"/>
            </a:pPr>
            <a:endParaRPr sz="1800">
              <a:latin typeface="Arial MT"/>
              <a:cs typeface="Arial MT"/>
            </a:endParaRPr>
          </a:p>
          <a:p>
            <a:pPr lvl="1" marL="469900" indent="-139700">
              <a:lnSpc>
                <a:spcPts val="2140"/>
              </a:lnSpc>
              <a:buFont typeface="Arial MT"/>
              <a:buChar char="-"/>
              <a:tabLst>
                <a:tab pos="469900" algn="l"/>
              </a:tabLst>
            </a:pPr>
            <a:r>
              <a:rPr dirty="0" sz="1800" spc="-5" b="1">
                <a:latin typeface="Arial"/>
                <a:cs typeface="Arial"/>
              </a:rPr>
              <a:t>Priority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is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established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by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the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order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of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polling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the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devices(interrupt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sources)</a:t>
            </a:r>
            <a:endParaRPr sz="1800">
              <a:latin typeface="Arial"/>
              <a:cs typeface="Arial"/>
            </a:endParaRPr>
          </a:p>
          <a:p>
            <a:pPr marL="838200" marR="688340" indent="-191135">
              <a:lnSpc>
                <a:spcPts val="2120"/>
              </a:lnSpc>
              <a:spcBef>
                <a:spcPts val="85"/>
              </a:spcBef>
              <a:tabLst>
                <a:tab pos="850900" algn="l"/>
              </a:tabLst>
            </a:pPr>
            <a:r>
              <a:rPr dirty="0" sz="1800" b="1">
                <a:latin typeface="Arial"/>
                <a:cs typeface="Arial"/>
              </a:rPr>
              <a:t>-		</a:t>
            </a:r>
            <a:r>
              <a:rPr dirty="0" sz="1800">
                <a:latin typeface="Arial MT"/>
                <a:cs typeface="Arial MT"/>
              </a:rPr>
              <a:t>highest</a:t>
            </a:r>
            <a:r>
              <a:rPr dirty="0" sz="1800" spc="-5">
                <a:latin typeface="Arial MT"/>
                <a:cs typeface="Arial MT"/>
              </a:rPr>
              <a:t> priority </a:t>
            </a:r>
            <a:r>
              <a:rPr dirty="0" sz="1800">
                <a:latin typeface="Arial MT"/>
                <a:cs typeface="Arial MT"/>
              </a:rPr>
              <a:t>device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5">
                <a:latin typeface="Arial MT"/>
                <a:cs typeface="Arial MT"/>
              </a:rPr>
              <a:t> tested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first </a:t>
            </a:r>
            <a:r>
              <a:rPr dirty="0" sz="1800">
                <a:latin typeface="Arial MT"/>
                <a:cs typeface="Arial MT"/>
              </a:rPr>
              <a:t>and if </a:t>
            </a:r>
            <a:r>
              <a:rPr dirty="0" sz="1800" spc="-5">
                <a:latin typeface="Arial MT"/>
                <a:cs typeface="Arial MT"/>
              </a:rPr>
              <a:t>interrupt </a:t>
            </a:r>
            <a:r>
              <a:rPr dirty="0" sz="1800">
                <a:latin typeface="Arial MT"/>
                <a:cs typeface="Arial MT"/>
              </a:rPr>
              <a:t>is on ,</a:t>
            </a:r>
            <a:r>
              <a:rPr dirty="0" sz="1800" spc="-5">
                <a:latin typeface="Arial MT"/>
                <a:cs typeface="Arial MT"/>
              </a:rPr>
              <a:t> control </a:t>
            </a:r>
            <a:r>
              <a:rPr dirty="0" sz="1800">
                <a:latin typeface="Arial MT"/>
                <a:cs typeface="Arial MT"/>
              </a:rPr>
              <a:t> branches</a:t>
            </a:r>
            <a:r>
              <a:rPr dirty="0" sz="1800" spc="-5">
                <a:latin typeface="Arial MT"/>
                <a:cs typeface="Arial MT"/>
              </a:rPr>
              <a:t> to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service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routine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this</a:t>
            </a:r>
            <a:r>
              <a:rPr dirty="0" sz="1800">
                <a:latin typeface="Arial MT"/>
                <a:cs typeface="Arial MT"/>
              </a:rPr>
              <a:t> source </a:t>
            </a:r>
            <a:r>
              <a:rPr dirty="0" sz="1800" spc="-5">
                <a:latin typeface="Arial MT"/>
                <a:cs typeface="Arial MT"/>
              </a:rPr>
              <a:t>otherwise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next lower</a:t>
            </a:r>
            <a:r>
              <a:rPr dirty="0" sz="1800" spc="-5">
                <a:latin typeface="Arial MT"/>
                <a:cs typeface="Arial MT"/>
              </a:rPr>
              <a:t> priority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source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5">
                <a:latin typeface="Arial MT"/>
                <a:cs typeface="Arial MT"/>
              </a:rPr>
              <a:t> tested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 MT"/>
              <a:cs typeface="Arial MT"/>
            </a:endParaRPr>
          </a:p>
          <a:p>
            <a:pPr lvl="1" marL="469265" indent="-139700">
              <a:lnSpc>
                <a:spcPts val="2140"/>
              </a:lnSpc>
              <a:buChar char="-"/>
              <a:tabLst>
                <a:tab pos="469900" algn="l"/>
              </a:tabLst>
            </a:pPr>
            <a:r>
              <a:rPr dirty="0" sz="1800" spc="-5">
                <a:latin typeface="Arial MT"/>
                <a:cs typeface="Arial MT"/>
              </a:rPr>
              <a:t>Flexible</a:t>
            </a:r>
            <a:r>
              <a:rPr dirty="0" sz="1800">
                <a:latin typeface="Arial MT"/>
                <a:cs typeface="Arial MT"/>
              </a:rPr>
              <a:t> since it is</a:t>
            </a:r>
            <a:r>
              <a:rPr dirty="0" sz="1800" spc="-5">
                <a:latin typeface="Arial MT"/>
                <a:cs typeface="Arial MT"/>
              </a:rPr>
              <a:t> established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5">
                <a:latin typeface="Arial MT"/>
                <a:cs typeface="Arial MT"/>
              </a:rPr>
              <a:t> software</a:t>
            </a:r>
            <a:endParaRPr sz="1800">
              <a:latin typeface="Arial MT"/>
              <a:cs typeface="Arial MT"/>
            </a:endParaRPr>
          </a:p>
          <a:p>
            <a:pPr lvl="1" marL="469265" indent="-139700">
              <a:lnSpc>
                <a:spcPts val="2140"/>
              </a:lnSpc>
              <a:buChar char="-"/>
              <a:tabLst>
                <a:tab pos="469900" algn="l"/>
              </a:tabLst>
            </a:pPr>
            <a:r>
              <a:rPr dirty="0" sz="1800">
                <a:latin typeface="Arial MT"/>
                <a:cs typeface="Arial MT"/>
              </a:rPr>
              <a:t>Low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cost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since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needs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very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little </a:t>
            </a:r>
            <a:r>
              <a:rPr dirty="0" sz="1800">
                <a:latin typeface="Arial MT"/>
                <a:cs typeface="Arial MT"/>
              </a:rPr>
              <a:t>hardware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-"/>
            </a:pPr>
            <a:endParaRPr sz="1800">
              <a:latin typeface="Arial MT"/>
              <a:cs typeface="Arial MT"/>
            </a:endParaRPr>
          </a:p>
          <a:p>
            <a:pPr lvl="1" marL="469265" indent="-139700">
              <a:lnSpc>
                <a:spcPts val="2140"/>
              </a:lnSpc>
              <a:buChar char="-"/>
              <a:tabLst>
                <a:tab pos="469900" algn="l"/>
              </a:tabLst>
            </a:pPr>
            <a:r>
              <a:rPr dirty="0" sz="1800" spc="-25">
                <a:latin typeface="Arial MT"/>
                <a:cs typeface="Arial MT"/>
              </a:rPr>
              <a:t>Very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slow</a:t>
            </a:r>
            <a:endParaRPr sz="1800">
              <a:latin typeface="Arial MT"/>
              <a:cs typeface="Arial MT"/>
            </a:endParaRPr>
          </a:p>
          <a:p>
            <a:pPr lvl="1" marL="457200" marR="497205" indent="-127635">
              <a:lnSpc>
                <a:spcPts val="2120"/>
              </a:lnSpc>
              <a:spcBef>
                <a:spcPts val="85"/>
              </a:spcBef>
              <a:buChar char="-"/>
              <a:tabLst>
                <a:tab pos="469900" algn="l"/>
              </a:tabLst>
            </a:pPr>
            <a:r>
              <a:rPr dirty="0" sz="1800">
                <a:latin typeface="Arial MT"/>
                <a:cs typeface="Arial MT"/>
              </a:rPr>
              <a:t>if</a:t>
            </a:r>
            <a:r>
              <a:rPr dirty="0" sz="1800" spc="-5">
                <a:latin typeface="Arial MT"/>
                <a:cs typeface="Arial MT"/>
              </a:rPr>
              <a:t> there</a:t>
            </a:r>
            <a:r>
              <a:rPr dirty="0" sz="1800">
                <a:latin typeface="Arial MT"/>
                <a:cs typeface="Arial MT"/>
              </a:rPr>
              <a:t> are many</a:t>
            </a:r>
            <a:r>
              <a:rPr dirty="0" sz="1800" spc="-5">
                <a:latin typeface="Arial MT"/>
                <a:cs typeface="Arial MT"/>
              </a:rPr>
              <a:t> interrupt time</a:t>
            </a:r>
            <a:r>
              <a:rPr dirty="0" sz="1800">
                <a:latin typeface="Arial MT"/>
                <a:cs typeface="Arial MT"/>
              </a:rPr>
              <a:t> required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>
                <a:latin typeface="Arial MT"/>
                <a:cs typeface="Arial MT"/>
              </a:rPr>
              <a:t> poll may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exceed </a:t>
            </a:r>
            <a:r>
              <a:rPr dirty="0" sz="1800" spc="-5">
                <a:latin typeface="Arial MT"/>
                <a:cs typeface="Arial MT"/>
              </a:rPr>
              <a:t>time</a:t>
            </a:r>
            <a:r>
              <a:rPr dirty="0" sz="1800">
                <a:latin typeface="Arial MT"/>
                <a:cs typeface="Arial MT"/>
              </a:rPr>
              <a:t> available </a:t>
            </a:r>
            <a:r>
              <a:rPr dirty="0" sz="1800" spc="-5">
                <a:latin typeface="Arial MT"/>
                <a:cs typeface="Arial MT"/>
              </a:rPr>
              <a:t>to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service</a:t>
            </a:r>
            <a:r>
              <a:rPr dirty="0" sz="1800" spc="-5">
                <a:latin typeface="Arial MT"/>
                <a:cs typeface="Arial MT"/>
              </a:rPr>
              <a:t> IO </a:t>
            </a:r>
            <a:r>
              <a:rPr dirty="0" sz="1800">
                <a:latin typeface="Arial MT"/>
                <a:cs typeface="Arial MT"/>
              </a:rPr>
              <a:t>device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2100" y="1589837"/>
            <a:ext cx="3874770" cy="24130"/>
            <a:chOff x="292100" y="1589837"/>
            <a:chExt cx="3874770" cy="24130"/>
          </a:xfrm>
        </p:grpSpPr>
        <p:sp>
          <p:nvSpPr>
            <p:cNvPr id="8" name="object 8"/>
            <p:cNvSpPr/>
            <p:nvPr/>
          </p:nvSpPr>
          <p:spPr>
            <a:xfrm>
              <a:off x="292100" y="1601837"/>
              <a:ext cx="2960370" cy="0"/>
            </a:xfrm>
            <a:custGeom>
              <a:avLst/>
              <a:gdLst/>
              <a:ahLst/>
              <a:cxnLst/>
              <a:rect l="l" t="t" r="r" b="b"/>
              <a:pathLst>
                <a:path w="2960370" h="0">
                  <a:moveTo>
                    <a:pt x="0" y="0"/>
                  </a:moveTo>
                  <a:lnTo>
                    <a:pt x="2960190" y="0"/>
                  </a:lnTo>
                </a:path>
              </a:pathLst>
            </a:custGeom>
            <a:ln w="167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52291" y="1601837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 h="0">
                  <a:moveTo>
                    <a:pt x="0" y="0"/>
                  </a:moveTo>
                  <a:lnTo>
                    <a:pt x="914177" y="0"/>
                  </a:lnTo>
                </a:path>
              </a:pathLst>
            </a:custGeom>
            <a:ln w="2399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737" y="62595"/>
            <a:ext cx="8863330" cy="972819"/>
            <a:chOff x="185737" y="62595"/>
            <a:chExt cx="8863330" cy="972819"/>
          </a:xfrm>
        </p:grpSpPr>
        <p:sp>
          <p:nvSpPr>
            <p:cNvPr id="3" name="object 3"/>
            <p:cNvSpPr/>
            <p:nvPr/>
          </p:nvSpPr>
          <p:spPr>
            <a:xfrm>
              <a:off x="228600" y="990599"/>
              <a:ext cx="8686800" cy="1905"/>
            </a:xfrm>
            <a:custGeom>
              <a:avLst/>
              <a:gdLst/>
              <a:ahLst/>
              <a:cxnLst/>
              <a:rect l="l" t="t" r="r" b="b"/>
              <a:pathLst>
                <a:path w="8686800" h="1905">
                  <a:moveTo>
                    <a:pt x="0" y="0"/>
                  </a:moveTo>
                  <a:lnTo>
                    <a:pt x="8686800" y="0"/>
                  </a:lnTo>
                </a:path>
              </a:pathLst>
            </a:custGeom>
            <a:ln w="857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7430" y="62595"/>
              <a:ext cx="2241414" cy="90845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3237" y="311605"/>
            <a:ext cx="29819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Priority</a:t>
            </a:r>
            <a:r>
              <a:rPr dirty="0" spc="-60"/>
              <a:t> </a:t>
            </a:r>
            <a:r>
              <a:rPr dirty="0" spc="-10"/>
              <a:t>Interrupts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9400" y="1605607"/>
            <a:ext cx="8360409" cy="4339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Priority</a:t>
            </a:r>
            <a:r>
              <a:rPr dirty="0" u="heavy" sz="18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Interrupt</a:t>
            </a:r>
            <a:r>
              <a:rPr dirty="0" u="heavy" sz="1800" spc="484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by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Hardware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 marL="584200" marR="5080" indent="-254635">
              <a:lnSpc>
                <a:spcPts val="2120"/>
              </a:lnSpc>
              <a:buChar char="-"/>
              <a:tabLst>
                <a:tab pos="469900" algn="l"/>
              </a:tabLst>
            </a:pPr>
            <a:r>
              <a:rPr dirty="0" sz="1800">
                <a:latin typeface="Arial MT"/>
                <a:cs typeface="Arial MT"/>
              </a:rPr>
              <a:t>Require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priority</a:t>
            </a:r>
            <a:r>
              <a:rPr dirty="0" sz="18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interrupt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manager</a:t>
            </a:r>
            <a:r>
              <a:rPr dirty="0" sz="1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which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accepts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all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interrupt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requests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determine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>
                <a:latin typeface="Arial MT"/>
                <a:cs typeface="Arial MT"/>
              </a:rPr>
              <a:t> highest</a:t>
            </a:r>
            <a:r>
              <a:rPr dirty="0" sz="1800" spc="-5">
                <a:latin typeface="Arial MT"/>
                <a:cs typeface="Arial MT"/>
              </a:rPr>
              <a:t> priority request.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-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-"/>
            </a:pPr>
            <a:endParaRPr sz="1650">
              <a:latin typeface="Arial MT"/>
              <a:cs typeface="Arial MT"/>
            </a:endParaRPr>
          </a:p>
          <a:p>
            <a:pPr marL="457200" marR="80010" indent="-127635">
              <a:lnSpc>
                <a:spcPts val="2120"/>
              </a:lnSpc>
              <a:spcBef>
                <a:spcPts val="5"/>
              </a:spcBef>
              <a:buChar char="-"/>
              <a:tabLst>
                <a:tab pos="469900" algn="l"/>
              </a:tabLst>
            </a:pPr>
            <a:r>
              <a:rPr dirty="0" sz="1800" spc="-5">
                <a:latin typeface="Arial MT"/>
                <a:cs typeface="Arial MT"/>
              </a:rPr>
              <a:t>Fast</a:t>
            </a:r>
            <a:r>
              <a:rPr dirty="0" sz="1800">
                <a:latin typeface="Arial MT"/>
                <a:cs typeface="Arial MT"/>
              </a:rPr>
              <a:t> since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identification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highest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priority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interrupt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request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 </a:t>
            </a:r>
            <a:r>
              <a:rPr dirty="0" sz="1800" spc="-5">
                <a:latin typeface="Arial MT"/>
                <a:cs typeface="Arial MT"/>
              </a:rPr>
              <a:t>identified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 </a:t>
            </a:r>
            <a:r>
              <a:rPr dirty="0" sz="1800">
                <a:latin typeface="Arial MT"/>
                <a:cs typeface="Arial MT"/>
              </a:rPr>
              <a:t>hardware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-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-"/>
            </a:pPr>
            <a:endParaRPr sz="1650">
              <a:latin typeface="Arial MT"/>
              <a:cs typeface="Arial MT"/>
            </a:endParaRPr>
          </a:p>
          <a:p>
            <a:pPr marL="457200" marR="804545" indent="-127635">
              <a:lnSpc>
                <a:spcPts val="2120"/>
              </a:lnSpc>
              <a:spcBef>
                <a:spcPts val="5"/>
              </a:spcBef>
              <a:buChar char="-"/>
              <a:tabLst>
                <a:tab pos="469900" algn="l"/>
              </a:tabLst>
            </a:pPr>
            <a:r>
              <a:rPr dirty="0" sz="1800" spc="-5">
                <a:latin typeface="Arial MT"/>
                <a:cs typeface="Arial MT"/>
              </a:rPr>
              <a:t>Fast </a:t>
            </a:r>
            <a:r>
              <a:rPr dirty="0" sz="1800">
                <a:latin typeface="Arial MT"/>
                <a:cs typeface="Arial MT"/>
              </a:rPr>
              <a:t>since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each </a:t>
            </a:r>
            <a:r>
              <a:rPr dirty="0" sz="1800" spc="-5">
                <a:latin typeface="Arial MT"/>
                <a:cs typeface="Arial MT"/>
              </a:rPr>
              <a:t>interrupt</a:t>
            </a:r>
            <a:r>
              <a:rPr dirty="0" sz="1800">
                <a:latin typeface="Arial MT"/>
                <a:cs typeface="Arial MT"/>
              </a:rPr>
              <a:t> source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has</a:t>
            </a:r>
            <a:r>
              <a:rPr dirty="0" sz="1800" spc="-5">
                <a:latin typeface="Arial MT"/>
                <a:cs typeface="Arial MT"/>
              </a:rPr>
              <a:t> its</a:t>
            </a:r>
            <a:r>
              <a:rPr dirty="0" sz="1800">
                <a:latin typeface="Arial MT"/>
                <a:cs typeface="Arial MT"/>
              </a:rPr>
              <a:t> own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interrupt vector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>
                <a:latin typeface="Arial MT"/>
                <a:cs typeface="Arial MT"/>
              </a:rPr>
              <a:t> access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directly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its </a:t>
            </a:r>
            <a:r>
              <a:rPr dirty="0" sz="1800">
                <a:latin typeface="Arial MT"/>
                <a:cs typeface="Arial MT"/>
              </a:rPr>
              <a:t>own service </a:t>
            </a:r>
            <a:r>
              <a:rPr dirty="0" sz="1800" spc="-5">
                <a:latin typeface="Arial MT"/>
                <a:cs typeface="Arial MT"/>
              </a:rPr>
              <a:t>routine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Arial MT"/>
              <a:cs typeface="Arial MT"/>
            </a:endParaRPr>
          </a:p>
          <a:p>
            <a:pPr marL="266700">
              <a:lnSpc>
                <a:spcPts val="2140"/>
              </a:lnSpc>
              <a:spcBef>
                <a:spcPts val="5"/>
              </a:spcBef>
            </a:pPr>
            <a:r>
              <a:rPr dirty="0" sz="1800">
                <a:latin typeface="Arial MT"/>
                <a:cs typeface="Arial MT"/>
              </a:rPr>
              <a:t>-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 be addressed using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serial or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parallel </a:t>
            </a:r>
            <a:r>
              <a:rPr dirty="0" sz="1800" spc="-5">
                <a:latin typeface="Arial MT"/>
                <a:cs typeface="Arial MT"/>
              </a:rPr>
              <a:t>connection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5">
                <a:latin typeface="Arial MT"/>
                <a:cs typeface="Arial MT"/>
              </a:rPr>
              <a:t> interrupt </a:t>
            </a:r>
            <a:r>
              <a:rPr dirty="0" sz="1800">
                <a:latin typeface="Arial MT"/>
                <a:cs typeface="Arial MT"/>
              </a:rPr>
              <a:t>lines.</a:t>
            </a:r>
            <a:endParaRPr sz="1800">
              <a:latin typeface="Arial MT"/>
              <a:cs typeface="Arial MT"/>
            </a:endParaRPr>
          </a:p>
          <a:p>
            <a:pPr marL="393700">
              <a:lnSpc>
                <a:spcPts val="2140"/>
              </a:lnSpc>
            </a:pPr>
            <a:r>
              <a:rPr dirty="0" sz="1800">
                <a:latin typeface="Arial MT"/>
                <a:cs typeface="Arial MT"/>
              </a:rPr>
              <a:t>Example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serial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Daisy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chaining</a:t>
            </a:r>
            <a:r>
              <a:rPr dirty="0" sz="1800" spc="-5">
                <a:latin typeface="Arial MT"/>
                <a:cs typeface="Arial MT"/>
              </a:rPr>
              <a:t> Priority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7353" y="311605"/>
            <a:ext cx="69735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Hardware</a:t>
            </a:r>
            <a:r>
              <a:rPr dirty="0" spc="-10"/>
              <a:t> </a:t>
            </a:r>
            <a:r>
              <a:rPr dirty="0" spc="-5"/>
              <a:t>Priority</a:t>
            </a:r>
            <a:r>
              <a:rPr dirty="0" spc="-10"/>
              <a:t> Interrupts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 spc="-15"/>
              <a:t>Daisy</a:t>
            </a:r>
            <a:r>
              <a:rPr dirty="0" spc="-5"/>
              <a:t> </a:t>
            </a:r>
            <a:r>
              <a:rPr dirty="0"/>
              <a:t>Chain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4973" y="2297200"/>
            <a:ext cx="112708" cy="1165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6375" y="2297200"/>
            <a:ext cx="112709" cy="11654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568718" y="2303922"/>
            <a:ext cx="113030" cy="116839"/>
          </a:xfrm>
          <a:custGeom>
            <a:avLst/>
            <a:gdLst/>
            <a:ahLst/>
            <a:cxnLst/>
            <a:rect l="l" t="t" r="r" b="b"/>
            <a:pathLst>
              <a:path w="113029" h="116839">
                <a:moveTo>
                  <a:pt x="9710" y="0"/>
                </a:moveTo>
                <a:lnTo>
                  <a:pt x="5491" y="14235"/>
                </a:lnTo>
                <a:lnTo>
                  <a:pt x="2452" y="28923"/>
                </a:lnTo>
                <a:lnTo>
                  <a:pt x="614" y="43941"/>
                </a:lnTo>
                <a:lnTo>
                  <a:pt x="0" y="59168"/>
                </a:lnTo>
                <a:lnTo>
                  <a:pt x="578" y="73904"/>
                </a:lnTo>
                <a:lnTo>
                  <a:pt x="2300" y="88453"/>
                </a:lnTo>
                <a:lnTo>
                  <a:pt x="5151" y="102703"/>
                </a:lnTo>
                <a:lnTo>
                  <a:pt x="9110" y="116541"/>
                </a:lnTo>
                <a:lnTo>
                  <a:pt x="112709" y="59168"/>
                </a:lnTo>
                <a:lnTo>
                  <a:pt x="9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73434" y="3214982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0" y="0"/>
                </a:moveTo>
                <a:lnTo>
                  <a:pt x="0" y="87376"/>
                </a:lnTo>
                <a:lnTo>
                  <a:pt x="87375" y="436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490537" y="2297200"/>
            <a:ext cx="4370705" cy="1515110"/>
            <a:chOff x="490537" y="2297200"/>
            <a:chExt cx="4370705" cy="15151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573" y="2297200"/>
              <a:ext cx="281468" cy="1165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3237" y="2368924"/>
              <a:ext cx="0" cy="1443355"/>
            </a:xfrm>
            <a:custGeom>
              <a:avLst/>
              <a:gdLst/>
              <a:ahLst/>
              <a:cxnLst/>
              <a:rect l="l" t="t" r="r" b="b"/>
              <a:pathLst>
                <a:path w="0" h="1443354">
                  <a:moveTo>
                    <a:pt x="0" y="0"/>
                  </a:moveTo>
                  <a:lnTo>
                    <a:pt x="0" y="144331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1173" y="3792070"/>
              <a:ext cx="4349750" cy="0"/>
            </a:xfrm>
            <a:custGeom>
              <a:avLst/>
              <a:gdLst/>
              <a:ahLst/>
              <a:cxnLst/>
              <a:rect l="l" t="t" r="r" b="b"/>
              <a:pathLst>
                <a:path w="4349750" h="0">
                  <a:moveTo>
                    <a:pt x="0" y="0"/>
                  </a:moveTo>
                  <a:lnTo>
                    <a:pt x="434963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874790" y="3459234"/>
            <a:ext cx="17049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Interrupt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acknowledge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93781" y="1447800"/>
            <a:ext cx="4095750" cy="150495"/>
            <a:chOff x="1193781" y="1447800"/>
            <a:chExt cx="4095750" cy="15049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3781" y="1447800"/>
              <a:ext cx="88892" cy="1501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6295" y="1447800"/>
              <a:ext cx="90481" cy="1501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7698" y="1447800"/>
              <a:ext cx="90479" cy="15015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44579" y="1463488"/>
              <a:ext cx="4044950" cy="0"/>
            </a:xfrm>
            <a:custGeom>
              <a:avLst/>
              <a:gdLst/>
              <a:ahLst/>
              <a:cxnLst/>
              <a:rect l="l" t="t" r="r" b="b"/>
              <a:pathLst>
                <a:path w="4044950" h="0">
                  <a:moveTo>
                    <a:pt x="0" y="0"/>
                  </a:moveTo>
                  <a:lnTo>
                    <a:pt x="404484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6558" y="2637864"/>
            <a:ext cx="90484" cy="14791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799159" y="2025933"/>
            <a:ext cx="300355" cy="469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415">
              <a:lnSpc>
                <a:spcPct val="1324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n</a:t>
            </a:r>
            <a:r>
              <a:rPr dirty="0" sz="1100" spc="-20" b="1">
                <a:latin typeface="Calibri"/>
                <a:cs typeface="Calibri"/>
              </a:rPr>
              <a:t>e</a:t>
            </a:r>
            <a:r>
              <a:rPr dirty="0" sz="1100" b="1">
                <a:latin typeface="Calibri"/>
                <a:cs typeface="Calibri"/>
              </a:rPr>
              <a:t>xt  </a:t>
            </a:r>
            <a:r>
              <a:rPr dirty="0" sz="1100" b="1">
                <a:latin typeface="Calibri"/>
                <a:cs typeface="Calibri"/>
              </a:rPr>
              <a:t>vice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54460" y="2810435"/>
            <a:ext cx="741680" cy="12287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725"/>
              </a:spcBef>
            </a:pPr>
            <a:r>
              <a:rPr dirty="0" sz="1100" b="1">
                <a:latin typeface="Calibri"/>
                <a:cs typeface="Calibri"/>
              </a:rPr>
              <a:t>INT</a:t>
            </a:r>
            <a:endParaRPr sz="1100">
              <a:latin typeface="Calibri"/>
              <a:cs typeface="Calibri"/>
            </a:endParaRPr>
          </a:p>
          <a:p>
            <a:pPr marL="267970">
              <a:lnSpc>
                <a:spcPct val="100000"/>
              </a:lnSpc>
              <a:spcBef>
                <a:spcPts val="114"/>
              </a:spcBef>
            </a:pPr>
            <a:r>
              <a:rPr dirty="0" sz="1400" b="1">
                <a:latin typeface="Calibri"/>
                <a:cs typeface="Calibri"/>
              </a:rPr>
              <a:t>CPU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Calibri"/>
              <a:cs typeface="Calibri"/>
            </a:endParaRPr>
          </a:p>
          <a:p>
            <a:pPr marL="40640">
              <a:lnSpc>
                <a:spcPct val="100000"/>
              </a:lnSpc>
              <a:spcBef>
                <a:spcPts val="5"/>
              </a:spcBef>
            </a:pPr>
            <a:r>
              <a:rPr dirty="0" sz="1100" spc="-20" b="1">
                <a:latin typeface="Calibri"/>
                <a:cs typeface="Calibri"/>
              </a:rPr>
              <a:t>INTACK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69929" y="1564341"/>
          <a:ext cx="4045585" cy="1707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834"/>
                <a:gridCol w="380365"/>
                <a:gridCol w="502919"/>
                <a:gridCol w="467359"/>
                <a:gridCol w="383539"/>
                <a:gridCol w="488950"/>
                <a:gridCol w="470535"/>
                <a:gridCol w="380364"/>
                <a:gridCol w="500380"/>
              </a:tblGrid>
              <a:tr h="3675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0480">
                        <a:lnSpc>
                          <a:spcPts val="1310"/>
                        </a:lnSpc>
                      </a:pPr>
                      <a:r>
                        <a:rPr dirty="0" sz="1400" spc="-25" b="1">
                          <a:latin typeface="Calibri"/>
                          <a:cs typeface="Calibri"/>
                        </a:rPr>
                        <a:t>VAD</a:t>
                      </a:r>
                      <a:r>
                        <a:rPr dirty="0" sz="14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6355">
                        <a:lnSpc>
                          <a:spcPts val="1205"/>
                        </a:lnSpc>
                      </a:pPr>
                      <a:r>
                        <a:rPr dirty="0" sz="1400" spc="-25" b="1">
                          <a:latin typeface="Calibri"/>
                          <a:cs typeface="Calibri"/>
                        </a:rPr>
                        <a:t>VAD</a:t>
                      </a:r>
                      <a:r>
                        <a:rPr dirty="0" sz="14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5880" marR="39370">
                        <a:lnSpc>
                          <a:spcPts val="1205"/>
                        </a:lnSpc>
                      </a:pPr>
                      <a:r>
                        <a:rPr dirty="0" sz="1400" spc="-25" b="1">
                          <a:latin typeface="Calibri"/>
                          <a:cs typeface="Calibri"/>
                        </a:rPr>
                        <a:t>VAD</a:t>
                      </a:r>
                      <a:r>
                        <a:rPr dirty="0" sz="14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62000">
                <a:tc gridSpan="2"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Device</a:t>
                      </a:r>
                      <a:r>
                        <a:rPr dirty="0" sz="11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ctr" marR="36195">
                        <a:lnSpc>
                          <a:spcPct val="100000"/>
                        </a:lnSpc>
                        <a:spcBef>
                          <a:spcPts val="780"/>
                        </a:spcBef>
                        <a:tabLst>
                          <a:tab pos="545465" algn="l"/>
                        </a:tabLst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PI	PO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8415">
                        <a:lnSpc>
                          <a:spcPct val="100000"/>
                        </a:lnSpc>
                        <a:tabLst>
                          <a:tab pos="402590" algn="l"/>
                        </a:tabLst>
                      </a:pPr>
                      <a:r>
                        <a:rPr dirty="0" u="heavy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marL="6350">
                        <a:lnSpc>
                          <a:spcPts val="1105"/>
                        </a:lnSpc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Device</a:t>
                      </a:r>
                      <a:r>
                        <a:rPr dirty="0" sz="11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ctr" marR="48895">
                        <a:lnSpc>
                          <a:spcPct val="100000"/>
                        </a:lnSpc>
                        <a:spcBef>
                          <a:spcPts val="780"/>
                        </a:spcBef>
                        <a:tabLst>
                          <a:tab pos="545465" algn="l"/>
                        </a:tabLst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PI	PO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  <a:tabLst>
                          <a:tab pos="380365" algn="l"/>
                        </a:tabLst>
                      </a:pPr>
                      <a:r>
                        <a:rPr dirty="0" u="heavy" sz="1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marL="3175">
                        <a:lnSpc>
                          <a:spcPts val="1105"/>
                        </a:lnSpc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Device</a:t>
                      </a:r>
                      <a:r>
                        <a:rPr dirty="0" sz="11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ctr" marR="21590">
                        <a:lnSpc>
                          <a:spcPct val="100000"/>
                        </a:lnSpc>
                        <a:spcBef>
                          <a:spcPts val="780"/>
                        </a:spcBef>
                        <a:tabLst>
                          <a:tab pos="547370" algn="l"/>
                        </a:tabLst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PI	PO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145" marR="20955">
                        <a:lnSpc>
                          <a:spcPct val="100000"/>
                        </a:lnSpc>
                        <a:spcBef>
                          <a:spcPts val="1265"/>
                        </a:spcBef>
                        <a:tabLst>
                          <a:tab pos="267970" algn="l"/>
                        </a:tabLst>
                      </a:pPr>
                      <a:r>
                        <a:rPr dirty="0" u="heavy" baseline="-30303" sz="16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dirty="0" baseline="-30303" sz="16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0303" sz="165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0" b="1">
                          <a:latin typeface="Calibri"/>
                          <a:cs typeface="Calibri"/>
                        </a:rPr>
                        <a:t>To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60655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019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Interrupt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request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5290694" y="1476936"/>
            <a:ext cx="0" cy="1179195"/>
          </a:xfrm>
          <a:custGeom>
            <a:avLst/>
            <a:gdLst/>
            <a:ahLst/>
            <a:cxnLst/>
            <a:rect l="l" t="t" r="r" b="b"/>
            <a:pathLst>
              <a:path w="0" h="1179195">
                <a:moveTo>
                  <a:pt x="0" y="1178857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955508" y="1591793"/>
            <a:ext cx="2564130" cy="11684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40970" indent="-128905">
              <a:lnSpc>
                <a:spcPct val="100000"/>
              </a:lnSpc>
              <a:spcBef>
                <a:spcPts val="219"/>
              </a:spcBef>
              <a:buChar char="*"/>
              <a:tabLst>
                <a:tab pos="141605" algn="l"/>
              </a:tabLst>
            </a:pPr>
            <a:r>
              <a:rPr dirty="0" sz="1400" b="1">
                <a:latin typeface="Calibri"/>
                <a:cs typeface="Calibri"/>
              </a:rPr>
              <a:t>Serial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hardware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priority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function</a:t>
            </a:r>
            <a:endParaRPr sz="1400">
              <a:latin typeface="Calibri"/>
              <a:cs typeface="Calibri"/>
            </a:endParaRPr>
          </a:p>
          <a:p>
            <a:pPr marL="140970" indent="-128905">
              <a:lnSpc>
                <a:spcPct val="100000"/>
              </a:lnSpc>
              <a:spcBef>
                <a:spcPts val="120"/>
              </a:spcBef>
              <a:buChar char="*"/>
              <a:tabLst>
                <a:tab pos="141605" algn="l"/>
              </a:tabLst>
            </a:pPr>
            <a:r>
              <a:rPr dirty="0" sz="1400" spc="-5" b="1">
                <a:latin typeface="Calibri"/>
                <a:cs typeface="Calibri"/>
              </a:rPr>
              <a:t>Interrupt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Request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Line</a:t>
            </a:r>
            <a:endParaRPr sz="1400">
              <a:latin typeface="Calibri"/>
              <a:cs typeface="Calibri"/>
            </a:endParaRPr>
          </a:p>
          <a:p>
            <a:pPr lvl="1" marL="1021080" indent="-94615">
              <a:lnSpc>
                <a:spcPct val="100000"/>
              </a:lnSpc>
              <a:spcBef>
                <a:spcPts val="120"/>
              </a:spcBef>
              <a:buChar char="-"/>
              <a:tabLst>
                <a:tab pos="1021715" algn="l"/>
              </a:tabLst>
            </a:pPr>
            <a:r>
              <a:rPr dirty="0" sz="1400" spc="-5" b="1">
                <a:latin typeface="Calibri"/>
                <a:cs typeface="Calibri"/>
              </a:rPr>
              <a:t>Single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common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line</a:t>
            </a:r>
            <a:endParaRPr sz="1400">
              <a:latin typeface="Calibri"/>
              <a:cs typeface="Calibri"/>
            </a:endParaRPr>
          </a:p>
          <a:p>
            <a:pPr marL="140970" indent="-128905">
              <a:lnSpc>
                <a:spcPct val="100000"/>
              </a:lnSpc>
              <a:spcBef>
                <a:spcPts val="120"/>
              </a:spcBef>
              <a:buChar char="*"/>
              <a:tabLst>
                <a:tab pos="141605" algn="l"/>
              </a:tabLst>
            </a:pPr>
            <a:r>
              <a:rPr dirty="0" sz="1400" spc="-5" b="1">
                <a:latin typeface="Calibri"/>
                <a:cs typeface="Calibri"/>
              </a:rPr>
              <a:t>Interrupt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Acknowledge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Line</a:t>
            </a:r>
            <a:endParaRPr sz="1400">
              <a:latin typeface="Calibri"/>
              <a:cs typeface="Calibri"/>
            </a:endParaRPr>
          </a:p>
          <a:p>
            <a:pPr lvl="1" marL="1021080" indent="-94615">
              <a:lnSpc>
                <a:spcPct val="100000"/>
              </a:lnSpc>
              <a:spcBef>
                <a:spcPts val="120"/>
              </a:spcBef>
              <a:buChar char="-"/>
              <a:tabLst>
                <a:tab pos="1021715" algn="l"/>
              </a:tabLst>
            </a:pPr>
            <a:r>
              <a:rPr dirty="0" sz="1400" spc="-10" b="1">
                <a:latin typeface="Calibri"/>
                <a:cs typeface="Calibri"/>
              </a:rPr>
              <a:t>Daisy-Chain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4025" y="4330339"/>
            <a:ext cx="8208645" cy="1908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-Serial </a:t>
            </a:r>
            <a:r>
              <a:rPr dirty="0" sz="1800" spc="-5">
                <a:latin typeface="Arial MT"/>
                <a:cs typeface="Arial MT"/>
              </a:rPr>
              <a:t>connection</a:t>
            </a:r>
            <a:r>
              <a:rPr dirty="0" sz="1800">
                <a:latin typeface="Arial MT"/>
                <a:cs typeface="Arial MT"/>
              </a:rPr>
              <a:t> of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all device </a:t>
            </a:r>
            <a:r>
              <a:rPr dirty="0" sz="1800" spc="-5">
                <a:latin typeface="Arial MT"/>
                <a:cs typeface="Arial MT"/>
              </a:rPr>
              <a:t>that </a:t>
            </a:r>
            <a:r>
              <a:rPr dirty="0" sz="1800">
                <a:latin typeface="Arial MT"/>
                <a:cs typeface="Arial MT"/>
              </a:rPr>
              <a:t>request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 </a:t>
            </a:r>
            <a:r>
              <a:rPr dirty="0" sz="1800" spc="-5">
                <a:latin typeface="Arial MT"/>
                <a:cs typeface="Arial MT"/>
              </a:rPr>
              <a:t>interrupt</a:t>
            </a:r>
            <a:endParaRPr sz="1800">
              <a:latin typeface="Arial MT"/>
              <a:cs typeface="Arial MT"/>
            </a:endParaRPr>
          </a:p>
          <a:p>
            <a:pPr marL="203200" marR="5080" indent="-191135">
              <a:lnSpc>
                <a:spcPts val="2100"/>
              </a:lnSpc>
              <a:spcBef>
                <a:spcPts val="90"/>
              </a:spcBef>
            </a:pPr>
            <a:r>
              <a:rPr dirty="0" sz="1800">
                <a:latin typeface="Arial MT"/>
                <a:cs typeface="Arial MT"/>
              </a:rPr>
              <a:t>-Device </a:t>
            </a:r>
            <a:r>
              <a:rPr dirty="0" sz="1800" spc="-5">
                <a:latin typeface="Arial MT"/>
                <a:cs typeface="Arial MT"/>
              </a:rPr>
              <a:t>with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highest </a:t>
            </a:r>
            <a:r>
              <a:rPr dirty="0" sz="1800" spc="-5">
                <a:latin typeface="Arial MT"/>
                <a:cs typeface="Arial MT"/>
              </a:rPr>
              <a:t>priority</a:t>
            </a:r>
            <a:r>
              <a:rPr dirty="0" sz="1800">
                <a:latin typeface="Arial MT"/>
                <a:cs typeface="Arial MT"/>
              </a:rPr>
              <a:t> placed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first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position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followed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 devices</a:t>
            </a:r>
            <a:r>
              <a:rPr dirty="0" sz="1800" spc="-5">
                <a:latin typeface="Arial MT"/>
                <a:cs typeface="Arial MT"/>
              </a:rPr>
              <a:t> with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lower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priority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 so on.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60"/>
              </a:lnSpc>
            </a:pPr>
            <a:r>
              <a:rPr dirty="0" sz="1800" spc="-5">
                <a:latin typeface="Arial MT"/>
                <a:cs typeface="Arial MT"/>
              </a:rPr>
              <a:t>-</a:t>
            </a:r>
            <a:r>
              <a:rPr dirty="0" baseline="1543" sz="2700" spc="-7">
                <a:latin typeface="Arial MT"/>
                <a:cs typeface="Arial MT"/>
              </a:rPr>
              <a:t>Interrupt generated</a:t>
            </a:r>
            <a:r>
              <a:rPr dirty="0" baseline="1543" sz="2700">
                <a:latin typeface="Arial MT"/>
                <a:cs typeface="Arial MT"/>
              </a:rPr>
              <a:t> by any</a:t>
            </a:r>
            <a:r>
              <a:rPr dirty="0" baseline="1543" sz="2700" spc="-7">
                <a:latin typeface="Arial MT"/>
                <a:cs typeface="Arial MT"/>
              </a:rPr>
              <a:t> </a:t>
            </a:r>
            <a:r>
              <a:rPr dirty="0" baseline="1543" sz="2700">
                <a:latin typeface="Arial MT"/>
                <a:cs typeface="Arial MT"/>
              </a:rPr>
              <a:t>device  </a:t>
            </a:r>
            <a:r>
              <a:rPr dirty="0" baseline="1543" sz="2700">
                <a:latin typeface="Arial MT"/>
                <a:cs typeface="Arial MT"/>
              </a:rPr>
              <a:t>   </a:t>
            </a:r>
            <a:r>
              <a:rPr dirty="0" baseline="1543" sz="2700" spc="112">
                <a:latin typeface="Arial MT"/>
                <a:cs typeface="Arial MT"/>
              </a:rPr>
              <a:t> </a:t>
            </a:r>
            <a:r>
              <a:rPr dirty="0" baseline="1543" sz="2700">
                <a:latin typeface="Arial MT"/>
                <a:cs typeface="Arial MT"/>
              </a:rPr>
              <a:t>signals</a:t>
            </a:r>
            <a:r>
              <a:rPr dirty="0" baseline="1543" sz="2700" spc="-7">
                <a:latin typeface="Arial MT"/>
                <a:cs typeface="Arial MT"/>
              </a:rPr>
              <a:t> </a:t>
            </a:r>
            <a:r>
              <a:rPr dirty="0" baseline="1543" sz="2700">
                <a:latin typeface="Arial MT"/>
                <a:cs typeface="Arial MT"/>
              </a:rPr>
              <a:t>low</a:t>
            </a:r>
            <a:r>
              <a:rPr dirty="0" baseline="1543" sz="2700" spc="7">
                <a:latin typeface="Arial MT"/>
                <a:cs typeface="Arial MT"/>
              </a:rPr>
              <a:t> </a:t>
            </a:r>
            <a:r>
              <a:rPr dirty="0" baseline="1543" sz="2700" spc="-7">
                <a:latin typeface="Arial MT"/>
                <a:cs typeface="Arial MT"/>
              </a:rPr>
              <a:t>state</a:t>
            </a:r>
            <a:r>
              <a:rPr dirty="0" baseline="1543" sz="2700">
                <a:latin typeface="Arial MT"/>
                <a:cs typeface="Arial MT"/>
              </a:rPr>
              <a:t> </a:t>
            </a:r>
            <a:r>
              <a:rPr dirty="0" baseline="1543" sz="2700" spc="-7">
                <a:latin typeface="Arial MT"/>
                <a:cs typeface="Arial MT"/>
              </a:rPr>
              <a:t>interrupt</a:t>
            </a:r>
            <a:r>
              <a:rPr dirty="0" baseline="1543" sz="2700">
                <a:latin typeface="Arial MT"/>
                <a:cs typeface="Arial MT"/>
              </a:rPr>
              <a:t> line</a:t>
            </a:r>
            <a:endParaRPr baseline="1543" sz="2700">
              <a:latin typeface="Arial MT"/>
              <a:cs typeface="Arial MT"/>
            </a:endParaRPr>
          </a:p>
          <a:p>
            <a:pPr marL="12700">
              <a:lnSpc>
                <a:spcPts val="2115"/>
              </a:lnSpc>
            </a:pPr>
            <a:r>
              <a:rPr dirty="0" sz="1800">
                <a:latin typeface="Arial MT"/>
                <a:cs typeface="Arial MT"/>
              </a:rPr>
              <a:t>-CPU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responds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enabling</a:t>
            </a:r>
            <a:r>
              <a:rPr dirty="0" sz="1800" spc="-5">
                <a:latin typeface="Arial MT"/>
                <a:cs typeface="Arial MT"/>
              </a:rPr>
              <a:t> interrupt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acknowledgement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(INTACK)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line.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dirty="0" sz="1800">
                <a:latin typeface="Arial MT"/>
                <a:cs typeface="Arial MT"/>
              </a:rPr>
              <a:t>-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device receives</a:t>
            </a:r>
            <a:r>
              <a:rPr dirty="0" sz="1800" spc="-5">
                <a:latin typeface="Arial MT"/>
                <a:cs typeface="Arial MT"/>
              </a:rPr>
              <a:t> PI=1 </a:t>
            </a:r>
            <a:r>
              <a:rPr dirty="0" sz="1800">
                <a:latin typeface="Arial MT"/>
                <a:cs typeface="Arial MT"/>
              </a:rPr>
              <a:t>and passes</a:t>
            </a:r>
            <a:r>
              <a:rPr dirty="0" sz="1800" spc="-5">
                <a:latin typeface="Arial MT"/>
                <a:cs typeface="Arial MT"/>
              </a:rPr>
              <a:t> to</a:t>
            </a:r>
            <a:r>
              <a:rPr dirty="0" sz="1800">
                <a:latin typeface="Arial MT"/>
                <a:cs typeface="Arial MT"/>
              </a:rPr>
              <a:t> next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only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when not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requesting</a:t>
            </a:r>
            <a:r>
              <a:rPr dirty="0" sz="1800">
                <a:latin typeface="Arial MT"/>
                <a:cs typeface="Arial MT"/>
              </a:rPr>
              <a:t> else </a:t>
            </a:r>
            <a:r>
              <a:rPr dirty="0" sz="1800" spc="-5">
                <a:latin typeface="Arial MT"/>
                <a:cs typeface="Arial MT"/>
              </a:rPr>
              <a:t>PI=0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30"/>
              </a:lnSpc>
            </a:pPr>
            <a:r>
              <a:rPr dirty="0" sz="1800" spc="-5">
                <a:latin typeface="Arial MT"/>
                <a:cs typeface="Arial MT"/>
              </a:rPr>
              <a:t>-Thus</a:t>
            </a:r>
            <a:r>
              <a:rPr dirty="0" sz="1800">
                <a:latin typeface="Arial MT"/>
                <a:cs typeface="Arial MT"/>
              </a:rPr>
              <a:t> device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with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PI=1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PO=0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 one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with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highest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priority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requesting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interrupt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304800"/>
            <a:ext cx="8686800" cy="6248400"/>
          </a:xfrm>
          <a:custGeom>
            <a:avLst/>
            <a:gdLst/>
            <a:ahLst/>
            <a:cxnLst/>
            <a:rect l="l" t="t" r="r" b="b"/>
            <a:pathLst>
              <a:path w="8686800" h="6248400">
                <a:moveTo>
                  <a:pt x="0" y="0"/>
                </a:moveTo>
                <a:lnTo>
                  <a:pt x="8686800" y="0"/>
                </a:lnTo>
                <a:lnTo>
                  <a:pt x="8686800" y="6248400"/>
                </a:lnTo>
                <a:lnTo>
                  <a:pt x="0" y="624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47353" y="311605"/>
            <a:ext cx="697357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">
                <a:latin typeface="Calibri"/>
                <a:cs typeface="Calibri"/>
              </a:rPr>
              <a:t>Hardware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Priority</a:t>
            </a:r>
            <a:r>
              <a:rPr dirty="0" sz="3200" spc="-10">
                <a:latin typeface="Calibri"/>
                <a:cs typeface="Calibri"/>
              </a:rPr>
              <a:t> Interrupts </a:t>
            </a:r>
            <a:r>
              <a:rPr dirty="0" sz="3200">
                <a:latin typeface="Calibri"/>
                <a:cs typeface="Calibri"/>
              </a:rPr>
              <a:t>–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Daisy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Chain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844" y="2042743"/>
            <a:ext cx="8263171" cy="383648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2124" y="1462977"/>
            <a:ext cx="3075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Example: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Daisy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chain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working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7430" y="62595"/>
            <a:ext cx="2241414" cy="9084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7175" y="1509372"/>
            <a:ext cx="60515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b="1">
                <a:solidFill>
                  <a:srgbClr val="000082"/>
                </a:solidFill>
                <a:latin typeface="Calibri"/>
                <a:cs typeface="Calibri"/>
              </a:rPr>
              <a:t>IEN</a:t>
            </a:r>
            <a:r>
              <a:rPr dirty="0" sz="2700" b="1">
                <a:latin typeface="Calibri"/>
                <a:cs typeface="Calibri"/>
              </a:rPr>
              <a:t>: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3976" y="1509372"/>
            <a:ext cx="541401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" b="1">
                <a:latin typeface="Calibri"/>
                <a:cs typeface="Calibri"/>
              </a:rPr>
              <a:t>Set</a:t>
            </a:r>
            <a:r>
              <a:rPr dirty="0" sz="2700" spc="-15" b="1">
                <a:latin typeface="Calibri"/>
                <a:cs typeface="Calibri"/>
              </a:rPr>
              <a:t> </a:t>
            </a:r>
            <a:r>
              <a:rPr dirty="0" sz="2700" b="1">
                <a:latin typeface="Calibri"/>
                <a:cs typeface="Calibri"/>
              </a:rPr>
              <a:t>or</a:t>
            </a:r>
            <a:r>
              <a:rPr dirty="0" sz="2700" spc="-10" b="1">
                <a:latin typeface="Calibri"/>
                <a:cs typeface="Calibri"/>
              </a:rPr>
              <a:t> </a:t>
            </a:r>
            <a:r>
              <a:rPr dirty="0" sz="2700" b="1">
                <a:latin typeface="Calibri"/>
                <a:cs typeface="Calibri"/>
              </a:rPr>
              <a:t>Clear</a:t>
            </a:r>
            <a:r>
              <a:rPr dirty="0" sz="2700" spc="-10" b="1">
                <a:latin typeface="Calibri"/>
                <a:cs typeface="Calibri"/>
              </a:rPr>
              <a:t> by </a:t>
            </a:r>
            <a:r>
              <a:rPr dirty="0" sz="2700" spc="-5" b="1">
                <a:latin typeface="Calibri"/>
                <a:cs typeface="Calibri"/>
              </a:rPr>
              <a:t>instructions</a:t>
            </a:r>
            <a:r>
              <a:rPr dirty="0" sz="2700" spc="-10" b="1">
                <a:latin typeface="Calibri"/>
                <a:cs typeface="Calibri"/>
              </a:rPr>
              <a:t> </a:t>
            </a:r>
            <a:r>
              <a:rPr dirty="0" sz="2700" b="1">
                <a:latin typeface="Calibri"/>
                <a:cs typeface="Calibri"/>
              </a:rPr>
              <a:t>ION</a:t>
            </a:r>
            <a:r>
              <a:rPr dirty="0" sz="2700" spc="-10" b="1">
                <a:latin typeface="Calibri"/>
                <a:cs typeface="Calibri"/>
              </a:rPr>
              <a:t> </a:t>
            </a:r>
            <a:r>
              <a:rPr dirty="0" sz="2700" b="1">
                <a:latin typeface="Calibri"/>
                <a:cs typeface="Calibri"/>
              </a:rPr>
              <a:t>or</a:t>
            </a:r>
            <a:r>
              <a:rPr dirty="0" sz="2700" spc="-10" b="1">
                <a:latin typeface="Calibri"/>
                <a:cs typeface="Calibri"/>
              </a:rPr>
              <a:t> </a:t>
            </a:r>
            <a:r>
              <a:rPr dirty="0" sz="2700" b="1">
                <a:latin typeface="Calibri"/>
                <a:cs typeface="Calibri"/>
              </a:rPr>
              <a:t>IOF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175" y="2210203"/>
            <a:ext cx="8174355" cy="4291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9794" algn="l"/>
              </a:tabLst>
            </a:pPr>
            <a:r>
              <a:rPr dirty="0" sz="2700" spc="-40" b="1">
                <a:solidFill>
                  <a:srgbClr val="000082"/>
                </a:solidFill>
                <a:latin typeface="Calibri"/>
                <a:cs typeface="Calibri"/>
              </a:rPr>
              <a:t>IST</a:t>
            </a:r>
            <a:r>
              <a:rPr dirty="0" sz="2700" spc="-40" b="1">
                <a:latin typeface="Calibri"/>
                <a:cs typeface="Calibri"/>
              </a:rPr>
              <a:t>:	</a:t>
            </a:r>
            <a:r>
              <a:rPr dirty="0" sz="2700" spc="-15" b="1">
                <a:latin typeface="Calibri"/>
                <a:cs typeface="Calibri"/>
              </a:rPr>
              <a:t>Represents</a:t>
            </a:r>
            <a:r>
              <a:rPr dirty="0" sz="2700" spc="-5" b="1">
                <a:latin typeface="Calibri"/>
                <a:cs typeface="Calibri"/>
              </a:rPr>
              <a:t> </a:t>
            </a:r>
            <a:r>
              <a:rPr dirty="0" sz="2700" b="1">
                <a:latin typeface="Calibri"/>
                <a:cs typeface="Calibri"/>
              </a:rPr>
              <a:t>an</a:t>
            </a:r>
            <a:r>
              <a:rPr dirty="0" sz="2700" spc="-5" b="1">
                <a:latin typeface="Calibri"/>
                <a:cs typeface="Calibri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unmasked</a:t>
            </a:r>
            <a:r>
              <a:rPr dirty="0" sz="2700" spc="-5" b="1">
                <a:latin typeface="Calibri"/>
                <a:cs typeface="Calibri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interrupt</a:t>
            </a:r>
            <a:r>
              <a:rPr dirty="0" sz="2700" spc="-5" b="1">
                <a:latin typeface="Calibri"/>
                <a:cs typeface="Calibri"/>
              </a:rPr>
              <a:t> </a:t>
            </a:r>
            <a:r>
              <a:rPr dirty="0" sz="2700" b="1">
                <a:latin typeface="Calibri"/>
                <a:cs typeface="Calibri"/>
              </a:rPr>
              <a:t>has</a:t>
            </a:r>
            <a:r>
              <a:rPr dirty="0" sz="2700" spc="-5" b="1">
                <a:latin typeface="Calibri"/>
                <a:cs typeface="Calibri"/>
              </a:rPr>
              <a:t> occurred.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Calibri"/>
              <a:cs typeface="Calibri"/>
            </a:endParaRPr>
          </a:p>
          <a:p>
            <a:pPr marL="12700" marR="5080">
              <a:lnSpc>
                <a:spcPts val="2760"/>
              </a:lnSpc>
            </a:pPr>
            <a:r>
              <a:rPr dirty="0" sz="2700" spc="-45" b="1">
                <a:solidFill>
                  <a:srgbClr val="000082"/>
                </a:solidFill>
                <a:latin typeface="Calibri"/>
                <a:cs typeface="Calibri"/>
              </a:rPr>
              <a:t>INTACK</a:t>
            </a:r>
            <a:r>
              <a:rPr dirty="0" sz="2700" spc="-5" b="1">
                <a:solidFill>
                  <a:srgbClr val="000082"/>
                </a:solidFill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enables</a:t>
            </a:r>
            <a:r>
              <a:rPr dirty="0" sz="2700" b="1">
                <a:latin typeface="Calibri"/>
                <a:cs typeface="Calibri"/>
              </a:rPr>
              <a:t> </a:t>
            </a:r>
            <a:r>
              <a:rPr dirty="0" sz="2700" spc="-20" b="1">
                <a:latin typeface="Calibri"/>
                <a:cs typeface="Calibri"/>
              </a:rPr>
              <a:t>tristate</a:t>
            </a:r>
            <a:r>
              <a:rPr dirty="0" sz="2700" spc="5" b="1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Bus</a:t>
            </a:r>
            <a:r>
              <a:rPr dirty="0" sz="2700" b="1">
                <a:latin typeface="Calibri"/>
                <a:cs typeface="Calibri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Buffer</a:t>
            </a:r>
            <a:r>
              <a:rPr dirty="0" sz="2700" b="1">
                <a:latin typeface="Calibri"/>
                <a:cs typeface="Calibri"/>
              </a:rPr>
              <a:t> </a:t>
            </a:r>
            <a:r>
              <a:rPr dirty="0" sz="2700" spc="-15" b="1">
                <a:latin typeface="Calibri"/>
                <a:cs typeface="Calibri"/>
              </a:rPr>
              <a:t>to</a:t>
            </a:r>
            <a:r>
              <a:rPr dirty="0" sz="2700" spc="5" b="1">
                <a:latin typeface="Calibri"/>
                <a:cs typeface="Calibri"/>
              </a:rPr>
              <a:t> </a:t>
            </a:r>
            <a:r>
              <a:rPr dirty="0" sz="2700" b="1">
                <a:latin typeface="Calibri"/>
                <a:cs typeface="Calibri"/>
              </a:rPr>
              <a:t>load </a:t>
            </a:r>
            <a:r>
              <a:rPr dirty="0" sz="2700" spc="-50" b="1">
                <a:latin typeface="Calibri"/>
                <a:cs typeface="Calibri"/>
              </a:rPr>
              <a:t>VAD</a:t>
            </a:r>
            <a:r>
              <a:rPr dirty="0" sz="2700" b="1">
                <a:latin typeface="Calibri"/>
                <a:cs typeface="Calibri"/>
              </a:rPr>
              <a:t> </a:t>
            </a:r>
            <a:r>
              <a:rPr dirty="0" sz="2700" spc="-20" b="1">
                <a:latin typeface="Calibri"/>
                <a:cs typeface="Calibri"/>
              </a:rPr>
              <a:t>generated </a:t>
            </a:r>
            <a:r>
              <a:rPr dirty="0" sz="2700" spc="-595" b="1">
                <a:latin typeface="Calibri"/>
                <a:cs typeface="Calibri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by </a:t>
            </a:r>
            <a:r>
              <a:rPr dirty="0" sz="2700" spc="-5" b="1">
                <a:latin typeface="Calibri"/>
                <a:cs typeface="Calibri"/>
              </a:rPr>
              <a:t>the Priority Logic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3000"/>
              </a:lnSpc>
              <a:spcBef>
                <a:spcPts val="2270"/>
              </a:spcBef>
            </a:pPr>
            <a:r>
              <a:rPr dirty="0" sz="2700" spc="-10" b="1">
                <a:solidFill>
                  <a:srgbClr val="000082"/>
                </a:solidFill>
                <a:latin typeface="Calibri"/>
                <a:cs typeface="Calibri"/>
              </a:rPr>
              <a:t>Interrupt</a:t>
            </a:r>
            <a:r>
              <a:rPr dirty="0" sz="2700" spc="-30" b="1">
                <a:solidFill>
                  <a:srgbClr val="000082"/>
                </a:solidFill>
                <a:latin typeface="Calibri"/>
                <a:cs typeface="Calibri"/>
              </a:rPr>
              <a:t> </a:t>
            </a:r>
            <a:r>
              <a:rPr dirty="0" sz="2700" spc="-15" b="1">
                <a:solidFill>
                  <a:srgbClr val="000082"/>
                </a:solidFill>
                <a:latin typeface="Calibri"/>
                <a:cs typeface="Calibri"/>
              </a:rPr>
              <a:t>Register</a:t>
            </a:r>
            <a:r>
              <a:rPr dirty="0" sz="2700" spc="-15" b="1">
                <a:latin typeface="Calibri"/>
                <a:cs typeface="Calibri"/>
              </a:rPr>
              <a:t>:</a:t>
            </a:r>
            <a:endParaRPr sz="2700">
              <a:latin typeface="Calibri"/>
              <a:cs typeface="Calibri"/>
            </a:endParaRPr>
          </a:p>
          <a:p>
            <a:pPr marL="12700" marR="79375" indent="387350">
              <a:lnSpc>
                <a:spcPts val="2760"/>
              </a:lnSpc>
              <a:spcBef>
                <a:spcPts val="250"/>
              </a:spcBef>
              <a:buChar char="-"/>
              <a:tabLst>
                <a:tab pos="582930" algn="l"/>
              </a:tabLst>
            </a:pPr>
            <a:r>
              <a:rPr dirty="0" sz="2700" spc="-10" b="1">
                <a:latin typeface="Calibri"/>
                <a:cs typeface="Calibri"/>
              </a:rPr>
              <a:t>Each </a:t>
            </a:r>
            <a:r>
              <a:rPr dirty="0" sz="2700" spc="-5" b="1">
                <a:latin typeface="Calibri"/>
                <a:cs typeface="Calibri"/>
              </a:rPr>
              <a:t>bit</a:t>
            </a:r>
            <a:r>
              <a:rPr dirty="0" sz="2700" b="1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is</a:t>
            </a:r>
            <a:r>
              <a:rPr dirty="0" sz="2700" b="1">
                <a:latin typeface="Calibri"/>
                <a:cs typeface="Calibri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associated</a:t>
            </a:r>
            <a:r>
              <a:rPr dirty="0" sz="2700" spc="-5" b="1">
                <a:latin typeface="Calibri"/>
                <a:cs typeface="Calibri"/>
              </a:rPr>
              <a:t> with </a:t>
            </a:r>
            <a:r>
              <a:rPr dirty="0" sz="2700" b="1">
                <a:latin typeface="Calibri"/>
                <a:cs typeface="Calibri"/>
              </a:rPr>
              <a:t>an</a:t>
            </a:r>
            <a:r>
              <a:rPr dirty="0" sz="2700" spc="-5" b="1">
                <a:latin typeface="Calibri"/>
                <a:cs typeface="Calibri"/>
              </a:rPr>
              <a:t> </a:t>
            </a:r>
            <a:r>
              <a:rPr dirty="0" sz="2700" spc="-15" b="1">
                <a:latin typeface="Calibri"/>
                <a:cs typeface="Calibri"/>
              </a:rPr>
              <a:t>Interrupt</a:t>
            </a:r>
            <a:r>
              <a:rPr dirty="0" sz="2700" b="1">
                <a:latin typeface="Calibri"/>
                <a:cs typeface="Calibri"/>
              </a:rPr>
              <a:t> </a:t>
            </a:r>
            <a:r>
              <a:rPr dirty="0" sz="2700" spc="-15" b="1">
                <a:latin typeface="Calibri"/>
                <a:cs typeface="Calibri"/>
              </a:rPr>
              <a:t>Request</a:t>
            </a:r>
            <a:r>
              <a:rPr dirty="0" sz="2700" b="1">
                <a:latin typeface="Calibri"/>
                <a:cs typeface="Calibri"/>
              </a:rPr>
              <a:t> </a:t>
            </a:r>
            <a:r>
              <a:rPr dirty="0" sz="2700" spc="-15" b="1">
                <a:latin typeface="Calibri"/>
                <a:cs typeface="Calibri"/>
              </a:rPr>
              <a:t>from </a:t>
            </a:r>
            <a:r>
              <a:rPr dirty="0" sz="2700" spc="-600" b="1">
                <a:latin typeface="Calibri"/>
                <a:cs typeface="Calibri"/>
              </a:rPr>
              <a:t> </a:t>
            </a:r>
            <a:r>
              <a:rPr dirty="0" sz="2700" spc="-15" b="1">
                <a:latin typeface="Calibri"/>
                <a:cs typeface="Calibri"/>
              </a:rPr>
              <a:t>different</a:t>
            </a:r>
            <a:r>
              <a:rPr dirty="0" sz="2700" spc="-5" b="1">
                <a:latin typeface="Calibri"/>
                <a:cs typeface="Calibri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Interrupt</a:t>
            </a:r>
            <a:r>
              <a:rPr dirty="0" sz="2700" b="1">
                <a:latin typeface="Calibri"/>
                <a:cs typeface="Calibri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Source</a:t>
            </a:r>
            <a:r>
              <a:rPr dirty="0" sz="2700" b="1">
                <a:latin typeface="Calibri"/>
                <a:cs typeface="Calibri"/>
              </a:rPr>
              <a:t> - </a:t>
            </a:r>
            <a:r>
              <a:rPr dirty="0" sz="2700" spc="-15" b="1">
                <a:latin typeface="Calibri"/>
                <a:cs typeface="Calibri"/>
              </a:rPr>
              <a:t>different</a:t>
            </a:r>
            <a:r>
              <a:rPr dirty="0" sz="2700" b="1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priority</a:t>
            </a:r>
            <a:r>
              <a:rPr dirty="0" sz="2700" b="1">
                <a:latin typeface="Calibri"/>
                <a:cs typeface="Calibri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level</a:t>
            </a:r>
            <a:endParaRPr sz="2700">
              <a:latin typeface="Calibri"/>
              <a:cs typeface="Calibri"/>
            </a:endParaRPr>
          </a:p>
          <a:p>
            <a:pPr marL="582295" indent="-182880">
              <a:lnSpc>
                <a:spcPts val="2505"/>
              </a:lnSpc>
              <a:buChar char="-"/>
              <a:tabLst>
                <a:tab pos="582930" algn="l"/>
              </a:tabLst>
            </a:pPr>
            <a:r>
              <a:rPr dirty="0" sz="2700" spc="-10" b="1">
                <a:latin typeface="Calibri"/>
                <a:cs typeface="Calibri"/>
              </a:rPr>
              <a:t>Each</a:t>
            </a:r>
            <a:r>
              <a:rPr dirty="0" sz="2700" spc="-5" b="1">
                <a:latin typeface="Calibri"/>
                <a:cs typeface="Calibri"/>
              </a:rPr>
              <a:t> bit</a:t>
            </a:r>
            <a:r>
              <a:rPr dirty="0" sz="2700" b="1">
                <a:latin typeface="Calibri"/>
                <a:cs typeface="Calibri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can</a:t>
            </a:r>
            <a:r>
              <a:rPr dirty="0" sz="2700" spc="-5" b="1">
                <a:latin typeface="Calibri"/>
                <a:cs typeface="Calibri"/>
              </a:rPr>
              <a:t> be </a:t>
            </a:r>
            <a:r>
              <a:rPr dirty="0" sz="2700" spc="-10" b="1">
                <a:latin typeface="Calibri"/>
                <a:cs typeface="Calibri"/>
              </a:rPr>
              <a:t>cleared</a:t>
            </a:r>
            <a:r>
              <a:rPr dirty="0" sz="2700" b="1">
                <a:latin typeface="Calibri"/>
                <a:cs typeface="Calibri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by</a:t>
            </a:r>
            <a:r>
              <a:rPr dirty="0" sz="2700" spc="-5" b="1">
                <a:latin typeface="Calibri"/>
                <a:cs typeface="Calibri"/>
              </a:rPr>
              <a:t> </a:t>
            </a:r>
            <a:r>
              <a:rPr dirty="0" sz="2700" b="1">
                <a:latin typeface="Calibri"/>
                <a:cs typeface="Calibri"/>
              </a:rPr>
              <a:t>a </a:t>
            </a:r>
            <a:r>
              <a:rPr dirty="0" sz="2700" spc="-20" b="1">
                <a:latin typeface="Calibri"/>
                <a:cs typeface="Calibri"/>
              </a:rPr>
              <a:t>program</a:t>
            </a:r>
            <a:r>
              <a:rPr dirty="0" sz="2700" b="1">
                <a:latin typeface="Calibri"/>
                <a:cs typeface="Calibri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instruction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</a:pPr>
            <a:r>
              <a:rPr dirty="0" sz="2700" spc="-5" b="1">
                <a:solidFill>
                  <a:srgbClr val="000082"/>
                </a:solidFill>
                <a:latin typeface="Calibri"/>
                <a:cs typeface="Calibri"/>
              </a:rPr>
              <a:t>Mask</a:t>
            </a:r>
            <a:r>
              <a:rPr dirty="0" sz="2700" spc="-35" b="1">
                <a:solidFill>
                  <a:srgbClr val="000082"/>
                </a:solidFill>
                <a:latin typeface="Calibri"/>
                <a:cs typeface="Calibri"/>
              </a:rPr>
              <a:t> </a:t>
            </a:r>
            <a:r>
              <a:rPr dirty="0" sz="2700" spc="-15" b="1">
                <a:solidFill>
                  <a:srgbClr val="000082"/>
                </a:solidFill>
                <a:latin typeface="Calibri"/>
                <a:cs typeface="Calibri"/>
              </a:rPr>
              <a:t>Register</a:t>
            </a:r>
            <a:r>
              <a:rPr dirty="0" sz="2700" spc="-15" b="1">
                <a:latin typeface="Calibri"/>
                <a:cs typeface="Calibri"/>
              </a:rPr>
              <a:t>:</a:t>
            </a:r>
            <a:endParaRPr sz="2700">
              <a:latin typeface="Calibri"/>
              <a:cs typeface="Calibri"/>
            </a:endParaRPr>
          </a:p>
          <a:p>
            <a:pPr marL="582295" indent="-182880">
              <a:lnSpc>
                <a:spcPts val="2760"/>
              </a:lnSpc>
              <a:buChar char="-"/>
              <a:tabLst>
                <a:tab pos="582930" algn="l"/>
              </a:tabLst>
            </a:pPr>
            <a:r>
              <a:rPr dirty="0" sz="2700" spc="-5" b="1">
                <a:latin typeface="Calibri"/>
                <a:cs typeface="Calibri"/>
              </a:rPr>
              <a:t>Mask</a:t>
            </a:r>
            <a:r>
              <a:rPr dirty="0" sz="2700" spc="-10" b="1">
                <a:latin typeface="Calibri"/>
                <a:cs typeface="Calibri"/>
              </a:rPr>
              <a:t> </a:t>
            </a:r>
            <a:r>
              <a:rPr dirty="0" sz="2700" spc="-15" b="1">
                <a:latin typeface="Calibri"/>
                <a:cs typeface="Calibri"/>
              </a:rPr>
              <a:t>Register</a:t>
            </a:r>
            <a:r>
              <a:rPr dirty="0" sz="2700" spc="-5" b="1">
                <a:latin typeface="Calibri"/>
                <a:cs typeface="Calibri"/>
              </a:rPr>
              <a:t> </a:t>
            </a:r>
            <a:r>
              <a:rPr dirty="0" sz="2700" b="1">
                <a:latin typeface="Calibri"/>
                <a:cs typeface="Calibri"/>
              </a:rPr>
              <a:t>is</a:t>
            </a:r>
            <a:r>
              <a:rPr dirty="0" sz="2700" spc="-10" b="1">
                <a:latin typeface="Calibri"/>
                <a:cs typeface="Calibri"/>
              </a:rPr>
              <a:t> associated</a:t>
            </a:r>
            <a:r>
              <a:rPr dirty="0" sz="2700" spc="-5" b="1">
                <a:latin typeface="Calibri"/>
                <a:cs typeface="Calibri"/>
              </a:rPr>
              <a:t> </a:t>
            </a:r>
            <a:r>
              <a:rPr dirty="0" sz="2700" b="1">
                <a:latin typeface="Calibri"/>
                <a:cs typeface="Calibri"/>
              </a:rPr>
              <a:t>with</a:t>
            </a:r>
            <a:r>
              <a:rPr dirty="0" sz="2700" spc="-5" b="1">
                <a:latin typeface="Calibri"/>
                <a:cs typeface="Calibri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Interrupt </a:t>
            </a:r>
            <a:r>
              <a:rPr dirty="0" sz="2700" spc="-15" b="1">
                <a:latin typeface="Calibri"/>
                <a:cs typeface="Calibri"/>
              </a:rPr>
              <a:t>Register</a:t>
            </a:r>
            <a:endParaRPr sz="2700">
              <a:latin typeface="Calibri"/>
              <a:cs typeface="Calibri"/>
            </a:endParaRPr>
          </a:p>
          <a:p>
            <a:pPr marL="582295" indent="-182880">
              <a:lnSpc>
                <a:spcPts val="3000"/>
              </a:lnSpc>
              <a:buChar char="-"/>
              <a:tabLst>
                <a:tab pos="582930" algn="l"/>
              </a:tabLst>
            </a:pPr>
            <a:r>
              <a:rPr dirty="0" sz="2700" spc="-10" b="1">
                <a:latin typeface="Calibri"/>
                <a:cs typeface="Calibri"/>
              </a:rPr>
              <a:t>Each </a:t>
            </a:r>
            <a:r>
              <a:rPr dirty="0" sz="2700" spc="-5" b="1">
                <a:latin typeface="Calibri"/>
                <a:cs typeface="Calibri"/>
              </a:rPr>
              <a:t>bit</a:t>
            </a:r>
            <a:r>
              <a:rPr dirty="0" sz="2700" b="1">
                <a:latin typeface="Calibri"/>
                <a:cs typeface="Calibri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can</a:t>
            </a:r>
            <a:r>
              <a:rPr dirty="0" sz="2700" spc="-5" b="1">
                <a:latin typeface="Calibri"/>
                <a:cs typeface="Calibri"/>
              </a:rPr>
              <a:t> be </a:t>
            </a:r>
            <a:r>
              <a:rPr dirty="0" sz="2700" spc="-10" b="1">
                <a:latin typeface="Calibri"/>
                <a:cs typeface="Calibri"/>
              </a:rPr>
              <a:t>set</a:t>
            </a:r>
            <a:r>
              <a:rPr dirty="0" sz="2700" b="1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or </a:t>
            </a:r>
            <a:r>
              <a:rPr dirty="0" sz="2700" spc="-10" b="1">
                <a:latin typeface="Calibri"/>
                <a:cs typeface="Calibri"/>
              </a:rPr>
              <a:t>cleared</a:t>
            </a:r>
            <a:r>
              <a:rPr dirty="0" sz="2700" spc="-5" b="1">
                <a:latin typeface="Calibri"/>
                <a:cs typeface="Calibri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by</a:t>
            </a:r>
            <a:r>
              <a:rPr dirty="0" sz="2700" spc="-5" b="1">
                <a:latin typeface="Calibri"/>
                <a:cs typeface="Calibri"/>
              </a:rPr>
              <a:t> </a:t>
            </a:r>
            <a:r>
              <a:rPr dirty="0" sz="2700" b="1">
                <a:latin typeface="Calibri"/>
                <a:cs typeface="Calibri"/>
              </a:rPr>
              <a:t>an</a:t>
            </a:r>
            <a:r>
              <a:rPr dirty="0" sz="2700" spc="-5" b="1">
                <a:latin typeface="Calibri"/>
                <a:cs typeface="Calibri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Instruction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4346" y="311605"/>
            <a:ext cx="42792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Parallel</a:t>
            </a:r>
            <a:r>
              <a:rPr dirty="0" spc="-25"/>
              <a:t> </a:t>
            </a:r>
            <a:r>
              <a:rPr dirty="0" spc="-5"/>
              <a:t>Priority</a:t>
            </a:r>
            <a:r>
              <a:rPr dirty="0" spc="-25"/>
              <a:t> </a:t>
            </a:r>
            <a:r>
              <a:rPr dirty="0" spc="-10"/>
              <a:t>Interrupts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737" y="62595"/>
            <a:ext cx="8863330" cy="972819"/>
            <a:chOff x="185737" y="62595"/>
            <a:chExt cx="8863330" cy="972819"/>
          </a:xfrm>
        </p:grpSpPr>
        <p:sp>
          <p:nvSpPr>
            <p:cNvPr id="3" name="object 3"/>
            <p:cNvSpPr/>
            <p:nvPr/>
          </p:nvSpPr>
          <p:spPr>
            <a:xfrm>
              <a:off x="228600" y="990599"/>
              <a:ext cx="8686800" cy="1905"/>
            </a:xfrm>
            <a:custGeom>
              <a:avLst/>
              <a:gdLst/>
              <a:ahLst/>
              <a:cxnLst/>
              <a:rect l="l" t="t" r="r" b="b"/>
              <a:pathLst>
                <a:path w="8686800" h="1905">
                  <a:moveTo>
                    <a:pt x="0" y="0"/>
                  </a:moveTo>
                  <a:lnTo>
                    <a:pt x="8686800" y="0"/>
                  </a:lnTo>
                </a:path>
              </a:pathLst>
            </a:custGeom>
            <a:ln w="857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7430" y="62595"/>
              <a:ext cx="2241414" cy="90845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4346" y="311605"/>
            <a:ext cx="42792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Parallel</a:t>
            </a:r>
            <a:r>
              <a:rPr dirty="0" spc="-25"/>
              <a:t> </a:t>
            </a:r>
            <a:r>
              <a:rPr dirty="0" spc="-5"/>
              <a:t>Priority</a:t>
            </a:r>
            <a:r>
              <a:rPr dirty="0" spc="-25"/>
              <a:t> </a:t>
            </a:r>
            <a:r>
              <a:rPr dirty="0" spc="-10"/>
              <a:t>Interrupts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4250" y="4207117"/>
            <a:ext cx="4914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1125">
              <a:lnSpc>
                <a:spcPct val="1092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Mask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regis</a:t>
            </a:r>
            <a:r>
              <a:rPr dirty="0" sz="1100" spc="-5">
                <a:latin typeface="Arial MT"/>
                <a:cs typeface="Arial MT"/>
              </a:rPr>
              <a:t>t</a:t>
            </a:r>
            <a:r>
              <a:rPr dirty="0" sz="1100">
                <a:latin typeface="Arial MT"/>
                <a:cs typeface="Arial MT"/>
              </a:rPr>
              <a:t>er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8777" y="5474465"/>
            <a:ext cx="638810" cy="43815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400"/>
              </a:spcBef>
            </a:pPr>
            <a:r>
              <a:rPr dirty="0" sz="1100" spc="-15">
                <a:latin typeface="Arial MT"/>
                <a:cs typeface="Arial MT"/>
              </a:rPr>
              <a:t>INTACK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100">
                <a:latin typeface="Arial MT"/>
                <a:cs typeface="Arial MT"/>
              </a:rPr>
              <a:t>from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CPU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78968" y="1512778"/>
            <a:ext cx="3538220" cy="1985645"/>
            <a:chOff x="2278968" y="1512778"/>
            <a:chExt cx="3538220" cy="1985645"/>
          </a:xfrm>
        </p:grpSpPr>
        <p:sp>
          <p:nvSpPr>
            <p:cNvPr id="9" name="object 9"/>
            <p:cNvSpPr/>
            <p:nvPr/>
          </p:nvSpPr>
          <p:spPr>
            <a:xfrm>
              <a:off x="3748569" y="2003971"/>
              <a:ext cx="204470" cy="32384"/>
            </a:xfrm>
            <a:custGeom>
              <a:avLst/>
              <a:gdLst/>
              <a:ahLst/>
              <a:cxnLst/>
              <a:rect l="l" t="t" r="r" b="b"/>
              <a:pathLst>
                <a:path w="204470" h="32385">
                  <a:moveTo>
                    <a:pt x="204095" y="25385"/>
                  </a:moveTo>
                  <a:lnTo>
                    <a:pt x="868" y="32335"/>
                  </a:lnTo>
                  <a:lnTo>
                    <a:pt x="0" y="6950"/>
                  </a:lnTo>
                  <a:lnTo>
                    <a:pt x="203227" y="0"/>
                  </a:lnTo>
                  <a:lnTo>
                    <a:pt x="204095" y="25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34654" y="2021289"/>
              <a:ext cx="299085" cy="180975"/>
            </a:xfrm>
            <a:custGeom>
              <a:avLst/>
              <a:gdLst/>
              <a:ahLst/>
              <a:cxnLst/>
              <a:rect l="l" t="t" r="r" b="b"/>
              <a:pathLst>
                <a:path w="299085" h="180975">
                  <a:moveTo>
                    <a:pt x="0" y="3"/>
                  </a:moveTo>
                  <a:lnTo>
                    <a:pt x="836" y="3"/>
                  </a:lnTo>
                  <a:lnTo>
                    <a:pt x="1658" y="-4"/>
                  </a:lnTo>
                  <a:lnTo>
                    <a:pt x="2495" y="3"/>
                  </a:lnTo>
                  <a:lnTo>
                    <a:pt x="61612" y="3606"/>
                  </a:lnTo>
                  <a:lnTo>
                    <a:pt x="116747" y="13948"/>
                  </a:lnTo>
                  <a:lnTo>
                    <a:pt x="166733" y="30326"/>
                  </a:lnTo>
                  <a:lnTo>
                    <a:pt x="210403" y="52038"/>
                  </a:lnTo>
                  <a:lnTo>
                    <a:pt x="246588" y="78383"/>
                  </a:lnTo>
                  <a:lnTo>
                    <a:pt x="274123" y="108657"/>
                  </a:lnTo>
                  <a:lnTo>
                    <a:pt x="298569" y="178187"/>
                  </a:lnTo>
                  <a:lnTo>
                    <a:pt x="2495" y="180722"/>
                  </a:lnTo>
                  <a:lnTo>
                    <a:pt x="0" y="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34654" y="2021289"/>
              <a:ext cx="299085" cy="178435"/>
            </a:xfrm>
            <a:custGeom>
              <a:avLst/>
              <a:gdLst/>
              <a:ahLst/>
              <a:cxnLst/>
              <a:rect l="l" t="t" r="r" b="b"/>
              <a:pathLst>
                <a:path w="299085" h="178435">
                  <a:moveTo>
                    <a:pt x="0" y="3"/>
                  </a:moveTo>
                  <a:lnTo>
                    <a:pt x="836" y="3"/>
                  </a:lnTo>
                  <a:lnTo>
                    <a:pt x="1658" y="-4"/>
                  </a:lnTo>
                  <a:lnTo>
                    <a:pt x="2495" y="3"/>
                  </a:lnTo>
                  <a:lnTo>
                    <a:pt x="61612" y="3606"/>
                  </a:lnTo>
                  <a:lnTo>
                    <a:pt x="116747" y="13948"/>
                  </a:lnTo>
                  <a:lnTo>
                    <a:pt x="166733" y="30326"/>
                  </a:lnTo>
                  <a:lnTo>
                    <a:pt x="210403" y="52038"/>
                  </a:lnTo>
                  <a:lnTo>
                    <a:pt x="246588" y="78383"/>
                  </a:lnTo>
                  <a:lnTo>
                    <a:pt x="274123" y="108657"/>
                  </a:lnTo>
                  <a:lnTo>
                    <a:pt x="291839" y="142159"/>
                  </a:lnTo>
                  <a:lnTo>
                    <a:pt x="298569" y="17818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56530" y="2389685"/>
              <a:ext cx="203835" cy="0"/>
            </a:xfrm>
            <a:custGeom>
              <a:avLst/>
              <a:gdLst/>
              <a:ahLst/>
              <a:cxnLst/>
              <a:rect l="l" t="t" r="r" b="b"/>
              <a:pathLst>
                <a:path w="203835" h="0">
                  <a:moveTo>
                    <a:pt x="0" y="0"/>
                  </a:moveTo>
                  <a:lnTo>
                    <a:pt x="20322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32146" y="2197381"/>
              <a:ext cx="294005" cy="183515"/>
            </a:xfrm>
            <a:custGeom>
              <a:avLst/>
              <a:gdLst/>
              <a:ahLst/>
              <a:cxnLst/>
              <a:rect l="l" t="t" r="r" b="b"/>
              <a:pathLst>
                <a:path w="294004" h="183514">
                  <a:moveTo>
                    <a:pt x="293524" y="0"/>
                  </a:moveTo>
                  <a:lnTo>
                    <a:pt x="293551" y="835"/>
                  </a:lnTo>
                  <a:lnTo>
                    <a:pt x="293564" y="1679"/>
                  </a:lnTo>
                  <a:lnTo>
                    <a:pt x="293564" y="2532"/>
                  </a:lnTo>
                  <a:lnTo>
                    <a:pt x="270690" y="72791"/>
                  </a:lnTo>
                  <a:lnTo>
                    <a:pt x="243853" y="103452"/>
                  </a:lnTo>
                  <a:lnTo>
                    <a:pt x="208310" y="130166"/>
                  </a:lnTo>
                  <a:lnTo>
                    <a:pt x="165231" y="152207"/>
                  </a:lnTo>
                  <a:lnTo>
                    <a:pt x="115789" y="168850"/>
                  </a:lnTo>
                  <a:lnTo>
                    <a:pt x="61152" y="179368"/>
                  </a:lnTo>
                  <a:lnTo>
                    <a:pt x="2492" y="183035"/>
                  </a:lnTo>
                  <a:lnTo>
                    <a:pt x="1657" y="183035"/>
                  </a:lnTo>
                  <a:lnTo>
                    <a:pt x="835" y="183027"/>
                  </a:lnTo>
                  <a:lnTo>
                    <a:pt x="0" y="183027"/>
                  </a:lnTo>
                  <a:lnTo>
                    <a:pt x="2492" y="2532"/>
                  </a:lnTo>
                  <a:lnTo>
                    <a:pt x="293524" y="0"/>
                  </a:lnTo>
                  <a:close/>
                </a:path>
                <a:path w="294004" h="183514">
                  <a:moveTo>
                    <a:pt x="293524" y="0"/>
                  </a:moveTo>
                  <a:lnTo>
                    <a:pt x="293551" y="835"/>
                  </a:lnTo>
                  <a:lnTo>
                    <a:pt x="293564" y="1679"/>
                  </a:lnTo>
                  <a:lnTo>
                    <a:pt x="293564" y="2532"/>
                  </a:lnTo>
                  <a:lnTo>
                    <a:pt x="270690" y="72791"/>
                  </a:lnTo>
                  <a:lnTo>
                    <a:pt x="243853" y="103452"/>
                  </a:lnTo>
                  <a:lnTo>
                    <a:pt x="208310" y="130166"/>
                  </a:lnTo>
                  <a:lnTo>
                    <a:pt x="165231" y="152207"/>
                  </a:lnTo>
                  <a:lnTo>
                    <a:pt x="115789" y="168850"/>
                  </a:lnTo>
                  <a:lnTo>
                    <a:pt x="61152" y="179368"/>
                  </a:lnTo>
                  <a:lnTo>
                    <a:pt x="2492" y="183035"/>
                  </a:lnTo>
                  <a:lnTo>
                    <a:pt x="1657" y="183035"/>
                  </a:lnTo>
                  <a:lnTo>
                    <a:pt x="835" y="183027"/>
                  </a:lnTo>
                  <a:lnTo>
                    <a:pt x="0" y="18302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51512" y="2018979"/>
              <a:ext cx="0" cy="380365"/>
            </a:xfrm>
            <a:custGeom>
              <a:avLst/>
              <a:gdLst/>
              <a:ahLst/>
              <a:cxnLst/>
              <a:rect l="l" t="t" r="r" b="b"/>
              <a:pathLst>
                <a:path w="0" h="380364">
                  <a:moveTo>
                    <a:pt x="0" y="0"/>
                  </a:moveTo>
                  <a:lnTo>
                    <a:pt x="0" y="3799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44581" y="2249559"/>
              <a:ext cx="367030" cy="32384"/>
            </a:xfrm>
            <a:custGeom>
              <a:avLst/>
              <a:gdLst/>
              <a:ahLst/>
              <a:cxnLst/>
              <a:rect l="l" t="t" r="r" b="b"/>
              <a:pathLst>
                <a:path w="367029" h="32385">
                  <a:moveTo>
                    <a:pt x="366552" y="25395"/>
                  </a:moveTo>
                  <a:lnTo>
                    <a:pt x="482" y="32345"/>
                  </a:lnTo>
                  <a:lnTo>
                    <a:pt x="0" y="6950"/>
                  </a:lnTo>
                  <a:lnTo>
                    <a:pt x="366070" y="0"/>
                  </a:lnTo>
                  <a:lnTo>
                    <a:pt x="366552" y="25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91668" y="2180700"/>
              <a:ext cx="1494790" cy="0"/>
            </a:xfrm>
            <a:custGeom>
              <a:avLst/>
              <a:gdLst/>
              <a:ahLst/>
              <a:cxnLst/>
              <a:rect l="l" t="t" r="r" b="b"/>
              <a:pathLst>
                <a:path w="1494789" h="0">
                  <a:moveTo>
                    <a:pt x="149440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21495" y="2352151"/>
              <a:ext cx="765175" cy="0"/>
            </a:xfrm>
            <a:custGeom>
              <a:avLst/>
              <a:gdLst/>
              <a:ahLst/>
              <a:cxnLst/>
              <a:rect l="l" t="t" r="r" b="b"/>
              <a:pathLst>
                <a:path w="765175" h="0">
                  <a:moveTo>
                    <a:pt x="764579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51773" y="3260844"/>
              <a:ext cx="368935" cy="0"/>
            </a:xfrm>
            <a:custGeom>
              <a:avLst/>
              <a:gdLst/>
              <a:ahLst/>
              <a:cxnLst/>
              <a:rect l="l" t="t" r="r" b="b"/>
              <a:pathLst>
                <a:path w="368935" h="0">
                  <a:moveTo>
                    <a:pt x="0" y="0"/>
                  </a:moveTo>
                  <a:lnTo>
                    <a:pt x="36838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606260" y="1525478"/>
              <a:ext cx="1198245" cy="1960245"/>
            </a:xfrm>
            <a:custGeom>
              <a:avLst/>
              <a:gdLst/>
              <a:ahLst/>
              <a:cxnLst/>
              <a:rect l="l" t="t" r="r" b="b"/>
              <a:pathLst>
                <a:path w="1198245" h="1960245">
                  <a:moveTo>
                    <a:pt x="0" y="0"/>
                  </a:moveTo>
                  <a:lnTo>
                    <a:pt x="1197842" y="0"/>
                  </a:lnTo>
                  <a:lnTo>
                    <a:pt x="1197842" y="1960105"/>
                  </a:lnTo>
                  <a:lnTo>
                    <a:pt x="0" y="196010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291668" y="1680248"/>
              <a:ext cx="1494790" cy="0"/>
            </a:xfrm>
            <a:custGeom>
              <a:avLst/>
              <a:gdLst/>
              <a:ahLst/>
              <a:cxnLst/>
              <a:rect l="l" t="t" r="r" b="b"/>
              <a:pathLst>
                <a:path w="1494789" h="0">
                  <a:moveTo>
                    <a:pt x="149440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291668" y="2676519"/>
              <a:ext cx="1494790" cy="0"/>
            </a:xfrm>
            <a:custGeom>
              <a:avLst/>
              <a:gdLst/>
              <a:ahLst/>
              <a:cxnLst/>
              <a:rect l="l" t="t" r="r" b="b"/>
              <a:pathLst>
                <a:path w="1494789" h="0">
                  <a:moveTo>
                    <a:pt x="149440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291668" y="3172338"/>
              <a:ext cx="1494790" cy="0"/>
            </a:xfrm>
            <a:custGeom>
              <a:avLst/>
              <a:gdLst/>
              <a:ahLst/>
              <a:cxnLst/>
              <a:rect l="l" t="t" r="r" b="b"/>
              <a:pathLst>
                <a:path w="1494789" h="0">
                  <a:moveTo>
                    <a:pt x="149440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218432" y="2852604"/>
              <a:ext cx="567690" cy="0"/>
            </a:xfrm>
            <a:custGeom>
              <a:avLst/>
              <a:gdLst/>
              <a:ahLst/>
              <a:cxnLst/>
              <a:rect l="l" t="t" r="r" b="b"/>
              <a:pathLst>
                <a:path w="567689" h="0">
                  <a:moveTo>
                    <a:pt x="56764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19923" y="1854015"/>
              <a:ext cx="966469" cy="0"/>
            </a:xfrm>
            <a:custGeom>
              <a:avLst/>
              <a:gdLst/>
              <a:ahLst/>
              <a:cxnLst/>
              <a:rect l="l" t="t" r="r" b="b"/>
              <a:pathLst>
                <a:path w="966470" h="0">
                  <a:moveTo>
                    <a:pt x="96615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436221" y="3348423"/>
              <a:ext cx="349885" cy="0"/>
            </a:xfrm>
            <a:custGeom>
              <a:avLst/>
              <a:gdLst/>
              <a:ahLst/>
              <a:cxnLst/>
              <a:rect l="l" t="t" r="r" b="b"/>
              <a:pathLst>
                <a:path w="349885" h="0">
                  <a:moveTo>
                    <a:pt x="34985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236841" y="1595135"/>
            <a:ext cx="6203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2905" algn="l"/>
              </a:tabLst>
            </a:pPr>
            <a:r>
              <a:rPr dirty="0" u="heavy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baseline="-22727" sz="1650">
                <a:latin typeface="Arial MT"/>
                <a:cs typeface="Arial MT"/>
              </a:rPr>
              <a:t>0</a:t>
            </a:r>
            <a:endParaRPr baseline="-22727" sz="16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36659" y="2054706"/>
            <a:ext cx="1193800" cy="64452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algn="ctr" marR="200660">
              <a:lnSpc>
                <a:spcPct val="100000"/>
              </a:lnSpc>
              <a:spcBef>
                <a:spcPts val="400"/>
              </a:spcBef>
            </a:pP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baseline="-22727" sz="1650">
                <a:latin typeface="Arial MT"/>
                <a:cs typeface="Arial MT"/>
              </a:rPr>
              <a:t>1</a:t>
            </a:r>
            <a:endParaRPr baseline="-22727" sz="1650">
              <a:latin typeface="Arial MT"/>
              <a:cs typeface="Arial MT"/>
            </a:endParaRPr>
          </a:p>
          <a:p>
            <a:pPr marL="616585">
              <a:lnSpc>
                <a:spcPct val="100000"/>
              </a:lnSpc>
              <a:spcBef>
                <a:spcPts val="305"/>
              </a:spcBef>
            </a:pPr>
            <a:r>
              <a:rPr dirty="0" sz="1100">
                <a:latin typeface="Arial MT"/>
                <a:cs typeface="Arial MT"/>
              </a:rPr>
              <a:t>Priority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  <a:tabLst>
                <a:tab pos="360045" algn="l"/>
              </a:tabLst>
            </a:pPr>
            <a:r>
              <a:rPr dirty="0" u="heavy" baseline="-35353" sz="165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r>
              <a:rPr dirty="0" baseline="-35353" sz="1650" spc="187">
                <a:latin typeface="Arial MT"/>
                <a:cs typeface="Arial MT"/>
              </a:rPr>
              <a:t> </a:t>
            </a:r>
            <a:r>
              <a:rPr dirty="0" baseline="-35353" sz="1650">
                <a:latin typeface="Arial MT"/>
                <a:cs typeface="Arial MT"/>
              </a:rPr>
              <a:t>I</a:t>
            </a:r>
            <a:r>
              <a:rPr dirty="0" baseline="-35353" sz="1650" spc="97">
                <a:latin typeface="Arial MT"/>
                <a:cs typeface="Arial MT"/>
              </a:rPr>
              <a:t> </a:t>
            </a:r>
            <a:r>
              <a:rPr dirty="0" baseline="-58080" sz="1650">
                <a:latin typeface="Arial MT"/>
                <a:cs typeface="Arial MT"/>
              </a:rPr>
              <a:t>2</a:t>
            </a:r>
            <a:r>
              <a:rPr dirty="0" baseline="-58080" sz="1650" spc="127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encoder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26769" y="3089542"/>
            <a:ext cx="2457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140">
                <a:latin typeface="Arial MT"/>
                <a:cs typeface="Arial MT"/>
              </a:rPr>
              <a:t> </a:t>
            </a:r>
            <a:r>
              <a:rPr dirty="0" baseline="-22727" sz="1650">
                <a:latin typeface="Arial MT"/>
                <a:cs typeface="Arial MT"/>
              </a:rPr>
              <a:t>3</a:t>
            </a:r>
            <a:endParaRPr baseline="-22727" sz="165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799366" y="1410834"/>
            <a:ext cx="502920" cy="2032000"/>
            <a:chOff x="1799366" y="1410834"/>
            <a:chExt cx="502920" cy="2032000"/>
          </a:xfrm>
        </p:grpSpPr>
        <p:sp>
          <p:nvSpPr>
            <p:cNvPr id="30" name="object 30"/>
            <p:cNvSpPr/>
            <p:nvPr/>
          </p:nvSpPr>
          <p:spPr>
            <a:xfrm>
              <a:off x="1816700" y="1423534"/>
              <a:ext cx="473075" cy="2004695"/>
            </a:xfrm>
            <a:custGeom>
              <a:avLst/>
              <a:gdLst/>
              <a:ahLst/>
              <a:cxnLst/>
              <a:rect l="l" t="t" r="r" b="b"/>
              <a:pathLst>
                <a:path w="473075" h="2004695">
                  <a:moveTo>
                    <a:pt x="0" y="0"/>
                  </a:moveTo>
                  <a:lnTo>
                    <a:pt x="472626" y="0"/>
                  </a:lnTo>
                  <a:lnTo>
                    <a:pt x="472626" y="200441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812066" y="1437435"/>
              <a:ext cx="0" cy="1992630"/>
            </a:xfrm>
            <a:custGeom>
              <a:avLst/>
              <a:gdLst/>
              <a:ahLst/>
              <a:cxnLst/>
              <a:rect l="l" t="t" r="r" b="b"/>
              <a:pathLst>
                <a:path w="0" h="1992629">
                  <a:moveTo>
                    <a:pt x="0" y="0"/>
                  </a:moveTo>
                  <a:lnTo>
                    <a:pt x="0" y="199254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812066" y="1423534"/>
            <a:ext cx="488950" cy="508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98425" rIns="0" bIns="0" rtlCol="0" vert="horz">
            <a:spAutoFit/>
          </a:bodyPr>
          <a:lstStyle/>
          <a:p>
            <a:pPr algn="ctr" marR="46990">
              <a:lnSpc>
                <a:spcPct val="100000"/>
              </a:lnSpc>
              <a:spcBef>
                <a:spcPts val="775"/>
              </a:spcBef>
            </a:pPr>
            <a:r>
              <a:rPr dirty="0" sz="110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12066" y="1930937"/>
            <a:ext cx="488950" cy="4940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algn="ctr" marR="46990">
              <a:lnSpc>
                <a:spcPct val="100000"/>
              </a:lnSpc>
              <a:spcBef>
                <a:spcPts val="685"/>
              </a:spcBef>
            </a:pPr>
            <a:r>
              <a:rPr dirty="0" sz="110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12066" y="2424440"/>
            <a:ext cx="488950" cy="50101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740"/>
              </a:spcBef>
            </a:pPr>
            <a:r>
              <a:rPr dirty="0" sz="110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12066" y="2924892"/>
            <a:ext cx="488950" cy="50990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algn="ctr" marR="46990">
              <a:lnSpc>
                <a:spcPct val="100000"/>
              </a:lnSpc>
              <a:spcBef>
                <a:spcPts val="700"/>
              </a:spcBef>
            </a:pPr>
            <a:r>
              <a:rPr dirty="0" sz="1100">
                <a:latin typeface="Arial MT"/>
                <a:cs typeface="Arial MT"/>
              </a:rPr>
              <a:t>3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320670" y="1851047"/>
            <a:ext cx="1160780" cy="3663315"/>
            <a:chOff x="2320670" y="1851047"/>
            <a:chExt cx="1160780" cy="3663315"/>
          </a:xfrm>
        </p:grpSpPr>
        <p:sp>
          <p:nvSpPr>
            <p:cNvPr id="37" name="object 37"/>
            <p:cNvSpPr/>
            <p:nvPr/>
          </p:nvSpPr>
          <p:spPr>
            <a:xfrm>
              <a:off x="3234649" y="2857701"/>
              <a:ext cx="0" cy="2157095"/>
            </a:xfrm>
            <a:custGeom>
              <a:avLst/>
              <a:gdLst/>
              <a:ahLst/>
              <a:cxnLst/>
              <a:rect l="l" t="t" r="r" b="b"/>
              <a:pathLst>
                <a:path w="0" h="2157095">
                  <a:moveTo>
                    <a:pt x="0" y="0"/>
                  </a:moveTo>
                  <a:lnTo>
                    <a:pt x="0" y="215704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030760" y="2364200"/>
              <a:ext cx="0" cy="2157095"/>
            </a:xfrm>
            <a:custGeom>
              <a:avLst/>
              <a:gdLst/>
              <a:ahLst/>
              <a:cxnLst/>
              <a:rect l="l" t="t" r="r" b="b"/>
              <a:pathLst>
                <a:path w="0" h="2157095">
                  <a:moveTo>
                    <a:pt x="0" y="0"/>
                  </a:moveTo>
                  <a:lnTo>
                    <a:pt x="0" y="215704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840775" y="1863747"/>
              <a:ext cx="0" cy="2173605"/>
            </a:xfrm>
            <a:custGeom>
              <a:avLst/>
              <a:gdLst/>
              <a:ahLst/>
              <a:cxnLst/>
              <a:rect l="l" t="t" r="r" b="b"/>
              <a:pathLst>
                <a:path w="0" h="2173604">
                  <a:moveTo>
                    <a:pt x="0" y="0"/>
                  </a:moveTo>
                  <a:lnTo>
                    <a:pt x="0" y="21732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333370" y="4505025"/>
              <a:ext cx="688340" cy="0"/>
            </a:xfrm>
            <a:custGeom>
              <a:avLst/>
              <a:gdLst/>
              <a:ahLst/>
              <a:cxnLst/>
              <a:rect l="l" t="t" r="r" b="b"/>
              <a:pathLst>
                <a:path w="688339" h="0">
                  <a:moveTo>
                    <a:pt x="0" y="0"/>
                  </a:moveTo>
                  <a:lnTo>
                    <a:pt x="68812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333370" y="5000844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89" h="0">
                  <a:moveTo>
                    <a:pt x="0" y="0"/>
                  </a:moveTo>
                  <a:lnTo>
                    <a:pt x="88505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333370" y="5501297"/>
              <a:ext cx="1135380" cy="0"/>
            </a:xfrm>
            <a:custGeom>
              <a:avLst/>
              <a:gdLst/>
              <a:ahLst/>
              <a:cxnLst/>
              <a:rect l="l" t="t" r="r" b="b"/>
              <a:pathLst>
                <a:path w="1135379" h="0">
                  <a:moveTo>
                    <a:pt x="0" y="0"/>
                  </a:moveTo>
                  <a:lnTo>
                    <a:pt x="113528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5800671" y="2021446"/>
            <a:ext cx="8343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1055" algn="l"/>
              </a:tabLst>
            </a:pPr>
            <a:r>
              <a:rPr dirty="0" u="heavy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772267" y="4311610"/>
            <a:ext cx="290830" cy="32384"/>
          </a:xfrm>
          <a:custGeom>
            <a:avLst/>
            <a:gdLst/>
            <a:ahLst/>
            <a:cxnLst/>
            <a:rect l="l" t="t" r="r" b="b"/>
            <a:pathLst>
              <a:path w="290829" h="32385">
                <a:moveTo>
                  <a:pt x="289613" y="32342"/>
                </a:moveTo>
                <a:lnTo>
                  <a:pt x="0" y="25392"/>
                </a:lnTo>
                <a:lnTo>
                  <a:pt x="609" y="0"/>
                </a:lnTo>
                <a:lnTo>
                  <a:pt x="290222" y="6950"/>
                </a:lnTo>
                <a:lnTo>
                  <a:pt x="289613" y="32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5" name="object 4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09722" y="1796550"/>
            <a:ext cx="176085" cy="111217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5525597" y="3858607"/>
            <a:ext cx="478155" cy="2552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45"/>
              </a:spcBef>
            </a:pPr>
            <a:r>
              <a:rPr dirty="0" sz="1100">
                <a:latin typeface="Arial MT"/>
                <a:cs typeface="Arial MT"/>
              </a:rPr>
              <a:t>IST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60295" y="3858607"/>
            <a:ext cx="481965" cy="2552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1255"/>
              </a:lnSpc>
            </a:pPr>
            <a:r>
              <a:rPr dirty="0" sz="1100">
                <a:latin typeface="Arial MT"/>
                <a:cs typeface="Arial MT"/>
              </a:rPr>
              <a:t>IEN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799366" y="1796550"/>
            <a:ext cx="5800725" cy="3994785"/>
            <a:chOff x="1799366" y="1796550"/>
            <a:chExt cx="5800725" cy="3994785"/>
          </a:xfrm>
        </p:grpSpPr>
        <p:sp>
          <p:nvSpPr>
            <p:cNvPr id="49" name="object 49"/>
            <p:cNvSpPr/>
            <p:nvPr/>
          </p:nvSpPr>
          <p:spPr>
            <a:xfrm>
              <a:off x="5533025" y="3858607"/>
              <a:ext cx="470534" cy="255270"/>
            </a:xfrm>
            <a:custGeom>
              <a:avLst/>
              <a:gdLst/>
              <a:ahLst/>
              <a:cxnLst/>
              <a:rect l="l" t="t" r="r" b="b"/>
              <a:pathLst>
                <a:path w="470535" h="255270">
                  <a:moveTo>
                    <a:pt x="0" y="0"/>
                  </a:moveTo>
                  <a:lnTo>
                    <a:pt x="470332" y="0"/>
                  </a:lnTo>
                  <a:lnTo>
                    <a:pt x="470332" y="254858"/>
                  </a:lnTo>
                  <a:lnTo>
                    <a:pt x="0" y="2548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3477" y="3935059"/>
              <a:ext cx="173767" cy="11352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822638" y="3151949"/>
              <a:ext cx="528320" cy="834390"/>
            </a:xfrm>
            <a:custGeom>
              <a:avLst/>
              <a:gdLst/>
              <a:ahLst/>
              <a:cxnLst/>
              <a:rect l="l" t="t" r="r" b="b"/>
              <a:pathLst>
                <a:path w="528320" h="834389">
                  <a:moveTo>
                    <a:pt x="345253" y="834369"/>
                  </a:moveTo>
                  <a:lnTo>
                    <a:pt x="528033" y="834369"/>
                  </a:lnTo>
                  <a:lnTo>
                    <a:pt x="528033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076594" y="4682963"/>
              <a:ext cx="456565" cy="0"/>
            </a:xfrm>
            <a:custGeom>
              <a:avLst/>
              <a:gdLst/>
              <a:ahLst/>
              <a:cxnLst/>
              <a:rect l="l" t="t" r="r" b="b"/>
              <a:pathLst>
                <a:path w="456564" h="0">
                  <a:moveTo>
                    <a:pt x="45643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673452" y="4757104"/>
              <a:ext cx="859790" cy="0"/>
            </a:xfrm>
            <a:custGeom>
              <a:avLst/>
              <a:gdLst/>
              <a:ahLst/>
              <a:cxnLst/>
              <a:rect l="l" t="t" r="r" b="b"/>
              <a:pathLst>
                <a:path w="859789" h="0">
                  <a:moveTo>
                    <a:pt x="859573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308286" y="4840513"/>
              <a:ext cx="224790" cy="0"/>
            </a:xfrm>
            <a:custGeom>
              <a:avLst/>
              <a:gdLst/>
              <a:ahLst/>
              <a:cxnLst/>
              <a:rect l="l" t="t" r="r" b="b"/>
              <a:pathLst>
                <a:path w="224789" h="0">
                  <a:moveTo>
                    <a:pt x="224739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083545" y="5178783"/>
              <a:ext cx="456565" cy="0"/>
            </a:xfrm>
            <a:custGeom>
              <a:avLst/>
              <a:gdLst/>
              <a:ahLst/>
              <a:cxnLst/>
              <a:rect l="l" t="t" r="r" b="b"/>
              <a:pathLst>
                <a:path w="456564" h="0">
                  <a:moveTo>
                    <a:pt x="45643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097446" y="3999938"/>
              <a:ext cx="417195" cy="1170940"/>
            </a:xfrm>
            <a:custGeom>
              <a:avLst/>
              <a:gdLst/>
              <a:ahLst/>
              <a:cxnLst/>
              <a:rect l="l" t="t" r="r" b="b"/>
              <a:pathLst>
                <a:path w="417195" h="1170939">
                  <a:moveTo>
                    <a:pt x="416834" y="0"/>
                  </a:moveTo>
                  <a:lnTo>
                    <a:pt x="0" y="0"/>
                  </a:lnTo>
                  <a:lnTo>
                    <a:pt x="0" y="117032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705782" y="5319463"/>
              <a:ext cx="827405" cy="32384"/>
            </a:xfrm>
            <a:custGeom>
              <a:avLst/>
              <a:gdLst/>
              <a:ahLst/>
              <a:cxnLst/>
              <a:rect l="l" t="t" r="r" b="b"/>
              <a:pathLst>
                <a:path w="827404" h="32385">
                  <a:moveTo>
                    <a:pt x="213" y="0"/>
                  </a:moveTo>
                  <a:lnTo>
                    <a:pt x="827349" y="6949"/>
                  </a:lnTo>
                  <a:lnTo>
                    <a:pt x="827136" y="32349"/>
                  </a:lnTo>
                  <a:lnTo>
                    <a:pt x="0" y="2539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324502" y="4850245"/>
              <a:ext cx="0" cy="887730"/>
            </a:xfrm>
            <a:custGeom>
              <a:avLst/>
              <a:gdLst/>
              <a:ahLst/>
              <a:cxnLst/>
              <a:rect l="l" t="t" r="r" b="b"/>
              <a:pathLst>
                <a:path w="0" h="887729">
                  <a:moveTo>
                    <a:pt x="0" y="0"/>
                  </a:moveTo>
                  <a:lnTo>
                    <a:pt x="0" y="8873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4504" y="5679692"/>
              <a:ext cx="173767" cy="11121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479736" y="5737621"/>
              <a:ext cx="1978660" cy="0"/>
            </a:xfrm>
            <a:custGeom>
              <a:avLst/>
              <a:gdLst/>
              <a:ahLst/>
              <a:cxnLst/>
              <a:rect l="l" t="t" r="r" b="b"/>
              <a:pathLst>
                <a:path w="1978659" h="0">
                  <a:moveTo>
                    <a:pt x="0" y="0"/>
                  </a:moveTo>
                  <a:lnTo>
                    <a:pt x="197864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693188" y="4120345"/>
              <a:ext cx="32384" cy="1212215"/>
            </a:xfrm>
            <a:custGeom>
              <a:avLst/>
              <a:gdLst/>
              <a:ahLst/>
              <a:cxnLst/>
              <a:rect l="l" t="t" r="r" b="b"/>
              <a:pathLst>
                <a:path w="32385" h="1212214">
                  <a:moveTo>
                    <a:pt x="6949" y="1211889"/>
                  </a:moveTo>
                  <a:lnTo>
                    <a:pt x="0" y="145"/>
                  </a:lnTo>
                  <a:lnTo>
                    <a:pt x="25399" y="0"/>
                  </a:lnTo>
                  <a:lnTo>
                    <a:pt x="32349" y="1211743"/>
                  </a:lnTo>
                  <a:lnTo>
                    <a:pt x="6949" y="1211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7676" y="4633657"/>
              <a:ext cx="94905" cy="8100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9166" y="4721699"/>
              <a:ext cx="94905" cy="7637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6486" y="1796550"/>
              <a:ext cx="176085" cy="111217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806419" y="1852162"/>
              <a:ext cx="802005" cy="0"/>
            </a:xfrm>
            <a:custGeom>
              <a:avLst/>
              <a:gdLst/>
              <a:ahLst/>
              <a:cxnLst/>
              <a:rect l="l" t="t" r="r" b="b"/>
              <a:pathLst>
                <a:path w="802004" h="0">
                  <a:moveTo>
                    <a:pt x="0" y="0"/>
                  </a:moveTo>
                  <a:lnTo>
                    <a:pt x="80164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9536" y="2109332"/>
              <a:ext cx="176085" cy="11353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18989" y="2130184"/>
              <a:ext cx="173769" cy="11353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9722" y="2461503"/>
              <a:ext cx="176085" cy="11121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18989" y="2792821"/>
              <a:ext cx="173769" cy="11121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18989" y="3114873"/>
              <a:ext cx="173769" cy="11121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18989" y="3455459"/>
              <a:ext cx="173769" cy="11121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18989" y="3800678"/>
              <a:ext cx="173769" cy="113535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816700" y="3749712"/>
              <a:ext cx="495934" cy="1993264"/>
            </a:xfrm>
            <a:custGeom>
              <a:avLst/>
              <a:gdLst/>
              <a:ahLst/>
              <a:cxnLst/>
              <a:rect l="l" t="t" r="r" b="b"/>
              <a:pathLst>
                <a:path w="495935" h="1993264">
                  <a:moveTo>
                    <a:pt x="0" y="0"/>
                  </a:moveTo>
                  <a:lnTo>
                    <a:pt x="495681" y="0"/>
                  </a:lnTo>
                  <a:lnTo>
                    <a:pt x="495681" y="19928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812066" y="3768247"/>
              <a:ext cx="0" cy="2009139"/>
            </a:xfrm>
            <a:custGeom>
              <a:avLst/>
              <a:gdLst/>
              <a:ahLst/>
              <a:cxnLst/>
              <a:rect l="l" t="t" r="r" b="b"/>
              <a:pathLst>
                <a:path w="0" h="2009139">
                  <a:moveTo>
                    <a:pt x="0" y="0"/>
                  </a:moveTo>
                  <a:lnTo>
                    <a:pt x="0" y="200876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5941" y="5197775"/>
              <a:ext cx="173767" cy="111217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012625" y="5251070"/>
              <a:ext cx="1409065" cy="0"/>
            </a:xfrm>
            <a:custGeom>
              <a:avLst/>
              <a:gdLst/>
              <a:ahLst/>
              <a:cxnLst/>
              <a:rect l="l" t="t" r="r" b="b"/>
              <a:pathLst>
                <a:path w="1409065" h="0">
                  <a:moveTo>
                    <a:pt x="0" y="0"/>
                  </a:moveTo>
                  <a:lnTo>
                    <a:pt x="140868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1812066" y="3749712"/>
            <a:ext cx="488950" cy="50545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98425" rIns="0" bIns="0" rtlCol="0" vert="horz">
            <a:spAutoFit/>
          </a:bodyPr>
          <a:lstStyle/>
          <a:p>
            <a:pPr algn="ctr" marR="46990">
              <a:lnSpc>
                <a:spcPct val="100000"/>
              </a:lnSpc>
              <a:spcBef>
                <a:spcPts val="775"/>
              </a:spcBef>
            </a:pPr>
            <a:r>
              <a:rPr dirty="0" sz="110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812066" y="4254799"/>
            <a:ext cx="488950" cy="50101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algn="ctr" marR="46990">
              <a:lnSpc>
                <a:spcPct val="100000"/>
              </a:lnSpc>
              <a:spcBef>
                <a:spcPts val="740"/>
              </a:spcBef>
            </a:pPr>
            <a:r>
              <a:rPr dirty="0" sz="110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320670" y="3835587"/>
            <a:ext cx="5124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109" algn="l"/>
              </a:tabLst>
            </a:pPr>
            <a:r>
              <a:rPr dirty="0" u="heavy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812066" y="4755251"/>
            <a:ext cx="488950" cy="49593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700"/>
              </a:spcBef>
            </a:pPr>
            <a:r>
              <a:rPr dirty="0" sz="110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812066" y="5251070"/>
            <a:ext cx="488950" cy="498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algn="ctr" marR="46990">
              <a:lnSpc>
                <a:spcPct val="100000"/>
              </a:lnSpc>
              <a:spcBef>
                <a:spcPts val="740"/>
              </a:spcBef>
            </a:pPr>
            <a:r>
              <a:rPr dirty="0" sz="1100">
                <a:latin typeface="Arial MT"/>
                <a:cs typeface="Arial MT"/>
              </a:rPr>
              <a:t>3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82" name="object 82"/>
          <p:cNvGraphicFramePr>
            <a:graphicFrameLocks noGrp="1"/>
          </p:cNvGraphicFramePr>
          <p:nvPr/>
        </p:nvGraphicFramePr>
        <p:xfrm>
          <a:off x="6745970" y="1665693"/>
          <a:ext cx="756920" cy="2671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545"/>
                <a:gridCol w="365760"/>
                <a:gridCol w="64770"/>
              </a:tblGrid>
              <a:tr h="173769">
                <a:tc rowSpan="2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71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45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1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63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x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71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2182">
                <a:tc row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218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6085">
                <a:tc row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75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407670" algn="l"/>
                        </a:tabLst>
                      </a:pPr>
                      <a:r>
                        <a:rPr dirty="0" u="heavy" sz="110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	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826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182">
                <a:tc row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60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184">
                <a:tc row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18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66817">
                <a:tc row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4364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83" name="object 83"/>
          <p:cNvGrpSpPr/>
          <p:nvPr/>
        </p:nvGrpSpPr>
        <p:grpSpPr>
          <a:xfrm>
            <a:off x="5992974" y="4331257"/>
            <a:ext cx="1004569" cy="441325"/>
            <a:chOff x="5992974" y="4331257"/>
            <a:chExt cx="1004569" cy="441325"/>
          </a:xfrm>
        </p:grpSpPr>
        <p:sp>
          <p:nvSpPr>
            <p:cNvPr id="84" name="object 84"/>
            <p:cNvSpPr/>
            <p:nvPr/>
          </p:nvSpPr>
          <p:spPr>
            <a:xfrm>
              <a:off x="6005674" y="4755252"/>
              <a:ext cx="920115" cy="0"/>
            </a:xfrm>
            <a:custGeom>
              <a:avLst/>
              <a:gdLst/>
              <a:ahLst/>
              <a:cxnLst/>
              <a:rect l="l" t="t" r="r" b="b"/>
              <a:pathLst>
                <a:path w="920115" h="0">
                  <a:moveTo>
                    <a:pt x="0" y="0"/>
                  </a:moveTo>
                  <a:lnTo>
                    <a:pt x="91981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53656" y="4331257"/>
              <a:ext cx="143648" cy="139014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6925024" y="4437836"/>
              <a:ext cx="0" cy="322580"/>
            </a:xfrm>
            <a:custGeom>
              <a:avLst/>
              <a:gdLst/>
              <a:ahLst/>
              <a:cxnLst/>
              <a:rect l="l" t="t" r="r" b="b"/>
              <a:pathLst>
                <a:path w="0" h="322579">
                  <a:moveTo>
                    <a:pt x="0" y="32204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791080" y="1509409"/>
            <a:ext cx="2971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Disk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52202" y="1509409"/>
            <a:ext cx="4819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8630" algn="l"/>
              </a:tabLst>
            </a:pPr>
            <a:r>
              <a:rPr dirty="0" u="heavy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75608" y="2005228"/>
            <a:ext cx="4375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Printer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352202" y="2005228"/>
            <a:ext cx="4819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8630" algn="l"/>
              </a:tabLst>
            </a:pPr>
            <a:r>
              <a:rPr dirty="0" u="heavy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01467" y="2505680"/>
            <a:ext cx="4838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Reader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352202" y="2505680"/>
            <a:ext cx="4819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8630" algn="l"/>
              </a:tabLst>
            </a:pPr>
            <a:r>
              <a:rPr dirty="0" u="heavy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67459" y="3001500"/>
            <a:ext cx="6235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Keyboard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352202" y="3001500"/>
            <a:ext cx="4819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8630" algn="l"/>
              </a:tabLst>
            </a:pPr>
            <a:r>
              <a:rPr dirty="0" u="heavy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333238" y="1124802"/>
            <a:ext cx="10509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Interrupt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register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972598" y="4410181"/>
            <a:ext cx="461009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Enable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621333" y="4967062"/>
            <a:ext cx="546100" cy="433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 marR="5080" indent="-62865">
              <a:lnSpc>
                <a:spcPct val="1216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Interrupt  to CPU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714010" y="2673320"/>
            <a:ext cx="476250" cy="47498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550"/>
              </a:spcBef>
            </a:pPr>
            <a:r>
              <a:rPr dirty="0" sz="1100" spc="-30">
                <a:latin typeface="Arial MT"/>
                <a:cs typeface="Arial MT"/>
              </a:rPr>
              <a:t>VAD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CPU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663976" y="1116392"/>
            <a:ext cx="396240" cy="34544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 indent="64135">
              <a:lnSpc>
                <a:spcPts val="1200"/>
              </a:lnSpc>
              <a:spcBef>
                <a:spcPts val="240"/>
              </a:spcBef>
            </a:pPr>
            <a:r>
              <a:rPr dirty="0" sz="1100">
                <a:latin typeface="Arial MT"/>
                <a:cs typeface="Arial MT"/>
              </a:rPr>
              <a:t>Bus 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Bu</a:t>
            </a:r>
            <a:r>
              <a:rPr dirty="0" sz="1100" spc="-20">
                <a:latin typeface="Arial MT"/>
                <a:cs typeface="Arial MT"/>
              </a:rPr>
              <a:t>f</a:t>
            </a:r>
            <a:r>
              <a:rPr dirty="0" sz="1100">
                <a:latin typeface="Arial MT"/>
                <a:cs typeface="Arial MT"/>
              </a:rPr>
              <a:t>fer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3430472" y="1549856"/>
            <a:ext cx="2602230" cy="3958590"/>
            <a:chOff x="3430472" y="1549856"/>
            <a:chExt cx="2602230" cy="3958590"/>
          </a:xfrm>
        </p:grpSpPr>
        <p:sp>
          <p:nvSpPr>
            <p:cNvPr id="101" name="object 101"/>
            <p:cNvSpPr/>
            <p:nvPr/>
          </p:nvSpPr>
          <p:spPr>
            <a:xfrm>
              <a:off x="3443172" y="3346569"/>
              <a:ext cx="0" cy="2162175"/>
            </a:xfrm>
            <a:custGeom>
              <a:avLst/>
              <a:gdLst/>
              <a:ahLst/>
              <a:cxnLst/>
              <a:rect l="l" t="t" r="r" b="b"/>
              <a:pathLst>
                <a:path w="0" h="2162175">
                  <a:moveTo>
                    <a:pt x="0" y="0"/>
                  </a:moveTo>
                  <a:lnTo>
                    <a:pt x="0" y="216167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3741618" y="2497473"/>
              <a:ext cx="204470" cy="32384"/>
            </a:xfrm>
            <a:custGeom>
              <a:avLst/>
              <a:gdLst/>
              <a:ahLst/>
              <a:cxnLst/>
              <a:rect l="l" t="t" r="r" b="b"/>
              <a:pathLst>
                <a:path w="204470" h="32385">
                  <a:moveTo>
                    <a:pt x="204095" y="25385"/>
                  </a:moveTo>
                  <a:lnTo>
                    <a:pt x="868" y="32335"/>
                  </a:lnTo>
                  <a:lnTo>
                    <a:pt x="0" y="6950"/>
                  </a:lnTo>
                  <a:lnTo>
                    <a:pt x="203227" y="0"/>
                  </a:lnTo>
                  <a:lnTo>
                    <a:pt x="204095" y="25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3749579" y="2883188"/>
              <a:ext cx="203835" cy="0"/>
            </a:xfrm>
            <a:custGeom>
              <a:avLst/>
              <a:gdLst/>
              <a:ahLst/>
              <a:cxnLst/>
              <a:rect l="l" t="t" r="r" b="b"/>
              <a:pathLst>
                <a:path w="203835" h="0">
                  <a:moveTo>
                    <a:pt x="0" y="0"/>
                  </a:moveTo>
                  <a:lnTo>
                    <a:pt x="20322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3927703" y="2514790"/>
              <a:ext cx="299085" cy="180975"/>
            </a:xfrm>
            <a:custGeom>
              <a:avLst/>
              <a:gdLst/>
              <a:ahLst/>
              <a:cxnLst/>
              <a:rect l="l" t="t" r="r" b="b"/>
              <a:pathLst>
                <a:path w="299085" h="180975">
                  <a:moveTo>
                    <a:pt x="0" y="3"/>
                  </a:moveTo>
                  <a:lnTo>
                    <a:pt x="836" y="3"/>
                  </a:lnTo>
                  <a:lnTo>
                    <a:pt x="1658" y="-4"/>
                  </a:lnTo>
                  <a:lnTo>
                    <a:pt x="2495" y="3"/>
                  </a:lnTo>
                  <a:lnTo>
                    <a:pt x="61612" y="3606"/>
                  </a:lnTo>
                  <a:lnTo>
                    <a:pt x="116747" y="13948"/>
                  </a:lnTo>
                  <a:lnTo>
                    <a:pt x="166733" y="30326"/>
                  </a:lnTo>
                  <a:lnTo>
                    <a:pt x="210403" y="52038"/>
                  </a:lnTo>
                  <a:lnTo>
                    <a:pt x="246588" y="78383"/>
                  </a:lnTo>
                  <a:lnTo>
                    <a:pt x="274123" y="108657"/>
                  </a:lnTo>
                  <a:lnTo>
                    <a:pt x="298569" y="178187"/>
                  </a:lnTo>
                  <a:lnTo>
                    <a:pt x="2495" y="180722"/>
                  </a:lnTo>
                  <a:lnTo>
                    <a:pt x="0" y="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3927703" y="2514790"/>
              <a:ext cx="299085" cy="178435"/>
            </a:xfrm>
            <a:custGeom>
              <a:avLst/>
              <a:gdLst/>
              <a:ahLst/>
              <a:cxnLst/>
              <a:rect l="l" t="t" r="r" b="b"/>
              <a:pathLst>
                <a:path w="299085" h="178435">
                  <a:moveTo>
                    <a:pt x="0" y="3"/>
                  </a:moveTo>
                  <a:lnTo>
                    <a:pt x="836" y="3"/>
                  </a:lnTo>
                  <a:lnTo>
                    <a:pt x="1658" y="-4"/>
                  </a:lnTo>
                  <a:lnTo>
                    <a:pt x="2495" y="3"/>
                  </a:lnTo>
                  <a:lnTo>
                    <a:pt x="61612" y="3606"/>
                  </a:lnTo>
                  <a:lnTo>
                    <a:pt x="116747" y="13948"/>
                  </a:lnTo>
                  <a:lnTo>
                    <a:pt x="166733" y="30326"/>
                  </a:lnTo>
                  <a:lnTo>
                    <a:pt x="210403" y="52038"/>
                  </a:lnTo>
                  <a:lnTo>
                    <a:pt x="246588" y="78383"/>
                  </a:lnTo>
                  <a:lnTo>
                    <a:pt x="274123" y="108657"/>
                  </a:lnTo>
                  <a:lnTo>
                    <a:pt x="291839" y="142159"/>
                  </a:lnTo>
                  <a:lnTo>
                    <a:pt x="298569" y="17818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3925195" y="2690884"/>
              <a:ext cx="294005" cy="183515"/>
            </a:xfrm>
            <a:custGeom>
              <a:avLst/>
              <a:gdLst/>
              <a:ahLst/>
              <a:cxnLst/>
              <a:rect l="l" t="t" r="r" b="b"/>
              <a:pathLst>
                <a:path w="294004" h="183514">
                  <a:moveTo>
                    <a:pt x="293524" y="0"/>
                  </a:moveTo>
                  <a:lnTo>
                    <a:pt x="293551" y="835"/>
                  </a:lnTo>
                  <a:lnTo>
                    <a:pt x="293564" y="1679"/>
                  </a:lnTo>
                  <a:lnTo>
                    <a:pt x="293564" y="2532"/>
                  </a:lnTo>
                  <a:lnTo>
                    <a:pt x="270690" y="72791"/>
                  </a:lnTo>
                  <a:lnTo>
                    <a:pt x="243853" y="103452"/>
                  </a:lnTo>
                  <a:lnTo>
                    <a:pt x="208310" y="130166"/>
                  </a:lnTo>
                  <a:lnTo>
                    <a:pt x="165231" y="152207"/>
                  </a:lnTo>
                  <a:lnTo>
                    <a:pt x="115789" y="168850"/>
                  </a:lnTo>
                  <a:lnTo>
                    <a:pt x="61152" y="179368"/>
                  </a:lnTo>
                  <a:lnTo>
                    <a:pt x="2492" y="183035"/>
                  </a:lnTo>
                  <a:lnTo>
                    <a:pt x="1657" y="183035"/>
                  </a:lnTo>
                  <a:lnTo>
                    <a:pt x="835" y="183027"/>
                  </a:lnTo>
                  <a:lnTo>
                    <a:pt x="0" y="183027"/>
                  </a:lnTo>
                  <a:lnTo>
                    <a:pt x="2492" y="2532"/>
                  </a:lnTo>
                  <a:lnTo>
                    <a:pt x="293524" y="0"/>
                  </a:lnTo>
                  <a:close/>
                </a:path>
                <a:path w="294004" h="183514">
                  <a:moveTo>
                    <a:pt x="293524" y="0"/>
                  </a:moveTo>
                  <a:lnTo>
                    <a:pt x="293551" y="835"/>
                  </a:lnTo>
                  <a:lnTo>
                    <a:pt x="293564" y="1679"/>
                  </a:lnTo>
                  <a:lnTo>
                    <a:pt x="293564" y="2532"/>
                  </a:lnTo>
                  <a:lnTo>
                    <a:pt x="270690" y="72791"/>
                  </a:lnTo>
                  <a:lnTo>
                    <a:pt x="243853" y="103452"/>
                  </a:lnTo>
                  <a:lnTo>
                    <a:pt x="208310" y="130166"/>
                  </a:lnTo>
                  <a:lnTo>
                    <a:pt x="165231" y="152207"/>
                  </a:lnTo>
                  <a:lnTo>
                    <a:pt x="115789" y="168850"/>
                  </a:lnTo>
                  <a:lnTo>
                    <a:pt x="61152" y="179368"/>
                  </a:lnTo>
                  <a:lnTo>
                    <a:pt x="2492" y="183035"/>
                  </a:lnTo>
                  <a:lnTo>
                    <a:pt x="1657" y="183035"/>
                  </a:lnTo>
                  <a:lnTo>
                    <a:pt x="835" y="183027"/>
                  </a:lnTo>
                  <a:lnTo>
                    <a:pt x="0" y="18302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3744562" y="2512482"/>
              <a:ext cx="0" cy="380365"/>
            </a:xfrm>
            <a:custGeom>
              <a:avLst/>
              <a:gdLst/>
              <a:ahLst/>
              <a:cxnLst/>
              <a:rect l="l" t="t" r="r" b="b"/>
              <a:pathLst>
                <a:path w="0" h="380364">
                  <a:moveTo>
                    <a:pt x="0" y="0"/>
                  </a:moveTo>
                  <a:lnTo>
                    <a:pt x="0" y="3799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3778693" y="2956221"/>
              <a:ext cx="206375" cy="32384"/>
            </a:xfrm>
            <a:custGeom>
              <a:avLst/>
              <a:gdLst/>
              <a:ahLst/>
              <a:cxnLst/>
              <a:rect l="l" t="t" r="r" b="b"/>
              <a:pathLst>
                <a:path w="206375" h="32385">
                  <a:moveTo>
                    <a:pt x="206032" y="25385"/>
                  </a:moveTo>
                  <a:lnTo>
                    <a:pt x="859" y="32335"/>
                  </a:lnTo>
                  <a:lnTo>
                    <a:pt x="0" y="6950"/>
                  </a:lnTo>
                  <a:lnTo>
                    <a:pt x="205172" y="0"/>
                  </a:lnTo>
                  <a:lnTo>
                    <a:pt x="206032" y="25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3786722" y="3341936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39" h="0">
                  <a:moveTo>
                    <a:pt x="0" y="0"/>
                  </a:moveTo>
                  <a:lnTo>
                    <a:pt x="20517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3966551" y="2973539"/>
              <a:ext cx="301625" cy="180975"/>
            </a:xfrm>
            <a:custGeom>
              <a:avLst/>
              <a:gdLst/>
              <a:ahLst/>
              <a:cxnLst/>
              <a:rect l="l" t="t" r="r" b="b"/>
              <a:pathLst>
                <a:path w="301625" h="180975">
                  <a:moveTo>
                    <a:pt x="0" y="3"/>
                  </a:moveTo>
                  <a:lnTo>
                    <a:pt x="844" y="3"/>
                  </a:lnTo>
                  <a:lnTo>
                    <a:pt x="1674" y="-4"/>
                  </a:lnTo>
                  <a:lnTo>
                    <a:pt x="2518" y="3"/>
                  </a:lnTo>
                  <a:lnTo>
                    <a:pt x="62201" y="3606"/>
                  </a:lnTo>
                  <a:lnTo>
                    <a:pt x="117864" y="13948"/>
                  </a:lnTo>
                  <a:lnTo>
                    <a:pt x="168329" y="30326"/>
                  </a:lnTo>
                  <a:lnTo>
                    <a:pt x="212416" y="52038"/>
                  </a:lnTo>
                  <a:lnTo>
                    <a:pt x="248948" y="78383"/>
                  </a:lnTo>
                  <a:lnTo>
                    <a:pt x="276746" y="108657"/>
                  </a:lnTo>
                  <a:lnTo>
                    <a:pt x="301426" y="178187"/>
                  </a:lnTo>
                  <a:lnTo>
                    <a:pt x="2518" y="180722"/>
                  </a:lnTo>
                  <a:lnTo>
                    <a:pt x="0" y="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3966551" y="2973539"/>
              <a:ext cx="301625" cy="178435"/>
            </a:xfrm>
            <a:custGeom>
              <a:avLst/>
              <a:gdLst/>
              <a:ahLst/>
              <a:cxnLst/>
              <a:rect l="l" t="t" r="r" b="b"/>
              <a:pathLst>
                <a:path w="301625" h="178435">
                  <a:moveTo>
                    <a:pt x="0" y="3"/>
                  </a:moveTo>
                  <a:lnTo>
                    <a:pt x="844" y="3"/>
                  </a:lnTo>
                  <a:lnTo>
                    <a:pt x="1674" y="-4"/>
                  </a:lnTo>
                  <a:lnTo>
                    <a:pt x="2518" y="3"/>
                  </a:lnTo>
                  <a:lnTo>
                    <a:pt x="62201" y="3606"/>
                  </a:lnTo>
                  <a:lnTo>
                    <a:pt x="117864" y="13948"/>
                  </a:lnTo>
                  <a:lnTo>
                    <a:pt x="168329" y="30326"/>
                  </a:lnTo>
                  <a:lnTo>
                    <a:pt x="212416" y="52038"/>
                  </a:lnTo>
                  <a:lnTo>
                    <a:pt x="248948" y="78383"/>
                  </a:lnTo>
                  <a:lnTo>
                    <a:pt x="276746" y="108657"/>
                  </a:lnTo>
                  <a:lnTo>
                    <a:pt x="294631" y="142159"/>
                  </a:lnTo>
                  <a:lnTo>
                    <a:pt x="301426" y="17818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3964018" y="3149633"/>
              <a:ext cx="296545" cy="183515"/>
            </a:xfrm>
            <a:custGeom>
              <a:avLst/>
              <a:gdLst/>
              <a:ahLst/>
              <a:cxnLst/>
              <a:rect l="l" t="t" r="r" b="b"/>
              <a:pathLst>
                <a:path w="296545" h="183514">
                  <a:moveTo>
                    <a:pt x="296333" y="0"/>
                  </a:moveTo>
                  <a:lnTo>
                    <a:pt x="296360" y="835"/>
                  </a:lnTo>
                  <a:lnTo>
                    <a:pt x="296374" y="1679"/>
                  </a:lnTo>
                  <a:lnTo>
                    <a:pt x="296374" y="2532"/>
                  </a:lnTo>
                  <a:lnTo>
                    <a:pt x="273280" y="72791"/>
                  </a:lnTo>
                  <a:lnTo>
                    <a:pt x="246186" y="103452"/>
                  </a:lnTo>
                  <a:lnTo>
                    <a:pt x="210303" y="130166"/>
                  </a:lnTo>
                  <a:lnTo>
                    <a:pt x="166813" y="152207"/>
                  </a:lnTo>
                  <a:lnTo>
                    <a:pt x="116897" y="168850"/>
                  </a:lnTo>
                  <a:lnTo>
                    <a:pt x="61737" y="179368"/>
                  </a:lnTo>
                  <a:lnTo>
                    <a:pt x="2516" y="183035"/>
                  </a:lnTo>
                  <a:lnTo>
                    <a:pt x="1673" y="183035"/>
                  </a:lnTo>
                  <a:lnTo>
                    <a:pt x="843" y="183027"/>
                  </a:lnTo>
                  <a:lnTo>
                    <a:pt x="0" y="183027"/>
                  </a:lnTo>
                  <a:lnTo>
                    <a:pt x="2516" y="2532"/>
                  </a:lnTo>
                  <a:lnTo>
                    <a:pt x="296333" y="0"/>
                  </a:lnTo>
                  <a:close/>
                </a:path>
                <a:path w="296545" h="183514">
                  <a:moveTo>
                    <a:pt x="296333" y="0"/>
                  </a:moveTo>
                  <a:lnTo>
                    <a:pt x="296360" y="835"/>
                  </a:lnTo>
                  <a:lnTo>
                    <a:pt x="296374" y="1679"/>
                  </a:lnTo>
                  <a:lnTo>
                    <a:pt x="296374" y="2532"/>
                  </a:lnTo>
                  <a:lnTo>
                    <a:pt x="273280" y="72791"/>
                  </a:lnTo>
                  <a:lnTo>
                    <a:pt x="246186" y="103452"/>
                  </a:lnTo>
                  <a:lnTo>
                    <a:pt x="210303" y="130166"/>
                  </a:lnTo>
                  <a:lnTo>
                    <a:pt x="166813" y="152207"/>
                  </a:lnTo>
                  <a:lnTo>
                    <a:pt x="116897" y="168850"/>
                  </a:lnTo>
                  <a:lnTo>
                    <a:pt x="61737" y="179368"/>
                  </a:lnTo>
                  <a:lnTo>
                    <a:pt x="2516" y="183035"/>
                  </a:lnTo>
                  <a:lnTo>
                    <a:pt x="1673" y="183035"/>
                  </a:lnTo>
                  <a:lnTo>
                    <a:pt x="843" y="183027"/>
                  </a:lnTo>
                  <a:lnTo>
                    <a:pt x="0" y="18302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3781656" y="2971231"/>
              <a:ext cx="0" cy="380365"/>
            </a:xfrm>
            <a:custGeom>
              <a:avLst/>
              <a:gdLst/>
              <a:ahLst/>
              <a:cxnLst/>
              <a:rect l="l" t="t" r="r" b="b"/>
              <a:pathLst>
                <a:path w="0" h="380364">
                  <a:moveTo>
                    <a:pt x="0" y="0"/>
                  </a:moveTo>
                  <a:lnTo>
                    <a:pt x="0" y="3799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3748569" y="1549856"/>
              <a:ext cx="204470" cy="32384"/>
            </a:xfrm>
            <a:custGeom>
              <a:avLst/>
              <a:gdLst/>
              <a:ahLst/>
              <a:cxnLst/>
              <a:rect l="l" t="t" r="r" b="b"/>
              <a:pathLst>
                <a:path w="204470" h="32384">
                  <a:moveTo>
                    <a:pt x="204095" y="25385"/>
                  </a:moveTo>
                  <a:lnTo>
                    <a:pt x="868" y="32335"/>
                  </a:lnTo>
                  <a:lnTo>
                    <a:pt x="0" y="6950"/>
                  </a:lnTo>
                  <a:lnTo>
                    <a:pt x="203227" y="0"/>
                  </a:lnTo>
                  <a:lnTo>
                    <a:pt x="204095" y="25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3756530" y="1935571"/>
              <a:ext cx="203835" cy="0"/>
            </a:xfrm>
            <a:custGeom>
              <a:avLst/>
              <a:gdLst/>
              <a:ahLst/>
              <a:cxnLst/>
              <a:rect l="l" t="t" r="r" b="b"/>
              <a:pathLst>
                <a:path w="203835" h="0">
                  <a:moveTo>
                    <a:pt x="0" y="0"/>
                  </a:moveTo>
                  <a:lnTo>
                    <a:pt x="20322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3934654" y="1564857"/>
              <a:ext cx="299085" cy="180975"/>
            </a:xfrm>
            <a:custGeom>
              <a:avLst/>
              <a:gdLst/>
              <a:ahLst/>
              <a:cxnLst/>
              <a:rect l="l" t="t" r="r" b="b"/>
              <a:pathLst>
                <a:path w="299085" h="180975">
                  <a:moveTo>
                    <a:pt x="0" y="3"/>
                  </a:moveTo>
                  <a:lnTo>
                    <a:pt x="836" y="3"/>
                  </a:lnTo>
                  <a:lnTo>
                    <a:pt x="1658" y="-4"/>
                  </a:lnTo>
                  <a:lnTo>
                    <a:pt x="2495" y="3"/>
                  </a:lnTo>
                  <a:lnTo>
                    <a:pt x="61612" y="3606"/>
                  </a:lnTo>
                  <a:lnTo>
                    <a:pt x="116747" y="13948"/>
                  </a:lnTo>
                  <a:lnTo>
                    <a:pt x="166733" y="30326"/>
                  </a:lnTo>
                  <a:lnTo>
                    <a:pt x="210403" y="52038"/>
                  </a:lnTo>
                  <a:lnTo>
                    <a:pt x="246588" y="78383"/>
                  </a:lnTo>
                  <a:lnTo>
                    <a:pt x="274123" y="108657"/>
                  </a:lnTo>
                  <a:lnTo>
                    <a:pt x="298569" y="178187"/>
                  </a:lnTo>
                  <a:lnTo>
                    <a:pt x="2495" y="180722"/>
                  </a:lnTo>
                  <a:lnTo>
                    <a:pt x="0" y="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3934654" y="1564857"/>
              <a:ext cx="299085" cy="178435"/>
            </a:xfrm>
            <a:custGeom>
              <a:avLst/>
              <a:gdLst/>
              <a:ahLst/>
              <a:cxnLst/>
              <a:rect l="l" t="t" r="r" b="b"/>
              <a:pathLst>
                <a:path w="299085" h="178435">
                  <a:moveTo>
                    <a:pt x="0" y="3"/>
                  </a:moveTo>
                  <a:lnTo>
                    <a:pt x="836" y="3"/>
                  </a:lnTo>
                  <a:lnTo>
                    <a:pt x="1658" y="-4"/>
                  </a:lnTo>
                  <a:lnTo>
                    <a:pt x="2495" y="3"/>
                  </a:lnTo>
                  <a:lnTo>
                    <a:pt x="61612" y="3606"/>
                  </a:lnTo>
                  <a:lnTo>
                    <a:pt x="116747" y="13948"/>
                  </a:lnTo>
                  <a:lnTo>
                    <a:pt x="166733" y="30326"/>
                  </a:lnTo>
                  <a:lnTo>
                    <a:pt x="210403" y="52038"/>
                  </a:lnTo>
                  <a:lnTo>
                    <a:pt x="246588" y="78383"/>
                  </a:lnTo>
                  <a:lnTo>
                    <a:pt x="274123" y="108657"/>
                  </a:lnTo>
                  <a:lnTo>
                    <a:pt x="291839" y="142159"/>
                  </a:lnTo>
                  <a:lnTo>
                    <a:pt x="298569" y="17818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3932146" y="1740951"/>
              <a:ext cx="294005" cy="183515"/>
            </a:xfrm>
            <a:custGeom>
              <a:avLst/>
              <a:gdLst/>
              <a:ahLst/>
              <a:cxnLst/>
              <a:rect l="l" t="t" r="r" b="b"/>
              <a:pathLst>
                <a:path w="294004" h="183514">
                  <a:moveTo>
                    <a:pt x="293524" y="0"/>
                  </a:moveTo>
                  <a:lnTo>
                    <a:pt x="293551" y="835"/>
                  </a:lnTo>
                  <a:lnTo>
                    <a:pt x="293564" y="1679"/>
                  </a:lnTo>
                  <a:lnTo>
                    <a:pt x="293564" y="2532"/>
                  </a:lnTo>
                  <a:lnTo>
                    <a:pt x="270690" y="72791"/>
                  </a:lnTo>
                  <a:lnTo>
                    <a:pt x="243853" y="103452"/>
                  </a:lnTo>
                  <a:lnTo>
                    <a:pt x="208310" y="130166"/>
                  </a:lnTo>
                  <a:lnTo>
                    <a:pt x="165231" y="152207"/>
                  </a:lnTo>
                  <a:lnTo>
                    <a:pt x="115789" y="168850"/>
                  </a:lnTo>
                  <a:lnTo>
                    <a:pt x="61152" y="179368"/>
                  </a:lnTo>
                  <a:lnTo>
                    <a:pt x="2492" y="183035"/>
                  </a:lnTo>
                  <a:lnTo>
                    <a:pt x="1657" y="183035"/>
                  </a:lnTo>
                  <a:lnTo>
                    <a:pt x="835" y="183027"/>
                  </a:lnTo>
                  <a:lnTo>
                    <a:pt x="0" y="183027"/>
                  </a:lnTo>
                  <a:lnTo>
                    <a:pt x="2492" y="2532"/>
                  </a:lnTo>
                  <a:lnTo>
                    <a:pt x="293524" y="0"/>
                  </a:lnTo>
                  <a:close/>
                </a:path>
                <a:path w="294004" h="183514">
                  <a:moveTo>
                    <a:pt x="293524" y="0"/>
                  </a:moveTo>
                  <a:lnTo>
                    <a:pt x="293551" y="835"/>
                  </a:lnTo>
                  <a:lnTo>
                    <a:pt x="293564" y="1679"/>
                  </a:lnTo>
                  <a:lnTo>
                    <a:pt x="293564" y="2532"/>
                  </a:lnTo>
                  <a:lnTo>
                    <a:pt x="270690" y="72791"/>
                  </a:lnTo>
                  <a:lnTo>
                    <a:pt x="243853" y="103452"/>
                  </a:lnTo>
                  <a:lnTo>
                    <a:pt x="208310" y="130166"/>
                  </a:lnTo>
                  <a:lnTo>
                    <a:pt x="165231" y="152207"/>
                  </a:lnTo>
                  <a:lnTo>
                    <a:pt x="115789" y="168850"/>
                  </a:lnTo>
                  <a:lnTo>
                    <a:pt x="61152" y="179368"/>
                  </a:lnTo>
                  <a:lnTo>
                    <a:pt x="2492" y="183035"/>
                  </a:lnTo>
                  <a:lnTo>
                    <a:pt x="1657" y="183035"/>
                  </a:lnTo>
                  <a:lnTo>
                    <a:pt x="835" y="183027"/>
                  </a:lnTo>
                  <a:lnTo>
                    <a:pt x="0" y="18302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3751512" y="1562548"/>
              <a:ext cx="0" cy="380365"/>
            </a:xfrm>
            <a:custGeom>
              <a:avLst/>
              <a:gdLst/>
              <a:ahLst/>
              <a:cxnLst/>
              <a:rect l="l" t="t" r="r" b="b"/>
              <a:pathLst>
                <a:path w="0" h="380364">
                  <a:moveTo>
                    <a:pt x="0" y="0"/>
                  </a:moveTo>
                  <a:lnTo>
                    <a:pt x="0" y="3799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5500154" y="4967299"/>
              <a:ext cx="204470" cy="32384"/>
            </a:xfrm>
            <a:custGeom>
              <a:avLst/>
              <a:gdLst/>
              <a:ahLst/>
              <a:cxnLst/>
              <a:rect l="l" t="t" r="r" b="b"/>
              <a:pathLst>
                <a:path w="204470" h="32385">
                  <a:moveTo>
                    <a:pt x="204095" y="25385"/>
                  </a:moveTo>
                  <a:lnTo>
                    <a:pt x="868" y="32335"/>
                  </a:lnTo>
                  <a:lnTo>
                    <a:pt x="0" y="6950"/>
                  </a:lnTo>
                  <a:lnTo>
                    <a:pt x="203227" y="0"/>
                  </a:lnTo>
                  <a:lnTo>
                    <a:pt x="204095" y="25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5508115" y="5353014"/>
              <a:ext cx="203835" cy="0"/>
            </a:xfrm>
            <a:custGeom>
              <a:avLst/>
              <a:gdLst/>
              <a:ahLst/>
              <a:cxnLst/>
              <a:rect l="l" t="t" r="r" b="b"/>
              <a:pathLst>
                <a:path w="203835" h="0">
                  <a:moveTo>
                    <a:pt x="0" y="0"/>
                  </a:moveTo>
                  <a:lnTo>
                    <a:pt x="20322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5686239" y="4984616"/>
              <a:ext cx="299085" cy="180975"/>
            </a:xfrm>
            <a:custGeom>
              <a:avLst/>
              <a:gdLst/>
              <a:ahLst/>
              <a:cxnLst/>
              <a:rect l="l" t="t" r="r" b="b"/>
              <a:pathLst>
                <a:path w="299085" h="180975">
                  <a:moveTo>
                    <a:pt x="0" y="3"/>
                  </a:moveTo>
                  <a:lnTo>
                    <a:pt x="836" y="3"/>
                  </a:lnTo>
                  <a:lnTo>
                    <a:pt x="1658" y="-4"/>
                  </a:lnTo>
                  <a:lnTo>
                    <a:pt x="2495" y="3"/>
                  </a:lnTo>
                  <a:lnTo>
                    <a:pt x="61612" y="3606"/>
                  </a:lnTo>
                  <a:lnTo>
                    <a:pt x="116747" y="13948"/>
                  </a:lnTo>
                  <a:lnTo>
                    <a:pt x="166733" y="30326"/>
                  </a:lnTo>
                  <a:lnTo>
                    <a:pt x="210403" y="52038"/>
                  </a:lnTo>
                  <a:lnTo>
                    <a:pt x="246588" y="78383"/>
                  </a:lnTo>
                  <a:lnTo>
                    <a:pt x="274123" y="108657"/>
                  </a:lnTo>
                  <a:lnTo>
                    <a:pt x="298569" y="178187"/>
                  </a:lnTo>
                  <a:lnTo>
                    <a:pt x="2495" y="180722"/>
                  </a:lnTo>
                  <a:lnTo>
                    <a:pt x="0" y="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5686239" y="4984616"/>
              <a:ext cx="299085" cy="178435"/>
            </a:xfrm>
            <a:custGeom>
              <a:avLst/>
              <a:gdLst/>
              <a:ahLst/>
              <a:cxnLst/>
              <a:rect l="l" t="t" r="r" b="b"/>
              <a:pathLst>
                <a:path w="299085" h="178435">
                  <a:moveTo>
                    <a:pt x="0" y="3"/>
                  </a:moveTo>
                  <a:lnTo>
                    <a:pt x="836" y="3"/>
                  </a:lnTo>
                  <a:lnTo>
                    <a:pt x="1658" y="-4"/>
                  </a:lnTo>
                  <a:lnTo>
                    <a:pt x="2495" y="3"/>
                  </a:lnTo>
                  <a:lnTo>
                    <a:pt x="61612" y="3606"/>
                  </a:lnTo>
                  <a:lnTo>
                    <a:pt x="116747" y="13948"/>
                  </a:lnTo>
                  <a:lnTo>
                    <a:pt x="166733" y="30326"/>
                  </a:lnTo>
                  <a:lnTo>
                    <a:pt x="210403" y="52038"/>
                  </a:lnTo>
                  <a:lnTo>
                    <a:pt x="246588" y="78383"/>
                  </a:lnTo>
                  <a:lnTo>
                    <a:pt x="274123" y="108657"/>
                  </a:lnTo>
                  <a:lnTo>
                    <a:pt x="291839" y="142159"/>
                  </a:lnTo>
                  <a:lnTo>
                    <a:pt x="298569" y="17818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5683731" y="5160711"/>
              <a:ext cx="294005" cy="183515"/>
            </a:xfrm>
            <a:custGeom>
              <a:avLst/>
              <a:gdLst/>
              <a:ahLst/>
              <a:cxnLst/>
              <a:rect l="l" t="t" r="r" b="b"/>
              <a:pathLst>
                <a:path w="294004" h="183514">
                  <a:moveTo>
                    <a:pt x="293524" y="0"/>
                  </a:moveTo>
                  <a:lnTo>
                    <a:pt x="293551" y="835"/>
                  </a:lnTo>
                  <a:lnTo>
                    <a:pt x="293564" y="1679"/>
                  </a:lnTo>
                  <a:lnTo>
                    <a:pt x="293564" y="2532"/>
                  </a:lnTo>
                  <a:lnTo>
                    <a:pt x="270690" y="72791"/>
                  </a:lnTo>
                  <a:lnTo>
                    <a:pt x="243853" y="103452"/>
                  </a:lnTo>
                  <a:lnTo>
                    <a:pt x="208310" y="130166"/>
                  </a:lnTo>
                  <a:lnTo>
                    <a:pt x="165231" y="152207"/>
                  </a:lnTo>
                  <a:lnTo>
                    <a:pt x="115789" y="168850"/>
                  </a:lnTo>
                  <a:lnTo>
                    <a:pt x="61152" y="179368"/>
                  </a:lnTo>
                  <a:lnTo>
                    <a:pt x="2492" y="183035"/>
                  </a:lnTo>
                  <a:lnTo>
                    <a:pt x="1657" y="183035"/>
                  </a:lnTo>
                  <a:lnTo>
                    <a:pt x="835" y="183027"/>
                  </a:lnTo>
                  <a:lnTo>
                    <a:pt x="0" y="183027"/>
                  </a:lnTo>
                  <a:lnTo>
                    <a:pt x="2492" y="2532"/>
                  </a:lnTo>
                  <a:lnTo>
                    <a:pt x="293524" y="0"/>
                  </a:lnTo>
                  <a:close/>
                </a:path>
                <a:path w="294004" h="183514">
                  <a:moveTo>
                    <a:pt x="293524" y="0"/>
                  </a:moveTo>
                  <a:lnTo>
                    <a:pt x="293551" y="835"/>
                  </a:lnTo>
                  <a:lnTo>
                    <a:pt x="293564" y="1679"/>
                  </a:lnTo>
                  <a:lnTo>
                    <a:pt x="293564" y="2532"/>
                  </a:lnTo>
                  <a:lnTo>
                    <a:pt x="270690" y="72791"/>
                  </a:lnTo>
                  <a:lnTo>
                    <a:pt x="243853" y="103452"/>
                  </a:lnTo>
                  <a:lnTo>
                    <a:pt x="208310" y="130166"/>
                  </a:lnTo>
                  <a:lnTo>
                    <a:pt x="165231" y="152207"/>
                  </a:lnTo>
                  <a:lnTo>
                    <a:pt x="115789" y="168850"/>
                  </a:lnTo>
                  <a:lnTo>
                    <a:pt x="61152" y="179368"/>
                  </a:lnTo>
                  <a:lnTo>
                    <a:pt x="2492" y="183035"/>
                  </a:lnTo>
                  <a:lnTo>
                    <a:pt x="1657" y="183035"/>
                  </a:lnTo>
                  <a:lnTo>
                    <a:pt x="835" y="183027"/>
                  </a:lnTo>
                  <a:lnTo>
                    <a:pt x="0" y="18302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5503096" y="4982308"/>
              <a:ext cx="0" cy="380365"/>
            </a:xfrm>
            <a:custGeom>
              <a:avLst/>
              <a:gdLst/>
              <a:ahLst/>
              <a:cxnLst/>
              <a:rect l="l" t="t" r="r" b="b"/>
              <a:pathLst>
                <a:path w="0" h="380364">
                  <a:moveTo>
                    <a:pt x="0" y="0"/>
                  </a:moveTo>
                  <a:lnTo>
                    <a:pt x="0" y="3799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5530277" y="4552573"/>
              <a:ext cx="206375" cy="32384"/>
            </a:xfrm>
            <a:custGeom>
              <a:avLst/>
              <a:gdLst/>
              <a:ahLst/>
              <a:cxnLst/>
              <a:rect l="l" t="t" r="r" b="b"/>
              <a:pathLst>
                <a:path w="206375" h="32385">
                  <a:moveTo>
                    <a:pt x="206032" y="25385"/>
                  </a:moveTo>
                  <a:lnTo>
                    <a:pt x="859" y="32335"/>
                  </a:lnTo>
                  <a:lnTo>
                    <a:pt x="0" y="6950"/>
                  </a:lnTo>
                  <a:lnTo>
                    <a:pt x="205172" y="0"/>
                  </a:lnTo>
                  <a:lnTo>
                    <a:pt x="206032" y="25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5538307" y="4938288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39" h="0">
                  <a:moveTo>
                    <a:pt x="0" y="0"/>
                  </a:moveTo>
                  <a:lnTo>
                    <a:pt x="20517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5718135" y="4569890"/>
              <a:ext cx="301625" cy="180975"/>
            </a:xfrm>
            <a:custGeom>
              <a:avLst/>
              <a:gdLst/>
              <a:ahLst/>
              <a:cxnLst/>
              <a:rect l="l" t="t" r="r" b="b"/>
              <a:pathLst>
                <a:path w="301625" h="180975">
                  <a:moveTo>
                    <a:pt x="0" y="3"/>
                  </a:moveTo>
                  <a:lnTo>
                    <a:pt x="844" y="3"/>
                  </a:lnTo>
                  <a:lnTo>
                    <a:pt x="1674" y="-4"/>
                  </a:lnTo>
                  <a:lnTo>
                    <a:pt x="2518" y="3"/>
                  </a:lnTo>
                  <a:lnTo>
                    <a:pt x="62201" y="3606"/>
                  </a:lnTo>
                  <a:lnTo>
                    <a:pt x="117864" y="13948"/>
                  </a:lnTo>
                  <a:lnTo>
                    <a:pt x="168329" y="30326"/>
                  </a:lnTo>
                  <a:lnTo>
                    <a:pt x="212416" y="52038"/>
                  </a:lnTo>
                  <a:lnTo>
                    <a:pt x="248948" y="78383"/>
                  </a:lnTo>
                  <a:lnTo>
                    <a:pt x="276746" y="108657"/>
                  </a:lnTo>
                  <a:lnTo>
                    <a:pt x="301426" y="178187"/>
                  </a:lnTo>
                  <a:lnTo>
                    <a:pt x="2518" y="180722"/>
                  </a:lnTo>
                  <a:lnTo>
                    <a:pt x="0" y="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5718135" y="4569890"/>
              <a:ext cx="301625" cy="178435"/>
            </a:xfrm>
            <a:custGeom>
              <a:avLst/>
              <a:gdLst/>
              <a:ahLst/>
              <a:cxnLst/>
              <a:rect l="l" t="t" r="r" b="b"/>
              <a:pathLst>
                <a:path w="301625" h="178435">
                  <a:moveTo>
                    <a:pt x="0" y="3"/>
                  </a:moveTo>
                  <a:lnTo>
                    <a:pt x="844" y="3"/>
                  </a:lnTo>
                  <a:lnTo>
                    <a:pt x="1674" y="-4"/>
                  </a:lnTo>
                  <a:lnTo>
                    <a:pt x="2518" y="3"/>
                  </a:lnTo>
                  <a:lnTo>
                    <a:pt x="62201" y="3606"/>
                  </a:lnTo>
                  <a:lnTo>
                    <a:pt x="117864" y="13948"/>
                  </a:lnTo>
                  <a:lnTo>
                    <a:pt x="168329" y="30326"/>
                  </a:lnTo>
                  <a:lnTo>
                    <a:pt x="212416" y="52038"/>
                  </a:lnTo>
                  <a:lnTo>
                    <a:pt x="248948" y="78383"/>
                  </a:lnTo>
                  <a:lnTo>
                    <a:pt x="276746" y="108657"/>
                  </a:lnTo>
                  <a:lnTo>
                    <a:pt x="294631" y="142159"/>
                  </a:lnTo>
                  <a:lnTo>
                    <a:pt x="301426" y="17818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5715603" y="4808541"/>
              <a:ext cx="296545" cy="183515"/>
            </a:xfrm>
            <a:custGeom>
              <a:avLst/>
              <a:gdLst/>
              <a:ahLst/>
              <a:cxnLst/>
              <a:rect l="l" t="t" r="r" b="b"/>
              <a:pathLst>
                <a:path w="296545" h="183514">
                  <a:moveTo>
                    <a:pt x="296333" y="0"/>
                  </a:moveTo>
                  <a:lnTo>
                    <a:pt x="296360" y="835"/>
                  </a:lnTo>
                  <a:lnTo>
                    <a:pt x="296374" y="1679"/>
                  </a:lnTo>
                  <a:lnTo>
                    <a:pt x="296374" y="2532"/>
                  </a:lnTo>
                  <a:lnTo>
                    <a:pt x="273280" y="72791"/>
                  </a:lnTo>
                  <a:lnTo>
                    <a:pt x="246186" y="103452"/>
                  </a:lnTo>
                  <a:lnTo>
                    <a:pt x="210303" y="130166"/>
                  </a:lnTo>
                  <a:lnTo>
                    <a:pt x="166813" y="152207"/>
                  </a:lnTo>
                  <a:lnTo>
                    <a:pt x="116897" y="168850"/>
                  </a:lnTo>
                  <a:lnTo>
                    <a:pt x="61737" y="179368"/>
                  </a:lnTo>
                  <a:lnTo>
                    <a:pt x="2516" y="183035"/>
                  </a:lnTo>
                  <a:lnTo>
                    <a:pt x="1673" y="183035"/>
                  </a:lnTo>
                  <a:lnTo>
                    <a:pt x="843" y="183027"/>
                  </a:lnTo>
                  <a:lnTo>
                    <a:pt x="0" y="183027"/>
                  </a:lnTo>
                  <a:lnTo>
                    <a:pt x="2516" y="2532"/>
                  </a:lnTo>
                  <a:lnTo>
                    <a:pt x="296333" y="0"/>
                  </a:lnTo>
                  <a:close/>
                </a:path>
                <a:path w="296545" h="183514">
                  <a:moveTo>
                    <a:pt x="296333" y="0"/>
                  </a:moveTo>
                  <a:lnTo>
                    <a:pt x="296360" y="835"/>
                  </a:lnTo>
                  <a:lnTo>
                    <a:pt x="296374" y="1679"/>
                  </a:lnTo>
                  <a:lnTo>
                    <a:pt x="296374" y="2532"/>
                  </a:lnTo>
                  <a:lnTo>
                    <a:pt x="273280" y="72791"/>
                  </a:lnTo>
                  <a:lnTo>
                    <a:pt x="246186" y="103452"/>
                  </a:lnTo>
                  <a:lnTo>
                    <a:pt x="210303" y="130166"/>
                  </a:lnTo>
                  <a:lnTo>
                    <a:pt x="166813" y="152207"/>
                  </a:lnTo>
                  <a:lnTo>
                    <a:pt x="116897" y="168850"/>
                  </a:lnTo>
                  <a:lnTo>
                    <a:pt x="61737" y="179368"/>
                  </a:lnTo>
                  <a:lnTo>
                    <a:pt x="2516" y="183035"/>
                  </a:lnTo>
                  <a:lnTo>
                    <a:pt x="1673" y="183035"/>
                  </a:lnTo>
                  <a:lnTo>
                    <a:pt x="843" y="183027"/>
                  </a:lnTo>
                  <a:lnTo>
                    <a:pt x="0" y="18302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5533241" y="4630139"/>
              <a:ext cx="0" cy="380365"/>
            </a:xfrm>
            <a:custGeom>
              <a:avLst/>
              <a:gdLst/>
              <a:ahLst/>
              <a:cxnLst/>
              <a:rect l="l" t="t" r="r" b="b"/>
              <a:pathLst>
                <a:path w="0" h="380364">
                  <a:moveTo>
                    <a:pt x="0" y="0"/>
                  </a:moveTo>
                  <a:lnTo>
                    <a:pt x="0" y="3799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2" name="object 1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05088" y="4120412"/>
            <a:ext cx="173769" cy="11353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737" y="62595"/>
            <a:ext cx="8863330" cy="972819"/>
            <a:chOff x="185737" y="62595"/>
            <a:chExt cx="8863330" cy="972819"/>
          </a:xfrm>
        </p:grpSpPr>
        <p:sp>
          <p:nvSpPr>
            <p:cNvPr id="3" name="object 3"/>
            <p:cNvSpPr/>
            <p:nvPr/>
          </p:nvSpPr>
          <p:spPr>
            <a:xfrm>
              <a:off x="228600" y="990599"/>
              <a:ext cx="8686800" cy="1905"/>
            </a:xfrm>
            <a:custGeom>
              <a:avLst/>
              <a:gdLst/>
              <a:ahLst/>
              <a:cxnLst/>
              <a:rect l="l" t="t" r="r" b="b"/>
              <a:pathLst>
                <a:path w="8686800" h="1905">
                  <a:moveTo>
                    <a:pt x="0" y="0"/>
                  </a:moveTo>
                  <a:lnTo>
                    <a:pt x="8686800" y="0"/>
                  </a:lnTo>
                </a:path>
              </a:pathLst>
            </a:custGeom>
            <a:ln w="857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7430" y="62595"/>
              <a:ext cx="2241414" cy="90845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92065" y="311605"/>
            <a:ext cx="26841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Priority</a:t>
            </a:r>
            <a:r>
              <a:rPr dirty="0" spc="-70"/>
              <a:t> </a:t>
            </a:r>
            <a:r>
              <a:rPr dirty="0" spc="-5"/>
              <a:t>Encoder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4375" y="1333003"/>
            <a:ext cx="6598920" cy="114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Determines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the </a:t>
            </a:r>
            <a:r>
              <a:rPr dirty="0" sz="2000" spc="-10" b="1">
                <a:latin typeface="Calibri"/>
                <a:cs typeface="Calibri"/>
              </a:rPr>
              <a:t>highest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priority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interrupt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when </a:t>
            </a:r>
            <a:r>
              <a:rPr dirty="0" sz="2000" spc="-10" b="1">
                <a:latin typeface="Calibri"/>
                <a:cs typeface="Calibri"/>
              </a:rPr>
              <a:t>more</a:t>
            </a:r>
            <a:r>
              <a:rPr dirty="0" sz="2000" spc="-5" b="1">
                <a:latin typeface="Calibri"/>
                <a:cs typeface="Calibri"/>
              </a:rPr>
              <a:t> than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one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interrupts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25" b="1">
                <a:latin typeface="Calibri"/>
                <a:cs typeface="Calibri"/>
              </a:rPr>
              <a:t>take</a:t>
            </a:r>
            <a:r>
              <a:rPr dirty="0" sz="2000" b="1">
                <a:latin typeface="Calibri"/>
                <a:cs typeface="Calibri"/>
              </a:rPr>
              <a:t> place</a:t>
            </a:r>
            <a:endParaRPr sz="20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1600"/>
              </a:spcBef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Priority</a:t>
            </a:r>
            <a:r>
              <a:rPr dirty="0" u="heavy" sz="20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Encoder</a:t>
            </a:r>
            <a:r>
              <a:rPr dirty="0" u="heavy" sz="20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Truth </a:t>
            </a: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5425" y="2865437"/>
            <a:ext cx="5081905" cy="0"/>
          </a:xfrm>
          <a:custGeom>
            <a:avLst/>
            <a:gdLst/>
            <a:ahLst/>
            <a:cxnLst/>
            <a:rect l="l" t="t" r="r" b="b"/>
            <a:pathLst>
              <a:path w="5081905" h="0">
                <a:moveTo>
                  <a:pt x="0" y="0"/>
                </a:moveTo>
                <a:lnTo>
                  <a:pt x="50815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17674" y="2875409"/>
            <a:ext cx="4921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Inputs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9449" y="2875409"/>
            <a:ext cx="6261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O</a:t>
            </a:r>
            <a:r>
              <a:rPr dirty="0" sz="1400" spc="-5" b="1">
                <a:latin typeface="Calibri"/>
                <a:cs typeface="Calibri"/>
              </a:rPr>
              <a:t>utput</a:t>
            </a:r>
            <a:r>
              <a:rPr dirty="0" sz="1400" b="1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00187" y="3154362"/>
          <a:ext cx="5081905" cy="1323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20345"/>
                <a:gridCol w="278764"/>
                <a:gridCol w="492759"/>
                <a:gridCol w="225425"/>
                <a:gridCol w="431165"/>
                <a:gridCol w="215900"/>
                <a:gridCol w="588644"/>
                <a:gridCol w="2332355"/>
              </a:tblGrid>
              <a:tr h="277812"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400" spc="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baseline="-24691" sz="1350" spc="7" b="1">
                          <a:latin typeface="Calibri"/>
                          <a:cs typeface="Calibri"/>
                        </a:rPr>
                        <a:t>0</a:t>
                      </a:r>
                      <a:endParaRPr baseline="-24691" sz="135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400" spc="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baseline="-24691" sz="1350" spc="7" b="1">
                          <a:latin typeface="Calibri"/>
                          <a:cs typeface="Calibri"/>
                        </a:rPr>
                        <a:t>1</a:t>
                      </a:r>
                      <a:endParaRPr baseline="-24691" sz="135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400" spc="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baseline="-24691" sz="1350" spc="7" b="1">
                          <a:latin typeface="Calibri"/>
                          <a:cs typeface="Calibri"/>
                        </a:rPr>
                        <a:t>2</a:t>
                      </a:r>
                      <a:endParaRPr baseline="-24691" sz="135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400" spc="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baseline="-24691" sz="1350" spc="7" b="1">
                          <a:latin typeface="Calibri"/>
                          <a:cs typeface="Calibri"/>
                        </a:rPr>
                        <a:t>3</a:t>
                      </a:r>
                      <a:endParaRPr baseline="-24691" sz="135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39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IST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Boolean</a:t>
                      </a:r>
                      <a:r>
                        <a:rPr dirty="0" sz="14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latin typeface="Calibri"/>
                          <a:cs typeface="Calibri"/>
                        </a:rPr>
                        <a:t>functions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9045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1294">
                <a:tc>
                  <a:txBody>
                    <a:bodyPr/>
                    <a:lstStyle/>
                    <a:p>
                      <a:pPr marL="123189">
                        <a:lnSpc>
                          <a:spcPts val="138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38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38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38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38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ts val="138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38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7644">
                <a:tc>
                  <a:txBody>
                    <a:bodyPr/>
                    <a:lstStyle/>
                    <a:p>
                      <a:pPr marL="123189">
                        <a:lnSpc>
                          <a:spcPts val="1455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455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ts val="1455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455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385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ts val="1385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385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ts val="1175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14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4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baseline="-24691" sz="1350" spc="7" b="1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1400" spc="5" b="1">
                          <a:latin typeface="Calibri"/>
                          <a:cs typeface="Calibri"/>
                        </a:rPr>
                        <a:t>'</a:t>
                      </a:r>
                      <a:r>
                        <a:rPr dirty="0" sz="1400" spc="28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baseline="-24691" sz="1350" b="1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'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93675">
                <a:tc>
                  <a:txBody>
                    <a:bodyPr/>
                    <a:lstStyle/>
                    <a:p>
                      <a:pPr marL="123189">
                        <a:lnSpc>
                          <a:spcPts val="1425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425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ts val="1425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425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33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ts val="133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33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ts val="1115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14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4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baseline="-24691" sz="1350" spc="7" b="1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1400" spc="5" b="1">
                          <a:latin typeface="Calibri"/>
                          <a:cs typeface="Calibri"/>
                        </a:rPr>
                        <a:t>'</a:t>
                      </a:r>
                      <a:r>
                        <a:rPr dirty="0" sz="14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baseline="-24691" sz="1350" spc="7" b="1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baseline="-24691" sz="1350" spc="1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4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baseline="-24691" sz="1350" spc="7" b="1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1400" spc="5" b="1">
                          <a:latin typeface="Calibri"/>
                          <a:cs typeface="Calibri"/>
                        </a:rPr>
                        <a:t>’</a:t>
                      </a:r>
                      <a:r>
                        <a:rPr dirty="0" sz="14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baseline="-24691" sz="1350" spc="7" b="1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400" spc="5" b="1">
                          <a:latin typeface="Calibri"/>
                          <a:cs typeface="Calibri"/>
                        </a:rPr>
                        <a:t>’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09102">
                <a:tc>
                  <a:txBody>
                    <a:bodyPr/>
                    <a:lstStyle/>
                    <a:p>
                      <a:pPr marL="123189">
                        <a:lnSpc>
                          <a:spcPts val="133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33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ts val="133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33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133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3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33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1265"/>
                        </a:lnSpc>
                      </a:pPr>
                      <a:r>
                        <a:rPr dirty="0" sz="1400" spc="-5" b="1">
                          <a:latin typeface="Calibri"/>
                          <a:cs typeface="Calibri"/>
                        </a:rPr>
                        <a:t>(IST)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baseline="-24691" sz="1350" spc="7" b="1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baseline="-24691" sz="1350" spc="1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baseline="-24691" sz="1350" spc="7" b="1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baseline="-24691" sz="1350" spc="1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baseline="-24691" sz="1350" spc="7" b="1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baseline="-24691" sz="1350" spc="1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baseline="-24691" sz="1350" spc="7" b="1">
                          <a:latin typeface="Calibri"/>
                          <a:cs typeface="Calibri"/>
                        </a:rPr>
                        <a:t>3</a:t>
                      </a:r>
                      <a:endParaRPr baseline="-24691" sz="13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737" y="62596"/>
            <a:ext cx="8863330" cy="1017905"/>
            <a:chOff x="185737" y="62596"/>
            <a:chExt cx="8863330" cy="1017905"/>
          </a:xfrm>
        </p:grpSpPr>
        <p:sp>
          <p:nvSpPr>
            <p:cNvPr id="3" name="object 3"/>
            <p:cNvSpPr/>
            <p:nvPr/>
          </p:nvSpPr>
          <p:spPr>
            <a:xfrm>
              <a:off x="228600" y="990599"/>
              <a:ext cx="8686800" cy="1905"/>
            </a:xfrm>
            <a:custGeom>
              <a:avLst/>
              <a:gdLst/>
              <a:ahLst/>
              <a:cxnLst/>
              <a:rect l="l" t="t" r="r" b="b"/>
              <a:pathLst>
                <a:path w="8686800" h="1905">
                  <a:moveTo>
                    <a:pt x="0" y="0"/>
                  </a:moveTo>
                  <a:lnTo>
                    <a:pt x="8686800" y="0"/>
                  </a:lnTo>
                </a:path>
              </a:pathLst>
            </a:custGeom>
            <a:ln w="857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8046" y="62596"/>
              <a:ext cx="2510797" cy="101763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07001" y="1427689"/>
            <a:ext cx="8531225" cy="479425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algn="just" marL="12700" marR="5080">
              <a:lnSpc>
                <a:spcPts val="3080"/>
              </a:lnSpc>
              <a:spcBef>
                <a:spcPts val="735"/>
              </a:spcBef>
            </a:pPr>
            <a:r>
              <a:rPr dirty="0" baseline="3584" sz="4650" spc="3862">
                <a:latin typeface="Lucida Sans Unicode"/>
                <a:cs typeface="Lucida Sans Unicode"/>
              </a:rPr>
              <a:t> </a:t>
            </a:r>
            <a:r>
              <a:rPr dirty="0" sz="3100" spc="-5">
                <a:latin typeface="Arial MT"/>
                <a:cs typeface="Arial MT"/>
              </a:rPr>
              <a:t>Data transfer between central computer </a:t>
            </a:r>
            <a:r>
              <a:rPr dirty="0" sz="3100">
                <a:latin typeface="Arial MT"/>
                <a:cs typeface="Arial MT"/>
              </a:rPr>
              <a:t>and 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 spc="-5">
                <a:latin typeface="Arial MT"/>
                <a:cs typeface="Arial MT"/>
              </a:rPr>
              <a:t>I/O</a:t>
            </a:r>
            <a:r>
              <a:rPr dirty="0" sz="3100">
                <a:latin typeface="Arial MT"/>
                <a:cs typeface="Arial MT"/>
              </a:rPr>
              <a:t> devices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may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be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handled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in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 spc="-5">
                <a:latin typeface="Arial MT"/>
                <a:cs typeface="Arial MT"/>
              </a:rPr>
              <a:t>variety</a:t>
            </a:r>
            <a:r>
              <a:rPr dirty="0" sz="3100">
                <a:latin typeface="Arial MT"/>
                <a:cs typeface="Arial MT"/>
              </a:rPr>
              <a:t> of 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modes.</a:t>
            </a:r>
            <a:endParaRPr sz="3100">
              <a:latin typeface="Arial MT"/>
              <a:cs typeface="Arial MT"/>
            </a:endParaRPr>
          </a:p>
          <a:p>
            <a:pPr algn="just" marL="12700">
              <a:lnSpc>
                <a:spcPts val="2745"/>
              </a:lnSpc>
            </a:pPr>
            <a:r>
              <a:rPr dirty="0" baseline="3584" sz="4650" spc="3862">
                <a:latin typeface="Lucida Sans Unicode"/>
                <a:cs typeface="Lucida Sans Unicode"/>
              </a:rPr>
              <a:t> </a:t>
            </a:r>
            <a:r>
              <a:rPr dirty="0" sz="3100">
                <a:latin typeface="Arial MT"/>
                <a:cs typeface="Arial MT"/>
              </a:rPr>
              <a:t>Some</a:t>
            </a:r>
            <a:r>
              <a:rPr dirty="0" sz="3100" spc="48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modes</a:t>
            </a:r>
            <a:r>
              <a:rPr dirty="0" sz="3100" spc="48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use</a:t>
            </a:r>
            <a:r>
              <a:rPr dirty="0" sz="3100" spc="48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CPU</a:t>
            </a:r>
            <a:r>
              <a:rPr dirty="0" sz="3100" spc="48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as</a:t>
            </a:r>
            <a:r>
              <a:rPr dirty="0" sz="3100" spc="480">
                <a:latin typeface="Arial MT"/>
                <a:cs typeface="Arial MT"/>
              </a:rPr>
              <a:t> </a:t>
            </a:r>
            <a:r>
              <a:rPr dirty="0" sz="3100" spc="-5">
                <a:latin typeface="Arial MT"/>
                <a:cs typeface="Arial MT"/>
              </a:rPr>
              <a:t>intermediate</a:t>
            </a:r>
            <a:r>
              <a:rPr dirty="0" sz="3100" spc="480">
                <a:latin typeface="Arial MT"/>
                <a:cs typeface="Arial MT"/>
              </a:rPr>
              <a:t> </a:t>
            </a:r>
            <a:r>
              <a:rPr dirty="0" sz="3100" spc="-5">
                <a:latin typeface="Arial MT"/>
                <a:cs typeface="Arial MT"/>
              </a:rPr>
              <a:t>path</a:t>
            </a:r>
            <a:endParaRPr sz="3100">
              <a:latin typeface="Arial MT"/>
              <a:cs typeface="Arial MT"/>
            </a:endParaRPr>
          </a:p>
          <a:p>
            <a:pPr algn="just" marL="12700" marR="5080">
              <a:lnSpc>
                <a:spcPts val="3080"/>
              </a:lnSpc>
              <a:spcBef>
                <a:spcPts val="315"/>
              </a:spcBef>
            </a:pPr>
            <a:r>
              <a:rPr dirty="0" sz="3100">
                <a:latin typeface="Arial MT"/>
                <a:cs typeface="Arial MT"/>
              </a:rPr>
              <a:t>and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 spc="-5">
                <a:latin typeface="Arial MT"/>
                <a:cs typeface="Arial MT"/>
              </a:rPr>
              <a:t>others</a:t>
            </a:r>
            <a:r>
              <a:rPr dirty="0" sz="3100">
                <a:latin typeface="Arial MT"/>
                <a:cs typeface="Arial MT"/>
              </a:rPr>
              <a:t> </a:t>
            </a:r>
            <a:r>
              <a:rPr dirty="0" sz="3100" spc="-5">
                <a:latin typeface="Arial MT"/>
                <a:cs typeface="Arial MT"/>
              </a:rPr>
              <a:t>transfer</a:t>
            </a:r>
            <a:r>
              <a:rPr dirty="0" sz="3100">
                <a:latin typeface="Arial MT"/>
                <a:cs typeface="Arial MT"/>
              </a:rPr>
              <a:t> </a:t>
            </a:r>
            <a:r>
              <a:rPr dirty="0" sz="3100" spc="-5">
                <a:latin typeface="Arial MT"/>
                <a:cs typeface="Arial MT"/>
              </a:rPr>
              <a:t>data</a:t>
            </a:r>
            <a:r>
              <a:rPr dirty="0" sz="3100">
                <a:latin typeface="Arial MT"/>
                <a:cs typeface="Arial MT"/>
              </a:rPr>
              <a:t> </a:t>
            </a:r>
            <a:r>
              <a:rPr dirty="0" sz="3100" spc="-5">
                <a:latin typeface="Arial MT"/>
                <a:cs typeface="Arial MT"/>
              </a:rPr>
              <a:t>directly</a:t>
            </a:r>
            <a:r>
              <a:rPr dirty="0" sz="3100">
                <a:latin typeface="Arial MT"/>
                <a:cs typeface="Arial MT"/>
              </a:rPr>
              <a:t> </a:t>
            </a:r>
            <a:r>
              <a:rPr dirty="0" sz="3100" spc="-5">
                <a:latin typeface="Arial MT"/>
                <a:cs typeface="Arial MT"/>
              </a:rPr>
              <a:t>to</a:t>
            </a:r>
            <a:r>
              <a:rPr dirty="0" sz="3100">
                <a:latin typeface="Arial MT"/>
                <a:cs typeface="Arial MT"/>
              </a:rPr>
              <a:t> and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 spc="-5">
                <a:latin typeface="Arial MT"/>
                <a:cs typeface="Arial MT"/>
              </a:rPr>
              <a:t>from </a:t>
            </a:r>
            <a:r>
              <a:rPr dirty="0" sz="3100">
                <a:latin typeface="Arial MT"/>
                <a:cs typeface="Arial MT"/>
              </a:rPr>
              <a:t> memory</a:t>
            </a:r>
            <a:r>
              <a:rPr dirty="0" sz="3100" spc="-10">
                <a:latin typeface="Arial MT"/>
                <a:cs typeface="Arial MT"/>
              </a:rPr>
              <a:t> </a:t>
            </a:r>
            <a:r>
              <a:rPr dirty="0" sz="3100" spc="-5">
                <a:latin typeface="Arial MT"/>
                <a:cs typeface="Arial MT"/>
              </a:rPr>
              <a:t>unit.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Arial MT"/>
              <a:cs typeface="Arial MT"/>
            </a:endParaRPr>
          </a:p>
          <a:p>
            <a:pPr algn="just" marL="12700" marR="5080">
              <a:lnSpc>
                <a:spcPts val="3080"/>
              </a:lnSpc>
            </a:pPr>
            <a:r>
              <a:rPr dirty="0" baseline="3584" sz="4650" spc="3862">
                <a:latin typeface="Lucida Sans Unicode"/>
                <a:cs typeface="Lucida Sans Unicode"/>
              </a:rPr>
              <a:t> </a:t>
            </a:r>
            <a:r>
              <a:rPr dirty="0" sz="3100" spc="-5">
                <a:latin typeface="Arial MT"/>
                <a:cs typeface="Arial MT"/>
              </a:rPr>
              <a:t>Data </a:t>
            </a:r>
            <a:r>
              <a:rPr dirty="0" sz="3100" spc="-20">
                <a:latin typeface="Arial MT"/>
                <a:cs typeface="Arial MT"/>
              </a:rPr>
              <a:t>Transfer</a:t>
            </a:r>
            <a:r>
              <a:rPr dirty="0" sz="3100" spc="-15">
                <a:latin typeface="Arial MT"/>
                <a:cs typeface="Arial MT"/>
              </a:rPr>
              <a:t> </a:t>
            </a:r>
            <a:r>
              <a:rPr dirty="0" sz="3100" spc="-5">
                <a:latin typeface="Arial MT"/>
                <a:cs typeface="Arial MT"/>
              </a:rPr>
              <a:t>to</a:t>
            </a:r>
            <a:r>
              <a:rPr dirty="0" sz="3100">
                <a:latin typeface="Arial MT"/>
                <a:cs typeface="Arial MT"/>
              </a:rPr>
              <a:t> or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 spc="-5">
                <a:latin typeface="Arial MT"/>
                <a:cs typeface="Arial MT"/>
              </a:rPr>
              <a:t>from</a:t>
            </a:r>
            <a:r>
              <a:rPr dirty="0" sz="3100">
                <a:latin typeface="Arial MT"/>
                <a:cs typeface="Arial MT"/>
              </a:rPr>
              <a:t> peripheral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can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be </a:t>
            </a:r>
            <a:r>
              <a:rPr dirty="0" sz="3100" spc="-85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handled</a:t>
            </a:r>
            <a:r>
              <a:rPr dirty="0" sz="3100" spc="-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in</a:t>
            </a:r>
            <a:r>
              <a:rPr dirty="0" sz="3100" spc="-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one</a:t>
            </a:r>
            <a:r>
              <a:rPr dirty="0" sz="3100" spc="-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of</a:t>
            </a:r>
            <a:r>
              <a:rPr dirty="0" sz="3100" spc="-10">
                <a:latin typeface="Arial MT"/>
                <a:cs typeface="Arial MT"/>
              </a:rPr>
              <a:t> </a:t>
            </a:r>
            <a:r>
              <a:rPr dirty="0" sz="3100" spc="-5">
                <a:latin typeface="Arial MT"/>
                <a:cs typeface="Arial MT"/>
              </a:rPr>
              <a:t>three</a:t>
            </a:r>
            <a:r>
              <a:rPr dirty="0" sz="3100">
                <a:latin typeface="Arial MT"/>
                <a:cs typeface="Arial MT"/>
              </a:rPr>
              <a:t> possible</a:t>
            </a:r>
            <a:r>
              <a:rPr dirty="0" sz="3100" spc="-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modes</a:t>
            </a:r>
            <a:r>
              <a:rPr dirty="0" sz="3100" spc="-1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:</a:t>
            </a:r>
            <a:endParaRPr sz="3100">
              <a:latin typeface="Arial MT"/>
              <a:cs typeface="Arial MT"/>
            </a:endParaRPr>
          </a:p>
          <a:p>
            <a:pPr marL="342900">
              <a:lnSpc>
                <a:spcPts val="2750"/>
              </a:lnSpc>
              <a:tabLst>
                <a:tab pos="1012825" algn="l"/>
              </a:tabLst>
            </a:pPr>
            <a:r>
              <a:rPr dirty="0" baseline="3584" sz="4650" spc="3862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dirty="0" baseline="3584" sz="4650" spc="3862">
                <a:solidFill>
                  <a:srgbClr val="FF0000"/>
                </a:solidFill>
                <a:latin typeface="Lucida Sans Unicode"/>
                <a:cs typeface="Lucida Sans Unicode"/>
              </a:rPr>
              <a:t>	</a:t>
            </a:r>
            <a:r>
              <a:rPr dirty="0" sz="3100" spc="-5" b="1">
                <a:solidFill>
                  <a:srgbClr val="FF0000"/>
                </a:solidFill>
                <a:latin typeface="Arial"/>
                <a:cs typeface="Arial"/>
              </a:rPr>
              <a:t>Programmed</a:t>
            </a:r>
            <a:r>
              <a:rPr dirty="0" sz="31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100" spc="-5" b="1">
                <a:solidFill>
                  <a:srgbClr val="FF0000"/>
                </a:solidFill>
                <a:latin typeface="Arial"/>
                <a:cs typeface="Arial"/>
              </a:rPr>
              <a:t>I/O</a:t>
            </a:r>
            <a:endParaRPr sz="3100">
              <a:latin typeface="Arial"/>
              <a:cs typeface="Arial"/>
            </a:endParaRPr>
          </a:p>
          <a:p>
            <a:pPr marL="342900">
              <a:lnSpc>
                <a:spcPts val="3075"/>
              </a:lnSpc>
              <a:tabLst>
                <a:tab pos="1012825" algn="l"/>
              </a:tabLst>
            </a:pPr>
            <a:r>
              <a:rPr dirty="0" baseline="3584" sz="4650" spc="3862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dirty="0" baseline="3584" sz="4650" spc="3862">
                <a:solidFill>
                  <a:srgbClr val="FF0000"/>
                </a:solidFill>
                <a:latin typeface="Lucida Sans Unicode"/>
                <a:cs typeface="Lucida Sans Unicode"/>
              </a:rPr>
              <a:t>	</a:t>
            </a:r>
            <a:r>
              <a:rPr dirty="0" sz="3100" spc="-5" b="1">
                <a:solidFill>
                  <a:srgbClr val="FF0000"/>
                </a:solidFill>
                <a:latin typeface="Arial"/>
                <a:cs typeface="Arial"/>
              </a:rPr>
              <a:t>Interrupt-Initiated</a:t>
            </a:r>
            <a:r>
              <a:rPr dirty="0" sz="31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100" spc="-5" b="1">
                <a:solidFill>
                  <a:srgbClr val="FF0000"/>
                </a:solidFill>
                <a:latin typeface="Arial"/>
                <a:cs typeface="Arial"/>
              </a:rPr>
              <a:t>I/O</a:t>
            </a:r>
            <a:endParaRPr sz="3100">
              <a:latin typeface="Arial"/>
              <a:cs typeface="Arial"/>
            </a:endParaRPr>
          </a:p>
          <a:p>
            <a:pPr marL="342900">
              <a:lnSpc>
                <a:spcPts val="3400"/>
              </a:lnSpc>
              <a:tabLst>
                <a:tab pos="1012825" algn="l"/>
              </a:tabLst>
            </a:pPr>
            <a:r>
              <a:rPr dirty="0" baseline="3584" sz="4650" spc="3862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dirty="0" baseline="3584" sz="4650" spc="3862">
                <a:solidFill>
                  <a:srgbClr val="FF0000"/>
                </a:solidFill>
                <a:latin typeface="Lucida Sans Unicode"/>
                <a:cs typeface="Lucida Sans Unicode"/>
              </a:rPr>
              <a:t>	</a:t>
            </a:r>
            <a:r>
              <a:rPr dirty="0" sz="3100" spc="-5" b="1">
                <a:solidFill>
                  <a:srgbClr val="FF0000"/>
                </a:solidFill>
                <a:latin typeface="Arial"/>
                <a:cs typeface="Arial"/>
              </a:rPr>
              <a:t>Direct</a:t>
            </a:r>
            <a:r>
              <a:rPr dirty="0" sz="31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100" spc="-5" b="1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r>
              <a:rPr dirty="0" sz="3100" spc="-1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FF0000"/>
                </a:solidFill>
                <a:latin typeface="Arial"/>
                <a:cs typeface="Arial"/>
              </a:rPr>
              <a:t>Access</a:t>
            </a:r>
            <a:r>
              <a:rPr dirty="0" sz="31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FF0000"/>
                </a:solidFill>
                <a:latin typeface="Arial"/>
                <a:cs typeface="Arial"/>
              </a:rPr>
              <a:t>(DMA)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8048" y="311605"/>
            <a:ext cx="301180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Modes</a:t>
            </a:r>
            <a:r>
              <a:rPr dirty="0" spc="-35"/>
              <a:t> </a:t>
            </a:r>
            <a:r>
              <a:rPr dirty="0" spc="-5"/>
              <a:t>of</a:t>
            </a:r>
            <a:r>
              <a:rPr dirty="0" spc="-35"/>
              <a:t> </a:t>
            </a:r>
            <a:r>
              <a:rPr dirty="0" spc="-50"/>
              <a:t>Transfer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737" y="62595"/>
            <a:ext cx="8863330" cy="972819"/>
            <a:chOff x="185737" y="62595"/>
            <a:chExt cx="8863330" cy="972819"/>
          </a:xfrm>
        </p:grpSpPr>
        <p:sp>
          <p:nvSpPr>
            <p:cNvPr id="3" name="object 3"/>
            <p:cNvSpPr/>
            <p:nvPr/>
          </p:nvSpPr>
          <p:spPr>
            <a:xfrm>
              <a:off x="228600" y="990599"/>
              <a:ext cx="8686800" cy="1905"/>
            </a:xfrm>
            <a:custGeom>
              <a:avLst/>
              <a:gdLst/>
              <a:ahLst/>
              <a:cxnLst/>
              <a:rect l="l" t="t" r="r" b="b"/>
              <a:pathLst>
                <a:path w="8686800" h="1905">
                  <a:moveTo>
                    <a:pt x="0" y="0"/>
                  </a:moveTo>
                  <a:lnTo>
                    <a:pt x="8686800" y="0"/>
                  </a:lnTo>
                </a:path>
              </a:pathLst>
            </a:custGeom>
            <a:ln w="857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7430" y="62595"/>
              <a:ext cx="2241414" cy="90845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98427" y="311605"/>
            <a:ext cx="24714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Interrupt</a:t>
            </a:r>
            <a:r>
              <a:rPr dirty="0" spc="-85"/>
              <a:t> </a:t>
            </a:r>
            <a:r>
              <a:rPr dirty="0" spc="-10"/>
              <a:t>Cycle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8675" y="1519826"/>
            <a:ext cx="4560570" cy="108394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800" b="1">
                <a:latin typeface="Arial"/>
                <a:cs typeface="Arial"/>
              </a:rPr>
              <a:t>At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the end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of </a:t>
            </a:r>
            <a:r>
              <a:rPr dirty="0" sz="1800" b="1">
                <a:latin typeface="Arial"/>
                <a:cs typeface="Arial"/>
              </a:rPr>
              <a:t>each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Instruction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cycle</a:t>
            </a:r>
            <a:endParaRPr sz="1800">
              <a:latin typeface="Arial"/>
              <a:cs typeface="Arial"/>
            </a:endParaRPr>
          </a:p>
          <a:p>
            <a:pPr marL="469265" indent="-139700">
              <a:lnSpc>
                <a:spcPct val="100000"/>
              </a:lnSpc>
              <a:spcBef>
                <a:spcPts val="620"/>
              </a:spcBef>
              <a:buChar char="-"/>
              <a:tabLst>
                <a:tab pos="469900" algn="l"/>
              </a:tabLst>
            </a:pPr>
            <a:r>
              <a:rPr dirty="0" sz="1800" b="1">
                <a:latin typeface="Arial"/>
                <a:cs typeface="Arial"/>
              </a:rPr>
              <a:t>CPU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checks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IEN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and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IST</a:t>
            </a:r>
            <a:endParaRPr sz="1800">
              <a:latin typeface="Arial"/>
              <a:cs typeface="Arial"/>
            </a:endParaRPr>
          </a:p>
          <a:p>
            <a:pPr marL="469265" indent="-139700">
              <a:lnSpc>
                <a:spcPct val="100000"/>
              </a:lnSpc>
              <a:spcBef>
                <a:spcPts val="615"/>
              </a:spcBef>
              <a:buChar char="-"/>
              <a:tabLst>
                <a:tab pos="469900" algn="l"/>
              </a:tabLst>
            </a:pPr>
            <a:r>
              <a:rPr dirty="0" sz="1800" spc="-5" b="1">
                <a:latin typeface="Arial"/>
                <a:cs typeface="Arial"/>
              </a:rPr>
              <a:t>If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IEN </a:t>
            </a:r>
            <a:r>
              <a:rPr dirty="0" sz="1800" spc="-100" b="1">
                <a:latin typeface="Arial"/>
                <a:cs typeface="Arial"/>
              </a:rPr>
              <a:t>·</a:t>
            </a:r>
            <a:r>
              <a:rPr dirty="0" sz="1800" spc="-5" b="1">
                <a:latin typeface="Arial"/>
                <a:cs typeface="Arial"/>
              </a:rPr>
              <a:t> IST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=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1,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CPU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-&gt;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Interrupt Cycle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798" y="2695104"/>
            <a:ext cx="1562735" cy="2164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7800"/>
              </a:lnSpc>
              <a:spcBef>
                <a:spcPts val="100"/>
              </a:spcBef>
              <a:tabLst>
                <a:tab pos="789940" algn="l"/>
                <a:tab pos="857250" algn="l"/>
                <a:tab pos="1138555" algn="l"/>
                <a:tab pos="1348105" algn="l"/>
              </a:tabLst>
            </a:pPr>
            <a:r>
              <a:rPr dirty="0" sz="1900" b="1">
                <a:latin typeface="Arial"/>
                <a:cs typeface="Arial"/>
              </a:rPr>
              <a:t>SP ← SP - 1 </a:t>
            </a:r>
            <a:r>
              <a:rPr dirty="0" sz="1900" spc="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M[SP]</a:t>
            </a:r>
            <a:r>
              <a:rPr dirty="0" sz="1900" spc="-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←	PC </a:t>
            </a:r>
            <a:r>
              <a:rPr dirty="0" sz="1900" spc="-515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I</a:t>
            </a:r>
            <a:r>
              <a:rPr dirty="0" sz="1900" b="1">
                <a:latin typeface="Arial"/>
                <a:cs typeface="Arial"/>
              </a:rPr>
              <a:t>N</a:t>
            </a:r>
            <a:r>
              <a:rPr dirty="0" sz="1900" spc="-145" b="1">
                <a:latin typeface="Arial"/>
                <a:cs typeface="Arial"/>
              </a:rPr>
              <a:t>T</a:t>
            </a:r>
            <a:r>
              <a:rPr dirty="0" sz="1900" b="1">
                <a:latin typeface="Arial"/>
                <a:cs typeface="Arial"/>
              </a:rPr>
              <a:t>ACK ←	1.  PC ←	</a:t>
            </a:r>
            <a:r>
              <a:rPr dirty="0" sz="1900" spc="-50" b="1">
                <a:latin typeface="Arial"/>
                <a:cs typeface="Arial"/>
              </a:rPr>
              <a:t>VAD 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IEN</a:t>
            </a:r>
            <a:r>
              <a:rPr dirty="0" sz="1900" spc="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←		0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3472" y="2695104"/>
            <a:ext cx="3561079" cy="2164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723900" indent="-635">
              <a:lnSpc>
                <a:spcPct val="147800"/>
              </a:lnSpc>
              <a:spcBef>
                <a:spcPts val="100"/>
              </a:spcBef>
            </a:pPr>
            <a:r>
              <a:rPr dirty="0" sz="1900" spc="-5" b="1">
                <a:latin typeface="Arial"/>
                <a:cs typeface="Arial"/>
              </a:rPr>
              <a:t>Decrement </a:t>
            </a:r>
            <a:r>
              <a:rPr dirty="0" sz="1900" b="1">
                <a:latin typeface="Arial"/>
                <a:cs typeface="Arial"/>
              </a:rPr>
              <a:t>stack </a:t>
            </a:r>
            <a:r>
              <a:rPr dirty="0" sz="1900" spc="-5" b="1">
                <a:latin typeface="Arial"/>
                <a:cs typeface="Arial"/>
              </a:rPr>
              <a:t>pointer </a:t>
            </a:r>
            <a:r>
              <a:rPr dirty="0" sz="1900" spc="-520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Push</a:t>
            </a:r>
            <a:r>
              <a:rPr dirty="0" sz="1900" spc="-1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PC</a:t>
            </a:r>
            <a:r>
              <a:rPr dirty="0" sz="1900" spc="-5" b="1">
                <a:latin typeface="Arial"/>
                <a:cs typeface="Arial"/>
              </a:rPr>
              <a:t> into</a:t>
            </a:r>
            <a:r>
              <a:rPr dirty="0" sz="1900" spc="-1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stack</a:t>
            </a:r>
            <a:endParaRPr sz="1900">
              <a:latin typeface="Arial"/>
              <a:cs typeface="Arial"/>
            </a:endParaRPr>
          </a:p>
          <a:p>
            <a:pPr algn="just" marL="79375" marR="5080" indent="-31750">
              <a:lnSpc>
                <a:spcPct val="147800"/>
              </a:lnSpc>
            </a:pPr>
            <a:r>
              <a:rPr dirty="0" sz="1900" spc="-5" b="1">
                <a:latin typeface="Arial"/>
                <a:cs typeface="Arial"/>
              </a:rPr>
              <a:t>Enable interrupt</a:t>
            </a:r>
            <a:r>
              <a:rPr dirty="0" sz="1900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acknowledge </a:t>
            </a:r>
            <a:r>
              <a:rPr dirty="0" sz="1900" spc="-515" b="1">
                <a:latin typeface="Arial"/>
                <a:cs typeface="Arial"/>
              </a:rPr>
              <a:t> </a:t>
            </a:r>
            <a:r>
              <a:rPr dirty="0" sz="1900" spc="-15" b="1">
                <a:latin typeface="Arial"/>
                <a:cs typeface="Arial"/>
              </a:rPr>
              <a:t>Transfer </a:t>
            </a:r>
            <a:r>
              <a:rPr dirty="0" sz="1900" spc="-5" b="1">
                <a:latin typeface="Arial"/>
                <a:cs typeface="Arial"/>
              </a:rPr>
              <a:t>vector address </a:t>
            </a:r>
            <a:r>
              <a:rPr dirty="0" sz="1900" b="1">
                <a:latin typeface="Arial"/>
                <a:cs typeface="Arial"/>
              </a:rPr>
              <a:t>to PC </a:t>
            </a:r>
            <a:r>
              <a:rPr dirty="0" sz="1900" spc="-515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Disable further</a:t>
            </a:r>
            <a:r>
              <a:rPr dirty="0" sz="1900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interrupts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1798" y="5274920"/>
            <a:ext cx="7676515" cy="855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400"/>
              </a:lnSpc>
              <a:spcBef>
                <a:spcPts val="100"/>
              </a:spcBef>
              <a:tabLst>
                <a:tab pos="1536065" algn="l"/>
              </a:tabLst>
            </a:pPr>
            <a:r>
              <a:rPr dirty="0" sz="1900" spc="-5" b="1">
                <a:latin typeface="Arial"/>
                <a:cs typeface="Arial"/>
              </a:rPr>
              <a:t>Go</a:t>
            </a:r>
            <a:r>
              <a:rPr dirty="0" sz="1900" b="1">
                <a:latin typeface="Arial"/>
                <a:cs typeface="Arial"/>
              </a:rPr>
              <a:t> </a:t>
            </a:r>
            <a:r>
              <a:rPr dirty="0" sz="1900" spc="-75" b="1">
                <a:latin typeface="Arial"/>
                <a:cs typeface="Arial"/>
              </a:rPr>
              <a:t>To</a:t>
            </a:r>
            <a:r>
              <a:rPr dirty="0" sz="1900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Fetch	</a:t>
            </a:r>
            <a:r>
              <a:rPr dirty="0" sz="1900" b="1">
                <a:latin typeface="Arial"/>
                <a:cs typeface="Arial"/>
              </a:rPr>
              <a:t>to</a:t>
            </a:r>
            <a:r>
              <a:rPr dirty="0" sz="1900" spc="5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execute</a:t>
            </a:r>
            <a:r>
              <a:rPr dirty="0" sz="1900" spc="5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the</a:t>
            </a:r>
            <a:r>
              <a:rPr dirty="0" sz="1900" spc="10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first</a:t>
            </a:r>
            <a:r>
              <a:rPr dirty="0" sz="1900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instruction</a:t>
            </a:r>
            <a:r>
              <a:rPr dirty="0" sz="1900" spc="5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in</a:t>
            </a:r>
            <a:r>
              <a:rPr dirty="0" sz="1900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the</a:t>
            </a:r>
            <a:r>
              <a:rPr dirty="0" sz="1900" spc="10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interrupt</a:t>
            </a:r>
            <a:r>
              <a:rPr dirty="0" sz="1900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service </a:t>
            </a:r>
            <a:r>
              <a:rPr dirty="0" sz="1900" spc="-509" b="1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routine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737" y="62595"/>
            <a:ext cx="8863330" cy="972819"/>
            <a:chOff x="185737" y="62595"/>
            <a:chExt cx="8863330" cy="972819"/>
          </a:xfrm>
        </p:grpSpPr>
        <p:sp>
          <p:nvSpPr>
            <p:cNvPr id="3" name="object 3"/>
            <p:cNvSpPr/>
            <p:nvPr/>
          </p:nvSpPr>
          <p:spPr>
            <a:xfrm>
              <a:off x="228600" y="990599"/>
              <a:ext cx="8686800" cy="1905"/>
            </a:xfrm>
            <a:custGeom>
              <a:avLst/>
              <a:gdLst/>
              <a:ahLst/>
              <a:cxnLst/>
              <a:rect l="l" t="t" r="r" b="b"/>
              <a:pathLst>
                <a:path w="8686800" h="1905">
                  <a:moveTo>
                    <a:pt x="0" y="0"/>
                  </a:moveTo>
                  <a:lnTo>
                    <a:pt x="8686800" y="0"/>
                  </a:lnTo>
                </a:path>
              </a:pathLst>
            </a:custGeom>
            <a:ln w="857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7430" y="62595"/>
              <a:ext cx="2241414" cy="90845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05942" y="311605"/>
            <a:ext cx="44577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Initial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Final</a:t>
            </a:r>
            <a:r>
              <a:rPr dirty="0" spc="-20"/>
              <a:t> </a:t>
            </a:r>
            <a:r>
              <a:rPr dirty="0" spc="-15"/>
              <a:t>Operations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003388" y="2151796"/>
            <a:ext cx="1607820" cy="810895"/>
            <a:chOff x="3003388" y="2151796"/>
            <a:chExt cx="1607820" cy="810895"/>
          </a:xfrm>
        </p:grpSpPr>
        <p:sp>
          <p:nvSpPr>
            <p:cNvPr id="7" name="object 7"/>
            <p:cNvSpPr/>
            <p:nvPr/>
          </p:nvSpPr>
          <p:spPr>
            <a:xfrm>
              <a:off x="3016088" y="2164496"/>
              <a:ext cx="1582420" cy="0"/>
            </a:xfrm>
            <a:custGeom>
              <a:avLst/>
              <a:gdLst/>
              <a:ahLst/>
              <a:cxnLst/>
              <a:rect l="l" t="t" r="r" b="b"/>
              <a:pathLst>
                <a:path w="1582420" h="0">
                  <a:moveTo>
                    <a:pt x="0" y="0"/>
                  </a:moveTo>
                  <a:lnTo>
                    <a:pt x="158189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16088" y="2426197"/>
              <a:ext cx="1582420" cy="0"/>
            </a:xfrm>
            <a:custGeom>
              <a:avLst/>
              <a:gdLst/>
              <a:ahLst/>
              <a:cxnLst/>
              <a:rect l="l" t="t" r="r" b="b"/>
              <a:pathLst>
                <a:path w="1582420" h="0">
                  <a:moveTo>
                    <a:pt x="0" y="0"/>
                  </a:moveTo>
                  <a:lnTo>
                    <a:pt x="158189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16088" y="2687897"/>
              <a:ext cx="1582420" cy="0"/>
            </a:xfrm>
            <a:custGeom>
              <a:avLst/>
              <a:gdLst/>
              <a:ahLst/>
              <a:cxnLst/>
              <a:rect l="l" t="t" r="r" b="b"/>
              <a:pathLst>
                <a:path w="1582420" h="0">
                  <a:moveTo>
                    <a:pt x="0" y="0"/>
                  </a:moveTo>
                  <a:lnTo>
                    <a:pt x="158189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16088" y="2949597"/>
              <a:ext cx="1582420" cy="0"/>
            </a:xfrm>
            <a:custGeom>
              <a:avLst/>
              <a:gdLst/>
              <a:ahLst/>
              <a:cxnLst/>
              <a:rect l="l" t="t" r="r" b="b"/>
              <a:pathLst>
                <a:path w="1582420" h="0">
                  <a:moveTo>
                    <a:pt x="0" y="0"/>
                  </a:moveTo>
                  <a:lnTo>
                    <a:pt x="158189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006467" y="2164496"/>
            <a:ext cx="1603375" cy="2622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271145">
              <a:lnSpc>
                <a:spcPct val="100000"/>
              </a:lnSpc>
              <a:spcBef>
                <a:spcPts val="75"/>
              </a:spcBef>
            </a:pPr>
            <a:r>
              <a:rPr dirty="0" sz="1100" b="1">
                <a:latin typeface="Arial"/>
                <a:cs typeface="Arial"/>
              </a:rPr>
              <a:t>JMP</a:t>
            </a:r>
            <a:r>
              <a:rPr dirty="0" sz="1100" spc="229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PTR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6467" y="2426197"/>
            <a:ext cx="1603375" cy="2622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288290">
              <a:lnSpc>
                <a:spcPct val="100000"/>
              </a:lnSpc>
              <a:spcBef>
                <a:spcPts val="90"/>
              </a:spcBef>
            </a:pPr>
            <a:r>
              <a:rPr dirty="0" sz="1100" b="1">
                <a:latin typeface="Arial"/>
                <a:cs typeface="Arial"/>
              </a:rPr>
              <a:t>JMP</a:t>
            </a:r>
            <a:r>
              <a:rPr dirty="0" sz="1100" spc="2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RDR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6467" y="2687897"/>
            <a:ext cx="1603375" cy="2622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288290">
              <a:lnSpc>
                <a:spcPct val="100000"/>
              </a:lnSpc>
              <a:spcBef>
                <a:spcPts val="90"/>
              </a:spcBef>
            </a:pPr>
            <a:r>
              <a:rPr dirty="0" sz="1100" b="1">
                <a:latin typeface="Arial"/>
                <a:cs typeface="Arial"/>
              </a:rPr>
              <a:t>JMP</a:t>
            </a:r>
            <a:r>
              <a:rPr dirty="0" sz="1100" spc="2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KBD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06467" y="1898948"/>
            <a:ext cx="1603375" cy="26606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271145">
              <a:lnSpc>
                <a:spcPct val="100000"/>
              </a:lnSpc>
              <a:spcBef>
                <a:spcPts val="90"/>
              </a:spcBef>
            </a:pPr>
            <a:r>
              <a:rPr dirty="0" sz="1100" b="1">
                <a:latin typeface="Arial"/>
                <a:cs typeface="Arial"/>
              </a:rPr>
              <a:t>JMP</a:t>
            </a:r>
            <a:r>
              <a:rPr dirty="0" sz="1100" spc="2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DISK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993767" y="1884324"/>
            <a:ext cx="1628775" cy="2831465"/>
            <a:chOff x="2993767" y="1884324"/>
            <a:chExt cx="1628775" cy="2831465"/>
          </a:xfrm>
        </p:grpSpPr>
        <p:sp>
          <p:nvSpPr>
            <p:cNvPr id="16" name="object 16"/>
            <p:cNvSpPr/>
            <p:nvPr/>
          </p:nvSpPr>
          <p:spPr>
            <a:xfrm>
              <a:off x="3006467" y="1908569"/>
              <a:ext cx="0" cy="2794635"/>
            </a:xfrm>
            <a:custGeom>
              <a:avLst/>
              <a:gdLst/>
              <a:ahLst/>
              <a:cxnLst/>
              <a:rect l="l" t="t" r="r" b="b"/>
              <a:pathLst>
                <a:path w="0" h="2794635">
                  <a:moveTo>
                    <a:pt x="0" y="0"/>
                  </a:moveTo>
                  <a:lnTo>
                    <a:pt x="0" y="279403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09533" y="1897024"/>
              <a:ext cx="0" cy="2800350"/>
            </a:xfrm>
            <a:custGeom>
              <a:avLst/>
              <a:gdLst/>
              <a:ahLst/>
              <a:cxnLst/>
              <a:rect l="l" t="t" r="r" b="b"/>
              <a:pathLst>
                <a:path w="0" h="2800350">
                  <a:moveTo>
                    <a:pt x="0" y="0"/>
                  </a:moveTo>
                  <a:lnTo>
                    <a:pt x="0" y="279980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645613" y="1801691"/>
            <a:ext cx="103505" cy="107823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100" b="1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100" b="1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100" b="1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100" b="1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06110" y="1624547"/>
            <a:ext cx="371475" cy="262890"/>
            <a:chOff x="2506110" y="1624547"/>
            <a:chExt cx="371475" cy="262890"/>
          </a:xfrm>
        </p:grpSpPr>
        <p:sp>
          <p:nvSpPr>
            <p:cNvPr id="20" name="object 20"/>
            <p:cNvSpPr/>
            <p:nvPr/>
          </p:nvSpPr>
          <p:spPr>
            <a:xfrm>
              <a:off x="2506110" y="1637247"/>
              <a:ext cx="300355" cy="0"/>
            </a:xfrm>
            <a:custGeom>
              <a:avLst/>
              <a:gdLst/>
              <a:ahLst/>
              <a:cxnLst/>
              <a:rect l="l" t="t" r="r" b="b"/>
              <a:pathLst>
                <a:path w="300355" h="0">
                  <a:moveTo>
                    <a:pt x="0" y="0"/>
                  </a:moveTo>
                  <a:lnTo>
                    <a:pt x="30021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738959" y="1741158"/>
              <a:ext cx="139065" cy="146685"/>
            </a:xfrm>
            <a:custGeom>
              <a:avLst/>
              <a:gdLst/>
              <a:ahLst/>
              <a:cxnLst/>
              <a:rect l="l" t="t" r="r" b="b"/>
              <a:pathLst>
                <a:path w="139064" h="146685">
                  <a:moveTo>
                    <a:pt x="70239" y="0"/>
                  </a:moveTo>
                  <a:lnTo>
                    <a:pt x="52168" y="792"/>
                  </a:lnTo>
                  <a:lnTo>
                    <a:pt x="34343" y="3161"/>
                  </a:lnTo>
                  <a:lnTo>
                    <a:pt x="16905" y="7079"/>
                  </a:lnTo>
                  <a:lnTo>
                    <a:pt x="0" y="12518"/>
                  </a:lnTo>
                  <a:lnTo>
                    <a:pt x="70239" y="146244"/>
                  </a:lnTo>
                  <a:lnTo>
                    <a:pt x="138560" y="11821"/>
                  </a:lnTo>
                  <a:lnTo>
                    <a:pt x="122082" y="6683"/>
                  </a:lnTo>
                  <a:lnTo>
                    <a:pt x="105114" y="2985"/>
                  </a:lnTo>
                  <a:lnTo>
                    <a:pt x="87788" y="750"/>
                  </a:lnTo>
                  <a:lnTo>
                    <a:pt x="70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06324" y="1644944"/>
              <a:ext cx="0" cy="109855"/>
            </a:xfrm>
            <a:custGeom>
              <a:avLst/>
              <a:gdLst/>
              <a:ahLst/>
              <a:cxnLst/>
              <a:rect l="l" t="t" r="r" b="b"/>
              <a:pathLst>
                <a:path w="0" h="109855">
                  <a:moveTo>
                    <a:pt x="0" y="0"/>
                  </a:moveTo>
                  <a:lnTo>
                    <a:pt x="0" y="1096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592662" y="2423232"/>
            <a:ext cx="1291590" cy="48768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95"/>
              </a:spcBef>
            </a:pPr>
            <a:r>
              <a:rPr dirty="0" sz="1100" b="1">
                <a:latin typeface="Arial"/>
                <a:cs typeface="Arial"/>
              </a:rPr>
              <a:t>Program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to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service</a:t>
            </a:r>
            <a:endParaRPr sz="1100">
              <a:latin typeface="Arial"/>
              <a:cs typeface="Arial"/>
            </a:endParaRPr>
          </a:p>
          <a:p>
            <a:pPr algn="r" marR="55880">
              <a:lnSpc>
                <a:spcPct val="100000"/>
              </a:lnSpc>
              <a:spcBef>
                <a:spcPts val="500"/>
              </a:spcBef>
            </a:pPr>
            <a:r>
              <a:rPr dirty="0" sz="1100" b="1">
                <a:latin typeface="Arial"/>
                <a:cs typeface="Arial"/>
              </a:rPr>
              <a:t>line</a:t>
            </a:r>
            <a:r>
              <a:rPr dirty="0" sz="1100" spc="-5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printer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73417" y="3056317"/>
            <a:ext cx="1340485" cy="487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1775" marR="5080" indent="-219710">
              <a:lnSpc>
                <a:spcPct val="1377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Program to service </a:t>
            </a:r>
            <a:r>
              <a:rPr dirty="0" sz="1100" spc="-29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character reader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73417" y="3685551"/>
            <a:ext cx="1291590" cy="46037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100" b="1">
                <a:latin typeface="Arial"/>
                <a:cs typeface="Arial"/>
              </a:rPr>
              <a:t>Program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to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service</a:t>
            </a:r>
            <a:endParaRPr sz="1100">
              <a:latin typeface="Arial"/>
              <a:cs typeface="Arial"/>
            </a:endParaRPr>
          </a:p>
          <a:p>
            <a:pPr marL="575945">
              <a:lnSpc>
                <a:spcPct val="100000"/>
              </a:lnSpc>
              <a:spcBef>
                <a:spcPts val="395"/>
              </a:spcBef>
            </a:pPr>
            <a:r>
              <a:rPr dirty="0" sz="1100" b="1">
                <a:latin typeface="Arial"/>
                <a:cs typeface="Arial"/>
              </a:rPr>
              <a:t>keyboard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503965" y="1890096"/>
            <a:ext cx="2181225" cy="2914650"/>
            <a:chOff x="6503965" y="1890096"/>
            <a:chExt cx="2181225" cy="2914650"/>
          </a:xfrm>
        </p:grpSpPr>
        <p:sp>
          <p:nvSpPr>
            <p:cNvPr id="27" name="object 27"/>
            <p:cNvSpPr/>
            <p:nvPr/>
          </p:nvSpPr>
          <p:spPr>
            <a:xfrm>
              <a:off x="6503965" y="1908544"/>
              <a:ext cx="31750" cy="2896235"/>
            </a:xfrm>
            <a:custGeom>
              <a:avLst/>
              <a:gdLst/>
              <a:ahLst/>
              <a:cxnLst/>
              <a:rect l="l" t="t" r="r" b="b"/>
              <a:pathLst>
                <a:path w="31750" h="2896235">
                  <a:moveTo>
                    <a:pt x="5772" y="2896072"/>
                  </a:moveTo>
                  <a:lnTo>
                    <a:pt x="0" y="50"/>
                  </a:lnTo>
                  <a:lnTo>
                    <a:pt x="25399" y="0"/>
                  </a:lnTo>
                  <a:lnTo>
                    <a:pt x="31172" y="2896022"/>
                  </a:lnTo>
                  <a:lnTo>
                    <a:pt x="5772" y="2896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652806" y="1902796"/>
              <a:ext cx="0" cy="2880995"/>
            </a:xfrm>
            <a:custGeom>
              <a:avLst/>
              <a:gdLst/>
              <a:ahLst/>
              <a:cxnLst/>
              <a:rect l="l" t="t" r="r" b="b"/>
              <a:pathLst>
                <a:path w="0" h="2880995">
                  <a:moveTo>
                    <a:pt x="0" y="0"/>
                  </a:moveTo>
                  <a:lnTo>
                    <a:pt x="0" y="288062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524362" y="2501244"/>
              <a:ext cx="2128520" cy="0"/>
            </a:xfrm>
            <a:custGeom>
              <a:avLst/>
              <a:gdLst/>
              <a:ahLst/>
              <a:cxnLst/>
              <a:rect l="l" t="t" r="r" b="b"/>
              <a:pathLst>
                <a:path w="2128520" h="0">
                  <a:moveTo>
                    <a:pt x="0" y="0"/>
                  </a:moveTo>
                  <a:lnTo>
                    <a:pt x="212844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524362" y="3120858"/>
              <a:ext cx="2128520" cy="0"/>
            </a:xfrm>
            <a:custGeom>
              <a:avLst/>
              <a:gdLst/>
              <a:ahLst/>
              <a:cxnLst/>
              <a:rect l="l" t="t" r="r" b="b"/>
              <a:pathLst>
                <a:path w="2128520" h="0">
                  <a:moveTo>
                    <a:pt x="0" y="0"/>
                  </a:moveTo>
                  <a:lnTo>
                    <a:pt x="212844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524362" y="3738547"/>
              <a:ext cx="2128520" cy="0"/>
            </a:xfrm>
            <a:custGeom>
              <a:avLst/>
              <a:gdLst/>
              <a:ahLst/>
              <a:cxnLst/>
              <a:rect l="l" t="t" r="r" b="b"/>
              <a:pathLst>
                <a:path w="2128520" h="0">
                  <a:moveTo>
                    <a:pt x="0" y="0"/>
                  </a:moveTo>
                  <a:lnTo>
                    <a:pt x="212844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545530" y="4787274"/>
              <a:ext cx="2126615" cy="0"/>
            </a:xfrm>
            <a:custGeom>
              <a:avLst/>
              <a:gdLst/>
              <a:ahLst/>
              <a:cxnLst/>
              <a:rect l="l" t="t" r="r" b="b"/>
              <a:pathLst>
                <a:path w="2126615" h="0">
                  <a:moveTo>
                    <a:pt x="0" y="0"/>
                  </a:moveTo>
                  <a:lnTo>
                    <a:pt x="212651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5322524" y="1897677"/>
            <a:ext cx="3594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DISK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22524" y="2424926"/>
            <a:ext cx="3048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P</a:t>
            </a:r>
            <a:r>
              <a:rPr dirty="0" sz="1100" spc="-5" b="1">
                <a:latin typeface="Arial"/>
                <a:cs typeface="Arial"/>
              </a:rPr>
              <a:t>T</a:t>
            </a:r>
            <a:r>
              <a:rPr dirty="0" sz="1100" b="1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22524" y="3040692"/>
            <a:ext cx="3282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RDR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22524" y="3660306"/>
            <a:ext cx="3282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KBD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74913" y="4152918"/>
            <a:ext cx="259079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255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0"/>
              </a:lnSpc>
            </a:pPr>
            <a:r>
              <a:rPr dirty="0" sz="1100" b="1">
                <a:latin typeface="Arial"/>
                <a:cs typeface="Arial"/>
              </a:rPr>
              <a:t>256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003388" y="2008624"/>
            <a:ext cx="3515360" cy="2699385"/>
            <a:chOff x="3003388" y="2008624"/>
            <a:chExt cx="3515360" cy="2699385"/>
          </a:xfrm>
        </p:grpSpPr>
        <p:sp>
          <p:nvSpPr>
            <p:cNvPr id="39" name="object 39"/>
            <p:cNvSpPr/>
            <p:nvPr/>
          </p:nvSpPr>
          <p:spPr>
            <a:xfrm>
              <a:off x="3016088" y="3830913"/>
              <a:ext cx="1582420" cy="0"/>
            </a:xfrm>
            <a:custGeom>
              <a:avLst/>
              <a:gdLst/>
              <a:ahLst/>
              <a:cxnLst/>
              <a:rect l="l" t="t" r="r" b="b"/>
              <a:pathLst>
                <a:path w="1582420" h="0">
                  <a:moveTo>
                    <a:pt x="0" y="0"/>
                  </a:moveTo>
                  <a:lnTo>
                    <a:pt x="158189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052653" y="4292737"/>
              <a:ext cx="1528445" cy="0"/>
            </a:xfrm>
            <a:custGeom>
              <a:avLst/>
              <a:gdLst/>
              <a:ahLst/>
              <a:cxnLst/>
              <a:rect l="l" t="t" r="r" b="b"/>
              <a:pathLst>
                <a:path w="1528445" h="0">
                  <a:moveTo>
                    <a:pt x="0" y="0"/>
                  </a:moveTo>
                  <a:lnTo>
                    <a:pt x="152801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052653" y="4494785"/>
              <a:ext cx="1528445" cy="0"/>
            </a:xfrm>
            <a:custGeom>
              <a:avLst/>
              <a:gdLst/>
              <a:ahLst/>
              <a:cxnLst/>
              <a:rect l="l" t="t" r="r" b="b"/>
              <a:pathLst>
                <a:path w="1528445" h="0">
                  <a:moveTo>
                    <a:pt x="0" y="0"/>
                  </a:moveTo>
                  <a:lnTo>
                    <a:pt x="152801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016088" y="4694909"/>
              <a:ext cx="1582420" cy="0"/>
            </a:xfrm>
            <a:custGeom>
              <a:avLst/>
              <a:gdLst/>
              <a:ahLst/>
              <a:cxnLst/>
              <a:rect l="l" t="t" r="r" b="b"/>
              <a:pathLst>
                <a:path w="1582420" h="0">
                  <a:moveTo>
                    <a:pt x="0" y="0"/>
                  </a:moveTo>
                  <a:lnTo>
                    <a:pt x="158189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5388" y="2008624"/>
              <a:ext cx="173200" cy="11737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5388" y="2533949"/>
              <a:ext cx="173200" cy="11738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997063" y="2595533"/>
              <a:ext cx="346710" cy="0"/>
            </a:xfrm>
            <a:custGeom>
              <a:avLst/>
              <a:gdLst/>
              <a:ahLst/>
              <a:cxnLst/>
              <a:rect l="l" t="t" r="r" b="b"/>
              <a:pathLst>
                <a:path w="346710" h="0">
                  <a:moveTo>
                    <a:pt x="0" y="0"/>
                  </a:moveTo>
                  <a:lnTo>
                    <a:pt x="34640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5388" y="3151639"/>
              <a:ext cx="173200" cy="11545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997063" y="3211297"/>
              <a:ext cx="346710" cy="0"/>
            </a:xfrm>
            <a:custGeom>
              <a:avLst/>
              <a:gdLst/>
              <a:ahLst/>
              <a:cxnLst/>
              <a:rect l="l" t="t" r="r" b="b"/>
              <a:pathLst>
                <a:path w="346710" h="0">
                  <a:moveTo>
                    <a:pt x="0" y="0"/>
                  </a:moveTo>
                  <a:lnTo>
                    <a:pt x="34640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5388" y="3763557"/>
              <a:ext cx="173200" cy="11737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997063" y="3813595"/>
              <a:ext cx="346710" cy="0"/>
            </a:xfrm>
            <a:custGeom>
              <a:avLst/>
              <a:gdLst/>
              <a:ahLst/>
              <a:cxnLst/>
              <a:rect l="l" t="t" r="r" b="b"/>
              <a:pathLst>
                <a:path w="346710" h="0">
                  <a:moveTo>
                    <a:pt x="0" y="0"/>
                  </a:moveTo>
                  <a:lnTo>
                    <a:pt x="34640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3006467" y="4292737"/>
            <a:ext cx="1603375" cy="20256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R="164465">
              <a:lnSpc>
                <a:spcPts val="1185"/>
              </a:lnSpc>
            </a:pPr>
            <a:r>
              <a:rPr dirty="0" sz="1100" b="1">
                <a:latin typeface="Arial"/>
                <a:cs typeface="Arial"/>
              </a:rPr>
              <a:t>256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06467" y="4494785"/>
            <a:ext cx="1603375" cy="20066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R="203200">
              <a:lnSpc>
                <a:spcPts val="1030"/>
              </a:lnSpc>
            </a:pPr>
            <a:r>
              <a:rPr dirty="0" sz="1100" b="1">
                <a:latin typeface="Arial"/>
                <a:cs typeface="Arial"/>
              </a:rPr>
              <a:t>750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06467" y="3830913"/>
            <a:ext cx="1603375" cy="4622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71170">
              <a:lnSpc>
                <a:spcPts val="1045"/>
              </a:lnSpc>
            </a:pPr>
            <a:r>
              <a:rPr dirty="0" sz="1100" b="1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82463" y="2950253"/>
            <a:ext cx="9493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Main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program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060351" y="3290194"/>
            <a:ext cx="1455420" cy="215900"/>
          </a:xfrm>
          <a:custGeom>
            <a:avLst/>
            <a:gdLst/>
            <a:ahLst/>
            <a:cxnLst/>
            <a:rect l="l" t="t" r="r" b="b"/>
            <a:pathLst>
              <a:path w="1455420" h="215900">
                <a:moveTo>
                  <a:pt x="0" y="0"/>
                </a:moveTo>
                <a:lnTo>
                  <a:pt x="1454885" y="0"/>
                </a:lnTo>
                <a:lnTo>
                  <a:pt x="1454885" y="215517"/>
                </a:lnTo>
                <a:lnTo>
                  <a:pt x="0" y="21551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082463" y="3258135"/>
            <a:ext cx="8794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current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instr.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22448" y="3210257"/>
            <a:ext cx="259079" cy="39497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100" b="1">
                <a:latin typeface="Arial"/>
                <a:cs typeface="Arial"/>
              </a:rPr>
              <a:t>749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b="1">
                <a:latin typeface="Arial"/>
                <a:cs typeface="Arial"/>
              </a:rPr>
              <a:t>750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405261" y="3315779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0" y="0"/>
                </a:moveTo>
                <a:lnTo>
                  <a:pt x="0" y="87375"/>
                </a:lnTo>
                <a:lnTo>
                  <a:pt x="87375" y="436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503699" y="3080360"/>
            <a:ext cx="3009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Arial"/>
                <a:cs typeface="Arial"/>
              </a:rPr>
              <a:t>KBD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03699" y="3220060"/>
            <a:ext cx="548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interrupt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838325" y="3059281"/>
            <a:ext cx="254635" cy="217804"/>
          </a:xfrm>
          <a:custGeom>
            <a:avLst/>
            <a:gdLst/>
            <a:ahLst/>
            <a:cxnLst/>
            <a:rect l="l" t="t" r="r" b="b"/>
            <a:pathLst>
              <a:path w="254635" h="217804">
                <a:moveTo>
                  <a:pt x="216826" y="31843"/>
                </a:moveTo>
                <a:lnTo>
                  <a:pt x="244727" y="67809"/>
                </a:lnTo>
                <a:lnTo>
                  <a:pt x="254027" y="108720"/>
                </a:lnTo>
                <a:lnTo>
                  <a:pt x="244727" y="149632"/>
                </a:lnTo>
                <a:lnTo>
                  <a:pt x="216826" y="185598"/>
                </a:lnTo>
                <a:lnTo>
                  <a:pt x="174809" y="209480"/>
                </a:lnTo>
                <a:lnTo>
                  <a:pt x="127013" y="217441"/>
                </a:lnTo>
                <a:lnTo>
                  <a:pt x="79218" y="209480"/>
                </a:lnTo>
                <a:lnTo>
                  <a:pt x="37201" y="185598"/>
                </a:lnTo>
                <a:lnTo>
                  <a:pt x="9300" y="149632"/>
                </a:lnTo>
                <a:lnTo>
                  <a:pt x="0" y="108720"/>
                </a:lnTo>
                <a:lnTo>
                  <a:pt x="9300" y="67809"/>
                </a:lnTo>
                <a:lnTo>
                  <a:pt x="37201" y="31843"/>
                </a:lnTo>
                <a:lnTo>
                  <a:pt x="79218" y="7960"/>
                </a:lnTo>
                <a:lnTo>
                  <a:pt x="127013" y="0"/>
                </a:lnTo>
                <a:lnTo>
                  <a:pt x="174809" y="7960"/>
                </a:lnTo>
                <a:lnTo>
                  <a:pt x="216826" y="3184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2083673" y="4139449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59040" y="2582063"/>
            <a:ext cx="87630" cy="527685"/>
            <a:chOff x="959040" y="2582063"/>
            <a:chExt cx="87630" cy="527685"/>
          </a:xfrm>
        </p:grpSpPr>
        <p:sp>
          <p:nvSpPr>
            <p:cNvPr id="63" name="object 63"/>
            <p:cNvSpPr/>
            <p:nvPr/>
          </p:nvSpPr>
          <p:spPr>
            <a:xfrm>
              <a:off x="1002728" y="2673673"/>
              <a:ext cx="0" cy="436245"/>
            </a:xfrm>
            <a:custGeom>
              <a:avLst/>
              <a:gdLst/>
              <a:ahLst/>
              <a:cxnLst/>
              <a:rect l="l" t="t" r="r" b="b"/>
              <a:pathLst>
                <a:path w="0" h="436244">
                  <a:moveTo>
                    <a:pt x="0" y="0"/>
                  </a:moveTo>
                  <a:lnTo>
                    <a:pt x="0" y="4356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959040" y="2582063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30" h="87630">
                  <a:moveTo>
                    <a:pt x="43687" y="0"/>
                  </a:moveTo>
                  <a:lnTo>
                    <a:pt x="0" y="87375"/>
                  </a:lnTo>
                  <a:lnTo>
                    <a:pt x="87375" y="87375"/>
                  </a:lnTo>
                  <a:lnTo>
                    <a:pt x="43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" name="object 65"/>
          <p:cNvGrpSpPr/>
          <p:nvPr/>
        </p:nvGrpSpPr>
        <p:grpSpPr>
          <a:xfrm>
            <a:off x="2021918" y="4160732"/>
            <a:ext cx="6557009" cy="248285"/>
            <a:chOff x="2021918" y="4160732"/>
            <a:chExt cx="6557009" cy="248285"/>
          </a:xfrm>
        </p:grpSpPr>
        <p:sp>
          <p:nvSpPr>
            <p:cNvPr id="66" name="object 66"/>
            <p:cNvSpPr/>
            <p:nvPr/>
          </p:nvSpPr>
          <p:spPr>
            <a:xfrm>
              <a:off x="2034618" y="4173432"/>
              <a:ext cx="256540" cy="217804"/>
            </a:xfrm>
            <a:custGeom>
              <a:avLst/>
              <a:gdLst/>
              <a:ahLst/>
              <a:cxnLst/>
              <a:rect l="l" t="t" r="r" b="b"/>
              <a:pathLst>
                <a:path w="256539" h="217804">
                  <a:moveTo>
                    <a:pt x="218469" y="31843"/>
                  </a:moveTo>
                  <a:lnTo>
                    <a:pt x="246581" y="67809"/>
                  </a:lnTo>
                  <a:lnTo>
                    <a:pt x="255952" y="108720"/>
                  </a:lnTo>
                  <a:lnTo>
                    <a:pt x="246581" y="149632"/>
                  </a:lnTo>
                  <a:lnTo>
                    <a:pt x="218469" y="185598"/>
                  </a:lnTo>
                  <a:lnTo>
                    <a:pt x="176133" y="209480"/>
                  </a:lnTo>
                  <a:lnTo>
                    <a:pt x="127976" y="217441"/>
                  </a:lnTo>
                  <a:lnTo>
                    <a:pt x="79818" y="209480"/>
                  </a:lnTo>
                  <a:lnTo>
                    <a:pt x="37483" y="185598"/>
                  </a:lnTo>
                  <a:lnTo>
                    <a:pt x="9370" y="149632"/>
                  </a:lnTo>
                  <a:lnTo>
                    <a:pt x="0" y="108720"/>
                  </a:lnTo>
                  <a:lnTo>
                    <a:pt x="9370" y="67809"/>
                  </a:lnTo>
                  <a:lnTo>
                    <a:pt x="37483" y="31843"/>
                  </a:lnTo>
                  <a:lnTo>
                    <a:pt x="79818" y="7960"/>
                  </a:lnTo>
                  <a:lnTo>
                    <a:pt x="127976" y="0"/>
                  </a:lnTo>
                  <a:lnTo>
                    <a:pt x="176133" y="7960"/>
                  </a:lnTo>
                  <a:lnTo>
                    <a:pt x="218469" y="3184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570549" y="4215766"/>
              <a:ext cx="2001520" cy="186690"/>
            </a:xfrm>
            <a:custGeom>
              <a:avLst/>
              <a:gdLst/>
              <a:ahLst/>
              <a:cxnLst/>
              <a:rect l="l" t="t" r="r" b="b"/>
              <a:pathLst>
                <a:path w="2001520" h="186689">
                  <a:moveTo>
                    <a:pt x="0" y="0"/>
                  </a:moveTo>
                  <a:lnTo>
                    <a:pt x="2001428" y="0"/>
                  </a:lnTo>
                  <a:lnTo>
                    <a:pt x="2001428" y="186654"/>
                  </a:lnTo>
                  <a:lnTo>
                    <a:pt x="0" y="18665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519095" y="2361426"/>
            <a:ext cx="10058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 b="1">
                <a:latin typeface="Arial"/>
                <a:cs typeface="Arial"/>
              </a:rPr>
              <a:t>VAD=00000011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215613" y="2524430"/>
            <a:ext cx="466090" cy="273685"/>
            <a:chOff x="2215613" y="2524430"/>
            <a:chExt cx="466090" cy="273685"/>
          </a:xfrm>
        </p:grpSpPr>
        <p:sp>
          <p:nvSpPr>
            <p:cNvPr id="70" name="object 70"/>
            <p:cNvSpPr/>
            <p:nvPr/>
          </p:nvSpPr>
          <p:spPr>
            <a:xfrm>
              <a:off x="2225138" y="2533955"/>
              <a:ext cx="391160" cy="226060"/>
            </a:xfrm>
            <a:custGeom>
              <a:avLst/>
              <a:gdLst/>
              <a:ahLst/>
              <a:cxnLst/>
              <a:rect l="l" t="t" r="r" b="b"/>
              <a:pathLst>
                <a:path w="391160" h="226060">
                  <a:moveTo>
                    <a:pt x="0" y="0"/>
                  </a:moveTo>
                  <a:lnTo>
                    <a:pt x="382718" y="221213"/>
                  </a:lnTo>
                  <a:lnTo>
                    <a:pt x="390964" y="22597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602006" y="2731321"/>
              <a:ext cx="79375" cy="66675"/>
            </a:xfrm>
            <a:custGeom>
              <a:avLst/>
              <a:gdLst/>
              <a:ahLst/>
              <a:cxnLst/>
              <a:rect l="l" t="t" r="r" b="b"/>
              <a:pathLst>
                <a:path w="79375" h="66675">
                  <a:moveTo>
                    <a:pt x="35526" y="0"/>
                  </a:moveTo>
                  <a:lnTo>
                    <a:pt x="0" y="61465"/>
                  </a:lnTo>
                  <a:lnTo>
                    <a:pt x="79227" y="66259"/>
                  </a:lnTo>
                  <a:lnTo>
                    <a:pt x="355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2320381" y="2299850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252082" y="2308818"/>
            <a:ext cx="254635" cy="217804"/>
          </a:xfrm>
          <a:custGeom>
            <a:avLst/>
            <a:gdLst/>
            <a:ahLst/>
            <a:cxnLst/>
            <a:rect l="l" t="t" r="r" b="b"/>
            <a:pathLst>
              <a:path w="254635" h="217805">
                <a:moveTo>
                  <a:pt x="216826" y="31843"/>
                </a:moveTo>
                <a:lnTo>
                  <a:pt x="244727" y="67809"/>
                </a:lnTo>
                <a:lnTo>
                  <a:pt x="254027" y="108720"/>
                </a:lnTo>
                <a:lnTo>
                  <a:pt x="244727" y="149632"/>
                </a:lnTo>
                <a:lnTo>
                  <a:pt x="216826" y="185598"/>
                </a:lnTo>
                <a:lnTo>
                  <a:pt x="174809" y="209480"/>
                </a:lnTo>
                <a:lnTo>
                  <a:pt x="127013" y="217441"/>
                </a:lnTo>
                <a:lnTo>
                  <a:pt x="79218" y="209480"/>
                </a:lnTo>
                <a:lnTo>
                  <a:pt x="37201" y="185598"/>
                </a:lnTo>
                <a:lnTo>
                  <a:pt x="9300" y="149632"/>
                </a:lnTo>
                <a:lnTo>
                  <a:pt x="0" y="108720"/>
                </a:lnTo>
                <a:lnTo>
                  <a:pt x="9300" y="67809"/>
                </a:lnTo>
                <a:lnTo>
                  <a:pt x="37201" y="31843"/>
                </a:lnTo>
                <a:lnTo>
                  <a:pt x="79218" y="7960"/>
                </a:lnTo>
                <a:lnTo>
                  <a:pt x="127013" y="0"/>
                </a:lnTo>
                <a:lnTo>
                  <a:pt x="174809" y="7960"/>
                </a:lnTo>
                <a:lnTo>
                  <a:pt x="216826" y="3184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6009553" y="3535230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5076022" y="3548814"/>
            <a:ext cx="1170940" cy="797560"/>
            <a:chOff x="5076022" y="3548814"/>
            <a:chExt cx="1170940" cy="797560"/>
          </a:xfrm>
        </p:grpSpPr>
        <p:sp>
          <p:nvSpPr>
            <p:cNvPr id="76" name="object 76"/>
            <p:cNvSpPr/>
            <p:nvPr/>
          </p:nvSpPr>
          <p:spPr>
            <a:xfrm>
              <a:off x="5962422" y="3561514"/>
              <a:ext cx="271780" cy="200660"/>
            </a:xfrm>
            <a:custGeom>
              <a:avLst/>
              <a:gdLst/>
              <a:ahLst/>
              <a:cxnLst/>
              <a:rect l="l" t="t" r="r" b="b"/>
              <a:pathLst>
                <a:path w="271779" h="200660">
                  <a:moveTo>
                    <a:pt x="231608" y="29307"/>
                  </a:moveTo>
                  <a:lnTo>
                    <a:pt x="261411" y="62408"/>
                  </a:lnTo>
                  <a:lnTo>
                    <a:pt x="271345" y="100061"/>
                  </a:lnTo>
                  <a:lnTo>
                    <a:pt x="261411" y="137715"/>
                  </a:lnTo>
                  <a:lnTo>
                    <a:pt x="231608" y="170816"/>
                  </a:lnTo>
                  <a:lnTo>
                    <a:pt x="186726" y="192796"/>
                  </a:lnTo>
                  <a:lnTo>
                    <a:pt x="135672" y="200123"/>
                  </a:lnTo>
                  <a:lnTo>
                    <a:pt x="84619" y="192796"/>
                  </a:lnTo>
                  <a:lnTo>
                    <a:pt x="39737" y="170816"/>
                  </a:lnTo>
                  <a:lnTo>
                    <a:pt x="9934" y="137715"/>
                  </a:lnTo>
                  <a:lnTo>
                    <a:pt x="0" y="100061"/>
                  </a:lnTo>
                  <a:lnTo>
                    <a:pt x="9934" y="62408"/>
                  </a:lnTo>
                  <a:lnTo>
                    <a:pt x="39737" y="29307"/>
                  </a:lnTo>
                  <a:lnTo>
                    <a:pt x="84619" y="7326"/>
                  </a:lnTo>
                  <a:lnTo>
                    <a:pt x="135672" y="0"/>
                  </a:lnTo>
                  <a:lnTo>
                    <a:pt x="186726" y="7326"/>
                  </a:lnTo>
                  <a:lnTo>
                    <a:pt x="231608" y="2930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088722" y="4302358"/>
              <a:ext cx="799465" cy="0"/>
            </a:xfrm>
            <a:custGeom>
              <a:avLst/>
              <a:gdLst/>
              <a:ahLst/>
              <a:cxnLst/>
              <a:rect l="l" t="t" r="r" b="b"/>
              <a:pathLst>
                <a:path w="799464" h="0">
                  <a:moveTo>
                    <a:pt x="0" y="0"/>
                  </a:moveTo>
                  <a:lnTo>
                    <a:pt x="786710" y="0"/>
                  </a:lnTo>
                  <a:lnTo>
                    <a:pt x="79941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5892366" y="4258670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29">
                  <a:moveTo>
                    <a:pt x="0" y="0"/>
                  </a:moveTo>
                  <a:lnTo>
                    <a:pt x="0" y="87376"/>
                  </a:lnTo>
                  <a:lnTo>
                    <a:pt x="87375" y="43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4866429" y="4254164"/>
            <a:ext cx="294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Arial"/>
                <a:cs typeface="Arial"/>
              </a:rPr>
              <a:t>Disk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866429" y="4393864"/>
            <a:ext cx="548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interrupt</a:t>
            </a:r>
            <a:endParaRPr sz="1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262865" y="4031691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215736" y="4054126"/>
            <a:ext cx="256540" cy="200660"/>
          </a:xfrm>
          <a:custGeom>
            <a:avLst/>
            <a:gdLst/>
            <a:ahLst/>
            <a:cxnLst/>
            <a:rect l="l" t="t" r="r" b="b"/>
            <a:pathLst>
              <a:path w="256539" h="200660">
                <a:moveTo>
                  <a:pt x="218467" y="29307"/>
                </a:moveTo>
                <a:lnTo>
                  <a:pt x="246579" y="62408"/>
                </a:lnTo>
                <a:lnTo>
                  <a:pt x="255950" y="100061"/>
                </a:lnTo>
                <a:lnTo>
                  <a:pt x="246579" y="137715"/>
                </a:lnTo>
                <a:lnTo>
                  <a:pt x="218467" y="170816"/>
                </a:lnTo>
                <a:lnTo>
                  <a:pt x="176132" y="192796"/>
                </a:lnTo>
                <a:lnTo>
                  <a:pt x="127975" y="200123"/>
                </a:lnTo>
                <a:lnTo>
                  <a:pt x="79817" y="192796"/>
                </a:lnTo>
                <a:lnTo>
                  <a:pt x="37483" y="170816"/>
                </a:lnTo>
                <a:lnTo>
                  <a:pt x="9370" y="137715"/>
                </a:lnTo>
                <a:lnTo>
                  <a:pt x="0" y="100061"/>
                </a:lnTo>
                <a:lnTo>
                  <a:pt x="9370" y="62408"/>
                </a:lnTo>
                <a:lnTo>
                  <a:pt x="37483" y="29307"/>
                </a:lnTo>
                <a:lnTo>
                  <a:pt x="79817" y="7326"/>
                </a:lnTo>
                <a:lnTo>
                  <a:pt x="127975" y="0"/>
                </a:lnTo>
                <a:lnTo>
                  <a:pt x="176132" y="7326"/>
                </a:lnTo>
                <a:lnTo>
                  <a:pt x="218467" y="2930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5896010" y="4878368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835408" y="4905904"/>
            <a:ext cx="290830" cy="211454"/>
          </a:xfrm>
          <a:custGeom>
            <a:avLst/>
            <a:gdLst/>
            <a:ahLst/>
            <a:cxnLst/>
            <a:rect l="l" t="t" r="r" b="b"/>
            <a:pathLst>
              <a:path w="290829" h="211454">
                <a:moveTo>
                  <a:pt x="248035" y="30028"/>
                </a:moveTo>
                <a:lnTo>
                  <a:pt x="279952" y="65357"/>
                </a:lnTo>
                <a:lnTo>
                  <a:pt x="290591" y="105545"/>
                </a:lnTo>
                <a:lnTo>
                  <a:pt x="279952" y="145733"/>
                </a:lnTo>
                <a:lnTo>
                  <a:pt x="248035" y="181062"/>
                </a:lnTo>
                <a:lnTo>
                  <a:pt x="210323" y="201082"/>
                </a:lnTo>
                <a:lnTo>
                  <a:pt x="167535" y="211091"/>
                </a:lnTo>
                <a:lnTo>
                  <a:pt x="123055" y="211091"/>
                </a:lnTo>
                <a:lnTo>
                  <a:pt x="80267" y="201082"/>
                </a:lnTo>
                <a:lnTo>
                  <a:pt x="42556" y="181062"/>
                </a:lnTo>
                <a:lnTo>
                  <a:pt x="10639" y="145733"/>
                </a:lnTo>
                <a:lnTo>
                  <a:pt x="0" y="105545"/>
                </a:lnTo>
                <a:lnTo>
                  <a:pt x="10639" y="65357"/>
                </a:lnTo>
                <a:lnTo>
                  <a:pt x="42556" y="30028"/>
                </a:lnTo>
                <a:lnTo>
                  <a:pt x="80267" y="10009"/>
                </a:lnTo>
                <a:lnTo>
                  <a:pt x="123055" y="0"/>
                </a:lnTo>
                <a:lnTo>
                  <a:pt x="167535" y="0"/>
                </a:lnTo>
                <a:lnTo>
                  <a:pt x="210323" y="10009"/>
                </a:lnTo>
                <a:lnTo>
                  <a:pt x="248035" y="300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5995909" y="1734115"/>
            <a:ext cx="190753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0489">
              <a:lnSpc>
                <a:spcPts val="1305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  <a:p>
            <a:pPr algn="r" marR="5080">
              <a:lnSpc>
                <a:spcPts val="1305"/>
              </a:lnSpc>
              <a:tabLst>
                <a:tab pos="346075" algn="l"/>
                <a:tab pos="615315" algn="l"/>
              </a:tabLst>
            </a:pPr>
            <a:r>
              <a:rPr dirty="0" u="heavy" sz="11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1100" b="1">
                <a:latin typeface="Arial"/>
                <a:cs typeface="Arial"/>
              </a:rPr>
              <a:t>	</a:t>
            </a:r>
            <a:r>
              <a:rPr dirty="0" sz="1100" b="1">
                <a:latin typeface="Arial"/>
                <a:cs typeface="Arial"/>
              </a:rPr>
              <a:t>Program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to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service</a:t>
            </a:r>
            <a:endParaRPr sz="1100">
              <a:latin typeface="Arial"/>
              <a:cs typeface="Arial"/>
            </a:endParaRPr>
          </a:p>
          <a:p>
            <a:pPr algn="r" marR="33020">
              <a:lnSpc>
                <a:spcPct val="100000"/>
              </a:lnSpc>
              <a:spcBef>
                <a:spcPts val="390"/>
              </a:spcBef>
            </a:pPr>
            <a:r>
              <a:rPr dirty="0" sz="1100" spc="-5" b="1">
                <a:latin typeface="Arial"/>
                <a:cs typeface="Arial"/>
              </a:rPr>
              <a:t>magnetic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disk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6020927" y="1741928"/>
            <a:ext cx="2569210" cy="718185"/>
            <a:chOff x="6020927" y="1741928"/>
            <a:chExt cx="2569210" cy="718185"/>
          </a:xfrm>
        </p:grpSpPr>
        <p:sp>
          <p:nvSpPr>
            <p:cNvPr id="87" name="object 87"/>
            <p:cNvSpPr/>
            <p:nvPr/>
          </p:nvSpPr>
          <p:spPr>
            <a:xfrm>
              <a:off x="6033627" y="1754628"/>
              <a:ext cx="254635" cy="213995"/>
            </a:xfrm>
            <a:custGeom>
              <a:avLst/>
              <a:gdLst/>
              <a:ahLst/>
              <a:cxnLst/>
              <a:rect l="l" t="t" r="r" b="b"/>
              <a:pathLst>
                <a:path w="254635" h="213994">
                  <a:moveTo>
                    <a:pt x="216826" y="31280"/>
                  </a:moveTo>
                  <a:lnTo>
                    <a:pt x="244727" y="66609"/>
                  </a:lnTo>
                  <a:lnTo>
                    <a:pt x="254027" y="106796"/>
                  </a:lnTo>
                  <a:lnTo>
                    <a:pt x="244727" y="146984"/>
                  </a:lnTo>
                  <a:lnTo>
                    <a:pt x="216826" y="182313"/>
                  </a:lnTo>
                  <a:lnTo>
                    <a:pt x="174809" y="205773"/>
                  </a:lnTo>
                  <a:lnTo>
                    <a:pt x="127013" y="213594"/>
                  </a:lnTo>
                  <a:lnTo>
                    <a:pt x="79218" y="205773"/>
                  </a:lnTo>
                  <a:lnTo>
                    <a:pt x="37201" y="182313"/>
                  </a:lnTo>
                  <a:lnTo>
                    <a:pt x="9300" y="146984"/>
                  </a:lnTo>
                  <a:lnTo>
                    <a:pt x="0" y="106796"/>
                  </a:lnTo>
                  <a:lnTo>
                    <a:pt x="9300" y="66609"/>
                  </a:lnTo>
                  <a:lnTo>
                    <a:pt x="37201" y="31280"/>
                  </a:lnTo>
                  <a:lnTo>
                    <a:pt x="79218" y="7820"/>
                  </a:lnTo>
                  <a:lnTo>
                    <a:pt x="127013" y="0"/>
                  </a:lnTo>
                  <a:lnTo>
                    <a:pt x="174809" y="7820"/>
                  </a:lnTo>
                  <a:lnTo>
                    <a:pt x="216826" y="312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591717" y="2364620"/>
              <a:ext cx="1991995" cy="88900"/>
            </a:xfrm>
            <a:custGeom>
              <a:avLst/>
              <a:gdLst/>
              <a:ahLst/>
              <a:cxnLst/>
              <a:rect l="l" t="t" r="r" b="b"/>
              <a:pathLst>
                <a:path w="1991995" h="88900">
                  <a:moveTo>
                    <a:pt x="0" y="0"/>
                  </a:moveTo>
                  <a:lnTo>
                    <a:pt x="1991807" y="0"/>
                  </a:lnTo>
                  <a:lnTo>
                    <a:pt x="1991807" y="88516"/>
                  </a:lnTo>
                  <a:lnTo>
                    <a:pt x="0" y="885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6511662" y="1734115"/>
            <a:ext cx="21539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0585" algn="l"/>
              </a:tabLst>
            </a:pPr>
            <a:r>
              <a:rPr dirty="0" u="heavy" sz="11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1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926087" y="2796311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890503" y="2818747"/>
            <a:ext cx="254635" cy="217804"/>
          </a:xfrm>
          <a:custGeom>
            <a:avLst/>
            <a:gdLst/>
            <a:ahLst/>
            <a:cxnLst/>
            <a:rect l="l" t="t" r="r" b="b"/>
            <a:pathLst>
              <a:path w="254635" h="217805">
                <a:moveTo>
                  <a:pt x="216826" y="31843"/>
                </a:moveTo>
                <a:lnTo>
                  <a:pt x="244727" y="67809"/>
                </a:lnTo>
                <a:lnTo>
                  <a:pt x="254027" y="108720"/>
                </a:lnTo>
                <a:lnTo>
                  <a:pt x="244727" y="149632"/>
                </a:lnTo>
                <a:lnTo>
                  <a:pt x="216826" y="185598"/>
                </a:lnTo>
                <a:lnTo>
                  <a:pt x="174809" y="209480"/>
                </a:lnTo>
                <a:lnTo>
                  <a:pt x="127013" y="217441"/>
                </a:lnTo>
                <a:lnTo>
                  <a:pt x="79218" y="209480"/>
                </a:lnTo>
                <a:lnTo>
                  <a:pt x="37201" y="185598"/>
                </a:lnTo>
                <a:lnTo>
                  <a:pt x="9300" y="149632"/>
                </a:lnTo>
                <a:lnTo>
                  <a:pt x="0" y="108720"/>
                </a:lnTo>
                <a:lnTo>
                  <a:pt x="9300" y="67809"/>
                </a:lnTo>
                <a:lnTo>
                  <a:pt x="37201" y="31843"/>
                </a:lnTo>
                <a:lnTo>
                  <a:pt x="79218" y="7960"/>
                </a:lnTo>
                <a:lnTo>
                  <a:pt x="127013" y="0"/>
                </a:lnTo>
                <a:lnTo>
                  <a:pt x="174809" y="7960"/>
                </a:lnTo>
                <a:lnTo>
                  <a:pt x="216826" y="3184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6452176" y="4939945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6386573" y="4586571"/>
            <a:ext cx="2209165" cy="622300"/>
            <a:chOff x="6386573" y="4586571"/>
            <a:chExt cx="2209165" cy="622300"/>
          </a:xfrm>
        </p:grpSpPr>
        <p:sp>
          <p:nvSpPr>
            <p:cNvPr id="94" name="object 94"/>
            <p:cNvSpPr/>
            <p:nvPr/>
          </p:nvSpPr>
          <p:spPr>
            <a:xfrm>
              <a:off x="6572473" y="4592921"/>
              <a:ext cx="2017395" cy="158115"/>
            </a:xfrm>
            <a:custGeom>
              <a:avLst/>
              <a:gdLst/>
              <a:ahLst/>
              <a:cxnLst/>
              <a:rect l="l" t="t" r="r" b="b"/>
              <a:pathLst>
                <a:path w="2017395" h="158114">
                  <a:moveTo>
                    <a:pt x="0" y="0"/>
                  </a:moveTo>
                  <a:lnTo>
                    <a:pt x="2016824" y="0"/>
                  </a:lnTo>
                  <a:lnTo>
                    <a:pt x="2016824" y="157789"/>
                  </a:lnTo>
                  <a:lnTo>
                    <a:pt x="0" y="15778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6399273" y="4950365"/>
              <a:ext cx="271780" cy="245745"/>
            </a:xfrm>
            <a:custGeom>
              <a:avLst/>
              <a:gdLst/>
              <a:ahLst/>
              <a:cxnLst/>
              <a:rect l="l" t="t" r="r" b="b"/>
              <a:pathLst>
                <a:path w="271779" h="245745">
                  <a:moveTo>
                    <a:pt x="231610" y="34898"/>
                  </a:moveTo>
                  <a:lnTo>
                    <a:pt x="261413" y="75956"/>
                  </a:lnTo>
                  <a:lnTo>
                    <a:pt x="271348" y="122661"/>
                  </a:lnTo>
                  <a:lnTo>
                    <a:pt x="261413" y="169365"/>
                  </a:lnTo>
                  <a:lnTo>
                    <a:pt x="231610" y="210423"/>
                  </a:lnTo>
                  <a:lnTo>
                    <a:pt x="196396" y="233689"/>
                  </a:lnTo>
                  <a:lnTo>
                    <a:pt x="156441" y="245322"/>
                  </a:lnTo>
                  <a:lnTo>
                    <a:pt x="114906" y="245322"/>
                  </a:lnTo>
                  <a:lnTo>
                    <a:pt x="74952" y="233689"/>
                  </a:lnTo>
                  <a:lnTo>
                    <a:pt x="39738" y="210423"/>
                  </a:lnTo>
                  <a:lnTo>
                    <a:pt x="9934" y="169365"/>
                  </a:lnTo>
                  <a:lnTo>
                    <a:pt x="0" y="122661"/>
                  </a:lnTo>
                  <a:lnTo>
                    <a:pt x="9934" y="75956"/>
                  </a:lnTo>
                  <a:lnTo>
                    <a:pt x="39738" y="34898"/>
                  </a:lnTo>
                  <a:lnTo>
                    <a:pt x="74952" y="11632"/>
                  </a:lnTo>
                  <a:lnTo>
                    <a:pt x="114906" y="0"/>
                  </a:lnTo>
                  <a:lnTo>
                    <a:pt x="156441" y="0"/>
                  </a:lnTo>
                  <a:lnTo>
                    <a:pt x="196396" y="11632"/>
                  </a:lnTo>
                  <a:lnTo>
                    <a:pt x="231610" y="34898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7058379" y="4924550"/>
            <a:ext cx="1809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038285" y="4918124"/>
            <a:ext cx="340995" cy="279400"/>
          </a:xfrm>
          <a:custGeom>
            <a:avLst/>
            <a:gdLst/>
            <a:ahLst/>
            <a:cxnLst/>
            <a:rect l="l" t="t" r="r" b="b"/>
            <a:pathLst>
              <a:path w="340995" h="279400">
                <a:moveTo>
                  <a:pt x="292010" y="40861"/>
                </a:moveTo>
                <a:lnTo>
                  <a:pt x="324297" y="77071"/>
                </a:lnTo>
                <a:lnTo>
                  <a:pt x="340440" y="118155"/>
                </a:lnTo>
                <a:lnTo>
                  <a:pt x="340440" y="160864"/>
                </a:lnTo>
                <a:lnTo>
                  <a:pt x="324297" y="201948"/>
                </a:lnTo>
                <a:lnTo>
                  <a:pt x="292010" y="238157"/>
                </a:lnTo>
                <a:lnTo>
                  <a:pt x="255283" y="260858"/>
                </a:lnTo>
                <a:lnTo>
                  <a:pt x="213912" y="274479"/>
                </a:lnTo>
                <a:lnTo>
                  <a:pt x="170220" y="279019"/>
                </a:lnTo>
                <a:lnTo>
                  <a:pt x="126527" y="274479"/>
                </a:lnTo>
                <a:lnTo>
                  <a:pt x="85156" y="260858"/>
                </a:lnTo>
                <a:lnTo>
                  <a:pt x="48429" y="238157"/>
                </a:lnTo>
                <a:lnTo>
                  <a:pt x="16143" y="201948"/>
                </a:lnTo>
                <a:lnTo>
                  <a:pt x="0" y="160864"/>
                </a:lnTo>
                <a:lnTo>
                  <a:pt x="0" y="118155"/>
                </a:lnTo>
                <a:lnTo>
                  <a:pt x="16143" y="77071"/>
                </a:lnTo>
                <a:lnTo>
                  <a:pt x="48429" y="40861"/>
                </a:lnTo>
                <a:lnTo>
                  <a:pt x="85156" y="18160"/>
                </a:lnTo>
                <a:lnTo>
                  <a:pt x="126527" y="4540"/>
                </a:lnTo>
                <a:lnTo>
                  <a:pt x="170220" y="0"/>
                </a:lnTo>
                <a:lnTo>
                  <a:pt x="213912" y="4540"/>
                </a:lnTo>
                <a:lnTo>
                  <a:pt x="255283" y="18160"/>
                </a:lnTo>
                <a:lnTo>
                  <a:pt x="292010" y="4086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2666782" y="3916234"/>
            <a:ext cx="1657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65" b="1"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2282088" y="2249956"/>
            <a:ext cx="4561205" cy="2983230"/>
            <a:chOff x="2282088" y="2249956"/>
            <a:chExt cx="4561205" cy="2983230"/>
          </a:xfrm>
        </p:grpSpPr>
        <p:sp>
          <p:nvSpPr>
            <p:cNvPr id="100" name="object 100"/>
            <p:cNvSpPr/>
            <p:nvPr/>
          </p:nvSpPr>
          <p:spPr>
            <a:xfrm>
              <a:off x="2644669" y="3911250"/>
              <a:ext cx="290830" cy="243840"/>
            </a:xfrm>
            <a:custGeom>
              <a:avLst/>
              <a:gdLst/>
              <a:ahLst/>
              <a:cxnLst/>
              <a:rect l="l" t="t" r="r" b="b"/>
              <a:pathLst>
                <a:path w="290830" h="243839">
                  <a:moveTo>
                    <a:pt x="248035" y="34627"/>
                  </a:moveTo>
                  <a:lnTo>
                    <a:pt x="279952" y="75367"/>
                  </a:lnTo>
                  <a:lnTo>
                    <a:pt x="290591" y="121709"/>
                  </a:lnTo>
                  <a:lnTo>
                    <a:pt x="279952" y="168052"/>
                  </a:lnTo>
                  <a:lnTo>
                    <a:pt x="248035" y="208791"/>
                  </a:lnTo>
                  <a:lnTo>
                    <a:pt x="210323" y="231877"/>
                  </a:lnTo>
                  <a:lnTo>
                    <a:pt x="167535" y="243419"/>
                  </a:lnTo>
                  <a:lnTo>
                    <a:pt x="123055" y="243419"/>
                  </a:lnTo>
                  <a:lnTo>
                    <a:pt x="80267" y="231877"/>
                  </a:lnTo>
                  <a:lnTo>
                    <a:pt x="42556" y="208791"/>
                  </a:lnTo>
                  <a:lnTo>
                    <a:pt x="10639" y="168052"/>
                  </a:lnTo>
                  <a:lnTo>
                    <a:pt x="0" y="121709"/>
                  </a:lnTo>
                  <a:lnTo>
                    <a:pt x="10639" y="75367"/>
                  </a:lnTo>
                  <a:lnTo>
                    <a:pt x="42556" y="34627"/>
                  </a:lnTo>
                  <a:lnTo>
                    <a:pt x="80267" y="11542"/>
                  </a:lnTo>
                  <a:lnTo>
                    <a:pt x="123055" y="0"/>
                  </a:lnTo>
                  <a:lnTo>
                    <a:pt x="167535" y="0"/>
                  </a:lnTo>
                  <a:lnTo>
                    <a:pt x="210323" y="11542"/>
                  </a:lnTo>
                  <a:lnTo>
                    <a:pt x="248035" y="3462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2294788" y="3580757"/>
              <a:ext cx="854710" cy="1016635"/>
            </a:xfrm>
            <a:custGeom>
              <a:avLst/>
              <a:gdLst/>
              <a:ahLst/>
              <a:cxnLst/>
              <a:rect l="l" t="t" r="r" b="b"/>
              <a:pathLst>
                <a:path w="854710" h="1016635">
                  <a:moveTo>
                    <a:pt x="250520" y="0"/>
                  </a:moveTo>
                  <a:lnTo>
                    <a:pt x="211211" y="29006"/>
                  </a:lnTo>
                  <a:lnTo>
                    <a:pt x="172778" y="58583"/>
                  </a:lnTo>
                  <a:lnTo>
                    <a:pt x="136099" y="89157"/>
                  </a:lnTo>
                  <a:lnTo>
                    <a:pt x="102050" y="121157"/>
                  </a:lnTo>
                  <a:lnTo>
                    <a:pt x="71508" y="155010"/>
                  </a:lnTo>
                  <a:lnTo>
                    <a:pt x="45351" y="191143"/>
                  </a:lnTo>
                  <a:lnTo>
                    <a:pt x="24454" y="229985"/>
                  </a:lnTo>
                  <a:lnTo>
                    <a:pt x="9695" y="271963"/>
                  </a:lnTo>
                  <a:lnTo>
                    <a:pt x="1950" y="317504"/>
                  </a:lnTo>
                  <a:lnTo>
                    <a:pt x="104" y="355738"/>
                  </a:lnTo>
                  <a:lnTo>
                    <a:pt x="601" y="398563"/>
                  </a:lnTo>
                  <a:lnTo>
                    <a:pt x="3614" y="444956"/>
                  </a:lnTo>
                  <a:lnTo>
                    <a:pt x="9315" y="493895"/>
                  </a:lnTo>
                  <a:lnTo>
                    <a:pt x="17876" y="544357"/>
                  </a:lnTo>
                  <a:lnTo>
                    <a:pt x="29470" y="595320"/>
                  </a:lnTo>
                  <a:lnTo>
                    <a:pt x="44270" y="645762"/>
                  </a:lnTo>
                  <a:lnTo>
                    <a:pt x="62448" y="694660"/>
                  </a:lnTo>
                  <a:lnTo>
                    <a:pt x="84178" y="740993"/>
                  </a:lnTo>
                  <a:lnTo>
                    <a:pt x="109631" y="783738"/>
                  </a:lnTo>
                  <a:lnTo>
                    <a:pt x="138980" y="821872"/>
                  </a:lnTo>
                  <a:lnTo>
                    <a:pt x="172398" y="854374"/>
                  </a:lnTo>
                  <a:lnTo>
                    <a:pt x="204745" y="878090"/>
                  </a:lnTo>
                  <a:lnTo>
                    <a:pt x="240726" y="899076"/>
                  </a:lnTo>
                  <a:lnTo>
                    <a:pt x="280062" y="917545"/>
                  </a:lnTo>
                  <a:lnTo>
                    <a:pt x="322472" y="933712"/>
                  </a:lnTo>
                  <a:lnTo>
                    <a:pt x="367678" y="947793"/>
                  </a:lnTo>
                  <a:lnTo>
                    <a:pt x="415399" y="960001"/>
                  </a:lnTo>
                  <a:lnTo>
                    <a:pt x="465356" y="970552"/>
                  </a:lnTo>
                  <a:lnTo>
                    <a:pt x="517270" y="979659"/>
                  </a:lnTo>
                  <a:lnTo>
                    <a:pt x="570862" y="987538"/>
                  </a:lnTo>
                  <a:lnTo>
                    <a:pt x="625851" y="994403"/>
                  </a:lnTo>
                  <a:lnTo>
                    <a:pt x="681958" y="1000468"/>
                  </a:lnTo>
                  <a:lnTo>
                    <a:pt x="738903" y="1005948"/>
                  </a:lnTo>
                  <a:lnTo>
                    <a:pt x="796408" y="1011058"/>
                  </a:lnTo>
                  <a:lnTo>
                    <a:pt x="854192" y="101601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4382448" y="4371631"/>
              <a:ext cx="1820545" cy="564515"/>
            </a:xfrm>
            <a:custGeom>
              <a:avLst/>
              <a:gdLst/>
              <a:ahLst/>
              <a:cxnLst/>
              <a:rect l="l" t="t" r="r" b="b"/>
              <a:pathLst>
                <a:path w="1820545" h="564514">
                  <a:moveTo>
                    <a:pt x="1820531" y="210648"/>
                  </a:moveTo>
                  <a:lnTo>
                    <a:pt x="1798312" y="256589"/>
                  </a:lnTo>
                  <a:lnTo>
                    <a:pt x="1775271" y="301847"/>
                  </a:lnTo>
                  <a:lnTo>
                    <a:pt x="1750296" y="345502"/>
                  </a:lnTo>
                  <a:lnTo>
                    <a:pt x="1722276" y="386632"/>
                  </a:lnTo>
                  <a:lnTo>
                    <a:pt x="1690101" y="424316"/>
                  </a:lnTo>
                  <a:lnTo>
                    <a:pt x="1652659" y="457633"/>
                  </a:lnTo>
                  <a:lnTo>
                    <a:pt x="1608841" y="485661"/>
                  </a:lnTo>
                  <a:lnTo>
                    <a:pt x="1569726" y="504066"/>
                  </a:lnTo>
                  <a:lnTo>
                    <a:pt x="1526430" y="520207"/>
                  </a:lnTo>
                  <a:lnTo>
                    <a:pt x="1479475" y="533989"/>
                  </a:lnTo>
                  <a:lnTo>
                    <a:pt x="1429383" y="545314"/>
                  </a:lnTo>
                  <a:lnTo>
                    <a:pt x="1376679" y="554087"/>
                  </a:lnTo>
                  <a:lnTo>
                    <a:pt x="1321884" y="560212"/>
                  </a:lnTo>
                  <a:lnTo>
                    <a:pt x="1265520" y="563591"/>
                  </a:lnTo>
                  <a:lnTo>
                    <a:pt x="1208111" y="564128"/>
                  </a:lnTo>
                  <a:lnTo>
                    <a:pt x="1150180" y="561729"/>
                  </a:lnTo>
                  <a:lnTo>
                    <a:pt x="1104424" y="557696"/>
                  </a:lnTo>
                  <a:lnTo>
                    <a:pt x="1054821" y="551570"/>
                  </a:lnTo>
                  <a:lnTo>
                    <a:pt x="1002328" y="543534"/>
                  </a:lnTo>
                  <a:lnTo>
                    <a:pt x="947899" y="533772"/>
                  </a:lnTo>
                  <a:lnTo>
                    <a:pt x="892489" y="522466"/>
                  </a:lnTo>
                  <a:lnTo>
                    <a:pt x="837055" y="509798"/>
                  </a:lnTo>
                  <a:lnTo>
                    <a:pt x="782553" y="495952"/>
                  </a:lnTo>
                  <a:lnTo>
                    <a:pt x="729937" y="481110"/>
                  </a:lnTo>
                  <a:lnTo>
                    <a:pt x="680163" y="465456"/>
                  </a:lnTo>
                  <a:lnTo>
                    <a:pt x="634186" y="449171"/>
                  </a:lnTo>
                  <a:lnTo>
                    <a:pt x="592963" y="432440"/>
                  </a:lnTo>
                  <a:lnTo>
                    <a:pt x="557449" y="415445"/>
                  </a:lnTo>
                  <a:lnTo>
                    <a:pt x="508384" y="382538"/>
                  </a:lnTo>
                  <a:lnTo>
                    <a:pt x="470510" y="343966"/>
                  </a:lnTo>
                  <a:lnTo>
                    <a:pt x="441482" y="302188"/>
                  </a:lnTo>
                  <a:lnTo>
                    <a:pt x="418956" y="259659"/>
                  </a:lnTo>
                  <a:lnTo>
                    <a:pt x="400585" y="218836"/>
                  </a:lnTo>
                  <a:lnTo>
                    <a:pt x="384024" y="182176"/>
                  </a:lnTo>
                  <a:lnTo>
                    <a:pt x="366928" y="152134"/>
                  </a:lnTo>
                  <a:lnTo>
                    <a:pt x="347744" y="113735"/>
                  </a:lnTo>
                  <a:lnTo>
                    <a:pt x="342231" y="86307"/>
                  </a:lnTo>
                  <a:lnTo>
                    <a:pt x="333190" y="65461"/>
                  </a:lnTo>
                  <a:lnTo>
                    <a:pt x="268042" y="35216"/>
                  </a:lnTo>
                  <a:lnTo>
                    <a:pt x="224234" y="25572"/>
                  </a:lnTo>
                  <a:lnTo>
                    <a:pt x="173761" y="17554"/>
                  </a:lnTo>
                  <a:lnTo>
                    <a:pt x="118389" y="10835"/>
                  </a:lnTo>
                  <a:lnTo>
                    <a:pt x="59880" y="509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4164986" y="2262656"/>
              <a:ext cx="2494280" cy="2091689"/>
            </a:xfrm>
            <a:custGeom>
              <a:avLst/>
              <a:gdLst/>
              <a:ahLst/>
              <a:cxnLst/>
              <a:rect l="l" t="t" r="r" b="b"/>
              <a:pathLst>
                <a:path w="2494279" h="2091689">
                  <a:moveTo>
                    <a:pt x="2494088" y="102224"/>
                  </a:moveTo>
                  <a:lnTo>
                    <a:pt x="2456482" y="57456"/>
                  </a:lnTo>
                  <a:lnTo>
                    <a:pt x="2384047" y="21685"/>
                  </a:lnTo>
                  <a:lnTo>
                    <a:pt x="2323884" y="9984"/>
                  </a:lnTo>
                  <a:lnTo>
                    <a:pt x="2241953" y="3906"/>
                  </a:lnTo>
                  <a:lnTo>
                    <a:pt x="2168658" y="1954"/>
                  </a:lnTo>
                  <a:lnTo>
                    <a:pt x="2125098" y="1095"/>
                  </a:lnTo>
                  <a:lnTo>
                    <a:pt x="2077752" y="431"/>
                  </a:lnTo>
                  <a:lnTo>
                    <a:pt x="2027238" y="53"/>
                  </a:lnTo>
                  <a:lnTo>
                    <a:pt x="1974171" y="51"/>
                  </a:lnTo>
                  <a:lnTo>
                    <a:pt x="1919169" y="512"/>
                  </a:lnTo>
                  <a:lnTo>
                    <a:pt x="1862849" y="1526"/>
                  </a:lnTo>
                  <a:lnTo>
                    <a:pt x="1805829" y="3183"/>
                  </a:lnTo>
                  <a:lnTo>
                    <a:pt x="1748724" y="5572"/>
                  </a:lnTo>
                  <a:lnTo>
                    <a:pt x="1692152" y="8782"/>
                  </a:lnTo>
                  <a:lnTo>
                    <a:pt x="1636729" y="12902"/>
                  </a:lnTo>
                  <a:lnTo>
                    <a:pt x="1583074" y="18022"/>
                  </a:lnTo>
                  <a:lnTo>
                    <a:pt x="1531802" y="24231"/>
                  </a:lnTo>
                  <a:lnTo>
                    <a:pt x="1483531" y="31618"/>
                  </a:lnTo>
                  <a:lnTo>
                    <a:pt x="1438877" y="40272"/>
                  </a:lnTo>
                  <a:lnTo>
                    <a:pt x="1398458" y="50283"/>
                  </a:lnTo>
                  <a:lnTo>
                    <a:pt x="1312434" y="84582"/>
                  </a:lnTo>
                  <a:lnTo>
                    <a:pt x="1268429" y="112561"/>
                  </a:lnTo>
                  <a:lnTo>
                    <a:pt x="1230230" y="144789"/>
                  </a:lnTo>
                  <a:lnTo>
                    <a:pt x="1197192" y="180380"/>
                  </a:lnTo>
                  <a:lnTo>
                    <a:pt x="1168670" y="218447"/>
                  </a:lnTo>
                  <a:lnTo>
                    <a:pt x="1144018" y="258106"/>
                  </a:lnTo>
                  <a:lnTo>
                    <a:pt x="1122592" y="298468"/>
                  </a:lnTo>
                  <a:lnTo>
                    <a:pt x="1103746" y="338647"/>
                  </a:lnTo>
                  <a:lnTo>
                    <a:pt x="1086835" y="377758"/>
                  </a:lnTo>
                  <a:lnTo>
                    <a:pt x="1071214" y="414913"/>
                  </a:lnTo>
                  <a:lnTo>
                    <a:pt x="1056239" y="449227"/>
                  </a:lnTo>
                  <a:lnTo>
                    <a:pt x="1038895" y="498529"/>
                  </a:lnTo>
                  <a:lnTo>
                    <a:pt x="1031524" y="544796"/>
                  </a:lnTo>
                  <a:lnTo>
                    <a:pt x="1031028" y="589242"/>
                  </a:lnTo>
                  <a:lnTo>
                    <a:pt x="1034306" y="633081"/>
                  </a:lnTo>
                  <a:lnTo>
                    <a:pt x="1038259" y="677527"/>
                  </a:lnTo>
                  <a:lnTo>
                    <a:pt x="1039789" y="723794"/>
                  </a:lnTo>
                  <a:lnTo>
                    <a:pt x="1035796" y="773096"/>
                  </a:lnTo>
                  <a:lnTo>
                    <a:pt x="1029287" y="817273"/>
                  </a:lnTo>
                  <a:lnTo>
                    <a:pt x="1022912" y="860841"/>
                  </a:lnTo>
                  <a:lnTo>
                    <a:pt x="1015951" y="904815"/>
                  </a:lnTo>
                  <a:lnTo>
                    <a:pt x="1007686" y="950212"/>
                  </a:lnTo>
                  <a:lnTo>
                    <a:pt x="997398" y="998049"/>
                  </a:lnTo>
                  <a:lnTo>
                    <a:pt x="984368" y="1049343"/>
                  </a:lnTo>
                  <a:lnTo>
                    <a:pt x="967878" y="1105110"/>
                  </a:lnTo>
                  <a:lnTo>
                    <a:pt x="947208" y="1166366"/>
                  </a:lnTo>
                  <a:lnTo>
                    <a:pt x="934031" y="1205149"/>
                  </a:lnTo>
                  <a:lnTo>
                    <a:pt x="920645" y="1247536"/>
                  </a:lnTo>
                  <a:lnTo>
                    <a:pt x="906843" y="1292882"/>
                  </a:lnTo>
                  <a:lnTo>
                    <a:pt x="892414" y="1340542"/>
                  </a:lnTo>
                  <a:lnTo>
                    <a:pt x="877151" y="1389871"/>
                  </a:lnTo>
                  <a:lnTo>
                    <a:pt x="860845" y="1440225"/>
                  </a:lnTo>
                  <a:lnTo>
                    <a:pt x="843288" y="1490958"/>
                  </a:lnTo>
                  <a:lnTo>
                    <a:pt x="824270" y="1541426"/>
                  </a:lnTo>
                  <a:lnTo>
                    <a:pt x="803583" y="1590983"/>
                  </a:lnTo>
                  <a:lnTo>
                    <a:pt x="781019" y="1638985"/>
                  </a:lnTo>
                  <a:lnTo>
                    <a:pt x="756369" y="1684786"/>
                  </a:lnTo>
                  <a:lnTo>
                    <a:pt x="729424" y="1727742"/>
                  </a:lnTo>
                  <a:lnTo>
                    <a:pt x="699976" y="1767208"/>
                  </a:lnTo>
                  <a:lnTo>
                    <a:pt x="667816" y="1802538"/>
                  </a:lnTo>
                  <a:lnTo>
                    <a:pt x="633386" y="1832492"/>
                  </a:lnTo>
                  <a:lnTo>
                    <a:pt x="593420" y="1860698"/>
                  </a:lnTo>
                  <a:lnTo>
                    <a:pt x="548863" y="1887207"/>
                  </a:lnTo>
                  <a:lnTo>
                    <a:pt x="500659" y="1912071"/>
                  </a:lnTo>
                  <a:lnTo>
                    <a:pt x="449753" y="1935342"/>
                  </a:lnTo>
                  <a:lnTo>
                    <a:pt x="397091" y="1957070"/>
                  </a:lnTo>
                  <a:lnTo>
                    <a:pt x="343617" y="1977308"/>
                  </a:lnTo>
                  <a:lnTo>
                    <a:pt x="290277" y="1996106"/>
                  </a:lnTo>
                  <a:lnTo>
                    <a:pt x="238015" y="2013516"/>
                  </a:lnTo>
                  <a:lnTo>
                    <a:pt x="187775" y="2029589"/>
                  </a:lnTo>
                  <a:lnTo>
                    <a:pt x="140504" y="2044378"/>
                  </a:lnTo>
                  <a:lnTo>
                    <a:pt x="97146" y="2057932"/>
                  </a:lnTo>
                  <a:lnTo>
                    <a:pt x="58646" y="2070304"/>
                  </a:lnTo>
                  <a:lnTo>
                    <a:pt x="25949" y="2081546"/>
                  </a:lnTo>
                  <a:lnTo>
                    <a:pt x="0" y="209170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4122648" y="4390875"/>
              <a:ext cx="2708275" cy="829310"/>
            </a:xfrm>
            <a:custGeom>
              <a:avLst/>
              <a:gdLst/>
              <a:ahLst/>
              <a:cxnLst/>
              <a:rect l="l" t="t" r="r" b="b"/>
              <a:pathLst>
                <a:path w="2708275" h="829310">
                  <a:moveTo>
                    <a:pt x="0" y="0"/>
                  </a:moveTo>
                  <a:lnTo>
                    <a:pt x="23340" y="31643"/>
                  </a:lnTo>
                  <a:lnTo>
                    <a:pt x="86691" y="79964"/>
                  </a:lnTo>
                  <a:lnTo>
                    <a:pt x="145394" y="115589"/>
                  </a:lnTo>
                  <a:lnTo>
                    <a:pt x="228527" y="161638"/>
                  </a:lnTo>
                  <a:lnTo>
                    <a:pt x="258046" y="177472"/>
                  </a:lnTo>
                  <a:lnTo>
                    <a:pt x="291001" y="195157"/>
                  </a:lnTo>
                  <a:lnTo>
                    <a:pt x="327093" y="214502"/>
                  </a:lnTo>
                  <a:lnTo>
                    <a:pt x="366020" y="235317"/>
                  </a:lnTo>
                  <a:lnTo>
                    <a:pt x="407482" y="257412"/>
                  </a:lnTo>
                  <a:lnTo>
                    <a:pt x="451179" y="280595"/>
                  </a:lnTo>
                  <a:lnTo>
                    <a:pt x="496809" y="304675"/>
                  </a:lnTo>
                  <a:lnTo>
                    <a:pt x="544072" y="329462"/>
                  </a:lnTo>
                  <a:lnTo>
                    <a:pt x="592668" y="354766"/>
                  </a:lnTo>
                  <a:lnTo>
                    <a:pt x="642296" y="380395"/>
                  </a:lnTo>
                  <a:lnTo>
                    <a:pt x="692655" y="406158"/>
                  </a:lnTo>
                  <a:lnTo>
                    <a:pt x="743445" y="431866"/>
                  </a:lnTo>
                  <a:lnTo>
                    <a:pt x="794365" y="457326"/>
                  </a:lnTo>
                  <a:lnTo>
                    <a:pt x="845114" y="482349"/>
                  </a:lnTo>
                  <a:lnTo>
                    <a:pt x="895393" y="506744"/>
                  </a:lnTo>
                  <a:lnTo>
                    <a:pt x="944899" y="530319"/>
                  </a:lnTo>
                  <a:lnTo>
                    <a:pt x="993334" y="552885"/>
                  </a:lnTo>
                  <a:lnTo>
                    <a:pt x="1040395" y="574250"/>
                  </a:lnTo>
                  <a:lnTo>
                    <a:pt x="1085783" y="594224"/>
                  </a:lnTo>
                  <a:lnTo>
                    <a:pt x="1129197" y="612616"/>
                  </a:lnTo>
                  <a:lnTo>
                    <a:pt x="1170336" y="629235"/>
                  </a:lnTo>
                  <a:lnTo>
                    <a:pt x="1226340" y="650436"/>
                  </a:lnTo>
                  <a:lnTo>
                    <a:pt x="1282455" y="670200"/>
                  </a:lnTo>
                  <a:lnTo>
                    <a:pt x="1338421" y="688579"/>
                  </a:lnTo>
                  <a:lnTo>
                    <a:pt x="1393982" y="705624"/>
                  </a:lnTo>
                  <a:lnTo>
                    <a:pt x="1448878" y="721386"/>
                  </a:lnTo>
                  <a:lnTo>
                    <a:pt x="1502850" y="735916"/>
                  </a:lnTo>
                  <a:lnTo>
                    <a:pt x="1555641" y="749266"/>
                  </a:lnTo>
                  <a:lnTo>
                    <a:pt x="1606991" y="761488"/>
                  </a:lnTo>
                  <a:lnTo>
                    <a:pt x="1656643" y="772631"/>
                  </a:lnTo>
                  <a:lnTo>
                    <a:pt x="1704336" y="782749"/>
                  </a:lnTo>
                  <a:lnTo>
                    <a:pt x="1749814" y="791891"/>
                  </a:lnTo>
                  <a:lnTo>
                    <a:pt x="1792817" y="800110"/>
                  </a:lnTo>
                  <a:lnTo>
                    <a:pt x="1833087" y="807456"/>
                  </a:lnTo>
                  <a:lnTo>
                    <a:pt x="1904394" y="819737"/>
                  </a:lnTo>
                  <a:lnTo>
                    <a:pt x="1985666" y="829297"/>
                  </a:lnTo>
                  <a:lnTo>
                    <a:pt x="2041565" y="827865"/>
                  </a:lnTo>
                  <a:lnTo>
                    <a:pt x="2081066" y="818768"/>
                  </a:lnTo>
                  <a:lnTo>
                    <a:pt x="2146771" y="790873"/>
                  </a:lnTo>
                  <a:lnTo>
                    <a:pt x="2187672" y="770488"/>
                  </a:lnTo>
                  <a:lnTo>
                    <a:pt x="2219484" y="744691"/>
                  </a:lnTo>
                  <a:lnTo>
                    <a:pt x="2246103" y="714564"/>
                  </a:lnTo>
                  <a:lnTo>
                    <a:pt x="2271422" y="681190"/>
                  </a:lnTo>
                  <a:lnTo>
                    <a:pt x="2297499" y="644659"/>
                  </a:lnTo>
                  <a:lnTo>
                    <a:pt x="2322494" y="603979"/>
                  </a:lnTo>
                  <a:lnTo>
                    <a:pt x="2344460" y="558608"/>
                  </a:lnTo>
                  <a:lnTo>
                    <a:pt x="2361448" y="508006"/>
                  </a:lnTo>
                  <a:lnTo>
                    <a:pt x="2369370" y="460161"/>
                  </a:lnTo>
                  <a:lnTo>
                    <a:pt x="2372750" y="405573"/>
                  </a:lnTo>
                  <a:lnTo>
                    <a:pt x="2374246" y="349508"/>
                  </a:lnTo>
                  <a:lnTo>
                    <a:pt x="2376517" y="297230"/>
                  </a:lnTo>
                  <a:lnTo>
                    <a:pt x="2382224" y="254003"/>
                  </a:lnTo>
                  <a:lnTo>
                    <a:pt x="2390014" y="214044"/>
                  </a:lnTo>
                  <a:lnTo>
                    <a:pt x="2413386" y="160105"/>
                  </a:lnTo>
                  <a:lnTo>
                    <a:pt x="2483218" y="122752"/>
                  </a:lnTo>
                  <a:lnTo>
                    <a:pt x="2531195" y="109637"/>
                  </a:lnTo>
                  <a:lnTo>
                    <a:pt x="2586153" y="98645"/>
                  </a:lnTo>
                  <a:lnTo>
                    <a:pt x="2645764" y="89224"/>
                  </a:lnTo>
                  <a:lnTo>
                    <a:pt x="2707702" y="8081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2580093" y="3607697"/>
              <a:ext cx="963294" cy="989330"/>
            </a:xfrm>
            <a:custGeom>
              <a:avLst/>
              <a:gdLst/>
              <a:ahLst/>
              <a:cxnLst/>
              <a:rect l="l" t="t" r="r" b="b"/>
              <a:pathLst>
                <a:path w="963295" h="989329">
                  <a:moveTo>
                    <a:pt x="963294" y="989073"/>
                  </a:moveTo>
                  <a:lnTo>
                    <a:pt x="906282" y="981061"/>
                  </a:lnTo>
                  <a:lnTo>
                    <a:pt x="849512" y="973033"/>
                  </a:lnTo>
                  <a:lnTo>
                    <a:pt x="793227" y="964915"/>
                  </a:lnTo>
                  <a:lnTo>
                    <a:pt x="737670" y="956633"/>
                  </a:lnTo>
                  <a:lnTo>
                    <a:pt x="683084" y="948113"/>
                  </a:lnTo>
                  <a:lnTo>
                    <a:pt x="629710" y="939282"/>
                  </a:lnTo>
                  <a:lnTo>
                    <a:pt x="577792" y="930066"/>
                  </a:lnTo>
                  <a:lnTo>
                    <a:pt x="527571" y="920391"/>
                  </a:lnTo>
                  <a:lnTo>
                    <a:pt x="479291" y="910184"/>
                  </a:lnTo>
                  <a:lnTo>
                    <a:pt x="433195" y="899370"/>
                  </a:lnTo>
                  <a:lnTo>
                    <a:pt x="389524" y="887877"/>
                  </a:lnTo>
                  <a:lnTo>
                    <a:pt x="348521" y="875630"/>
                  </a:lnTo>
                  <a:lnTo>
                    <a:pt x="310429" y="862555"/>
                  </a:lnTo>
                  <a:lnTo>
                    <a:pt x="222132" y="821480"/>
                  </a:lnTo>
                  <a:lnTo>
                    <a:pt x="177728" y="791241"/>
                  </a:lnTo>
                  <a:lnTo>
                    <a:pt x="141067" y="758587"/>
                  </a:lnTo>
                  <a:lnTo>
                    <a:pt x="110936" y="724243"/>
                  </a:lnTo>
                  <a:lnTo>
                    <a:pt x="86119" y="688933"/>
                  </a:lnTo>
                  <a:lnTo>
                    <a:pt x="65406" y="653382"/>
                  </a:lnTo>
                  <a:lnTo>
                    <a:pt x="47581" y="618313"/>
                  </a:lnTo>
                  <a:lnTo>
                    <a:pt x="13969" y="540301"/>
                  </a:lnTo>
                  <a:lnTo>
                    <a:pt x="3492" y="495993"/>
                  </a:lnTo>
                  <a:lnTo>
                    <a:pt x="0" y="451686"/>
                  </a:lnTo>
                  <a:lnTo>
                    <a:pt x="3492" y="407534"/>
                  </a:lnTo>
                  <a:lnTo>
                    <a:pt x="13969" y="363695"/>
                  </a:lnTo>
                  <a:lnTo>
                    <a:pt x="31431" y="320324"/>
                  </a:lnTo>
                  <a:lnTo>
                    <a:pt x="53770" y="282035"/>
                  </a:lnTo>
                  <a:lnTo>
                    <a:pt x="83654" y="242009"/>
                  </a:lnTo>
                  <a:lnTo>
                    <a:pt x="119275" y="201720"/>
                  </a:lnTo>
                  <a:lnTo>
                    <a:pt x="158819" y="162644"/>
                  </a:lnTo>
                  <a:lnTo>
                    <a:pt x="200477" y="126255"/>
                  </a:lnTo>
                  <a:lnTo>
                    <a:pt x="242436" y="94028"/>
                  </a:lnTo>
                  <a:lnTo>
                    <a:pt x="282886" y="67436"/>
                  </a:lnTo>
                  <a:lnTo>
                    <a:pt x="329281" y="43969"/>
                  </a:lnTo>
                  <a:lnTo>
                    <a:pt x="377114" y="27057"/>
                  </a:lnTo>
                  <a:lnTo>
                    <a:pt x="426179" y="15454"/>
                  </a:lnTo>
                  <a:lnTo>
                    <a:pt x="476271" y="7909"/>
                  </a:lnTo>
                  <a:lnTo>
                    <a:pt x="527185" y="3174"/>
                  </a:lnTo>
                  <a:lnTo>
                    <a:pt x="57871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/>
          <p:cNvSpPr txBox="1"/>
          <p:nvPr/>
        </p:nvSpPr>
        <p:spPr>
          <a:xfrm>
            <a:off x="1841019" y="3006169"/>
            <a:ext cx="572770" cy="39179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290"/>
              </a:spcBef>
            </a:pPr>
            <a:r>
              <a:rPr dirty="0" sz="1100" b="1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  <a:tabLst>
                <a:tab pos="559435" algn="l"/>
              </a:tabLst>
            </a:pPr>
            <a:r>
              <a:rPr dirty="0" u="heavy" sz="1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993" y="705566"/>
            <a:ext cx="428371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Times New Roman"/>
                <a:cs typeface="Times New Roman"/>
              </a:rPr>
              <a:t>Initial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and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Final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Operations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695" y="1815762"/>
            <a:ext cx="8750300" cy="67627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 marR="5080">
              <a:lnSpc>
                <a:spcPts val="2360"/>
              </a:lnSpc>
              <a:spcBef>
                <a:spcPts val="509"/>
              </a:spcBef>
            </a:pPr>
            <a:r>
              <a:rPr dirty="0" sz="2300" spc="-10" b="1">
                <a:latin typeface="Calibri"/>
                <a:cs typeface="Calibri"/>
              </a:rPr>
              <a:t>Each</a:t>
            </a:r>
            <a:r>
              <a:rPr dirty="0" sz="2300" b="1">
                <a:latin typeface="Calibri"/>
                <a:cs typeface="Calibri"/>
              </a:rPr>
              <a:t> </a:t>
            </a:r>
            <a:r>
              <a:rPr dirty="0" sz="2300" spc="-10" b="1">
                <a:latin typeface="Calibri"/>
                <a:cs typeface="Calibri"/>
              </a:rPr>
              <a:t>interrupt</a:t>
            </a:r>
            <a:r>
              <a:rPr dirty="0" sz="2300" b="1">
                <a:latin typeface="Calibri"/>
                <a:cs typeface="Calibri"/>
              </a:rPr>
              <a:t> service </a:t>
            </a:r>
            <a:r>
              <a:rPr dirty="0" sz="2300" spc="-5" b="1">
                <a:latin typeface="Calibri"/>
                <a:cs typeface="Calibri"/>
              </a:rPr>
              <a:t>routine</a:t>
            </a:r>
            <a:r>
              <a:rPr dirty="0" sz="2300" b="1">
                <a:latin typeface="Calibri"/>
                <a:cs typeface="Calibri"/>
              </a:rPr>
              <a:t> </a:t>
            </a:r>
            <a:r>
              <a:rPr dirty="0" sz="2300" spc="-10" b="1">
                <a:latin typeface="Calibri"/>
                <a:cs typeface="Calibri"/>
              </a:rPr>
              <a:t>must</a:t>
            </a:r>
            <a:r>
              <a:rPr dirty="0" sz="2300" b="1">
                <a:latin typeface="Calibri"/>
                <a:cs typeface="Calibri"/>
              </a:rPr>
              <a:t> </a:t>
            </a:r>
            <a:r>
              <a:rPr dirty="0" sz="2300" spc="-15" b="1">
                <a:latin typeface="Calibri"/>
                <a:cs typeface="Calibri"/>
              </a:rPr>
              <a:t>have</a:t>
            </a:r>
            <a:r>
              <a:rPr dirty="0" sz="2300" b="1">
                <a:latin typeface="Calibri"/>
                <a:cs typeface="Calibri"/>
              </a:rPr>
              <a:t> </a:t>
            </a:r>
            <a:r>
              <a:rPr dirty="0" sz="2300" spc="-5" b="1">
                <a:latin typeface="Calibri"/>
                <a:cs typeface="Calibri"/>
              </a:rPr>
              <a:t>an</a:t>
            </a:r>
            <a:r>
              <a:rPr dirty="0" sz="2300" b="1">
                <a:latin typeface="Calibri"/>
                <a:cs typeface="Calibri"/>
              </a:rPr>
              <a:t> </a:t>
            </a:r>
            <a:r>
              <a:rPr dirty="0" sz="2300" spc="-5" b="1">
                <a:latin typeface="Calibri"/>
                <a:cs typeface="Calibri"/>
              </a:rPr>
              <a:t>initial</a:t>
            </a:r>
            <a:r>
              <a:rPr dirty="0" sz="2300" spc="5" b="1">
                <a:latin typeface="Calibri"/>
                <a:cs typeface="Calibri"/>
              </a:rPr>
              <a:t> </a:t>
            </a:r>
            <a:r>
              <a:rPr dirty="0" sz="2300" spc="-5" b="1">
                <a:latin typeface="Calibri"/>
                <a:cs typeface="Calibri"/>
              </a:rPr>
              <a:t>and</a:t>
            </a:r>
            <a:r>
              <a:rPr dirty="0" sz="2300" b="1">
                <a:latin typeface="Calibri"/>
                <a:cs typeface="Calibri"/>
              </a:rPr>
              <a:t> </a:t>
            </a:r>
            <a:r>
              <a:rPr dirty="0" sz="2300" spc="-5" b="1">
                <a:latin typeface="Calibri"/>
                <a:cs typeface="Calibri"/>
              </a:rPr>
              <a:t>final</a:t>
            </a:r>
            <a:r>
              <a:rPr dirty="0" sz="2300" b="1">
                <a:latin typeface="Calibri"/>
                <a:cs typeface="Calibri"/>
              </a:rPr>
              <a:t> </a:t>
            </a:r>
            <a:r>
              <a:rPr dirty="0" sz="2300" spc="-10" b="1">
                <a:latin typeface="Calibri"/>
                <a:cs typeface="Calibri"/>
              </a:rPr>
              <a:t>set</a:t>
            </a:r>
            <a:r>
              <a:rPr dirty="0" sz="2300" b="1">
                <a:latin typeface="Calibri"/>
                <a:cs typeface="Calibri"/>
              </a:rPr>
              <a:t> of </a:t>
            </a:r>
            <a:r>
              <a:rPr dirty="0" sz="2300" spc="5" b="1">
                <a:latin typeface="Calibri"/>
                <a:cs typeface="Calibri"/>
              </a:rPr>
              <a:t> </a:t>
            </a:r>
            <a:r>
              <a:rPr dirty="0" sz="2300" spc="-10" b="1">
                <a:latin typeface="Calibri"/>
                <a:cs typeface="Calibri"/>
              </a:rPr>
              <a:t>operations</a:t>
            </a:r>
            <a:r>
              <a:rPr dirty="0" sz="2300" spc="5" b="1">
                <a:latin typeface="Calibri"/>
                <a:cs typeface="Calibri"/>
              </a:rPr>
              <a:t> </a:t>
            </a:r>
            <a:r>
              <a:rPr dirty="0" sz="2300" spc="-15" b="1">
                <a:latin typeface="Calibri"/>
                <a:cs typeface="Calibri"/>
              </a:rPr>
              <a:t>for</a:t>
            </a:r>
            <a:r>
              <a:rPr dirty="0" sz="2300" spc="5" b="1">
                <a:latin typeface="Calibri"/>
                <a:cs typeface="Calibri"/>
              </a:rPr>
              <a:t> </a:t>
            </a:r>
            <a:r>
              <a:rPr dirty="0" sz="2300" spc="-10" b="1">
                <a:latin typeface="Calibri"/>
                <a:cs typeface="Calibri"/>
              </a:rPr>
              <a:t>controlling</a:t>
            </a:r>
            <a:r>
              <a:rPr dirty="0" sz="2300" spc="5" b="1">
                <a:latin typeface="Calibri"/>
                <a:cs typeface="Calibri"/>
              </a:rPr>
              <a:t> </a:t>
            </a:r>
            <a:r>
              <a:rPr dirty="0" sz="2300" spc="-5" b="1">
                <a:latin typeface="Calibri"/>
                <a:cs typeface="Calibri"/>
              </a:rPr>
              <a:t>the</a:t>
            </a:r>
            <a:r>
              <a:rPr dirty="0" sz="2300" spc="10" b="1">
                <a:latin typeface="Calibri"/>
                <a:cs typeface="Calibri"/>
              </a:rPr>
              <a:t> </a:t>
            </a:r>
            <a:r>
              <a:rPr dirty="0" sz="2300" spc="-15" b="1">
                <a:latin typeface="Calibri"/>
                <a:cs typeface="Calibri"/>
              </a:rPr>
              <a:t>registers</a:t>
            </a:r>
            <a:r>
              <a:rPr dirty="0" sz="2300" spc="5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in</a:t>
            </a:r>
            <a:r>
              <a:rPr dirty="0" sz="2300" spc="5" b="1">
                <a:latin typeface="Calibri"/>
                <a:cs typeface="Calibri"/>
              </a:rPr>
              <a:t> </a:t>
            </a:r>
            <a:r>
              <a:rPr dirty="0" sz="2300" spc="-5" b="1">
                <a:latin typeface="Calibri"/>
                <a:cs typeface="Calibri"/>
              </a:rPr>
              <a:t>the</a:t>
            </a:r>
            <a:r>
              <a:rPr dirty="0" sz="2300" spc="10" b="1">
                <a:latin typeface="Calibri"/>
                <a:cs typeface="Calibri"/>
              </a:rPr>
              <a:t> </a:t>
            </a:r>
            <a:r>
              <a:rPr dirty="0" sz="2300" spc="-15" b="1">
                <a:latin typeface="Calibri"/>
                <a:cs typeface="Calibri"/>
              </a:rPr>
              <a:t>hardware</a:t>
            </a:r>
            <a:r>
              <a:rPr dirty="0" sz="2300" spc="5" b="1">
                <a:latin typeface="Calibri"/>
                <a:cs typeface="Calibri"/>
              </a:rPr>
              <a:t> </a:t>
            </a:r>
            <a:r>
              <a:rPr dirty="0" sz="2300" spc="-10" b="1">
                <a:latin typeface="Calibri"/>
                <a:cs typeface="Calibri"/>
              </a:rPr>
              <a:t>interrupt</a:t>
            </a:r>
            <a:r>
              <a:rPr dirty="0" sz="2300" spc="5" b="1">
                <a:latin typeface="Calibri"/>
                <a:cs typeface="Calibri"/>
              </a:rPr>
              <a:t> </a:t>
            </a:r>
            <a:r>
              <a:rPr dirty="0" sz="2300" spc="-20" b="1">
                <a:latin typeface="Calibri"/>
                <a:cs typeface="Calibri"/>
              </a:rPr>
              <a:t>system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011" y="2735627"/>
            <a:ext cx="4083050" cy="37414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603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75"/>
              </a:spcBef>
            </a:pPr>
            <a:r>
              <a:rPr dirty="0" sz="2500" b="1">
                <a:latin typeface="Calibri"/>
                <a:cs typeface="Calibri"/>
              </a:rPr>
              <a:t>Initial</a:t>
            </a:r>
            <a:r>
              <a:rPr dirty="0" sz="2500" spc="-35" b="1">
                <a:latin typeface="Calibri"/>
                <a:cs typeface="Calibri"/>
              </a:rPr>
              <a:t> </a:t>
            </a:r>
            <a:r>
              <a:rPr dirty="0" sz="2500" spc="-5" b="1">
                <a:latin typeface="Calibri"/>
                <a:cs typeface="Calibri"/>
              </a:rPr>
              <a:t>Sequence</a:t>
            </a:r>
            <a:endParaRPr sz="2500">
              <a:latin typeface="Calibri"/>
              <a:cs typeface="Calibri"/>
            </a:endParaRPr>
          </a:p>
          <a:p>
            <a:pPr marL="91440" marR="421005" indent="143510">
              <a:lnSpc>
                <a:spcPct val="103299"/>
              </a:lnSpc>
              <a:spcBef>
                <a:spcPts val="5"/>
              </a:spcBef>
              <a:buAutoNum type="arabicPlain"/>
              <a:tabLst>
                <a:tab pos="674370" algn="l"/>
              </a:tabLst>
            </a:pPr>
            <a:r>
              <a:rPr dirty="0" sz="2500" b="1">
                <a:latin typeface="Calibri"/>
                <a:cs typeface="Calibri"/>
              </a:rPr>
              <a:t>Clear</a:t>
            </a:r>
            <a:r>
              <a:rPr dirty="0" sz="2500" spc="-30" b="1">
                <a:latin typeface="Calibri"/>
                <a:cs typeface="Calibri"/>
              </a:rPr>
              <a:t> </a:t>
            </a:r>
            <a:r>
              <a:rPr dirty="0" sz="2500" spc="-5" b="1">
                <a:latin typeface="Calibri"/>
                <a:cs typeface="Calibri"/>
              </a:rPr>
              <a:t>lower</a:t>
            </a:r>
            <a:r>
              <a:rPr dirty="0" sz="2500" spc="-30" b="1">
                <a:latin typeface="Calibri"/>
                <a:cs typeface="Calibri"/>
              </a:rPr>
              <a:t> </a:t>
            </a:r>
            <a:r>
              <a:rPr dirty="0" sz="2500" spc="-10" b="1">
                <a:latin typeface="Calibri"/>
                <a:cs typeface="Calibri"/>
              </a:rPr>
              <a:t>level</a:t>
            </a:r>
            <a:r>
              <a:rPr dirty="0" sz="2500" spc="-25" b="1">
                <a:latin typeface="Calibri"/>
                <a:cs typeface="Calibri"/>
              </a:rPr>
              <a:t> </a:t>
            </a:r>
            <a:r>
              <a:rPr dirty="0" sz="2500" spc="-5" b="1">
                <a:latin typeface="Calibri"/>
                <a:cs typeface="Calibri"/>
              </a:rPr>
              <a:t>Mask </a:t>
            </a:r>
            <a:r>
              <a:rPr dirty="0" sz="2500" spc="-550" b="1">
                <a:latin typeface="Calibri"/>
                <a:cs typeface="Calibri"/>
              </a:rPr>
              <a:t> </a:t>
            </a:r>
            <a:r>
              <a:rPr dirty="0" sz="2500" spc="-10" b="1">
                <a:latin typeface="Calibri"/>
                <a:cs typeface="Calibri"/>
              </a:rPr>
              <a:t>reg.</a:t>
            </a:r>
            <a:r>
              <a:rPr dirty="0" sz="2500" spc="-5" b="1">
                <a:latin typeface="Calibri"/>
                <a:cs typeface="Calibri"/>
              </a:rPr>
              <a:t> bits</a:t>
            </a:r>
            <a:endParaRPr sz="2500">
              <a:latin typeface="Calibri"/>
              <a:cs typeface="Calibri"/>
            </a:endParaRPr>
          </a:p>
          <a:p>
            <a:pPr marL="673735" indent="-43942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674370" algn="l"/>
              </a:tabLst>
            </a:pPr>
            <a:r>
              <a:rPr dirty="0" sz="2500" spc="-10" b="1">
                <a:latin typeface="Calibri"/>
                <a:cs typeface="Calibri"/>
              </a:rPr>
              <a:t>IST</a:t>
            </a:r>
            <a:r>
              <a:rPr dirty="0" sz="2500" spc="-30" b="1">
                <a:latin typeface="Calibri"/>
                <a:cs typeface="Calibri"/>
              </a:rPr>
              <a:t> </a:t>
            </a:r>
            <a:r>
              <a:rPr dirty="0" sz="2500" spc="-5" b="1">
                <a:latin typeface="Calibri"/>
                <a:cs typeface="Calibri"/>
              </a:rPr>
              <a:t>&lt;-</a:t>
            </a:r>
            <a:r>
              <a:rPr dirty="0" sz="2500" spc="-25" b="1">
                <a:latin typeface="Calibri"/>
                <a:cs typeface="Calibri"/>
              </a:rPr>
              <a:t> </a:t>
            </a:r>
            <a:r>
              <a:rPr dirty="0" sz="2500" b="1">
                <a:latin typeface="Calibri"/>
                <a:cs typeface="Calibri"/>
              </a:rPr>
              <a:t>0</a:t>
            </a:r>
            <a:endParaRPr sz="2500">
              <a:latin typeface="Calibri"/>
              <a:cs typeface="Calibri"/>
            </a:endParaRPr>
          </a:p>
          <a:p>
            <a:pPr marL="91440" marR="621665" indent="143510">
              <a:lnSpc>
                <a:spcPct val="103299"/>
              </a:lnSpc>
              <a:buAutoNum type="arabicPlain"/>
              <a:tabLst>
                <a:tab pos="675005" algn="l"/>
              </a:tabLst>
            </a:pPr>
            <a:r>
              <a:rPr dirty="0" sz="2500" spc="-20" b="1">
                <a:latin typeface="Calibri"/>
                <a:cs typeface="Calibri"/>
              </a:rPr>
              <a:t>Save </a:t>
            </a:r>
            <a:r>
              <a:rPr dirty="0" sz="2500" spc="-15" b="1">
                <a:latin typeface="Calibri"/>
                <a:cs typeface="Calibri"/>
              </a:rPr>
              <a:t>contents </a:t>
            </a:r>
            <a:r>
              <a:rPr dirty="0" sz="2500" spc="-5" b="1">
                <a:latin typeface="Calibri"/>
                <a:cs typeface="Calibri"/>
              </a:rPr>
              <a:t>of CPU </a:t>
            </a:r>
            <a:r>
              <a:rPr dirty="0" sz="2500" spc="-555" b="1">
                <a:latin typeface="Calibri"/>
                <a:cs typeface="Calibri"/>
              </a:rPr>
              <a:t> </a:t>
            </a:r>
            <a:r>
              <a:rPr dirty="0" sz="2500" spc="-20" b="1">
                <a:latin typeface="Calibri"/>
                <a:cs typeface="Calibri"/>
              </a:rPr>
              <a:t>registers</a:t>
            </a:r>
            <a:endParaRPr sz="2500">
              <a:latin typeface="Calibri"/>
              <a:cs typeface="Calibri"/>
            </a:endParaRPr>
          </a:p>
          <a:p>
            <a:pPr marL="673735" indent="-43942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674370" algn="l"/>
              </a:tabLst>
            </a:pPr>
            <a:r>
              <a:rPr dirty="0" sz="2500" b="1">
                <a:latin typeface="Calibri"/>
                <a:cs typeface="Calibri"/>
              </a:rPr>
              <a:t>IEN</a:t>
            </a:r>
            <a:r>
              <a:rPr dirty="0" sz="2500" spc="-30" b="1">
                <a:latin typeface="Calibri"/>
                <a:cs typeface="Calibri"/>
              </a:rPr>
              <a:t> </a:t>
            </a:r>
            <a:r>
              <a:rPr dirty="0" sz="2500" spc="-5" b="1">
                <a:latin typeface="Calibri"/>
                <a:cs typeface="Calibri"/>
              </a:rPr>
              <a:t>&lt;-</a:t>
            </a:r>
            <a:r>
              <a:rPr dirty="0" sz="2500" spc="-25" b="1">
                <a:latin typeface="Calibri"/>
                <a:cs typeface="Calibri"/>
              </a:rPr>
              <a:t> </a:t>
            </a:r>
            <a:r>
              <a:rPr dirty="0" sz="2500" b="1">
                <a:latin typeface="Calibri"/>
                <a:cs typeface="Calibri"/>
              </a:rPr>
              <a:t>1</a:t>
            </a:r>
            <a:endParaRPr sz="2500">
              <a:latin typeface="Calibri"/>
              <a:cs typeface="Calibri"/>
            </a:endParaRPr>
          </a:p>
          <a:p>
            <a:pPr marL="91440" marR="395605" indent="143510">
              <a:lnSpc>
                <a:spcPct val="103299"/>
              </a:lnSpc>
              <a:buAutoNum type="arabicPlain"/>
              <a:tabLst>
                <a:tab pos="675005" algn="l"/>
              </a:tabLst>
            </a:pPr>
            <a:r>
              <a:rPr dirty="0" sz="2500" spc="-5" b="1">
                <a:latin typeface="Calibri"/>
                <a:cs typeface="Calibri"/>
              </a:rPr>
              <a:t>Go </a:t>
            </a:r>
            <a:r>
              <a:rPr dirty="0" sz="2500" spc="-15" b="1">
                <a:latin typeface="Calibri"/>
                <a:cs typeface="Calibri"/>
              </a:rPr>
              <a:t>to Interrupt </a:t>
            </a:r>
            <a:r>
              <a:rPr dirty="0" sz="2500" b="1">
                <a:latin typeface="Calibri"/>
                <a:cs typeface="Calibri"/>
              </a:rPr>
              <a:t>Service </a:t>
            </a:r>
            <a:r>
              <a:rPr dirty="0" sz="2500" spc="-555" b="1">
                <a:latin typeface="Calibri"/>
                <a:cs typeface="Calibri"/>
              </a:rPr>
              <a:t> </a:t>
            </a:r>
            <a:r>
              <a:rPr dirty="0" sz="2500" spc="-10" b="1">
                <a:latin typeface="Calibri"/>
                <a:cs typeface="Calibri"/>
              </a:rPr>
              <a:t>Routine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9937" y="2702728"/>
            <a:ext cx="4083050" cy="380746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575"/>
              </a:spcBef>
            </a:pPr>
            <a:r>
              <a:rPr dirty="0" sz="2400" spc="-5" b="1">
                <a:latin typeface="Calibri"/>
                <a:cs typeface="Calibri"/>
              </a:rPr>
              <a:t>Final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Sequence</a:t>
            </a:r>
            <a:endParaRPr sz="2400">
              <a:latin typeface="Calibri"/>
              <a:cs typeface="Calibri"/>
            </a:endParaRPr>
          </a:p>
          <a:p>
            <a:pPr marL="655955" indent="-421640">
              <a:lnSpc>
                <a:spcPct val="100000"/>
              </a:lnSpc>
              <a:spcBef>
                <a:spcPts val="20"/>
              </a:spcBef>
              <a:buAutoNum type="arabicPlain"/>
              <a:tabLst>
                <a:tab pos="656590" algn="l"/>
              </a:tabLst>
            </a:pPr>
            <a:r>
              <a:rPr dirty="0" sz="2400" b="1">
                <a:latin typeface="Calibri"/>
                <a:cs typeface="Calibri"/>
              </a:rPr>
              <a:t>IEN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&lt;-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656590" indent="-422275">
              <a:lnSpc>
                <a:spcPct val="100000"/>
              </a:lnSpc>
              <a:spcBef>
                <a:spcPts val="20"/>
              </a:spcBef>
              <a:buAutoNum type="arabicPlain"/>
              <a:tabLst>
                <a:tab pos="657225" algn="l"/>
              </a:tabLst>
            </a:pPr>
            <a:r>
              <a:rPr dirty="0" sz="2400" spc="-20" b="1">
                <a:latin typeface="Calibri"/>
                <a:cs typeface="Calibri"/>
              </a:rPr>
              <a:t>Restore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CPU</a:t>
            </a:r>
            <a:r>
              <a:rPr dirty="0" sz="2400" spc="-20" b="1">
                <a:latin typeface="Calibri"/>
                <a:cs typeface="Calibri"/>
              </a:rPr>
              <a:t> registers</a:t>
            </a:r>
            <a:endParaRPr sz="2400">
              <a:latin typeface="Calibri"/>
              <a:cs typeface="Calibri"/>
            </a:endParaRPr>
          </a:p>
          <a:p>
            <a:pPr marL="97155" marR="1068070" indent="137795">
              <a:lnSpc>
                <a:spcPct val="100699"/>
              </a:lnSpc>
              <a:buAutoNum type="arabicPlain"/>
              <a:tabLst>
                <a:tab pos="657225" algn="l"/>
              </a:tabLst>
            </a:pPr>
            <a:r>
              <a:rPr dirty="0" sz="2400" spc="-5" b="1">
                <a:latin typeface="Calibri"/>
                <a:cs typeface="Calibri"/>
              </a:rPr>
              <a:t>Clear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the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bit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in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the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Interrupt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Reg</a:t>
            </a:r>
            <a:endParaRPr sz="2400">
              <a:latin typeface="Calibri"/>
              <a:cs typeface="Calibri"/>
            </a:endParaRPr>
          </a:p>
          <a:p>
            <a:pPr marL="97155" marR="252095" indent="137795">
              <a:lnSpc>
                <a:spcPct val="100699"/>
              </a:lnSpc>
              <a:buAutoNum type="arabicPlain"/>
              <a:tabLst>
                <a:tab pos="656590" algn="l"/>
              </a:tabLst>
            </a:pPr>
            <a:r>
              <a:rPr dirty="0" sz="2400" spc="-10" b="1">
                <a:latin typeface="Calibri"/>
                <a:cs typeface="Calibri"/>
              </a:rPr>
              <a:t>Set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lower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level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Mask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reg.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bits</a:t>
            </a:r>
            <a:endParaRPr sz="2400">
              <a:latin typeface="Calibri"/>
              <a:cs typeface="Calibri"/>
            </a:endParaRPr>
          </a:p>
          <a:p>
            <a:pPr marL="97155" marR="463550" indent="137795">
              <a:lnSpc>
                <a:spcPct val="100699"/>
              </a:lnSpc>
              <a:buAutoNum type="arabicPlain"/>
              <a:tabLst>
                <a:tab pos="657225" algn="l"/>
              </a:tabLst>
            </a:pPr>
            <a:r>
              <a:rPr dirty="0" sz="2400" spc="-20" b="1">
                <a:latin typeface="Calibri"/>
                <a:cs typeface="Calibri"/>
              </a:rPr>
              <a:t>Restore </a:t>
            </a:r>
            <a:r>
              <a:rPr dirty="0" sz="2400" spc="-10" b="1">
                <a:latin typeface="Calibri"/>
                <a:cs typeface="Calibri"/>
              </a:rPr>
              <a:t>return address,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IEN</a:t>
            </a:r>
            <a:r>
              <a:rPr dirty="0" sz="2400" spc="-5" b="1">
                <a:latin typeface="Calibri"/>
                <a:cs typeface="Calibri"/>
              </a:rPr>
              <a:t> &lt;-</a:t>
            </a:r>
            <a:r>
              <a:rPr dirty="0" sz="2400" b="1">
                <a:latin typeface="Calibri"/>
                <a:cs typeface="Calibri"/>
              </a:rPr>
              <a:t> 1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7430" y="62595"/>
            <a:ext cx="2241414" cy="90845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475" y="1159811"/>
            <a:ext cx="8357870" cy="4727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31800">
              <a:lnSpc>
                <a:spcPct val="114500"/>
              </a:lnSpc>
              <a:spcBef>
                <a:spcPts val="95"/>
              </a:spcBef>
              <a:buChar char="*"/>
              <a:tabLst>
                <a:tab pos="182245" algn="l"/>
              </a:tabLst>
            </a:pPr>
            <a:r>
              <a:rPr dirty="0" sz="2000" spc="-5" b="1">
                <a:latin typeface="Arial"/>
                <a:cs typeface="Arial"/>
              </a:rPr>
              <a:t>Block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of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data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transfer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between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high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speed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devices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like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Disk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and </a:t>
            </a:r>
            <a:r>
              <a:rPr dirty="0" sz="2000" spc="-54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marL="12700" marR="356870">
              <a:lnSpc>
                <a:spcPts val="2750"/>
              </a:lnSpc>
              <a:spcBef>
                <a:spcPts val="150"/>
              </a:spcBef>
              <a:buChar char="*"/>
              <a:tabLst>
                <a:tab pos="182245" algn="l"/>
              </a:tabLst>
            </a:pPr>
            <a:r>
              <a:rPr dirty="0" sz="2000" b="1">
                <a:latin typeface="Arial"/>
                <a:cs typeface="Arial"/>
              </a:rPr>
              <a:t>DMA </a:t>
            </a:r>
            <a:r>
              <a:rPr dirty="0" sz="2000" spc="-5" b="1">
                <a:latin typeface="Arial"/>
                <a:cs typeface="Arial"/>
              </a:rPr>
              <a:t>controller </a:t>
            </a:r>
            <a:r>
              <a:rPr dirty="0" sz="2000" b="1">
                <a:latin typeface="Arial"/>
                <a:cs typeface="Arial"/>
              </a:rPr>
              <a:t>- </a:t>
            </a:r>
            <a:r>
              <a:rPr dirty="0" sz="2000" spc="-5" b="1">
                <a:latin typeface="Arial"/>
                <a:cs typeface="Arial"/>
              </a:rPr>
              <a:t>Interface which </a:t>
            </a:r>
            <a:r>
              <a:rPr dirty="0" sz="2000" b="1">
                <a:latin typeface="Arial"/>
                <a:cs typeface="Arial"/>
              </a:rPr>
              <a:t>takes </a:t>
            </a:r>
            <a:r>
              <a:rPr dirty="0" sz="2000" spc="-5" b="1">
                <a:latin typeface="Arial"/>
                <a:cs typeface="Arial"/>
              </a:rPr>
              <a:t>over the buses </a:t>
            </a:r>
            <a:r>
              <a:rPr dirty="0" sz="2000" b="1">
                <a:latin typeface="Arial"/>
                <a:cs typeface="Arial"/>
              </a:rPr>
              <a:t>to </a:t>
            </a:r>
            <a:r>
              <a:rPr dirty="0" sz="2000" spc="-5" b="1">
                <a:latin typeface="Arial"/>
                <a:cs typeface="Arial"/>
              </a:rPr>
              <a:t>manage </a:t>
            </a:r>
            <a:r>
              <a:rPr dirty="0" sz="2000" spc="-54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the transfer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directly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between</a:t>
            </a:r>
            <a:endParaRPr sz="2000">
              <a:latin typeface="Arial"/>
              <a:cs typeface="Arial"/>
            </a:endParaRPr>
          </a:p>
          <a:p>
            <a:pPr marL="224154">
              <a:lnSpc>
                <a:spcPct val="100000"/>
              </a:lnSpc>
              <a:spcBef>
                <a:spcPts val="195"/>
              </a:spcBef>
            </a:pPr>
            <a:r>
              <a:rPr dirty="0" sz="2000" spc="-5" b="1">
                <a:latin typeface="Arial"/>
                <a:cs typeface="Arial"/>
              </a:rPr>
              <a:t>Memory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and I/O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Device, freeing</a:t>
            </a:r>
            <a:r>
              <a:rPr dirty="0" sz="2000" b="1">
                <a:latin typeface="Arial"/>
                <a:cs typeface="Arial"/>
              </a:rPr>
              <a:t> CPU </a:t>
            </a:r>
            <a:r>
              <a:rPr dirty="0" sz="2000" spc="-5" b="1">
                <a:latin typeface="Arial"/>
                <a:cs typeface="Arial"/>
              </a:rPr>
              <a:t>for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other</a:t>
            </a:r>
            <a:r>
              <a:rPr dirty="0" sz="2000" b="1">
                <a:latin typeface="Arial"/>
                <a:cs typeface="Arial"/>
              </a:rPr>
              <a:t> tasks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750"/>
              </a:lnSpc>
              <a:spcBef>
                <a:spcPts val="145"/>
              </a:spcBef>
              <a:buChar char="*"/>
              <a:tabLst>
                <a:tab pos="182245" algn="l"/>
              </a:tabLst>
            </a:pPr>
            <a:r>
              <a:rPr dirty="0" sz="2000" b="1">
                <a:latin typeface="Arial"/>
                <a:cs typeface="Arial"/>
              </a:rPr>
              <a:t>CPU </a:t>
            </a:r>
            <a:r>
              <a:rPr dirty="0" sz="2000" spc="-5" b="1">
                <a:latin typeface="Arial"/>
                <a:cs typeface="Arial"/>
              </a:rPr>
              <a:t>initializes </a:t>
            </a:r>
            <a:r>
              <a:rPr dirty="0" sz="2000" b="1">
                <a:latin typeface="Arial"/>
                <a:cs typeface="Arial"/>
              </a:rPr>
              <a:t>DMA </a:t>
            </a:r>
            <a:r>
              <a:rPr dirty="0" sz="2000" spc="-5" b="1">
                <a:latin typeface="Arial"/>
                <a:cs typeface="Arial"/>
              </a:rPr>
              <a:t>Controller by sending memory address and the </a:t>
            </a:r>
            <a:r>
              <a:rPr dirty="0" sz="2000" spc="-54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block size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(number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of words)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745490">
              <a:lnSpc>
                <a:spcPct val="100000"/>
              </a:lnSpc>
            </a:pPr>
            <a:r>
              <a:rPr dirty="0" u="heavy" sz="200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10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Address</a:t>
            </a:r>
            <a:r>
              <a:rPr dirty="0" u="heavy" sz="2000" spc="-3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1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register:</a:t>
            </a:r>
            <a:endParaRPr sz="2000">
              <a:latin typeface="Calibri"/>
              <a:cs typeface="Calibri"/>
            </a:endParaRPr>
          </a:p>
          <a:p>
            <a:pPr marL="74549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Contains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-5">
                <a:latin typeface="Calibri"/>
                <a:cs typeface="Calibri"/>
              </a:rPr>
              <a:t>address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</a:t>
            </a:r>
            <a:r>
              <a:rPr dirty="0" sz="2000">
                <a:latin typeface="Calibri"/>
                <a:cs typeface="Calibri"/>
              </a:rPr>
              <a:t> specify</a:t>
            </a:r>
            <a:r>
              <a:rPr dirty="0" sz="2000" spc="-5">
                <a:latin typeface="Calibri"/>
                <a:cs typeface="Calibri"/>
              </a:rPr>
              <a:t> Desired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location</a:t>
            </a:r>
            <a:r>
              <a:rPr dirty="0" sz="2000">
                <a:latin typeface="Calibri"/>
                <a:cs typeface="Calibri"/>
              </a:rPr>
              <a:t> in </a:t>
            </a:r>
            <a:r>
              <a:rPr dirty="0" sz="2000" spc="-5">
                <a:latin typeface="Calibri"/>
                <a:cs typeface="Calibri"/>
              </a:rPr>
              <a:t>memory</a:t>
            </a:r>
            <a:endParaRPr sz="2000">
              <a:latin typeface="Calibri"/>
              <a:cs typeface="Calibri"/>
            </a:endParaRPr>
          </a:p>
          <a:p>
            <a:pPr marL="745490">
              <a:lnSpc>
                <a:spcPct val="100000"/>
              </a:lnSpc>
            </a:pPr>
            <a:r>
              <a:rPr dirty="0" u="heavy" sz="20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Word</a:t>
            </a:r>
            <a:r>
              <a:rPr dirty="0" u="heavy" sz="20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count</a:t>
            </a:r>
            <a:r>
              <a:rPr dirty="0" u="heavy" sz="20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register</a:t>
            </a:r>
            <a:endParaRPr sz="2000">
              <a:latin typeface="Calibri"/>
              <a:cs typeface="Calibri"/>
            </a:endParaRPr>
          </a:p>
          <a:p>
            <a:pPr marL="74549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Holds no. of </a:t>
            </a:r>
            <a:r>
              <a:rPr dirty="0" sz="2000" spc="-15">
                <a:latin typeface="Calibri"/>
                <a:cs typeface="Calibri"/>
              </a:rPr>
              <a:t>words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 </a:t>
            </a:r>
            <a:r>
              <a:rPr dirty="0" sz="2000" spc="-15">
                <a:latin typeface="Calibri"/>
                <a:cs typeface="Calibri"/>
              </a:rPr>
              <a:t>transferred</a:t>
            </a:r>
            <a:endParaRPr sz="2000">
              <a:latin typeface="Calibri"/>
              <a:cs typeface="Calibri"/>
            </a:endParaRPr>
          </a:p>
          <a:p>
            <a:pPr marL="745490">
              <a:lnSpc>
                <a:spcPct val="100000"/>
              </a:lnSpc>
            </a:pPr>
            <a:r>
              <a:rPr dirty="0" u="heavy" sz="20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Control</a:t>
            </a:r>
            <a:r>
              <a:rPr dirty="0" u="heavy" sz="20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register</a:t>
            </a:r>
            <a:endParaRPr sz="2000">
              <a:latin typeface="Calibri"/>
              <a:cs typeface="Calibri"/>
            </a:endParaRPr>
          </a:p>
          <a:p>
            <a:pPr marL="74549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Specifies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mode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transfer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6822" y="311605"/>
            <a:ext cx="37141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Direct</a:t>
            </a:r>
            <a:r>
              <a:rPr dirty="0" spc="-45"/>
              <a:t> </a:t>
            </a:r>
            <a:r>
              <a:rPr dirty="0"/>
              <a:t>Memory</a:t>
            </a:r>
            <a:r>
              <a:rPr dirty="0" spc="-40"/>
              <a:t> </a:t>
            </a:r>
            <a:r>
              <a:rPr dirty="0"/>
              <a:t>Access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24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76822" y="311605"/>
            <a:ext cx="37141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Direct</a:t>
            </a:r>
            <a:r>
              <a:rPr dirty="0" spc="-45"/>
              <a:t> </a:t>
            </a:r>
            <a:r>
              <a:rPr dirty="0"/>
              <a:t>Memory</a:t>
            </a:r>
            <a:r>
              <a:rPr dirty="0" spc="-40"/>
              <a:t> </a:t>
            </a:r>
            <a:r>
              <a:rPr dirty="0"/>
              <a:t>Access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056467" y="2509394"/>
            <a:ext cx="410845" cy="715645"/>
            <a:chOff x="3056467" y="2509394"/>
            <a:chExt cx="410845" cy="715645"/>
          </a:xfrm>
        </p:grpSpPr>
        <p:sp>
          <p:nvSpPr>
            <p:cNvPr id="6" name="object 6"/>
            <p:cNvSpPr/>
            <p:nvPr/>
          </p:nvSpPr>
          <p:spPr>
            <a:xfrm>
              <a:off x="3069167" y="2553082"/>
              <a:ext cx="290195" cy="0"/>
            </a:xfrm>
            <a:custGeom>
              <a:avLst/>
              <a:gdLst/>
              <a:ahLst/>
              <a:cxnLst/>
              <a:rect l="l" t="t" r="r" b="b"/>
              <a:pathLst>
                <a:path w="290195" h="0">
                  <a:moveTo>
                    <a:pt x="0" y="0"/>
                  </a:moveTo>
                  <a:lnTo>
                    <a:pt x="277354" y="0"/>
                  </a:lnTo>
                  <a:lnTo>
                    <a:pt x="29005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63455" y="2509394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30">
                  <a:moveTo>
                    <a:pt x="0" y="0"/>
                  </a:moveTo>
                  <a:lnTo>
                    <a:pt x="0" y="87375"/>
                  </a:lnTo>
                  <a:lnTo>
                    <a:pt x="87375" y="43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609" y="2712325"/>
              <a:ext cx="391403" cy="873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69167" y="2968606"/>
              <a:ext cx="290195" cy="0"/>
            </a:xfrm>
            <a:custGeom>
              <a:avLst/>
              <a:gdLst/>
              <a:ahLst/>
              <a:cxnLst/>
              <a:rect l="l" t="t" r="r" b="b"/>
              <a:pathLst>
                <a:path w="290195" h="0">
                  <a:moveTo>
                    <a:pt x="0" y="0"/>
                  </a:moveTo>
                  <a:lnTo>
                    <a:pt x="277354" y="0"/>
                  </a:lnTo>
                  <a:lnTo>
                    <a:pt x="29005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63455" y="2924917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30">
                  <a:moveTo>
                    <a:pt x="0" y="0"/>
                  </a:moveTo>
                  <a:lnTo>
                    <a:pt x="0" y="87375"/>
                  </a:lnTo>
                  <a:lnTo>
                    <a:pt x="87375" y="43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69167" y="3181200"/>
              <a:ext cx="290195" cy="0"/>
            </a:xfrm>
            <a:custGeom>
              <a:avLst/>
              <a:gdLst/>
              <a:ahLst/>
              <a:cxnLst/>
              <a:rect l="l" t="t" r="r" b="b"/>
              <a:pathLst>
                <a:path w="290195" h="0">
                  <a:moveTo>
                    <a:pt x="0" y="0"/>
                  </a:moveTo>
                  <a:lnTo>
                    <a:pt x="277354" y="0"/>
                  </a:lnTo>
                  <a:lnTo>
                    <a:pt x="29005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63455" y="3137512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30">
                  <a:moveTo>
                    <a:pt x="0" y="0"/>
                  </a:moveTo>
                  <a:lnTo>
                    <a:pt x="0" y="87375"/>
                  </a:lnTo>
                  <a:lnTo>
                    <a:pt x="87375" y="43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558302" y="2610651"/>
            <a:ext cx="534670" cy="6540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123900"/>
              </a:lnSpc>
              <a:spcBef>
                <a:spcPts val="135"/>
              </a:spcBef>
            </a:pPr>
            <a:r>
              <a:rPr dirty="0" sz="1100" b="1">
                <a:latin typeface="Calibri"/>
                <a:cs typeface="Calibri"/>
              </a:rPr>
              <a:t>D</a:t>
            </a:r>
            <a:r>
              <a:rPr dirty="0" sz="1100" spc="-15" b="1">
                <a:latin typeface="Calibri"/>
                <a:cs typeface="Calibri"/>
              </a:rPr>
              <a:t>at</a:t>
            </a:r>
            <a:r>
              <a:rPr dirty="0" sz="1100" b="1">
                <a:latin typeface="Calibri"/>
                <a:cs typeface="Calibri"/>
              </a:rPr>
              <a:t>a </a:t>
            </a:r>
            <a:r>
              <a:rPr dirty="0" sz="1100" spc="-5" b="1">
                <a:latin typeface="Calibri"/>
                <a:cs typeface="Calibri"/>
              </a:rPr>
              <a:t>bu</a:t>
            </a:r>
            <a:r>
              <a:rPr dirty="0" sz="1100" b="1">
                <a:latin typeface="Calibri"/>
                <a:cs typeface="Calibri"/>
              </a:rPr>
              <a:t>s  </a:t>
            </a:r>
            <a:r>
              <a:rPr dirty="0" sz="1100" spc="-10" b="1">
                <a:latin typeface="Calibri"/>
                <a:cs typeface="Calibri"/>
              </a:rPr>
              <a:t>Read 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Write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85341" y="2420604"/>
            <a:ext cx="382270" cy="802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9530" indent="4445">
              <a:lnSpc>
                <a:spcPct val="116199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A</a:t>
            </a:r>
            <a:r>
              <a:rPr dirty="0" sz="1100" spc="-5" b="1">
                <a:latin typeface="Calibri"/>
                <a:cs typeface="Calibri"/>
              </a:rPr>
              <a:t>B</a:t>
            </a:r>
            <a:r>
              <a:rPr dirty="0" sz="1100" b="1">
                <a:latin typeface="Calibri"/>
                <a:cs typeface="Calibri"/>
              </a:rPr>
              <a:t>US  D</a:t>
            </a:r>
            <a:r>
              <a:rPr dirty="0" sz="1100" spc="-5" b="1">
                <a:latin typeface="Calibri"/>
                <a:cs typeface="Calibri"/>
              </a:rPr>
              <a:t>BU</a:t>
            </a:r>
            <a:r>
              <a:rPr dirty="0" sz="1100" b="1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algn="r" marL="163830" marR="5080" indent="27305">
              <a:lnSpc>
                <a:spcPct val="104700"/>
              </a:lnSpc>
              <a:spcBef>
                <a:spcPts val="280"/>
              </a:spcBef>
            </a:pPr>
            <a:r>
              <a:rPr dirty="0" sz="1100" b="1">
                <a:latin typeface="Calibri"/>
                <a:cs typeface="Calibri"/>
              </a:rPr>
              <a:t>RD  WR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70175" y="2712324"/>
            <a:ext cx="340360" cy="87630"/>
            <a:chOff x="1270175" y="2712324"/>
            <a:chExt cx="340360" cy="87630"/>
          </a:xfrm>
        </p:grpSpPr>
        <p:sp>
          <p:nvSpPr>
            <p:cNvPr id="16" name="object 16"/>
            <p:cNvSpPr/>
            <p:nvPr/>
          </p:nvSpPr>
          <p:spPr>
            <a:xfrm>
              <a:off x="1270175" y="2756012"/>
              <a:ext cx="248920" cy="0"/>
            </a:xfrm>
            <a:custGeom>
              <a:avLst/>
              <a:gdLst/>
              <a:ahLst/>
              <a:cxnLst/>
              <a:rect l="l" t="t" r="r" b="b"/>
              <a:pathLst>
                <a:path w="248919" h="0">
                  <a:moveTo>
                    <a:pt x="0" y="0"/>
                  </a:moveTo>
                  <a:lnTo>
                    <a:pt x="235657" y="0"/>
                  </a:lnTo>
                  <a:lnTo>
                    <a:pt x="24835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22765" y="2712324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30" h="87630">
                  <a:moveTo>
                    <a:pt x="0" y="0"/>
                  </a:moveTo>
                  <a:lnTo>
                    <a:pt x="0" y="87375"/>
                  </a:lnTo>
                  <a:lnTo>
                    <a:pt x="87375" y="43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237963" y="2981288"/>
            <a:ext cx="407670" cy="87630"/>
            <a:chOff x="1237963" y="2981288"/>
            <a:chExt cx="407670" cy="87630"/>
          </a:xfrm>
        </p:grpSpPr>
        <p:sp>
          <p:nvSpPr>
            <p:cNvPr id="19" name="object 19"/>
            <p:cNvSpPr/>
            <p:nvPr/>
          </p:nvSpPr>
          <p:spPr>
            <a:xfrm>
              <a:off x="1329573" y="3024976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 h="0">
                  <a:moveTo>
                    <a:pt x="0" y="0"/>
                  </a:moveTo>
                  <a:lnTo>
                    <a:pt x="12699" y="0"/>
                  </a:lnTo>
                  <a:lnTo>
                    <a:pt x="30283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37963" y="2981288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30" h="87630">
                  <a:moveTo>
                    <a:pt x="87376" y="0"/>
                  </a:moveTo>
                  <a:lnTo>
                    <a:pt x="0" y="43687"/>
                  </a:lnTo>
                  <a:lnTo>
                    <a:pt x="87376" y="87375"/>
                  </a:lnTo>
                  <a:lnTo>
                    <a:pt x="873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66323" y="2639498"/>
            <a:ext cx="7080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Bus</a:t>
            </a:r>
            <a:r>
              <a:rPr dirty="0" sz="1100" spc="-5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request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6323" y="2905240"/>
            <a:ext cx="7143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Bus</a:t>
            </a:r>
            <a:r>
              <a:rPr dirty="0" sz="1100" spc="-6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granted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80208" y="2621781"/>
            <a:ext cx="1701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BR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80208" y="2910071"/>
            <a:ext cx="1803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BG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68353" y="2771564"/>
            <a:ext cx="252729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CPU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36990" y="3894121"/>
            <a:ext cx="5346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D</a:t>
            </a:r>
            <a:r>
              <a:rPr dirty="0" sz="1100" spc="-15" b="1">
                <a:latin typeface="Calibri"/>
                <a:cs typeface="Calibri"/>
              </a:rPr>
              <a:t>at</a:t>
            </a:r>
            <a:r>
              <a:rPr dirty="0" sz="1100" b="1">
                <a:latin typeface="Calibri"/>
                <a:cs typeface="Calibri"/>
              </a:rPr>
              <a:t>a </a:t>
            </a:r>
            <a:r>
              <a:rPr dirty="0" sz="1100" spc="-5" b="1">
                <a:latin typeface="Calibri"/>
                <a:cs typeface="Calibri"/>
              </a:rPr>
              <a:t>bu</a:t>
            </a:r>
            <a:r>
              <a:rPr dirty="0" sz="1100" b="1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15907" y="4520629"/>
            <a:ext cx="6896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D</a:t>
            </a:r>
            <a:r>
              <a:rPr dirty="0" sz="1100" spc="-5" b="1">
                <a:latin typeface="Calibri"/>
                <a:cs typeface="Calibri"/>
              </a:rPr>
              <a:t>M</a:t>
            </a:r>
            <a:r>
              <a:rPr dirty="0" sz="1100" b="1">
                <a:latin typeface="Calibri"/>
                <a:cs typeface="Calibri"/>
              </a:rPr>
              <a:t>A select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15907" y="4908915"/>
            <a:ext cx="708025" cy="720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5435" marR="69850" indent="13970">
              <a:lnSpc>
                <a:spcPct val="137400"/>
              </a:lnSpc>
              <a:spcBef>
                <a:spcPts val="100"/>
              </a:spcBef>
            </a:pPr>
            <a:r>
              <a:rPr dirty="0" sz="1100" spc="-10" b="1">
                <a:latin typeface="Calibri"/>
                <a:cs typeface="Calibri"/>
              </a:rPr>
              <a:t>Read </a:t>
            </a:r>
            <a:r>
              <a:rPr dirty="0" sz="1100" spc="-235" b="1">
                <a:latin typeface="Calibri"/>
                <a:cs typeface="Calibri"/>
              </a:rPr>
              <a:t> </a:t>
            </a:r>
            <a:r>
              <a:rPr dirty="0" sz="1100" spc="-35" b="1">
                <a:latin typeface="Calibri"/>
                <a:cs typeface="Calibri"/>
              </a:rPr>
              <a:t>W</a:t>
            </a:r>
            <a:r>
              <a:rPr dirty="0" sz="1100" b="1">
                <a:latin typeface="Calibri"/>
                <a:cs typeface="Calibri"/>
              </a:rPr>
              <a:t>ri</a:t>
            </a:r>
            <a:r>
              <a:rPr dirty="0" sz="1100" spc="-15" b="1">
                <a:latin typeface="Calibri"/>
                <a:cs typeface="Calibri"/>
              </a:rPr>
              <a:t>t</a:t>
            </a:r>
            <a:r>
              <a:rPr dirty="0" sz="1100" b="1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1100" b="1">
                <a:latin typeface="Calibri"/>
                <a:cs typeface="Calibri"/>
              </a:rPr>
              <a:t>Bus</a:t>
            </a:r>
            <a:r>
              <a:rPr dirty="0" sz="1100" spc="-5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request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64078" y="5654602"/>
            <a:ext cx="631190" cy="4864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" marR="5080" indent="-80645">
              <a:lnSpc>
                <a:spcPct val="1374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Bus </a:t>
            </a:r>
            <a:r>
              <a:rPr dirty="0" sz="1100" spc="-10" b="1">
                <a:latin typeface="Calibri"/>
                <a:cs typeface="Calibri"/>
              </a:rPr>
              <a:t>grant 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</a:t>
            </a:r>
            <a:r>
              <a:rPr dirty="0" sz="1100" spc="-10" b="1">
                <a:latin typeface="Calibri"/>
                <a:cs typeface="Calibri"/>
              </a:rPr>
              <a:t>n</a:t>
            </a:r>
            <a:r>
              <a:rPr dirty="0" sz="1100" spc="-15" b="1">
                <a:latin typeface="Calibri"/>
                <a:cs typeface="Calibri"/>
              </a:rPr>
              <a:t>t</a:t>
            </a:r>
            <a:r>
              <a:rPr dirty="0" sz="1100" b="1">
                <a:latin typeface="Calibri"/>
                <a:cs typeface="Calibri"/>
              </a:rPr>
              <a:t>erru</a:t>
            </a:r>
            <a:r>
              <a:rPr dirty="0" sz="1100" spc="-5" b="1">
                <a:latin typeface="Calibri"/>
                <a:cs typeface="Calibri"/>
              </a:rPr>
              <a:t>p</a:t>
            </a:r>
            <a:r>
              <a:rPr dirty="0" sz="1100" b="1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15257" y="4457961"/>
            <a:ext cx="695960" cy="117094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590"/>
              </a:spcBef>
              <a:tabLst>
                <a:tab pos="476884" algn="l"/>
              </a:tabLst>
            </a:pPr>
            <a:r>
              <a:rPr dirty="0" u="heavy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heavy" sz="1100" spc="1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b="1">
                <a:latin typeface="Calibri"/>
                <a:cs typeface="Calibri"/>
              </a:rPr>
              <a:t>DS</a:t>
            </a:r>
            <a:endParaRPr sz="1100">
              <a:latin typeface="Calibri"/>
              <a:cs typeface="Calibri"/>
            </a:endParaRPr>
          </a:p>
          <a:p>
            <a:pPr marL="476884" marR="43180" indent="-344170">
              <a:lnSpc>
                <a:spcPct val="131600"/>
              </a:lnSpc>
              <a:spcBef>
                <a:spcPts val="80"/>
              </a:spcBef>
              <a:tabLst>
                <a:tab pos="476884" algn="l"/>
              </a:tabLst>
            </a:pPr>
            <a:r>
              <a:rPr dirty="0" u="heavy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heavy" sz="1100" spc="1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15" b="1">
                <a:latin typeface="Calibri"/>
                <a:cs typeface="Calibri"/>
              </a:rPr>
              <a:t>RS </a:t>
            </a:r>
            <a:r>
              <a:rPr dirty="0" sz="1100" spc="-23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RD</a:t>
            </a:r>
            <a:endParaRPr sz="1100">
              <a:latin typeface="Calibri"/>
              <a:cs typeface="Calibri"/>
            </a:endParaRPr>
          </a:p>
          <a:p>
            <a:pPr marL="476884" marR="5080" indent="-464820">
              <a:lnSpc>
                <a:spcPts val="1839"/>
              </a:lnSpc>
              <a:spcBef>
                <a:spcPts val="70"/>
              </a:spcBef>
              <a:tabLst>
                <a:tab pos="289560" algn="l"/>
                <a:tab pos="476884" algn="l"/>
              </a:tabLst>
            </a:pPr>
            <a:r>
              <a:rPr dirty="0" u="heavy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b="1">
                <a:latin typeface="Calibri"/>
                <a:cs typeface="Calibri"/>
              </a:rPr>
              <a:t>WR  </a:t>
            </a:r>
            <a:r>
              <a:rPr dirty="0" sz="1100" spc="-5" b="1">
                <a:latin typeface="Calibri"/>
                <a:cs typeface="Calibri"/>
              </a:rPr>
              <a:t>BR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36048" y="5654602"/>
            <a:ext cx="894715" cy="4864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marR="5080" indent="-344170">
              <a:lnSpc>
                <a:spcPct val="137400"/>
              </a:lnSpc>
              <a:spcBef>
                <a:spcPts val="100"/>
              </a:spcBef>
              <a:tabLst>
                <a:tab pos="356235" algn="l"/>
              </a:tabLst>
            </a:pPr>
            <a:r>
              <a:rPr dirty="0" u="heavy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heavy" sz="1100" spc="1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5" b="1">
                <a:latin typeface="Calibri"/>
                <a:cs typeface="Calibri"/>
              </a:rPr>
              <a:t>BG </a:t>
            </a:r>
            <a:r>
              <a:rPr dirty="0" sz="1100" b="1">
                <a:latin typeface="Calibri"/>
                <a:cs typeface="Calibri"/>
              </a:rPr>
              <a:t> I</a:t>
            </a:r>
            <a:r>
              <a:rPr dirty="0" sz="1100" spc="-10" b="1">
                <a:latin typeface="Calibri"/>
                <a:cs typeface="Calibri"/>
              </a:rPr>
              <a:t>n</a:t>
            </a:r>
            <a:r>
              <a:rPr dirty="0" sz="1100" spc="-15" b="1">
                <a:latin typeface="Calibri"/>
                <a:cs typeface="Calibri"/>
              </a:rPr>
              <a:t>t</a:t>
            </a:r>
            <a:r>
              <a:rPr dirty="0" sz="1100" b="1">
                <a:latin typeface="Calibri"/>
                <a:cs typeface="Calibri"/>
              </a:rPr>
              <a:t>erru</a:t>
            </a:r>
            <a:r>
              <a:rPr dirty="0" sz="1100" spc="-5" b="1">
                <a:latin typeface="Calibri"/>
                <a:cs typeface="Calibri"/>
              </a:rPr>
              <a:t>p</a:t>
            </a:r>
            <a:r>
              <a:rPr dirty="0" sz="1100" b="1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70240" y="3834532"/>
            <a:ext cx="5346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D</a:t>
            </a:r>
            <a:r>
              <a:rPr dirty="0" sz="1100" spc="-15" b="1">
                <a:latin typeface="Calibri"/>
                <a:cs typeface="Calibri"/>
              </a:rPr>
              <a:t>at</a:t>
            </a:r>
            <a:r>
              <a:rPr dirty="0" sz="1100" b="1">
                <a:latin typeface="Calibri"/>
                <a:cs typeface="Calibri"/>
              </a:rPr>
              <a:t>a </a:t>
            </a:r>
            <a:r>
              <a:rPr dirty="0" sz="1100" spc="-5" b="1">
                <a:latin typeface="Calibri"/>
                <a:cs typeface="Calibri"/>
              </a:rPr>
              <a:t>bu</a:t>
            </a:r>
            <a:r>
              <a:rPr dirty="0" sz="1100" b="1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80572" y="3834532"/>
            <a:ext cx="3962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905" algn="l"/>
              </a:tabLst>
            </a:pPr>
            <a:r>
              <a:rPr dirty="0" u="heavy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53989" y="3976260"/>
            <a:ext cx="435609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buf</a:t>
            </a:r>
            <a:r>
              <a:rPr dirty="0" sz="1100" spc="-20" b="1">
                <a:latin typeface="Calibri"/>
                <a:cs typeface="Calibri"/>
              </a:rPr>
              <a:t>f</a:t>
            </a:r>
            <a:r>
              <a:rPr dirty="0" sz="1100" b="1">
                <a:latin typeface="Calibri"/>
                <a:cs typeface="Calibri"/>
              </a:rPr>
              <a:t>e</a:t>
            </a:r>
            <a:r>
              <a:rPr dirty="0" sz="1100" spc="-15" b="1">
                <a:latin typeface="Calibri"/>
                <a:cs typeface="Calibri"/>
              </a:rPr>
              <a:t>r</a:t>
            </a:r>
            <a:r>
              <a:rPr dirty="0" sz="1100" b="1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91672" y="3887429"/>
            <a:ext cx="1491615" cy="29400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algn="ctr" marR="203200">
              <a:lnSpc>
                <a:spcPts val="1210"/>
              </a:lnSpc>
              <a:spcBef>
                <a:spcPts val="90"/>
              </a:spcBef>
            </a:pPr>
            <a:r>
              <a:rPr dirty="0" sz="1100" spc="-5" b="1">
                <a:latin typeface="Calibri"/>
                <a:cs typeface="Calibri"/>
              </a:rPr>
              <a:t>Address</a:t>
            </a:r>
            <a:r>
              <a:rPr dirty="0" sz="1100" spc="-3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bus</a:t>
            </a:r>
            <a:endParaRPr sz="1100">
              <a:latin typeface="Calibri"/>
              <a:cs typeface="Calibri"/>
            </a:endParaRPr>
          </a:p>
          <a:p>
            <a:pPr algn="ctr" marR="69850">
              <a:lnSpc>
                <a:spcPts val="1015"/>
              </a:lnSpc>
            </a:pPr>
            <a:r>
              <a:rPr dirty="0" sz="1100" spc="-5" b="1">
                <a:latin typeface="Calibri"/>
                <a:cs typeface="Calibri"/>
              </a:rPr>
              <a:t>buffers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91672" y="4598489"/>
            <a:ext cx="1491615" cy="2095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3505">
              <a:lnSpc>
                <a:spcPts val="1275"/>
              </a:lnSpc>
            </a:pPr>
            <a:r>
              <a:rPr dirty="0" sz="1100" spc="-5" b="1">
                <a:latin typeface="Calibri"/>
                <a:cs typeface="Calibri"/>
              </a:rPr>
              <a:t>Address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register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84530" y="4971584"/>
            <a:ext cx="4298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6559" algn="l"/>
              </a:tabLst>
            </a:pPr>
            <a:r>
              <a:rPr dirty="0" u="heavy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91672" y="5001129"/>
            <a:ext cx="1596390" cy="2000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8580">
              <a:lnSpc>
                <a:spcPts val="1185"/>
              </a:lnSpc>
            </a:pPr>
            <a:r>
              <a:rPr dirty="0" sz="1100" spc="-20" b="1">
                <a:latin typeface="Calibri"/>
                <a:cs typeface="Calibri"/>
              </a:rPr>
              <a:t>Word </a:t>
            </a:r>
            <a:r>
              <a:rPr dirty="0" sz="1100" spc="-10" b="1">
                <a:latin typeface="Calibri"/>
                <a:cs typeface="Calibri"/>
              </a:rPr>
              <a:t>count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register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91672" y="5403768"/>
            <a:ext cx="1491615" cy="20827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marL="195580">
              <a:lnSpc>
                <a:spcPct val="100000"/>
              </a:lnSpc>
              <a:spcBef>
                <a:spcPts val="30"/>
              </a:spcBef>
            </a:pPr>
            <a:r>
              <a:rPr dirty="0" sz="1100" spc="-10" b="1">
                <a:latin typeface="Calibri"/>
                <a:cs typeface="Calibri"/>
              </a:rPr>
              <a:t>Control</a:t>
            </a:r>
            <a:r>
              <a:rPr dirty="0" sz="1100" spc="-3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register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70910" y="5947582"/>
            <a:ext cx="19437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930" algn="l"/>
                <a:tab pos="1930400" algn="l"/>
              </a:tabLst>
            </a:pPr>
            <a:r>
              <a:rPr dirty="0" u="heavy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11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DMA</a:t>
            </a:r>
            <a:r>
              <a:rPr dirty="0" u="heavy" sz="11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1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request	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35600" y="6171449"/>
            <a:ext cx="1971039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184" algn="l"/>
                <a:tab pos="1957705" algn="l"/>
              </a:tabLst>
            </a:pPr>
            <a:r>
              <a:rPr dirty="0" u="heavy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11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DMA</a:t>
            </a:r>
            <a:r>
              <a:rPr dirty="0" u="heavy" sz="11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1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acknowledge	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68953" y="6119912"/>
            <a:ext cx="7766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Calibri"/>
                <a:cs typeface="Calibri"/>
              </a:rPr>
              <a:t>to</a:t>
            </a:r>
            <a:r>
              <a:rPr dirty="0" sz="1100" spc="-3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I/O</a:t>
            </a:r>
            <a:r>
              <a:rPr dirty="0" sz="1100" spc="-3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device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037911" y="3636988"/>
            <a:ext cx="3721735" cy="275590"/>
            <a:chOff x="4037911" y="3636988"/>
            <a:chExt cx="3721735" cy="275590"/>
          </a:xfrm>
        </p:grpSpPr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7911" y="3636988"/>
              <a:ext cx="125620" cy="7728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165145" y="3677252"/>
              <a:ext cx="3573779" cy="0"/>
            </a:xfrm>
            <a:custGeom>
              <a:avLst/>
              <a:gdLst/>
              <a:ahLst/>
              <a:cxnLst/>
              <a:rect l="l" t="t" r="r" b="b"/>
              <a:pathLst>
                <a:path w="3573779" h="0">
                  <a:moveTo>
                    <a:pt x="0" y="0"/>
                  </a:moveTo>
                  <a:lnTo>
                    <a:pt x="357376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746701" y="3669211"/>
              <a:ext cx="0" cy="243204"/>
            </a:xfrm>
            <a:custGeom>
              <a:avLst/>
              <a:gdLst/>
              <a:ahLst/>
              <a:cxnLst/>
              <a:rect l="l" t="t" r="r" b="b"/>
              <a:pathLst>
                <a:path w="0" h="243204">
                  <a:moveTo>
                    <a:pt x="0" y="24318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5077672" y="5134250"/>
            <a:ext cx="441325" cy="33528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94615" marR="5080" indent="-95250">
              <a:lnSpc>
                <a:spcPts val="1120"/>
              </a:lnSpc>
              <a:spcBef>
                <a:spcPts val="300"/>
              </a:spcBef>
            </a:pPr>
            <a:r>
              <a:rPr dirty="0" sz="1100" b="1">
                <a:latin typeface="Calibri"/>
                <a:cs typeface="Calibri"/>
              </a:rPr>
              <a:t>C</a:t>
            </a:r>
            <a:r>
              <a:rPr dirty="0" sz="1100" spc="-5" b="1">
                <a:latin typeface="Calibri"/>
                <a:cs typeface="Calibri"/>
              </a:rPr>
              <a:t>o</a:t>
            </a:r>
            <a:r>
              <a:rPr dirty="0" sz="1100" spc="-15" b="1">
                <a:latin typeface="Calibri"/>
                <a:cs typeface="Calibri"/>
              </a:rPr>
              <a:t>n</a:t>
            </a:r>
            <a:r>
              <a:rPr dirty="0" sz="1100" spc="-5" b="1">
                <a:latin typeface="Calibri"/>
                <a:cs typeface="Calibri"/>
              </a:rPr>
              <a:t>t</a:t>
            </a:r>
            <a:r>
              <a:rPr dirty="0" sz="1100" spc="-15" b="1">
                <a:latin typeface="Calibri"/>
                <a:cs typeface="Calibri"/>
              </a:rPr>
              <a:t>r</a:t>
            </a:r>
            <a:r>
              <a:rPr dirty="0" sz="1100" spc="-5" b="1">
                <a:latin typeface="Calibri"/>
                <a:cs typeface="Calibri"/>
              </a:rPr>
              <a:t>o</a:t>
            </a:r>
            <a:r>
              <a:rPr dirty="0" sz="1100" b="1">
                <a:latin typeface="Calibri"/>
                <a:cs typeface="Calibri"/>
              </a:rPr>
              <a:t>l  </a:t>
            </a:r>
            <a:r>
              <a:rPr dirty="0" sz="1100" b="1">
                <a:latin typeface="Calibri"/>
                <a:cs typeface="Calibri"/>
              </a:rPr>
              <a:t>logic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031469" y="3849766"/>
            <a:ext cx="1861820" cy="344805"/>
            <a:chOff x="4031469" y="3849766"/>
            <a:chExt cx="1861820" cy="344805"/>
          </a:xfrm>
        </p:grpSpPr>
        <p:sp>
          <p:nvSpPr>
            <p:cNvPr id="49" name="object 49"/>
            <p:cNvSpPr/>
            <p:nvPr/>
          </p:nvSpPr>
          <p:spPr>
            <a:xfrm>
              <a:off x="4641869" y="3862466"/>
              <a:ext cx="1103630" cy="319405"/>
            </a:xfrm>
            <a:custGeom>
              <a:avLst/>
              <a:gdLst/>
              <a:ahLst/>
              <a:cxnLst/>
              <a:rect l="l" t="t" r="r" b="b"/>
              <a:pathLst>
                <a:path w="1103629" h="319404">
                  <a:moveTo>
                    <a:pt x="0" y="0"/>
                  </a:moveTo>
                  <a:lnTo>
                    <a:pt x="1103294" y="0"/>
                  </a:lnTo>
                  <a:lnTo>
                    <a:pt x="1103294" y="318966"/>
                  </a:lnTo>
                  <a:lnTo>
                    <a:pt x="0" y="31896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3361" y="3986474"/>
              <a:ext cx="125620" cy="7569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1469" y="3984868"/>
              <a:ext cx="125620" cy="7728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120049" y="4020300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70" h="0">
                  <a:moveTo>
                    <a:pt x="0" y="0"/>
                  </a:moveTo>
                  <a:lnTo>
                    <a:pt x="39444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7649" y="3984868"/>
              <a:ext cx="125620" cy="77287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6250816" y="3862466"/>
            <a:ext cx="737870" cy="1860550"/>
            <a:chOff x="6250816" y="3862466"/>
            <a:chExt cx="737870" cy="1860550"/>
          </a:xfrm>
        </p:grpSpPr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0816" y="3986474"/>
              <a:ext cx="125620" cy="7569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384492" y="3862466"/>
              <a:ext cx="0" cy="1860550"/>
            </a:xfrm>
            <a:custGeom>
              <a:avLst/>
              <a:gdLst/>
              <a:ahLst/>
              <a:cxnLst/>
              <a:rect l="l" t="t" r="r" b="b"/>
              <a:pathLst>
                <a:path w="0" h="1860550">
                  <a:moveTo>
                    <a:pt x="0" y="0"/>
                  </a:moveTo>
                  <a:lnTo>
                    <a:pt x="0" y="186023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1271" y="4667743"/>
              <a:ext cx="125620" cy="7728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2828" y="4666128"/>
              <a:ext cx="125620" cy="7569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497232" y="4703176"/>
              <a:ext cx="385445" cy="0"/>
            </a:xfrm>
            <a:custGeom>
              <a:avLst/>
              <a:gdLst/>
              <a:ahLst/>
              <a:cxnLst/>
              <a:rect l="l" t="t" r="r" b="b"/>
              <a:pathLst>
                <a:path w="385445" h="0">
                  <a:moveTo>
                    <a:pt x="0" y="0"/>
                  </a:moveTo>
                  <a:lnTo>
                    <a:pt x="38501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3165" y="5062326"/>
              <a:ext cx="125620" cy="7732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1271" y="5065551"/>
              <a:ext cx="125620" cy="7728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46722" y="5466576"/>
              <a:ext cx="125620" cy="7407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1271" y="5463359"/>
              <a:ext cx="125620" cy="77288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506894" y="5498792"/>
              <a:ext cx="356235" cy="0"/>
            </a:xfrm>
            <a:custGeom>
              <a:avLst/>
              <a:gdLst/>
              <a:ahLst/>
              <a:cxnLst/>
              <a:rect l="l" t="t" r="r" b="b"/>
              <a:pathLst>
                <a:path w="356234" h="0">
                  <a:moveTo>
                    <a:pt x="0" y="0"/>
                  </a:moveTo>
                  <a:lnTo>
                    <a:pt x="35579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" name="object 65"/>
          <p:cNvGrpSpPr/>
          <p:nvPr/>
        </p:nvGrpSpPr>
        <p:grpSpPr>
          <a:xfrm>
            <a:off x="4113607" y="4474662"/>
            <a:ext cx="1779905" cy="2056764"/>
            <a:chOff x="4113607" y="4474662"/>
            <a:chExt cx="1779905" cy="2056764"/>
          </a:xfrm>
        </p:grpSpPr>
        <p:sp>
          <p:nvSpPr>
            <p:cNvPr id="66" name="object 66"/>
            <p:cNvSpPr/>
            <p:nvPr/>
          </p:nvSpPr>
          <p:spPr>
            <a:xfrm>
              <a:off x="4641869" y="4487362"/>
              <a:ext cx="1103630" cy="2031364"/>
            </a:xfrm>
            <a:custGeom>
              <a:avLst/>
              <a:gdLst/>
              <a:ahLst/>
              <a:cxnLst/>
              <a:rect l="l" t="t" r="r" b="b"/>
              <a:pathLst>
                <a:path w="1103629" h="2031365">
                  <a:moveTo>
                    <a:pt x="0" y="0"/>
                  </a:moveTo>
                  <a:lnTo>
                    <a:pt x="1103294" y="0"/>
                  </a:lnTo>
                  <a:lnTo>
                    <a:pt x="1103294" y="2030976"/>
                  </a:lnTo>
                  <a:lnTo>
                    <a:pt x="0" y="203097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496917" y="4611369"/>
              <a:ext cx="127635" cy="311150"/>
            </a:xfrm>
            <a:custGeom>
              <a:avLst/>
              <a:gdLst/>
              <a:ahLst/>
              <a:cxnLst/>
              <a:rect l="l" t="t" r="r" b="b"/>
              <a:pathLst>
                <a:path w="127635" h="311150">
                  <a:moveTo>
                    <a:pt x="127203" y="274370"/>
                  </a:moveTo>
                  <a:lnTo>
                    <a:pt x="10960" y="236753"/>
                  </a:lnTo>
                  <a:lnTo>
                    <a:pt x="6197" y="245808"/>
                  </a:lnTo>
                  <a:lnTo>
                    <a:pt x="2768" y="255143"/>
                  </a:lnTo>
                  <a:lnTo>
                    <a:pt x="685" y="264693"/>
                  </a:lnTo>
                  <a:lnTo>
                    <a:pt x="0" y="274370"/>
                  </a:lnTo>
                  <a:lnTo>
                    <a:pt x="647" y="283730"/>
                  </a:lnTo>
                  <a:lnTo>
                    <a:pt x="2590" y="292976"/>
                  </a:lnTo>
                  <a:lnTo>
                    <a:pt x="5803" y="302044"/>
                  </a:lnTo>
                  <a:lnTo>
                    <a:pt x="10274" y="310832"/>
                  </a:lnTo>
                  <a:lnTo>
                    <a:pt x="127203" y="274370"/>
                  </a:lnTo>
                  <a:close/>
                </a:path>
                <a:path w="127635" h="311150">
                  <a:moveTo>
                    <a:pt x="127203" y="37617"/>
                  </a:moveTo>
                  <a:lnTo>
                    <a:pt x="10960" y="0"/>
                  </a:lnTo>
                  <a:lnTo>
                    <a:pt x="6197" y="9055"/>
                  </a:lnTo>
                  <a:lnTo>
                    <a:pt x="2768" y="18389"/>
                  </a:lnTo>
                  <a:lnTo>
                    <a:pt x="685" y="27940"/>
                  </a:lnTo>
                  <a:lnTo>
                    <a:pt x="0" y="37617"/>
                  </a:lnTo>
                  <a:lnTo>
                    <a:pt x="647" y="46977"/>
                  </a:lnTo>
                  <a:lnTo>
                    <a:pt x="2590" y="56235"/>
                  </a:lnTo>
                  <a:lnTo>
                    <a:pt x="5803" y="65290"/>
                  </a:lnTo>
                  <a:lnTo>
                    <a:pt x="10274" y="74079"/>
                  </a:lnTo>
                  <a:lnTo>
                    <a:pt x="127203" y="376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3361" y="5054273"/>
              <a:ext cx="125620" cy="7407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3607" y="5062330"/>
              <a:ext cx="125619" cy="75689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237620" y="5096153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 h="0">
                  <a:moveTo>
                    <a:pt x="0" y="0"/>
                  </a:moveTo>
                  <a:lnTo>
                    <a:pt x="2769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96920" y="5295858"/>
              <a:ext cx="127208" cy="7569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3607" y="5294250"/>
              <a:ext cx="125619" cy="77288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4340696" y="5524560"/>
              <a:ext cx="125730" cy="77470"/>
            </a:xfrm>
            <a:custGeom>
              <a:avLst/>
              <a:gdLst/>
              <a:ahLst/>
              <a:cxnLst/>
              <a:rect l="l" t="t" r="r" b="b"/>
              <a:pathLst>
                <a:path w="125729" h="77470">
                  <a:moveTo>
                    <a:pt x="114482" y="0"/>
                  </a:moveTo>
                  <a:lnTo>
                    <a:pt x="0" y="39232"/>
                  </a:lnTo>
                  <a:lnTo>
                    <a:pt x="115169" y="77288"/>
                  </a:lnTo>
                  <a:lnTo>
                    <a:pt x="119710" y="68119"/>
                  </a:lnTo>
                  <a:lnTo>
                    <a:pt x="122979" y="58669"/>
                  </a:lnTo>
                  <a:lnTo>
                    <a:pt x="124956" y="49015"/>
                  </a:lnTo>
                  <a:lnTo>
                    <a:pt x="125620" y="39232"/>
                  </a:lnTo>
                  <a:lnTo>
                    <a:pt x="124912" y="29127"/>
                  </a:lnTo>
                  <a:lnTo>
                    <a:pt x="122804" y="19164"/>
                  </a:lnTo>
                  <a:lnTo>
                    <a:pt x="119319" y="9427"/>
                  </a:lnTo>
                  <a:lnTo>
                    <a:pt x="1144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455044" y="5558382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5" h="0">
                  <a:moveTo>
                    <a:pt x="0" y="0"/>
                  </a:moveTo>
                  <a:lnTo>
                    <a:pt x="19478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340695" y="5809627"/>
              <a:ext cx="283845" cy="317500"/>
            </a:xfrm>
            <a:custGeom>
              <a:avLst/>
              <a:gdLst/>
              <a:ahLst/>
              <a:cxnLst/>
              <a:rect l="l" t="t" r="r" b="b"/>
              <a:pathLst>
                <a:path w="283845" h="317500">
                  <a:moveTo>
                    <a:pt x="125615" y="279209"/>
                  </a:moveTo>
                  <a:lnTo>
                    <a:pt x="124904" y="269113"/>
                  </a:lnTo>
                  <a:lnTo>
                    <a:pt x="122796" y="259143"/>
                  </a:lnTo>
                  <a:lnTo>
                    <a:pt x="119316" y="249402"/>
                  </a:lnTo>
                  <a:lnTo>
                    <a:pt x="114477" y="239979"/>
                  </a:lnTo>
                  <a:lnTo>
                    <a:pt x="0" y="279209"/>
                  </a:lnTo>
                  <a:lnTo>
                    <a:pt x="115163" y="317271"/>
                  </a:lnTo>
                  <a:lnTo>
                    <a:pt x="119710" y="308102"/>
                  </a:lnTo>
                  <a:lnTo>
                    <a:pt x="122974" y="298653"/>
                  </a:lnTo>
                  <a:lnTo>
                    <a:pt x="124955" y="289001"/>
                  </a:lnTo>
                  <a:lnTo>
                    <a:pt x="125615" y="279209"/>
                  </a:lnTo>
                  <a:close/>
                </a:path>
                <a:path w="283845" h="317500">
                  <a:moveTo>
                    <a:pt x="283425" y="37617"/>
                  </a:moveTo>
                  <a:lnTo>
                    <a:pt x="167182" y="0"/>
                  </a:lnTo>
                  <a:lnTo>
                    <a:pt x="162420" y="9055"/>
                  </a:lnTo>
                  <a:lnTo>
                    <a:pt x="158991" y="18389"/>
                  </a:lnTo>
                  <a:lnTo>
                    <a:pt x="156908" y="27940"/>
                  </a:lnTo>
                  <a:lnTo>
                    <a:pt x="156222" y="37617"/>
                  </a:lnTo>
                  <a:lnTo>
                    <a:pt x="156870" y="46977"/>
                  </a:lnTo>
                  <a:lnTo>
                    <a:pt x="158813" y="56222"/>
                  </a:lnTo>
                  <a:lnTo>
                    <a:pt x="162026" y="65278"/>
                  </a:lnTo>
                  <a:lnTo>
                    <a:pt x="166497" y="74079"/>
                  </a:lnTo>
                  <a:lnTo>
                    <a:pt x="283425" y="376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445380" y="6091476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 h="0">
                  <a:moveTo>
                    <a:pt x="0" y="0"/>
                  </a:moveTo>
                  <a:lnTo>
                    <a:pt x="22218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7649" y="6102750"/>
              <a:ext cx="125620" cy="78931"/>
            </a:xfrm>
            <a:prstGeom prst="rect">
              <a:avLst/>
            </a:prstGeom>
          </p:spPr>
        </p:pic>
      </p:grpSp>
      <p:pic>
        <p:nvPicPr>
          <p:cNvPr id="78" name="object 7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87433" y="6326613"/>
            <a:ext cx="127209" cy="77321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6144924" y="4542249"/>
            <a:ext cx="165100" cy="7226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100" b="1">
                <a:latin typeface="Calibri"/>
                <a:cs typeface="Calibri"/>
              </a:rPr>
              <a:t>I</a:t>
            </a:r>
            <a:r>
              <a:rPr dirty="0" sz="1100" spc="-10" b="1">
                <a:latin typeface="Calibri"/>
                <a:cs typeface="Calibri"/>
              </a:rPr>
              <a:t>n</a:t>
            </a:r>
            <a:r>
              <a:rPr dirty="0" sz="1100" spc="-15" b="1">
                <a:latin typeface="Calibri"/>
                <a:cs typeface="Calibri"/>
              </a:rPr>
              <a:t>t</a:t>
            </a:r>
            <a:r>
              <a:rPr dirty="0" sz="1100" b="1">
                <a:latin typeface="Calibri"/>
                <a:cs typeface="Calibri"/>
              </a:rPr>
              <a:t>ernal Bus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841437" y="2757326"/>
            <a:ext cx="340867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60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heavy" sz="1600" spc="-114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Fig 2: Block</a:t>
            </a:r>
            <a:r>
              <a:rPr dirty="0" u="heavy" sz="160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diagram</a:t>
            </a:r>
            <a:r>
              <a:rPr dirty="0" u="heavy" sz="1600" spc="-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dirty="0" u="heavy" sz="1600" spc="-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DMA</a:t>
            </a:r>
            <a:r>
              <a:rPr dirty="0" u="heavy" sz="160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controller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676400" y="2514600"/>
            <a:ext cx="1406525" cy="810260"/>
          </a:xfrm>
          <a:custGeom>
            <a:avLst/>
            <a:gdLst/>
            <a:ahLst/>
            <a:cxnLst/>
            <a:rect l="l" t="t" r="r" b="b"/>
            <a:pathLst>
              <a:path w="1406525" h="810260">
                <a:moveTo>
                  <a:pt x="0" y="0"/>
                </a:moveTo>
                <a:lnTo>
                  <a:pt x="1406400" y="0"/>
                </a:lnTo>
                <a:lnTo>
                  <a:pt x="1406400" y="809700"/>
                </a:lnTo>
                <a:lnTo>
                  <a:pt x="0" y="809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425204" y="1230417"/>
            <a:ext cx="329437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6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Fig 1: </a:t>
            </a:r>
            <a:r>
              <a:rPr dirty="0" u="heavy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CPU</a:t>
            </a:r>
            <a:r>
              <a:rPr dirty="0" u="heavy" sz="16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bus</a:t>
            </a:r>
            <a:r>
              <a:rPr dirty="0" u="heavy" sz="16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signals</a:t>
            </a:r>
            <a:r>
              <a:rPr dirty="0" u="heavy" sz="16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for</a:t>
            </a:r>
            <a:r>
              <a:rPr dirty="0" u="heavy" sz="16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DMA </a:t>
            </a:r>
            <a:r>
              <a:rPr dirty="0" u="heavy" sz="16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transfer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582974" y="2429793"/>
            <a:ext cx="7270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A</a:t>
            </a:r>
            <a:r>
              <a:rPr dirty="0" sz="1100" spc="-5" b="1">
                <a:latin typeface="Calibri"/>
                <a:cs typeface="Calibri"/>
              </a:rPr>
              <a:t>d</a:t>
            </a:r>
            <a:r>
              <a:rPr dirty="0" sz="1100" b="1">
                <a:latin typeface="Calibri"/>
                <a:cs typeface="Calibri"/>
              </a:rPr>
              <a:t>d</a:t>
            </a:r>
            <a:r>
              <a:rPr dirty="0" sz="1100" spc="-15" b="1">
                <a:latin typeface="Calibri"/>
                <a:cs typeface="Calibri"/>
              </a:rPr>
              <a:t>r</a:t>
            </a:r>
            <a:r>
              <a:rPr dirty="0" sz="1100" b="1">
                <a:latin typeface="Calibri"/>
                <a:cs typeface="Calibri"/>
              </a:rPr>
              <a:t>ess bus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76822" y="311605"/>
            <a:ext cx="37141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Direct</a:t>
            </a:r>
            <a:r>
              <a:rPr dirty="0" spc="-45"/>
              <a:t> </a:t>
            </a:r>
            <a:r>
              <a:rPr dirty="0"/>
              <a:t>Memory</a:t>
            </a:r>
            <a:r>
              <a:rPr dirty="0" spc="-40"/>
              <a:t> </a:t>
            </a:r>
            <a:r>
              <a:rPr dirty="0"/>
              <a:t>Access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2250" y="1302841"/>
            <a:ext cx="8392795" cy="454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1625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RD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and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WR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is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bidirectional</a:t>
            </a:r>
            <a:endParaRPr sz="1600">
              <a:latin typeface="Arial"/>
              <a:cs typeface="Arial"/>
            </a:endParaRPr>
          </a:p>
          <a:p>
            <a:pPr marL="301625">
              <a:lnSpc>
                <a:spcPts val="1730"/>
              </a:lnSpc>
              <a:spcBef>
                <a:spcPts val="1155"/>
              </a:spcBef>
            </a:pPr>
            <a:r>
              <a:rPr dirty="0" sz="1600" spc="-5" b="1">
                <a:latin typeface="Arial"/>
                <a:cs typeface="Arial"/>
              </a:rPr>
              <a:t>When BG=0</a:t>
            </a:r>
            <a:r>
              <a:rPr dirty="0" sz="1600" b="1">
                <a:latin typeface="Arial"/>
                <a:cs typeface="Arial"/>
              </a:rPr>
              <a:t> CPU can</a:t>
            </a:r>
            <a:r>
              <a:rPr dirty="0" sz="1600" spc="-5" b="1">
                <a:latin typeface="Arial"/>
                <a:cs typeface="Arial"/>
              </a:rPr>
              <a:t> communicate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with </a:t>
            </a:r>
            <a:r>
              <a:rPr dirty="0" sz="1600" b="1">
                <a:latin typeface="Arial"/>
                <a:cs typeface="Arial"/>
              </a:rPr>
              <a:t>DMA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Register</a:t>
            </a:r>
            <a:endParaRPr sz="1600">
              <a:latin typeface="Arial"/>
              <a:cs typeface="Arial"/>
            </a:endParaRPr>
          </a:p>
          <a:p>
            <a:pPr marL="301625">
              <a:lnSpc>
                <a:spcPts val="1730"/>
              </a:lnSpc>
            </a:pPr>
            <a:r>
              <a:rPr dirty="0" sz="1600" spc="-5" b="1">
                <a:latin typeface="Arial"/>
                <a:cs typeface="Arial"/>
              </a:rPr>
              <a:t>When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BG=1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CPU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left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the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buses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and</a:t>
            </a:r>
            <a:r>
              <a:rPr dirty="0" sz="1600" b="1">
                <a:latin typeface="Arial"/>
                <a:cs typeface="Arial"/>
              </a:rPr>
              <a:t> DMA</a:t>
            </a:r>
            <a:r>
              <a:rPr dirty="0" sz="1600" spc="-5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can </a:t>
            </a:r>
            <a:r>
              <a:rPr dirty="0" sz="1600" spc="-5" b="1">
                <a:latin typeface="Arial"/>
                <a:cs typeface="Arial"/>
              </a:rPr>
              <a:t>communicate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directly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with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DMA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spc="-15" b="1">
                <a:latin typeface="Arial"/>
                <a:cs typeface="Arial"/>
              </a:rPr>
              <a:t>Transfer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can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be made in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several</a:t>
            </a:r>
            <a:r>
              <a:rPr dirty="0" sz="1600" spc="-5" b="1">
                <a:latin typeface="Arial"/>
                <a:cs typeface="Arial"/>
              </a:rPr>
              <a:t> ways</a:t>
            </a:r>
            <a:endParaRPr sz="1600">
              <a:latin typeface="Arial"/>
              <a:cs typeface="Arial"/>
            </a:endParaRPr>
          </a:p>
          <a:p>
            <a:pPr marL="261620" indent="-249554">
              <a:lnSpc>
                <a:spcPts val="1730"/>
              </a:lnSpc>
              <a:spcBef>
                <a:spcPts val="1155"/>
              </a:spcBef>
              <a:buSzPct val="93750"/>
              <a:buAutoNum type="arabicParenBoth"/>
              <a:tabLst>
                <a:tab pos="262255" algn="l"/>
              </a:tabLst>
            </a:pP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Burst</a:t>
            </a: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FF0000"/>
                </a:solidFill>
                <a:latin typeface="Arial"/>
                <a:cs typeface="Arial"/>
              </a:rPr>
              <a:t>Transfer</a:t>
            </a:r>
            <a:r>
              <a:rPr dirty="0" sz="16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: a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block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sequence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consisting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of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memory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words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is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transferred</a:t>
            </a:r>
            <a:endParaRPr sz="1600">
              <a:latin typeface="Arial"/>
              <a:cs typeface="Arial"/>
            </a:endParaRPr>
          </a:p>
          <a:p>
            <a:pPr marL="1931670" marR="81280">
              <a:lnSpc>
                <a:spcPts val="1540"/>
              </a:lnSpc>
              <a:spcBef>
                <a:spcPts val="175"/>
              </a:spcBef>
            </a:pPr>
            <a:r>
              <a:rPr dirty="0" sz="1600" spc="-5" b="1">
                <a:latin typeface="Arial"/>
                <a:cs typeface="Arial"/>
              </a:rPr>
              <a:t>in continuous burst while the </a:t>
            </a:r>
            <a:r>
              <a:rPr dirty="0" sz="1600" b="1">
                <a:latin typeface="Arial"/>
                <a:cs typeface="Arial"/>
              </a:rPr>
              <a:t>DMA </a:t>
            </a:r>
            <a:r>
              <a:rPr dirty="0" sz="1600" spc="-5" b="1">
                <a:latin typeface="Arial"/>
                <a:cs typeface="Arial"/>
              </a:rPr>
              <a:t>controller is </a:t>
            </a:r>
            <a:r>
              <a:rPr dirty="0" sz="1600" b="1">
                <a:latin typeface="Arial"/>
                <a:cs typeface="Arial"/>
              </a:rPr>
              <a:t>master </a:t>
            </a:r>
            <a:r>
              <a:rPr dirty="0" sz="1600" spc="-5" b="1">
                <a:latin typeface="Arial"/>
                <a:cs typeface="Arial"/>
              </a:rPr>
              <a:t>of memory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bus</a:t>
            </a:r>
            <a:endParaRPr sz="1600">
              <a:latin typeface="Arial"/>
              <a:cs typeface="Arial"/>
            </a:endParaRPr>
          </a:p>
          <a:p>
            <a:pPr algn="just" marL="1931670" marR="117475" indent="-169545">
              <a:lnSpc>
                <a:spcPts val="1540"/>
              </a:lnSpc>
              <a:spcBef>
                <a:spcPts val="1535"/>
              </a:spcBef>
            </a:pPr>
            <a:r>
              <a:rPr dirty="0" sz="1600" b="1">
                <a:latin typeface="Arial"/>
                <a:cs typeface="Arial"/>
              </a:rPr>
              <a:t>- </a:t>
            </a:r>
            <a:r>
              <a:rPr dirty="0" sz="1600" spc="-5" b="1">
                <a:latin typeface="Arial"/>
                <a:cs typeface="Arial"/>
              </a:rPr>
              <a:t>This mode of transfer is needed for </a:t>
            </a:r>
            <a:r>
              <a:rPr dirty="0" sz="1600" b="1">
                <a:latin typeface="Arial"/>
                <a:cs typeface="Arial"/>
              </a:rPr>
              <a:t>fast </a:t>
            </a:r>
            <a:r>
              <a:rPr dirty="0" sz="1600" spc="-5" b="1">
                <a:latin typeface="Arial"/>
                <a:cs typeface="Arial"/>
              </a:rPr>
              <a:t>devices such </a:t>
            </a:r>
            <a:r>
              <a:rPr dirty="0" sz="1600" b="1">
                <a:latin typeface="Arial"/>
                <a:cs typeface="Arial"/>
              </a:rPr>
              <a:t>as </a:t>
            </a:r>
            <a:r>
              <a:rPr dirty="0" sz="1600" spc="-5" b="1">
                <a:latin typeface="Arial"/>
                <a:cs typeface="Arial"/>
              </a:rPr>
              <a:t>magnetic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disk where data transmission cannot be stopped or slowed down 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until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an</a:t>
            </a:r>
            <a:r>
              <a:rPr dirty="0" sz="1600" spc="-5" b="1">
                <a:latin typeface="Arial"/>
                <a:cs typeface="Arial"/>
              </a:rPr>
              <a:t> entire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block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is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transferred</a:t>
            </a:r>
            <a:endParaRPr sz="1600">
              <a:latin typeface="Arial"/>
              <a:cs typeface="Arial"/>
            </a:endParaRPr>
          </a:p>
          <a:p>
            <a:pPr marL="317500" marR="8255" indent="-317500">
              <a:lnSpc>
                <a:spcPts val="1540"/>
              </a:lnSpc>
              <a:spcBef>
                <a:spcPts val="1530"/>
              </a:spcBef>
              <a:buClr>
                <a:srgbClr val="000000"/>
              </a:buClr>
              <a:buAutoNum type="arabicParenBoth" startAt="2"/>
              <a:tabLst>
                <a:tab pos="317500" algn="l"/>
              </a:tabLst>
            </a:pP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Cycle</a:t>
            </a:r>
            <a:r>
              <a:rPr dirty="0" sz="16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stealing</a:t>
            </a:r>
            <a:r>
              <a:rPr dirty="0" sz="16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: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Alternative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technique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called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cycle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stealing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allows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DMA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controller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to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transfer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one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data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word</a:t>
            </a:r>
            <a:r>
              <a:rPr dirty="0" sz="1600" b="1">
                <a:latin typeface="Arial"/>
                <a:cs typeface="Arial"/>
              </a:rPr>
              <a:t> at </a:t>
            </a:r>
            <a:r>
              <a:rPr dirty="0" sz="1600" spc="-5" b="1">
                <a:latin typeface="Arial"/>
                <a:cs typeface="Arial"/>
              </a:rPr>
              <a:t>time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after </a:t>
            </a:r>
            <a:r>
              <a:rPr dirty="0" sz="1600" spc="-5" b="1">
                <a:latin typeface="Arial"/>
                <a:cs typeface="Arial"/>
              </a:rPr>
              <a:t>which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it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must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return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control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of 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the buses</a:t>
            </a:r>
            <a:r>
              <a:rPr dirty="0" sz="1600" b="1">
                <a:latin typeface="Arial"/>
                <a:cs typeface="Arial"/>
              </a:rPr>
              <a:t> to</a:t>
            </a:r>
            <a:r>
              <a:rPr dirty="0" sz="1600" spc="-5" b="1">
                <a:latin typeface="Arial"/>
                <a:cs typeface="Arial"/>
              </a:rPr>
              <a:t> the</a:t>
            </a:r>
            <a:r>
              <a:rPr dirty="0" sz="1600" b="1">
                <a:latin typeface="Arial"/>
                <a:cs typeface="Arial"/>
              </a:rPr>
              <a:t> CPU.</a:t>
            </a:r>
            <a:endParaRPr sz="1600">
              <a:latin typeface="Arial"/>
              <a:cs typeface="Arial"/>
            </a:endParaRPr>
          </a:p>
          <a:p>
            <a:pPr algn="just" marL="1988185" marR="5080" indent="-169545">
              <a:lnSpc>
                <a:spcPts val="1540"/>
              </a:lnSpc>
              <a:spcBef>
                <a:spcPts val="1530"/>
              </a:spcBef>
            </a:pPr>
            <a:r>
              <a:rPr dirty="0" sz="1600" b="1">
                <a:latin typeface="Arial"/>
                <a:cs typeface="Arial"/>
              </a:rPr>
              <a:t>- CPU </a:t>
            </a:r>
            <a:r>
              <a:rPr dirty="0" sz="1600" spc="-5" b="1">
                <a:latin typeface="Arial"/>
                <a:cs typeface="Arial"/>
              </a:rPr>
              <a:t>merely delays its operation for one memory cycle </a:t>
            </a:r>
            <a:r>
              <a:rPr dirty="0" sz="1600" b="1">
                <a:latin typeface="Arial"/>
                <a:cs typeface="Arial"/>
              </a:rPr>
              <a:t>to </a:t>
            </a:r>
            <a:r>
              <a:rPr dirty="0" sz="1600" spc="-5" b="1">
                <a:latin typeface="Arial"/>
                <a:cs typeface="Arial"/>
              </a:rPr>
              <a:t>allow the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direct memory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I/O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transfer</a:t>
            </a:r>
            <a:r>
              <a:rPr dirty="0" sz="1600" b="1">
                <a:latin typeface="Arial"/>
                <a:cs typeface="Arial"/>
              </a:rPr>
              <a:t> to </a:t>
            </a:r>
            <a:r>
              <a:rPr dirty="0" sz="1600" spc="-5" b="1">
                <a:latin typeface="Arial"/>
                <a:cs typeface="Arial"/>
              </a:rPr>
              <a:t>“steal” one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memory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cycle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737" y="444500"/>
            <a:ext cx="8772525" cy="6273800"/>
            <a:chOff x="185737" y="444500"/>
            <a:chExt cx="8772525" cy="6273800"/>
          </a:xfrm>
        </p:grpSpPr>
        <p:sp>
          <p:nvSpPr>
            <p:cNvPr id="3" name="object 3"/>
            <p:cNvSpPr/>
            <p:nvPr/>
          </p:nvSpPr>
          <p:spPr>
            <a:xfrm>
              <a:off x="228600" y="457200"/>
              <a:ext cx="8686800" cy="6248400"/>
            </a:xfrm>
            <a:custGeom>
              <a:avLst/>
              <a:gdLst/>
              <a:ahLst/>
              <a:cxnLst/>
              <a:rect l="l" t="t" r="r" b="b"/>
              <a:pathLst>
                <a:path w="8686800" h="6248400">
                  <a:moveTo>
                    <a:pt x="0" y="0"/>
                  </a:moveTo>
                  <a:lnTo>
                    <a:pt x="8686800" y="0"/>
                  </a:lnTo>
                  <a:lnTo>
                    <a:pt x="8686800" y="6248400"/>
                  </a:lnTo>
                  <a:lnTo>
                    <a:pt x="0" y="6248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8600" y="990600"/>
              <a:ext cx="8686800" cy="1905"/>
            </a:xfrm>
            <a:custGeom>
              <a:avLst/>
              <a:gdLst/>
              <a:ahLst/>
              <a:cxnLst/>
              <a:rect l="l" t="t" r="r" b="b"/>
              <a:pathLst>
                <a:path w="8686800" h="1905">
                  <a:moveTo>
                    <a:pt x="0" y="0"/>
                  </a:moveTo>
                  <a:lnTo>
                    <a:pt x="8686800" y="0"/>
                  </a:lnTo>
                </a:path>
              </a:pathLst>
            </a:custGeom>
            <a:ln w="857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299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26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15641" y="311605"/>
            <a:ext cx="323723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DMA</a:t>
            </a:r>
            <a:r>
              <a:rPr dirty="0" spc="-35"/>
              <a:t> </a:t>
            </a:r>
            <a:r>
              <a:rPr dirty="0"/>
              <a:t>I/O</a:t>
            </a:r>
            <a:r>
              <a:rPr dirty="0" spc="-30"/>
              <a:t> </a:t>
            </a:r>
            <a:r>
              <a:rPr dirty="0" spc="-15"/>
              <a:t>Operation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2749" y="1294903"/>
            <a:ext cx="8007984" cy="46482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465"/>
              </a:spcBef>
            </a:pPr>
            <a:r>
              <a:rPr dirty="0" sz="1600" b="1">
                <a:latin typeface="Arial"/>
                <a:cs typeface="Arial"/>
              </a:rPr>
              <a:t>DMA </a:t>
            </a:r>
            <a:r>
              <a:rPr dirty="0" sz="1600" spc="-5" b="1">
                <a:latin typeface="Arial"/>
                <a:cs typeface="Arial"/>
              </a:rPr>
              <a:t>is first initialized by </a:t>
            </a:r>
            <a:r>
              <a:rPr dirty="0" sz="1600" b="1">
                <a:latin typeface="Arial"/>
                <a:cs typeface="Arial"/>
              </a:rPr>
              <a:t>CPU. After </a:t>
            </a:r>
            <a:r>
              <a:rPr dirty="0" sz="1600" spc="-5" b="1">
                <a:latin typeface="Arial"/>
                <a:cs typeface="Arial"/>
              </a:rPr>
              <a:t>that </a:t>
            </a:r>
            <a:r>
              <a:rPr dirty="0" sz="1600" b="1">
                <a:latin typeface="Arial"/>
                <a:cs typeface="Arial"/>
              </a:rPr>
              <a:t>DMA starts </a:t>
            </a:r>
            <a:r>
              <a:rPr dirty="0" sz="1600" spc="-5" b="1">
                <a:latin typeface="Arial"/>
                <a:cs typeface="Arial"/>
              </a:rPr>
              <a:t>and continues </a:t>
            </a:r>
            <a:r>
              <a:rPr dirty="0" sz="1600" b="1">
                <a:latin typeface="Arial"/>
                <a:cs typeface="Arial"/>
              </a:rPr>
              <a:t>to </a:t>
            </a:r>
            <a:r>
              <a:rPr dirty="0" sz="1600" spc="-5" b="1">
                <a:latin typeface="Arial"/>
                <a:cs typeface="Arial"/>
              </a:rPr>
              <a:t>transfer data </a:t>
            </a:r>
            <a:r>
              <a:rPr dirty="0" sz="1600" spc="-434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between memory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and peripheral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unit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until </a:t>
            </a:r>
            <a:r>
              <a:rPr dirty="0" sz="1600" b="1">
                <a:latin typeface="Arial"/>
                <a:cs typeface="Arial"/>
              </a:rPr>
              <a:t>an </a:t>
            </a:r>
            <a:r>
              <a:rPr dirty="0" sz="1600" spc="-5" b="1">
                <a:latin typeface="Arial"/>
                <a:cs typeface="Arial"/>
              </a:rPr>
              <a:t>entire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block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is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transferred.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749" y="2466746"/>
            <a:ext cx="7332980" cy="183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CPU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initializes</a:t>
            </a:r>
            <a:r>
              <a:rPr dirty="0" sz="16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16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DMA</a:t>
            </a:r>
            <a:r>
              <a:rPr dirty="0" sz="1600" spc="-6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dirty="0" sz="16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sending following</a:t>
            </a: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information</a:t>
            </a: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through data</a:t>
            </a:r>
            <a:r>
              <a:rPr dirty="0" sz="16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bus:</a:t>
            </a:r>
            <a:endParaRPr sz="1600">
              <a:latin typeface="Arial"/>
              <a:cs typeface="Arial"/>
            </a:endParaRPr>
          </a:p>
          <a:p>
            <a:pPr marL="1231265" indent="-305435">
              <a:lnSpc>
                <a:spcPct val="100000"/>
              </a:lnSpc>
              <a:spcBef>
                <a:spcPts val="1155"/>
              </a:spcBef>
              <a:buClr>
                <a:srgbClr val="000000"/>
              </a:buClr>
              <a:buAutoNum type="arabicParenBoth"/>
              <a:tabLst>
                <a:tab pos="1231900" algn="l"/>
              </a:tabLst>
            </a:pP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Starting</a:t>
            </a: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address</a:t>
            </a:r>
            <a:r>
              <a:rPr dirty="0" sz="16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z="16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16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r>
              <a:rPr dirty="0" sz="16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block</a:t>
            </a:r>
            <a:r>
              <a:rPr dirty="0" sz="1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(for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read/write)</a:t>
            </a:r>
            <a:endParaRPr sz="1600">
              <a:latin typeface="Arial"/>
              <a:cs typeface="Arial"/>
            </a:endParaRPr>
          </a:p>
          <a:p>
            <a:pPr marL="1287780" indent="-361950">
              <a:lnSpc>
                <a:spcPct val="100000"/>
              </a:lnSpc>
              <a:spcBef>
                <a:spcPts val="1155"/>
              </a:spcBef>
              <a:buClr>
                <a:srgbClr val="000000"/>
              </a:buClr>
              <a:buAutoNum type="arabicParenBoth"/>
              <a:tabLst>
                <a:tab pos="1288415" algn="l"/>
              </a:tabLst>
            </a:pPr>
            <a:r>
              <a:rPr dirty="0" sz="1600" spc="-10" b="1">
                <a:solidFill>
                  <a:srgbClr val="FF0000"/>
                </a:solidFill>
                <a:latin typeface="Arial"/>
                <a:cs typeface="Arial"/>
              </a:rPr>
              <a:t>Word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Count </a:t>
            </a:r>
            <a:r>
              <a:rPr dirty="0" sz="1600" spc="-5" b="1">
                <a:latin typeface="Arial"/>
                <a:cs typeface="Arial"/>
              </a:rPr>
              <a:t>(no. of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words in memory block)</a:t>
            </a:r>
            <a:endParaRPr sz="1600">
              <a:latin typeface="Arial"/>
              <a:cs typeface="Arial"/>
            </a:endParaRPr>
          </a:p>
          <a:p>
            <a:pPr marL="1287780" indent="-361950">
              <a:lnSpc>
                <a:spcPct val="100000"/>
              </a:lnSpc>
              <a:spcBef>
                <a:spcPts val="1155"/>
              </a:spcBef>
              <a:buClr>
                <a:srgbClr val="000000"/>
              </a:buClr>
              <a:buAutoNum type="arabicParenBoth"/>
              <a:tabLst>
                <a:tab pos="1288415" algn="l"/>
              </a:tabLst>
            </a:pP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Control</a:t>
            </a: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 to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specify</a:t>
            </a:r>
            <a:r>
              <a:rPr dirty="0" sz="16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mode</a:t>
            </a:r>
            <a:r>
              <a:rPr dirty="0" sz="16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transfer</a:t>
            </a: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(E.g.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read/write)</a:t>
            </a:r>
            <a:endParaRPr sz="1600">
              <a:latin typeface="Arial"/>
              <a:cs typeface="Arial"/>
            </a:endParaRPr>
          </a:p>
          <a:p>
            <a:pPr marL="1336675" indent="-410845">
              <a:lnSpc>
                <a:spcPct val="100000"/>
              </a:lnSpc>
              <a:spcBef>
                <a:spcPts val="1155"/>
              </a:spcBef>
              <a:buClr>
                <a:srgbClr val="000000"/>
              </a:buClr>
              <a:buAutoNum type="arabicParenBoth"/>
              <a:tabLst>
                <a:tab pos="1336675" algn="l"/>
                <a:tab pos="1337310" algn="l"/>
              </a:tabLst>
            </a:pP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600" spc="-7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control</a:t>
            </a:r>
            <a:r>
              <a:rPr dirty="0" sz="16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16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start</a:t>
            </a:r>
            <a:r>
              <a:rPr dirty="0" sz="16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DMA</a:t>
            </a:r>
            <a:r>
              <a:rPr dirty="0" sz="1600" spc="-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FF0000"/>
                </a:solidFill>
                <a:latin typeface="Arial"/>
                <a:cs typeface="Arial"/>
              </a:rPr>
              <a:t>Transfer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27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5264" y="311605"/>
            <a:ext cx="22777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DMA</a:t>
            </a:r>
            <a:r>
              <a:rPr dirty="0" spc="-65"/>
              <a:t> </a:t>
            </a:r>
            <a:r>
              <a:rPr dirty="0" spc="-50"/>
              <a:t>Transfer</a:t>
            </a:r>
          </a:p>
        </p:txBody>
      </p:sp>
      <p:sp>
        <p:nvSpPr>
          <p:cNvPr id="5" name="object 5"/>
          <p:cNvSpPr/>
          <p:nvPr/>
        </p:nvSpPr>
        <p:spPr>
          <a:xfrm>
            <a:off x="2836861" y="1384258"/>
            <a:ext cx="2084705" cy="1221105"/>
          </a:xfrm>
          <a:custGeom>
            <a:avLst/>
            <a:gdLst/>
            <a:ahLst/>
            <a:cxnLst/>
            <a:rect l="l" t="t" r="r" b="b"/>
            <a:pathLst>
              <a:path w="2084704" h="1221105">
                <a:moveTo>
                  <a:pt x="0" y="0"/>
                </a:moveTo>
                <a:lnTo>
                  <a:pt x="2084400" y="0"/>
                </a:lnTo>
                <a:lnTo>
                  <a:pt x="2084400" y="1220576"/>
                </a:lnTo>
                <a:lnTo>
                  <a:pt x="0" y="122057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65424" y="1850266"/>
            <a:ext cx="1930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BG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5424" y="2128049"/>
            <a:ext cx="1828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BR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2037" y="1939157"/>
            <a:ext cx="2654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CPU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58874" y="1642990"/>
            <a:ext cx="1700530" cy="662305"/>
            <a:chOff x="1158874" y="1642990"/>
            <a:chExt cx="1700530" cy="66230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0" y="1642990"/>
              <a:ext cx="147636" cy="9523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71574" y="1693790"/>
              <a:ext cx="1511935" cy="0"/>
            </a:xfrm>
            <a:custGeom>
              <a:avLst/>
              <a:gdLst/>
              <a:ahLst/>
              <a:cxnLst/>
              <a:rect l="l" t="t" r="r" b="b"/>
              <a:pathLst>
                <a:path w="1511935" h="0">
                  <a:moveTo>
                    <a:pt x="0" y="0"/>
                  </a:moveTo>
                  <a:lnTo>
                    <a:pt x="1511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27175" y="1981098"/>
              <a:ext cx="1319530" cy="0"/>
            </a:xfrm>
            <a:custGeom>
              <a:avLst/>
              <a:gdLst/>
              <a:ahLst/>
              <a:cxnLst/>
              <a:rect l="l" t="t" r="r" b="b"/>
              <a:pathLst>
                <a:path w="1319530" h="0">
                  <a:moveTo>
                    <a:pt x="0" y="0"/>
                  </a:moveTo>
                  <a:lnTo>
                    <a:pt x="131909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3350" y="2209670"/>
              <a:ext cx="147636" cy="952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65312" y="2258882"/>
              <a:ext cx="817880" cy="0"/>
            </a:xfrm>
            <a:custGeom>
              <a:avLst/>
              <a:gdLst/>
              <a:ahLst/>
              <a:cxnLst/>
              <a:rect l="l" t="t" r="r" b="b"/>
              <a:pathLst>
                <a:path w="817880" h="0">
                  <a:moveTo>
                    <a:pt x="0" y="0"/>
                  </a:moveTo>
                  <a:lnTo>
                    <a:pt x="8175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974962" y="2391549"/>
            <a:ext cx="1924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RD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05174" y="2391549"/>
            <a:ext cx="2311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WR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6349" y="2391549"/>
            <a:ext cx="3098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A</a:t>
            </a:r>
            <a:r>
              <a:rPr dirty="0" sz="1100" spc="-5" b="1">
                <a:latin typeface="Calibri"/>
                <a:cs typeface="Calibri"/>
              </a:rPr>
              <a:t>d</a:t>
            </a:r>
            <a:r>
              <a:rPr dirty="0" sz="1100" b="1">
                <a:latin typeface="Calibri"/>
                <a:cs typeface="Calibri"/>
              </a:rPr>
              <a:t>dr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4512" y="2391549"/>
            <a:ext cx="2971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D</a:t>
            </a:r>
            <a:r>
              <a:rPr dirty="0" sz="1100" spc="-15" b="1">
                <a:latin typeface="Calibri"/>
                <a:cs typeface="Calibri"/>
              </a:rPr>
              <a:t>at</a:t>
            </a:r>
            <a:r>
              <a:rPr dirty="0" sz="1100" b="1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33704" y="1371558"/>
            <a:ext cx="4675505" cy="2373630"/>
            <a:chOff x="3033704" y="1371558"/>
            <a:chExt cx="4675505" cy="2373630"/>
          </a:xfrm>
        </p:grpSpPr>
        <p:sp>
          <p:nvSpPr>
            <p:cNvPr id="20" name="object 20"/>
            <p:cNvSpPr/>
            <p:nvPr/>
          </p:nvSpPr>
          <p:spPr>
            <a:xfrm>
              <a:off x="3033704" y="2770007"/>
              <a:ext cx="117475" cy="120650"/>
            </a:xfrm>
            <a:custGeom>
              <a:avLst/>
              <a:gdLst/>
              <a:ahLst/>
              <a:cxnLst/>
              <a:rect l="l" t="t" r="r" b="b"/>
              <a:pathLst>
                <a:path w="117475" h="120650">
                  <a:moveTo>
                    <a:pt x="59545" y="0"/>
                  </a:moveTo>
                  <a:lnTo>
                    <a:pt x="44225" y="653"/>
                  </a:lnTo>
                  <a:lnTo>
                    <a:pt x="29114" y="2608"/>
                  </a:lnTo>
                  <a:lnTo>
                    <a:pt x="14332" y="5839"/>
                  </a:lnTo>
                  <a:lnTo>
                    <a:pt x="0" y="10326"/>
                  </a:lnTo>
                  <a:lnTo>
                    <a:pt x="59545" y="120624"/>
                  </a:lnTo>
                  <a:lnTo>
                    <a:pt x="117463" y="9751"/>
                  </a:lnTo>
                  <a:lnTo>
                    <a:pt x="103493" y="5513"/>
                  </a:lnTo>
                  <a:lnTo>
                    <a:pt x="89109" y="2462"/>
                  </a:lnTo>
                  <a:lnTo>
                    <a:pt x="74422" y="618"/>
                  </a:lnTo>
                  <a:lnTo>
                    <a:pt x="595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92450" y="2611273"/>
              <a:ext cx="0" cy="170180"/>
            </a:xfrm>
            <a:custGeom>
              <a:avLst/>
              <a:gdLst/>
              <a:ahLst/>
              <a:cxnLst/>
              <a:rect l="l" t="t" r="r" b="b"/>
              <a:pathLst>
                <a:path w="0" h="170180">
                  <a:moveTo>
                    <a:pt x="0" y="0"/>
                  </a:moveTo>
                  <a:lnTo>
                    <a:pt x="0" y="16978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9168" y="3058904"/>
              <a:ext cx="115867" cy="12062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616325" y="2611273"/>
              <a:ext cx="0" cy="459105"/>
            </a:xfrm>
            <a:custGeom>
              <a:avLst/>
              <a:gdLst/>
              <a:ahLst/>
              <a:cxnLst/>
              <a:rect l="l" t="t" r="r" b="b"/>
              <a:pathLst>
                <a:path w="0" h="459105">
                  <a:moveTo>
                    <a:pt x="0" y="0"/>
                  </a:moveTo>
                  <a:lnTo>
                    <a:pt x="0" y="45865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3043" y="3627172"/>
              <a:ext cx="117462" cy="11743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140200" y="2606511"/>
              <a:ext cx="0" cy="1032510"/>
            </a:xfrm>
            <a:custGeom>
              <a:avLst/>
              <a:gdLst/>
              <a:ahLst/>
              <a:cxnLst/>
              <a:rect l="l" t="t" r="r" b="b"/>
              <a:pathLst>
                <a:path w="0" h="1032510">
                  <a:moveTo>
                    <a:pt x="0" y="0"/>
                  </a:moveTo>
                  <a:lnTo>
                    <a:pt x="0" y="103189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6918" y="3349386"/>
              <a:ext cx="119059" cy="11905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6925" y="2611273"/>
              <a:ext cx="119054" cy="12062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665662" y="2731910"/>
              <a:ext cx="0" cy="628650"/>
            </a:xfrm>
            <a:custGeom>
              <a:avLst/>
              <a:gdLst/>
              <a:ahLst/>
              <a:cxnLst/>
              <a:rect l="l" t="t" r="r" b="b"/>
              <a:pathLst>
                <a:path w="0" h="628650">
                  <a:moveTo>
                    <a:pt x="0" y="0"/>
                  </a:moveTo>
                  <a:lnTo>
                    <a:pt x="0" y="62843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568950" y="1384258"/>
              <a:ext cx="2127885" cy="1221105"/>
            </a:xfrm>
            <a:custGeom>
              <a:avLst/>
              <a:gdLst/>
              <a:ahLst/>
              <a:cxnLst/>
              <a:rect l="l" t="t" r="r" b="b"/>
              <a:pathLst>
                <a:path w="2127884" h="1221105">
                  <a:moveTo>
                    <a:pt x="0" y="0"/>
                  </a:moveTo>
                  <a:lnTo>
                    <a:pt x="2127299" y="0"/>
                  </a:lnTo>
                  <a:lnTo>
                    <a:pt x="2127299" y="1220576"/>
                  </a:lnTo>
                  <a:lnTo>
                    <a:pt x="0" y="122057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2881299" y="1548670"/>
            <a:ext cx="5511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I</a:t>
            </a:r>
            <a:r>
              <a:rPr dirty="0" sz="1100" spc="-10" b="1">
                <a:latin typeface="Calibri"/>
                <a:cs typeface="Calibri"/>
              </a:rPr>
              <a:t>n</a:t>
            </a:r>
            <a:r>
              <a:rPr dirty="0" sz="1100" spc="-15" b="1">
                <a:latin typeface="Calibri"/>
                <a:cs typeface="Calibri"/>
              </a:rPr>
              <a:t>t</a:t>
            </a:r>
            <a:r>
              <a:rPr dirty="0" sz="1100" b="1">
                <a:latin typeface="Calibri"/>
                <a:cs typeface="Calibri"/>
              </a:rPr>
              <a:t>erru</a:t>
            </a:r>
            <a:r>
              <a:rPr dirty="0" sz="1100" spc="-5" b="1">
                <a:latin typeface="Calibri"/>
                <a:cs typeface="Calibri"/>
              </a:rPr>
              <a:t>p</a:t>
            </a:r>
            <a:r>
              <a:rPr dirty="0" sz="1100" b="1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73737" y="1751233"/>
            <a:ext cx="1183005" cy="381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Random-access </a:t>
            </a:r>
            <a:r>
              <a:rPr dirty="0" sz="1100" b="1">
                <a:latin typeface="Calibri"/>
                <a:cs typeface="Calibri"/>
              </a:rPr>
              <a:t> memory</a:t>
            </a:r>
            <a:r>
              <a:rPr dirty="0" sz="1100" spc="-5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unit</a:t>
            </a:r>
            <a:r>
              <a:rPr dirty="0" sz="1100" spc="-5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(RAM)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67374" y="2391549"/>
            <a:ext cx="1924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RD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99174" y="2391549"/>
            <a:ext cx="2311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WR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07175" y="2391549"/>
            <a:ext cx="3098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A</a:t>
            </a:r>
            <a:r>
              <a:rPr dirty="0" sz="1100" spc="-5" b="1">
                <a:latin typeface="Calibri"/>
                <a:cs typeface="Calibri"/>
              </a:rPr>
              <a:t>d</a:t>
            </a:r>
            <a:r>
              <a:rPr dirty="0" sz="1100" b="1">
                <a:latin typeface="Calibri"/>
                <a:cs typeface="Calibri"/>
              </a:rPr>
              <a:t>dr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45337" y="2391549"/>
            <a:ext cx="2971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D</a:t>
            </a:r>
            <a:r>
              <a:rPr dirty="0" sz="1100" spc="-15" b="1">
                <a:latin typeface="Calibri"/>
                <a:cs typeface="Calibri"/>
              </a:rPr>
              <a:t>at</a:t>
            </a:r>
            <a:r>
              <a:rPr dirty="0" sz="1100" b="1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24162" y="2611273"/>
            <a:ext cx="4694555" cy="3568700"/>
            <a:chOff x="2824162" y="2611273"/>
            <a:chExt cx="4694555" cy="3568700"/>
          </a:xfrm>
        </p:grpSpPr>
        <p:sp>
          <p:nvSpPr>
            <p:cNvPr id="37" name="object 37"/>
            <p:cNvSpPr/>
            <p:nvPr/>
          </p:nvSpPr>
          <p:spPr>
            <a:xfrm>
              <a:off x="2836862" y="4555765"/>
              <a:ext cx="2067560" cy="1611630"/>
            </a:xfrm>
            <a:custGeom>
              <a:avLst/>
              <a:gdLst/>
              <a:ahLst/>
              <a:cxnLst/>
              <a:rect l="l" t="t" r="r" b="b"/>
              <a:pathLst>
                <a:path w="2067560" h="1611629">
                  <a:moveTo>
                    <a:pt x="0" y="0"/>
                  </a:moveTo>
                  <a:lnTo>
                    <a:pt x="2066999" y="0"/>
                  </a:lnTo>
                  <a:lnTo>
                    <a:pt x="2066999" y="1611138"/>
                  </a:lnTo>
                  <a:lnTo>
                    <a:pt x="0" y="16111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826125" y="2611273"/>
              <a:ext cx="118110" cy="120650"/>
            </a:xfrm>
            <a:custGeom>
              <a:avLst/>
              <a:gdLst/>
              <a:ahLst/>
              <a:cxnLst/>
              <a:rect l="l" t="t" r="r" b="b"/>
              <a:pathLst>
                <a:path w="118110" h="120650">
                  <a:moveTo>
                    <a:pt x="59551" y="0"/>
                  </a:moveTo>
                  <a:lnTo>
                    <a:pt x="0" y="110023"/>
                  </a:lnTo>
                  <a:lnTo>
                    <a:pt x="14316" y="114627"/>
                  </a:lnTo>
                  <a:lnTo>
                    <a:pt x="29097" y="117943"/>
                  </a:lnTo>
                  <a:lnTo>
                    <a:pt x="44217" y="119949"/>
                  </a:lnTo>
                  <a:lnTo>
                    <a:pt x="59551" y="120623"/>
                  </a:lnTo>
                  <a:lnTo>
                    <a:pt x="74442" y="119985"/>
                  </a:lnTo>
                  <a:lnTo>
                    <a:pt x="89137" y="118093"/>
                  </a:lnTo>
                  <a:lnTo>
                    <a:pt x="103522" y="114963"/>
                  </a:lnTo>
                  <a:lnTo>
                    <a:pt x="117482" y="110615"/>
                  </a:lnTo>
                  <a:lnTo>
                    <a:pt x="59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884862" y="2731911"/>
              <a:ext cx="0" cy="170180"/>
            </a:xfrm>
            <a:custGeom>
              <a:avLst/>
              <a:gdLst/>
              <a:ahLst/>
              <a:cxnLst/>
              <a:rect l="l" t="t" r="r" b="b"/>
              <a:pathLst>
                <a:path w="0" h="170180">
                  <a:moveTo>
                    <a:pt x="0" y="0"/>
                  </a:moveTo>
                  <a:lnTo>
                    <a:pt x="0" y="16978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51586" y="2611273"/>
              <a:ext cx="115868" cy="12062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408737" y="2731911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w="0" h="454025">
                  <a:moveTo>
                    <a:pt x="0" y="0"/>
                  </a:moveTo>
                  <a:lnTo>
                    <a:pt x="0" y="45385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75461" y="2611273"/>
              <a:ext cx="117482" cy="12062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932612" y="2731911"/>
              <a:ext cx="0" cy="1024255"/>
            </a:xfrm>
            <a:custGeom>
              <a:avLst/>
              <a:gdLst/>
              <a:ahLst/>
              <a:cxnLst/>
              <a:rect l="l" t="t" r="r" b="b"/>
              <a:pathLst>
                <a:path w="0" h="1024254">
                  <a:moveTo>
                    <a:pt x="0" y="0"/>
                  </a:moveTo>
                  <a:lnTo>
                    <a:pt x="0" y="102379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9329" y="3349386"/>
              <a:ext cx="119059" cy="11905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9336" y="2611273"/>
              <a:ext cx="119054" cy="1206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458075" y="2731911"/>
              <a:ext cx="0" cy="628650"/>
            </a:xfrm>
            <a:custGeom>
              <a:avLst/>
              <a:gdLst/>
              <a:ahLst/>
              <a:cxnLst/>
              <a:rect l="l" t="t" r="r" b="b"/>
              <a:pathLst>
                <a:path w="0" h="628650">
                  <a:moveTo>
                    <a:pt x="0" y="0"/>
                  </a:moveTo>
                  <a:lnTo>
                    <a:pt x="0" y="62843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2865424" y="5342417"/>
            <a:ext cx="1828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BR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65424" y="5612264"/>
            <a:ext cx="1930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BG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32149" y="4531285"/>
            <a:ext cx="2311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WR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25874" y="4531285"/>
            <a:ext cx="3098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A</a:t>
            </a:r>
            <a:r>
              <a:rPr dirty="0" sz="1100" spc="-5" b="1">
                <a:latin typeface="Calibri"/>
                <a:cs typeface="Calibri"/>
              </a:rPr>
              <a:t>d</a:t>
            </a:r>
            <a:r>
              <a:rPr dirty="0" sz="1100" b="1">
                <a:latin typeface="Calibri"/>
                <a:cs typeface="Calibri"/>
              </a:rPr>
              <a:t>dr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70387" y="4521761"/>
            <a:ext cx="2971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D</a:t>
            </a:r>
            <a:r>
              <a:rPr dirty="0" sz="1100" spc="-15" b="1">
                <a:latin typeface="Calibri"/>
                <a:cs typeface="Calibri"/>
              </a:rPr>
              <a:t>at</a:t>
            </a:r>
            <a:r>
              <a:rPr dirty="0" sz="1100" b="1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846262" y="2889056"/>
            <a:ext cx="2879725" cy="2586355"/>
            <a:chOff x="1846262" y="2889056"/>
            <a:chExt cx="2879725" cy="2586355"/>
          </a:xfrm>
        </p:grpSpPr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3712" y="2889056"/>
              <a:ext cx="117481" cy="11905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3704" y="4419254"/>
              <a:ext cx="117463" cy="119057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092450" y="3008109"/>
              <a:ext cx="0" cy="1421130"/>
            </a:xfrm>
            <a:custGeom>
              <a:avLst/>
              <a:gdLst/>
              <a:ahLst/>
              <a:cxnLst/>
              <a:rect l="l" t="t" r="r" b="b"/>
              <a:pathLst>
                <a:path w="0" h="1421129">
                  <a:moveTo>
                    <a:pt x="0" y="0"/>
                  </a:moveTo>
                  <a:lnTo>
                    <a:pt x="0" y="142065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3929" y="4419254"/>
              <a:ext cx="119059" cy="11905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59175" y="3176366"/>
              <a:ext cx="115867" cy="12062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616325" y="3297005"/>
              <a:ext cx="0" cy="1132205"/>
            </a:xfrm>
            <a:custGeom>
              <a:avLst/>
              <a:gdLst/>
              <a:ahLst/>
              <a:cxnLst/>
              <a:rect l="l" t="t" r="r" b="b"/>
              <a:pathLst>
                <a:path w="0" h="1132204">
                  <a:moveTo>
                    <a:pt x="0" y="0"/>
                  </a:moveTo>
                  <a:lnTo>
                    <a:pt x="0" y="113178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83050" y="3744634"/>
              <a:ext cx="117482" cy="11905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140200" y="3863685"/>
              <a:ext cx="0" cy="690880"/>
            </a:xfrm>
            <a:custGeom>
              <a:avLst/>
              <a:gdLst/>
              <a:ahLst/>
              <a:cxnLst/>
              <a:rect l="l" t="t" r="r" b="b"/>
              <a:pathLst>
                <a:path w="0" h="690879">
                  <a:moveTo>
                    <a:pt x="0" y="0"/>
                  </a:moveTo>
                  <a:lnTo>
                    <a:pt x="0" y="69052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6918" y="4419254"/>
              <a:ext cx="119059" cy="11905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6925" y="3468437"/>
              <a:ext cx="119054" cy="117438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665662" y="3585900"/>
              <a:ext cx="0" cy="843280"/>
            </a:xfrm>
            <a:custGeom>
              <a:avLst/>
              <a:gdLst/>
              <a:ahLst/>
              <a:cxnLst/>
              <a:rect l="l" t="t" r="r" b="b"/>
              <a:pathLst>
                <a:path w="0" h="843279">
                  <a:moveTo>
                    <a:pt x="0" y="0"/>
                  </a:moveTo>
                  <a:lnTo>
                    <a:pt x="0" y="8429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686050" y="4843070"/>
              <a:ext cx="146685" cy="95250"/>
            </a:xfrm>
            <a:custGeom>
              <a:avLst/>
              <a:gdLst/>
              <a:ahLst/>
              <a:cxnLst/>
              <a:rect l="l" t="t" r="r" b="b"/>
              <a:pathLst>
                <a:path w="146685" h="95250">
                  <a:moveTo>
                    <a:pt x="12503" y="0"/>
                  </a:moveTo>
                  <a:lnTo>
                    <a:pt x="7071" y="11619"/>
                  </a:lnTo>
                  <a:lnTo>
                    <a:pt x="3158" y="23605"/>
                  </a:lnTo>
                  <a:lnTo>
                    <a:pt x="791" y="35857"/>
                  </a:lnTo>
                  <a:lnTo>
                    <a:pt x="0" y="48277"/>
                  </a:lnTo>
                  <a:lnTo>
                    <a:pt x="749" y="60340"/>
                  </a:lnTo>
                  <a:lnTo>
                    <a:pt x="2982" y="72248"/>
                  </a:lnTo>
                  <a:lnTo>
                    <a:pt x="6675" y="83911"/>
                  </a:lnTo>
                  <a:lnTo>
                    <a:pt x="11807" y="95237"/>
                  </a:lnTo>
                  <a:lnTo>
                    <a:pt x="146070" y="48277"/>
                  </a:lnTo>
                  <a:lnTo>
                    <a:pt x="1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557462" y="4892282"/>
              <a:ext cx="138430" cy="0"/>
            </a:xfrm>
            <a:custGeom>
              <a:avLst/>
              <a:gdLst/>
              <a:ahLst/>
              <a:cxnLst/>
              <a:rect l="l" t="t" r="r" b="b"/>
              <a:pathLst>
                <a:path w="138430" h="0">
                  <a:moveTo>
                    <a:pt x="0" y="0"/>
                  </a:moveTo>
                  <a:lnTo>
                    <a:pt x="13799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6050" y="5130377"/>
              <a:ext cx="146070" cy="95238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2295525" y="5176417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 h="0">
                  <a:moveTo>
                    <a:pt x="0" y="0"/>
                  </a:moveTo>
                  <a:lnTo>
                    <a:pt x="3999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858962" y="5462137"/>
              <a:ext cx="972185" cy="0"/>
            </a:xfrm>
            <a:custGeom>
              <a:avLst/>
              <a:gdLst/>
              <a:ahLst/>
              <a:cxnLst/>
              <a:rect l="l" t="t" r="r" b="b"/>
              <a:pathLst>
                <a:path w="972185" h="0">
                  <a:moveTo>
                    <a:pt x="0" y="0"/>
                  </a:moveTo>
                  <a:lnTo>
                    <a:pt x="97169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2881299" y="5904335"/>
            <a:ext cx="5511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I</a:t>
            </a:r>
            <a:r>
              <a:rPr dirty="0" sz="1100" spc="-10" b="1">
                <a:latin typeface="Calibri"/>
                <a:cs typeface="Calibri"/>
              </a:rPr>
              <a:t>n</a:t>
            </a:r>
            <a:r>
              <a:rPr dirty="0" sz="1100" spc="-15" b="1">
                <a:latin typeface="Calibri"/>
                <a:cs typeface="Calibri"/>
              </a:rPr>
              <a:t>t</a:t>
            </a:r>
            <a:r>
              <a:rPr dirty="0" sz="1100" b="1">
                <a:latin typeface="Calibri"/>
                <a:cs typeface="Calibri"/>
              </a:rPr>
              <a:t>erru</a:t>
            </a:r>
            <a:r>
              <a:rPr dirty="0" sz="1100" spc="-5" b="1">
                <a:latin typeface="Calibri"/>
                <a:cs typeface="Calibri"/>
              </a:rPr>
              <a:t>p</a:t>
            </a:r>
            <a:r>
              <a:rPr dirty="0" sz="1100" b="1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67012" y="4438600"/>
            <a:ext cx="222885" cy="54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845">
              <a:lnSpc>
                <a:spcPct val="1553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RD  </a:t>
            </a:r>
            <a:r>
              <a:rPr dirty="0" sz="1100" b="1">
                <a:latin typeface="Calibri"/>
                <a:cs typeface="Calibri"/>
              </a:rPr>
              <a:t>DS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67012" y="5061456"/>
            <a:ext cx="1676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 b="1">
                <a:latin typeface="Calibri"/>
                <a:cs typeface="Calibri"/>
              </a:rPr>
              <a:t>RS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147761" y="5697058"/>
            <a:ext cx="1700530" cy="339725"/>
            <a:chOff x="1147761" y="5697058"/>
            <a:chExt cx="1700530" cy="339725"/>
          </a:xfrm>
        </p:grpSpPr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6050" y="5697058"/>
              <a:ext cx="146070" cy="96834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514474" y="5749446"/>
              <a:ext cx="1192530" cy="0"/>
            </a:xfrm>
            <a:custGeom>
              <a:avLst/>
              <a:gdLst/>
              <a:ahLst/>
              <a:cxnLst/>
              <a:rect l="l" t="t" r="r" b="b"/>
              <a:pathLst>
                <a:path w="1192530" h="0">
                  <a:moveTo>
                    <a:pt x="0" y="0"/>
                  </a:moveTo>
                  <a:lnTo>
                    <a:pt x="11922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160461" y="6024056"/>
              <a:ext cx="1675130" cy="0"/>
            </a:xfrm>
            <a:custGeom>
              <a:avLst/>
              <a:gdLst/>
              <a:ahLst/>
              <a:cxnLst/>
              <a:rect l="l" t="t" r="r" b="b"/>
              <a:pathLst>
                <a:path w="1675130" h="0">
                  <a:moveTo>
                    <a:pt x="0" y="0"/>
                  </a:moveTo>
                  <a:lnTo>
                    <a:pt x="16749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3608374" y="5110665"/>
            <a:ext cx="608330" cy="367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DMA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10" b="1">
                <a:latin typeface="Calibri"/>
                <a:cs typeface="Calibri"/>
              </a:rPr>
              <a:t>Controller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678610" y="4555765"/>
            <a:ext cx="1017905" cy="16116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43815" marR="368300" indent="320675">
              <a:lnSpc>
                <a:spcPct val="106000"/>
              </a:lnSpc>
            </a:pPr>
            <a:r>
              <a:rPr dirty="0" sz="1100" b="1">
                <a:latin typeface="Calibri"/>
                <a:cs typeface="Calibri"/>
              </a:rPr>
              <a:t>I/O 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20" b="1">
                <a:latin typeface="Calibri"/>
                <a:cs typeface="Calibri"/>
              </a:rPr>
              <a:t>P</a:t>
            </a:r>
            <a:r>
              <a:rPr dirty="0" sz="1100" spc="-5" b="1">
                <a:latin typeface="Calibri"/>
                <a:cs typeface="Calibri"/>
              </a:rPr>
              <a:t>er</a:t>
            </a:r>
            <a:r>
              <a:rPr dirty="0" sz="1100" b="1">
                <a:latin typeface="Calibri"/>
                <a:cs typeface="Calibri"/>
              </a:rPr>
              <a:t>iph</a:t>
            </a:r>
            <a:r>
              <a:rPr dirty="0" sz="1100" spc="-5" b="1">
                <a:latin typeface="Calibri"/>
                <a:cs typeface="Calibri"/>
              </a:rPr>
              <a:t>e</a:t>
            </a:r>
            <a:r>
              <a:rPr dirty="0" sz="1100" spc="-25" b="1">
                <a:latin typeface="Calibri"/>
                <a:cs typeface="Calibri"/>
              </a:rPr>
              <a:t>r</a:t>
            </a:r>
            <a:r>
              <a:rPr dirty="0" sz="1100" b="1">
                <a:latin typeface="Calibri"/>
                <a:cs typeface="Calibri"/>
              </a:rPr>
              <a:t>al</a:t>
            </a:r>
            <a:endParaRPr sz="1100">
              <a:latin typeface="Calibri"/>
              <a:cs typeface="Calibri"/>
            </a:endParaRPr>
          </a:p>
          <a:p>
            <a:pPr marL="194945">
              <a:lnSpc>
                <a:spcPct val="100000"/>
              </a:lnSpc>
              <a:spcBef>
                <a:spcPts val="55"/>
              </a:spcBef>
            </a:pPr>
            <a:r>
              <a:rPr dirty="0" sz="1100" spc="-5" b="1">
                <a:latin typeface="Calibri"/>
                <a:cs typeface="Calibri"/>
              </a:rPr>
              <a:t>device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899025" y="4917673"/>
            <a:ext cx="1773555" cy="970280"/>
            <a:chOff x="4899025" y="4917673"/>
            <a:chExt cx="1773555" cy="970280"/>
          </a:xfrm>
        </p:grpSpPr>
        <p:pic>
          <p:nvPicPr>
            <p:cNvPr id="79" name="object 7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26211" y="4917673"/>
              <a:ext cx="146070" cy="95238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4911725" y="4971648"/>
              <a:ext cx="1635125" cy="0"/>
            </a:xfrm>
            <a:custGeom>
              <a:avLst/>
              <a:gdLst/>
              <a:ahLst/>
              <a:cxnLst/>
              <a:rect l="l" t="t" r="r" b="b"/>
              <a:pathLst>
                <a:path w="1635125" h="0">
                  <a:moveTo>
                    <a:pt x="0" y="0"/>
                  </a:moveTo>
                  <a:lnTo>
                    <a:pt x="16350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27600" y="5792305"/>
              <a:ext cx="146070" cy="95251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5057775" y="5833575"/>
              <a:ext cx="1589405" cy="0"/>
            </a:xfrm>
            <a:custGeom>
              <a:avLst/>
              <a:gdLst/>
              <a:ahLst/>
              <a:cxnLst/>
              <a:rect l="l" t="t" r="r" b="b"/>
              <a:pathLst>
                <a:path w="1589404" h="0">
                  <a:moveTo>
                    <a:pt x="0" y="0"/>
                  </a:moveTo>
                  <a:lnTo>
                    <a:pt x="15891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5164124" y="5601153"/>
            <a:ext cx="7931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D</a:t>
            </a:r>
            <a:r>
              <a:rPr dirty="0" sz="1100" spc="-5" b="1">
                <a:latin typeface="Calibri"/>
                <a:cs typeface="Calibri"/>
              </a:rPr>
              <a:t>M</a:t>
            </a:r>
            <a:r>
              <a:rPr dirty="0" sz="1100" b="1">
                <a:latin typeface="Calibri"/>
                <a:cs typeface="Calibri"/>
              </a:rPr>
              <a:t>A </a:t>
            </a:r>
            <a:r>
              <a:rPr dirty="0" sz="1100" spc="-15" b="1">
                <a:latin typeface="Calibri"/>
                <a:cs typeface="Calibri"/>
              </a:rPr>
              <a:t>r</a:t>
            </a:r>
            <a:r>
              <a:rPr dirty="0" sz="1100" b="1">
                <a:latin typeface="Calibri"/>
                <a:cs typeface="Calibri"/>
              </a:rPr>
              <a:t>eque</a:t>
            </a:r>
            <a:r>
              <a:rPr dirty="0" sz="1100" spc="-15" b="1">
                <a:latin typeface="Calibri"/>
                <a:cs typeface="Calibri"/>
              </a:rPr>
              <a:t>s</a:t>
            </a:r>
            <a:r>
              <a:rPr dirty="0" sz="1100" b="1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397487" y="4734464"/>
            <a:ext cx="5842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D</a:t>
            </a:r>
            <a:r>
              <a:rPr dirty="0" sz="1100" spc="-5" b="1">
                <a:latin typeface="Calibri"/>
                <a:cs typeface="Calibri"/>
              </a:rPr>
              <a:t>M</a:t>
            </a:r>
            <a:r>
              <a:rPr dirty="0" sz="1100" b="1">
                <a:latin typeface="Calibri"/>
                <a:cs typeface="Calibri"/>
              </a:rPr>
              <a:t>A ack.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208211" y="2882706"/>
            <a:ext cx="5501005" cy="885825"/>
            <a:chOff x="2208211" y="2882706"/>
            <a:chExt cx="5501005" cy="885825"/>
          </a:xfrm>
        </p:grpSpPr>
        <p:sp>
          <p:nvSpPr>
            <p:cNvPr id="86" name="object 86"/>
            <p:cNvSpPr/>
            <p:nvPr/>
          </p:nvSpPr>
          <p:spPr>
            <a:xfrm>
              <a:off x="3098799" y="2895406"/>
              <a:ext cx="2786380" cy="0"/>
            </a:xfrm>
            <a:custGeom>
              <a:avLst/>
              <a:gdLst/>
              <a:ahLst/>
              <a:cxnLst/>
              <a:rect l="l" t="t" r="r" b="b"/>
              <a:pathLst>
                <a:path w="2786379" h="0">
                  <a:moveTo>
                    <a:pt x="0" y="0"/>
                  </a:moveTo>
                  <a:lnTo>
                    <a:pt x="27861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3624262" y="3181127"/>
              <a:ext cx="2778125" cy="0"/>
            </a:xfrm>
            <a:custGeom>
              <a:avLst/>
              <a:gdLst/>
              <a:ahLst/>
              <a:cxnLst/>
              <a:rect l="l" t="t" r="r" b="b"/>
              <a:pathLst>
                <a:path w="2778125" h="0">
                  <a:moveTo>
                    <a:pt x="0" y="0"/>
                  </a:moveTo>
                  <a:lnTo>
                    <a:pt x="27780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487861" y="3479548"/>
              <a:ext cx="3208655" cy="0"/>
            </a:xfrm>
            <a:custGeom>
              <a:avLst/>
              <a:gdLst/>
              <a:ahLst/>
              <a:cxnLst/>
              <a:rect l="l" t="t" r="r" b="b"/>
              <a:pathLst>
                <a:path w="3208654" h="0">
                  <a:moveTo>
                    <a:pt x="0" y="0"/>
                  </a:moveTo>
                  <a:lnTo>
                    <a:pt x="32082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2220911" y="3755745"/>
              <a:ext cx="4735830" cy="0"/>
            </a:xfrm>
            <a:custGeom>
              <a:avLst/>
              <a:gdLst/>
              <a:ahLst/>
              <a:cxnLst/>
              <a:rect l="l" t="t" r="r" b="b"/>
              <a:pathLst>
                <a:path w="4735830" h="0">
                  <a:moveTo>
                    <a:pt x="0" y="0"/>
                  </a:moveTo>
                  <a:lnTo>
                    <a:pt x="473549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/>
          <p:cNvSpPr txBox="1"/>
          <p:nvPr/>
        </p:nvSpPr>
        <p:spPr>
          <a:xfrm>
            <a:off x="4767249" y="2682032"/>
            <a:ext cx="810895" cy="1047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 b="1">
                <a:latin typeface="Calibri"/>
                <a:cs typeface="Calibri"/>
              </a:rPr>
              <a:t>R</a:t>
            </a:r>
            <a:r>
              <a:rPr dirty="0" sz="1100" b="1">
                <a:latin typeface="Calibri"/>
                <a:cs typeface="Calibri"/>
              </a:rPr>
              <a:t>e</a:t>
            </a:r>
            <a:r>
              <a:rPr dirty="0" sz="1100" spc="-5" b="1">
                <a:latin typeface="Calibri"/>
                <a:cs typeface="Calibri"/>
              </a:rPr>
              <a:t>a</a:t>
            </a:r>
            <a:r>
              <a:rPr dirty="0" sz="1100" b="1">
                <a:latin typeface="Calibri"/>
                <a:cs typeface="Calibri"/>
              </a:rPr>
              <a:t>d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c</a:t>
            </a:r>
            <a:r>
              <a:rPr dirty="0" sz="1100" spc="-5" b="1">
                <a:latin typeface="Calibri"/>
                <a:cs typeface="Calibri"/>
              </a:rPr>
              <a:t>o</a:t>
            </a:r>
            <a:r>
              <a:rPr dirty="0" sz="1100" spc="-15" b="1">
                <a:latin typeface="Calibri"/>
                <a:cs typeface="Calibri"/>
              </a:rPr>
              <a:t>n</a:t>
            </a:r>
            <a:r>
              <a:rPr dirty="0" sz="1100" spc="-5" b="1">
                <a:latin typeface="Calibri"/>
                <a:cs typeface="Calibri"/>
              </a:rPr>
              <a:t>t</a:t>
            </a:r>
            <a:r>
              <a:rPr dirty="0" sz="1100" spc="-15" b="1">
                <a:latin typeface="Calibri"/>
                <a:cs typeface="Calibri"/>
              </a:rPr>
              <a:t>r</a:t>
            </a:r>
            <a:r>
              <a:rPr dirty="0" sz="1100" spc="-5" b="1">
                <a:latin typeface="Calibri"/>
                <a:cs typeface="Calibri"/>
              </a:rPr>
              <a:t>o</a:t>
            </a:r>
            <a:r>
              <a:rPr dirty="0" sz="1100" b="1">
                <a:latin typeface="Calibri"/>
                <a:cs typeface="Calibri"/>
              </a:rPr>
              <a:t>l</a:t>
            </a:r>
            <a:endParaRPr sz="1100">
              <a:latin typeface="Calibri"/>
              <a:cs typeface="Calibri"/>
            </a:endParaRPr>
          </a:p>
          <a:p>
            <a:pPr marL="45720" marR="5080" indent="-15875">
              <a:lnSpc>
                <a:spcPct val="168500"/>
              </a:lnSpc>
              <a:spcBef>
                <a:spcPts val="50"/>
              </a:spcBef>
            </a:pPr>
            <a:r>
              <a:rPr dirty="0" sz="1100" spc="-35" b="1">
                <a:latin typeface="Calibri"/>
                <a:cs typeface="Calibri"/>
              </a:rPr>
              <a:t>W</a:t>
            </a:r>
            <a:r>
              <a:rPr dirty="0" sz="1100" b="1">
                <a:latin typeface="Calibri"/>
                <a:cs typeface="Calibri"/>
              </a:rPr>
              <a:t>ri</a:t>
            </a:r>
            <a:r>
              <a:rPr dirty="0" sz="1100" spc="-15" b="1">
                <a:latin typeface="Calibri"/>
                <a:cs typeface="Calibri"/>
              </a:rPr>
              <a:t>t</a:t>
            </a:r>
            <a:r>
              <a:rPr dirty="0" sz="1100" b="1">
                <a:latin typeface="Calibri"/>
                <a:cs typeface="Calibri"/>
              </a:rPr>
              <a:t>e </a:t>
            </a:r>
            <a:r>
              <a:rPr dirty="0" sz="1100" spc="-5" b="1">
                <a:latin typeface="Calibri"/>
                <a:cs typeface="Calibri"/>
              </a:rPr>
              <a:t>c</a:t>
            </a:r>
            <a:r>
              <a:rPr dirty="0" sz="1100" b="1">
                <a:latin typeface="Calibri"/>
                <a:cs typeface="Calibri"/>
              </a:rPr>
              <a:t>o</a:t>
            </a:r>
            <a:r>
              <a:rPr dirty="0" sz="1100" spc="-15" b="1">
                <a:latin typeface="Calibri"/>
                <a:cs typeface="Calibri"/>
              </a:rPr>
              <a:t>n</a:t>
            </a:r>
            <a:r>
              <a:rPr dirty="0" sz="1100" b="1">
                <a:latin typeface="Calibri"/>
                <a:cs typeface="Calibri"/>
              </a:rPr>
              <a:t>t</a:t>
            </a:r>
            <a:r>
              <a:rPr dirty="0" sz="1100" spc="-15" b="1">
                <a:latin typeface="Calibri"/>
                <a:cs typeface="Calibri"/>
              </a:rPr>
              <a:t>r</a:t>
            </a:r>
            <a:r>
              <a:rPr dirty="0" sz="1100" b="1">
                <a:latin typeface="Calibri"/>
                <a:cs typeface="Calibri"/>
              </a:rPr>
              <a:t>ol  </a:t>
            </a:r>
            <a:r>
              <a:rPr dirty="0" sz="1100" spc="-10" b="1">
                <a:latin typeface="Calibri"/>
                <a:cs typeface="Calibri"/>
              </a:rPr>
              <a:t>Data </a:t>
            </a:r>
            <a:r>
              <a:rPr dirty="0" sz="1100" spc="-5" b="1">
                <a:latin typeface="Calibri"/>
                <a:cs typeface="Calibri"/>
              </a:rPr>
              <a:t>bus 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Address</a:t>
            </a:r>
            <a:r>
              <a:rPr dirty="0" sz="1100" spc="-3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bus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7399329" y="3468437"/>
            <a:ext cx="119380" cy="1069975"/>
            <a:chOff x="7399329" y="3468437"/>
            <a:chExt cx="119380" cy="1069975"/>
          </a:xfrm>
        </p:grpSpPr>
        <p:pic>
          <p:nvPicPr>
            <p:cNvPr id="92" name="object 9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9329" y="4419254"/>
              <a:ext cx="119059" cy="11905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99336" y="3468437"/>
              <a:ext cx="119054" cy="117438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7458074" y="3585900"/>
              <a:ext cx="0" cy="843280"/>
            </a:xfrm>
            <a:custGeom>
              <a:avLst/>
              <a:gdLst/>
              <a:ahLst/>
              <a:cxnLst/>
              <a:rect l="l" t="t" r="r" b="b"/>
              <a:pathLst>
                <a:path w="0" h="843279">
                  <a:moveTo>
                    <a:pt x="0" y="0"/>
                  </a:moveTo>
                  <a:lnTo>
                    <a:pt x="0" y="8429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2051050" y="3976386"/>
            <a:ext cx="756285" cy="4032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6370" marR="215265" indent="-98425">
              <a:lnSpc>
                <a:spcPts val="1150"/>
              </a:lnSpc>
              <a:spcBef>
                <a:spcPts val="275"/>
              </a:spcBef>
            </a:pPr>
            <a:r>
              <a:rPr dirty="0" sz="1100" b="1">
                <a:latin typeface="Calibri"/>
                <a:cs typeface="Calibri"/>
              </a:rPr>
              <a:t>A</a:t>
            </a:r>
            <a:r>
              <a:rPr dirty="0" sz="1100" spc="-5" b="1">
                <a:latin typeface="Calibri"/>
                <a:cs typeface="Calibri"/>
              </a:rPr>
              <a:t>d</a:t>
            </a:r>
            <a:r>
              <a:rPr dirty="0" sz="1100" b="1">
                <a:latin typeface="Calibri"/>
                <a:cs typeface="Calibri"/>
              </a:rPr>
              <a:t>d</a:t>
            </a:r>
            <a:r>
              <a:rPr dirty="0" sz="1100" spc="-15" b="1">
                <a:latin typeface="Calibri"/>
                <a:cs typeface="Calibri"/>
              </a:rPr>
              <a:t>r</a:t>
            </a:r>
            <a:r>
              <a:rPr dirty="0" sz="1100" b="1">
                <a:latin typeface="Calibri"/>
                <a:cs typeface="Calibri"/>
              </a:rPr>
              <a:t>ess  </a:t>
            </a:r>
            <a:r>
              <a:rPr dirty="0" sz="1100" b="1">
                <a:latin typeface="Calibri"/>
                <a:cs typeface="Calibri"/>
              </a:rPr>
              <a:t>select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1150937" y="1679503"/>
            <a:ext cx="1428750" cy="4349750"/>
            <a:chOff x="1150937" y="1679503"/>
            <a:chExt cx="1428750" cy="4349750"/>
          </a:xfrm>
        </p:grpSpPr>
        <p:sp>
          <p:nvSpPr>
            <p:cNvPr id="97" name="object 97"/>
            <p:cNvSpPr/>
            <p:nvPr/>
          </p:nvSpPr>
          <p:spPr>
            <a:xfrm>
              <a:off x="2416168" y="3839875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80" h="119379">
                  <a:moveTo>
                    <a:pt x="60354" y="0"/>
                  </a:moveTo>
                  <a:lnTo>
                    <a:pt x="44826" y="645"/>
                  </a:lnTo>
                  <a:lnTo>
                    <a:pt x="29509" y="2574"/>
                  </a:lnTo>
                  <a:lnTo>
                    <a:pt x="14526" y="5763"/>
                  </a:lnTo>
                  <a:lnTo>
                    <a:pt x="0" y="10191"/>
                  </a:lnTo>
                  <a:lnTo>
                    <a:pt x="60354" y="119057"/>
                  </a:lnTo>
                  <a:lnTo>
                    <a:pt x="119059" y="9624"/>
                  </a:lnTo>
                  <a:lnTo>
                    <a:pt x="104900" y="5441"/>
                  </a:lnTo>
                  <a:lnTo>
                    <a:pt x="90320" y="2430"/>
                  </a:lnTo>
                  <a:lnTo>
                    <a:pt x="75433" y="610"/>
                  </a:lnTo>
                  <a:lnTo>
                    <a:pt x="60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2474912" y="3763683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w="0" h="87629">
                  <a:moveTo>
                    <a:pt x="0" y="0"/>
                  </a:moveTo>
                  <a:lnTo>
                    <a:pt x="0" y="8729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566987" y="4390682"/>
              <a:ext cx="0" cy="506730"/>
            </a:xfrm>
            <a:custGeom>
              <a:avLst/>
              <a:gdLst/>
              <a:ahLst/>
              <a:cxnLst/>
              <a:rect l="l" t="t" r="r" b="b"/>
              <a:pathLst>
                <a:path w="0" h="506729">
                  <a:moveTo>
                    <a:pt x="0" y="0"/>
                  </a:moveTo>
                  <a:lnTo>
                    <a:pt x="0" y="5063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2305050" y="4395444"/>
              <a:ext cx="0" cy="786130"/>
            </a:xfrm>
            <a:custGeom>
              <a:avLst/>
              <a:gdLst/>
              <a:ahLst/>
              <a:cxnLst/>
              <a:rect l="l" t="t" r="r" b="b"/>
              <a:pathLst>
                <a:path w="0" h="786129">
                  <a:moveTo>
                    <a:pt x="0" y="0"/>
                  </a:moveTo>
                  <a:lnTo>
                    <a:pt x="0" y="78562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858962" y="2262057"/>
              <a:ext cx="0" cy="3205480"/>
            </a:xfrm>
            <a:custGeom>
              <a:avLst/>
              <a:gdLst/>
              <a:ahLst/>
              <a:cxnLst/>
              <a:rect l="l" t="t" r="r" b="b"/>
              <a:pathLst>
                <a:path w="0" h="3205479">
                  <a:moveTo>
                    <a:pt x="0" y="0"/>
                  </a:moveTo>
                  <a:lnTo>
                    <a:pt x="0" y="320487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163637" y="1679503"/>
              <a:ext cx="0" cy="4349750"/>
            </a:xfrm>
            <a:custGeom>
              <a:avLst/>
              <a:gdLst/>
              <a:ahLst/>
              <a:cxnLst/>
              <a:rect l="l" t="t" r="r" b="b"/>
              <a:pathLst>
                <a:path w="0" h="4349750">
                  <a:moveTo>
                    <a:pt x="0" y="0"/>
                  </a:moveTo>
                  <a:lnTo>
                    <a:pt x="0" y="43492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1525586" y="1966813"/>
              <a:ext cx="0" cy="3804920"/>
            </a:xfrm>
            <a:custGeom>
              <a:avLst/>
              <a:gdLst/>
              <a:ahLst/>
              <a:cxnLst/>
              <a:rect l="l" t="t" r="r" b="b"/>
              <a:pathLst>
                <a:path w="0" h="3804920">
                  <a:moveTo>
                    <a:pt x="0" y="0"/>
                  </a:moveTo>
                  <a:lnTo>
                    <a:pt x="0" y="380481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28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79588" y="311605"/>
            <a:ext cx="39090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I/O</a:t>
            </a:r>
            <a:r>
              <a:rPr dirty="0" spc="-25"/>
              <a:t> </a:t>
            </a:r>
            <a:r>
              <a:rPr dirty="0" spc="-10"/>
              <a:t>Processor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Channel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2575" y="966816"/>
            <a:ext cx="8610600" cy="353060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Channel</a:t>
            </a:r>
            <a:endParaRPr sz="1800">
              <a:latin typeface="Calibri"/>
              <a:cs typeface="Calibri"/>
            </a:endParaRPr>
          </a:p>
          <a:p>
            <a:pPr marL="443865" indent="-121920">
              <a:lnSpc>
                <a:spcPct val="100000"/>
              </a:lnSpc>
              <a:spcBef>
                <a:spcPts val="140"/>
              </a:spcBef>
              <a:buChar char="-"/>
              <a:tabLst>
                <a:tab pos="444500" algn="l"/>
              </a:tabLst>
            </a:pPr>
            <a:r>
              <a:rPr dirty="0" sz="1800" spc="-10" b="1">
                <a:latin typeface="Calibri"/>
                <a:cs typeface="Calibri"/>
              </a:rPr>
              <a:t>Processor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with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direct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memory</a:t>
            </a:r>
            <a:r>
              <a:rPr dirty="0" sz="1800" b="1">
                <a:latin typeface="Calibri"/>
                <a:cs typeface="Calibri"/>
              </a:rPr>
              <a:t> access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capability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that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communicates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with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I/O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devices</a:t>
            </a:r>
            <a:endParaRPr sz="1800">
              <a:latin typeface="Calibri"/>
              <a:cs typeface="Calibri"/>
            </a:endParaRPr>
          </a:p>
          <a:p>
            <a:pPr marL="443865" indent="-121920">
              <a:lnSpc>
                <a:spcPct val="100000"/>
              </a:lnSpc>
              <a:spcBef>
                <a:spcPts val="140"/>
              </a:spcBef>
              <a:buChar char="-"/>
              <a:tabLst>
                <a:tab pos="444500" algn="l"/>
              </a:tabLst>
            </a:pPr>
            <a:r>
              <a:rPr dirty="0" sz="1800" spc="-5" b="1">
                <a:latin typeface="Calibri"/>
                <a:cs typeface="Calibri"/>
              </a:rPr>
              <a:t>Channel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accesses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memory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by</a:t>
            </a:r>
            <a:r>
              <a:rPr dirty="0" sz="1800" spc="-10" b="1">
                <a:latin typeface="Calibri"/>
                <a:cs typeface="Calibri"/>
              </a:rPr>
              <a:t> cycle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stealing</a:t>
            </a:r>
            <a:endParaRPr sz="1800">
              <a:latin typeface="Calibri"/>
              <a:cs typeface="Calibri"/>
            </a:endParaRPr>
          </a:p>
          <a:p>
            <a:pPr marL="444500" indent="-121920">
              <a:lnSpc>
                <a:spcPct val="100000"/>
              </a:lnSpc>
              <a:spcBef>
                <a:spcPts val="140"/>
              </a:spcBef>
              <a:buChar char="-"/>
              <a:tabLst>
                <a:tab pos="444500" algn="l"/>
              </a:tabLst>
            </a:pPr>
            <a:r>
              <a:rPr dirty="0" sz="1800" spc="-10" b="1">
                <a:latin typeface="Calibri"/>
                <a:cs typeface="Calibri"/>
              </a:rPr>
              <a:t>Unlike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DMA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Controller,</a:t>
            </a:r>
            <a:r>
              <a:rPr dirty="0" sz="1800" b="1">
                <a:latin typeface="Calibri"/>
                <a:cs typeface="Calibri"/>
              </a:rPr>
              <a:t> IOP </a:t>
            </a:r>
            <a:r>
              <a:rPr dirty="0" sz="1800" spc="-5" b="1">
                <a:latin typeface="Calibri"/>
                <a:cs typeface="Calibri"/>
              </a:rPr>
              <a:t>can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fetch</a:t>
            </a:r>
            <a:r>
              <a:rPr dirty="0" sz="1800" b="1">
                <a:latin typeface="Calibri"/>
                <a:cs typeface="Calibri"/>
              </a:rPr>
              <a:t> and </a:t>
            </a:r>
            <a:r>
              <a:rPr dirty="0" sz="1800" spc="-15" b="1">
                <a:latin typeface="Calibri"/>
                <a:cs typeface="Calibri"/>
              </a:rPr>
              <a:t>execute</a:t>
            </a:r>
            <a:r>
              <a:rPr dirty="0" sz="1800" b="1">
                <a:latin typeface="Calibri"/>
                <a:cs typeface="Calibri"/>
              </a:rPr>
              <a:t> its </a:t>
            </a:r>
            <a:r>
              <a:rPr dirty="0" sz="1800" spc="-5" b="1">
                <a:latin typeface="Calibri"/>
                <a:cs typeface="Calibri"/>
              </a:rPr>
              <a:t>own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instruction</a:t>
            </a:r>
            <a:endParaRPr sz="1800">
              <a:latin typeface="Calibri"/>
              <a:cs typeface="Calibri"/>
            </a:endParaRPr>
          </a:p>
          <a:p>
            <a:pPr marL="392430" indent="-122555">
              <a:lnSpc>
                <a:spcPct val="100000"/>
              </a:lnSpc>
              <a:spcBef>
                <a:spcPts val="140"/>
              </a:spcBef>
              <a:buChar char="-"/>
              <a:tabLst>
                <a:tab pos="393065" algn="l"/>
              </a:tabLst>
            </a:pPr>
            <a:r>
              <a:rPr dirty="0" sz="1800" spc="-5" b="1">
                <a:latin typeface="Calibri"/>
                <a:cs typeface="Calibri"/>
              </a:rPr>
              <a:t>IOP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Instructions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(Commands) specially designed </a:t>
            </a:r>
            <a:r>
              <a:rPr dirty="0" sz="1800" spc="-10" b="1">
                <a:latin typeface="Calibri"/>
                <a:cs typeface="Calibri"/>
              </a:rPr>
              <a:t>to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facilitate</a:t>
            </a:r>
            <a:r>
              <a:rPr dirty="0" sz="1800" spc="-5" b="1">
                <a:latin typeface="Calibri"/>
                <a:cs typeface="Calibri"/>
              </a:rPr>
              <a:t> I/O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30" b="1">
                <a:latin typeface="Calibri"/>
                <a:cs typeface="Calibri"/>
              </a:rPr>
              <a:t>transfer.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Char char="-"/>
            </a:pPr>
            <a:endParaRPr sz="1950">
              <a:latin typeface="Calibri"/>
              <a:cs typeface="Calibri"/>
            </a:endParaRPr>
          </a:p>
          <a:p>
            <a:pPr lvl="1" marL="443865" indent="-121920">
              <a:lnSpc>
                <a:spcPct val="100000"/>
              </a:lnSpc>
              <a:spcBef>
                <a:spcPts val="5"/>
              </a:spcBef>
              <a:buChar char="-"/>
              <a:tabLst>
                <a:tab pos="444500" algn="l"/>
              </a:tabLst>
            </a:pPr>
            <a:r>
              <a:rPr dirty="0" sz="1800" spc="-15" b="1">
                <a:latin typeface="Calibri"/>
                <a:cs typeface="Calibri"/>
              </a:rPr>
              <a:t>Data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gathered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in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IOP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at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device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rate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and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bit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capacity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while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CPU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executing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own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program</a:t>
            </a:r>
            <a:endParaRPr sz="1800">
              <a:latin typeface="Calibri"/>
              <a:cs typeface="Calibri"/>
            </a:endParaRPr>
          </a:p>
          <a:p>
            <a:pPr lvl="1" marL="528955" marR="2020570" indent="-207010">
              <a:lnSpc>
                <a:spcPct val="106500"/>
              </a:lnSpc>
              <a:buChar char="-"/>
              <a:tabLst>
                <a:tab pos="444500" algn="l"/>
              </a:tabLst>
            </a:pPr>
            <a:r>
              <a:rPr dirty="0" sz="1800" spc="-30" b="1">
                <a:latin typeface="Calibri"/>
                <a:cs typeface="Calibri"/>
              </a:rPr>
              <a:t>Transfer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between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IOP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and Device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similar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to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Programmed</a:t>
            </a:r>
            <a:r>
              <a:rPr dirty="0" sz="1800" spc="-5" b="1">
                <a:latin typeface="Calibri"/>
                <a:cs typeface="Calibri"/>
              </a:rPr>
              <a:t> I/O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and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transfer</a:t>
            </a:r>
            <a:r>
              <a:rPr dirty="0" sz="1800" spc="-5" b="1">
                <a:latin typeface="Calibri"/>
                <a:cs typeface="Calibri"/>
              </a:rPr>
              <a:t> between</a:t>
            </a:r>
            <a:r>
              <a:rPr dirty="0" sz="1800" b="1">
                <a:latin typeface="Calibri"/>
                <a:cs typeface="Calibri"/>
              </a:rPr>
              <a:t> IOP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 Memory similar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to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DMA</a:t>
            </a:r>
            <a:endParaRPr sz="1800">
              <a:latin typeface="Calibri"/>
              <a:cs typeface="Calibri"/>
            </a:endParaRPr>
          </a:p>
          <a:p>
            <a:pPr lvl="1" marL="443865" indent="-121920">
              <a:lnSpc>
                <a:spcPct val="100000"/>
              </a:lnSpc>
              <a:spcBef>
                <a:spcPts val="140"/>
              </a:spcBef>
              <a:buChar char="-"/>
              <a:tabLst>
                <a:tab pos="444500" algn="l"/>
              </a:tabLst>
            </a:pPr>
            <a:r>
              <a:rPr dirty="0" sz="1800" spc="-5" b="1">
                <a:latin typeface="Calibri"/>
                <a:cs typeface="Calibri"/>
              </a:rPr>
              <a:t>CPU is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master</a:t>
            </a:r>
            <a:r>
              <a:rPr dirty="0" sz="1800" spc="-5" b="1">
                <a:latin typeface="Calibri"/>
                <a:cs typeface="Calibri"/>
              </a:rPr>
              <a:t> while IOP is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slave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processor</a:t>
            </a:r>
            <a:endParaRPr sz="1800">
              <a:latin typeface="Calibri"/>
              <a:cs typeface="Calibri"/>
            </a:endParaRPr>
          </a:p>
          <a:p>
            <a:pPr marL="12700" marR="125095">
              <a:lnSpc>
                <a:spcPct val="106500"/>
              </a:lnSpc>
            </a:pPr>
            <a:r>
              <a:rPr dirty="0" sz="1800" b="1">
                <a:latin typeface="Calibri"/>
                <a:cs typeface="Calibri"/>
              </a:rPr>
              <a:t>- </a:t>
            </a:r>
            <a:r>
              <a:rPr dirty="0" sz="1800" spc="-5" b="1">
                <a:latin typeface="Calibri"/>
                <a:cs typeface="Calibri"/>
              </a:rPr>
              <a:t>CPU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initiates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the channel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by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executing</a:t>
            </a:r>
            <a:r>
              <a:rPr dirty="0" sz="1800" b="1">
                <a:latin typeface="Calibri"/>
                <a:cs typeface="Calibri"/>
              </a:rPr>
              <a:t> a </a:t>
            </a:r>
            <a:r>
              <a:rPr dirty="0" sz="1800" spc="-5" b="1">
                <a:latin typeface="Calibri"/>
                <a:cs typeface="Calibri"/>
              </a:rPr>
              <a:t>channel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I/O class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instruction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and once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initiated,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channel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operates</a:t>
            </a:r>
            <a:r>
              <a:rPr dirty="0" sz="1800" spc="-5" b="1">
                <a:latin typeface="Calibri"/>
                <a:cs typeface="Calibri"/>
              </a:rPr>
              <a:t> independent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of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the</a:t>
            </a:r>
            <a:r>
              <a:rPr dirty="0" sz="1800" b="1">
                <a:latin typeface="Calibri"/>
                <a:cs typeface="Calibri"/>
              </a:rPr>
              <a:t> CPU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97347" y="5399086"/>
            <a:ext cx="481330" cy="392430"/>
          </a:xfrm>
          <a:custGeom>
            <a:avLst/>
            <a:gdLst/>
            <a:ahLst/>
            <a:cxnLst/>
            <a:rect l="l" t="t" r="r" b="b"/>
            <a:pathLst>
              <a:path w="481329" h="392429">
                <a:moveTo>
                  <a:pt x="411833" y="57423"/>
                </a:moveTo>
                <a:lnTo>
                  <a:pt x="446563" y="92872"/>
                </a:lnTo>
                <a:lnTo>
                  <a:pt x="469717" y="132481"/>
                </a:lnTo>
                <a:lnTo>
                  <a:pt x="481293" y="174587"/>
                </a:lnTo>
                <a:lnTo>
                  <a:pt x="481293" y="217524"/>
                </a:lnTo>
                <a:lnTo>
                  <a:pt x="469717" y="259630"/>
                </a:lnTo>
                <a:lnTo>
                  <a:pt x="446563" y="299240"/>
                </a:lnTo>
                <a:lnTo>
                  <a:pt x="411833" y="334688"/>
                </a:lnTo>
                <a:lnTo>
                  <a:pt x="373855" y="359811"/>
                </a:lnTo>
                <a:lnTo>
                  <a:pt x="331747" y="377756"/>
                </a:lnTo>
                <a:lnTo>
                  <a:pt x="286885" y="388523"/>
                </a:lnTo>
                <a:lnTo>
                  <a:pt x="240646" y="392112"/>
                </a:lnTo>
                <a:lnTo>
                  <a:pt x="194408" y="388523"/>
                </a:lnTo>
                <a:lnTo>
                  <a:pt x="149546" y="377756"/>
                </a:lnTo>
                <a:lnTo>
                  <a:pt x="107438" y="359811"/>
                </a:lnTo>
                <a:lnTo>
                  <a:pt x="69460" y="334688"/>
                </a:lnTo>
                <a:lnTo>
                  <a:pt x="34730" y="299240"/>
                </a:lnTo>
                <a:lnTo>
                  <a:pt x="11576" y="259630"/>
                </a:lnTo>
                <a:lnTo>
                  <a:pt x="0" y="217524"/>
                </a:lnTo>
                <a:lnTo>
                  <a:pt x="0" y="174587"/>
                </a:lnTo>
                <a:lnTo>
                  <a:pt x="11576" y="132481"/>
                </a:lnTo>
                <a:lnTo>
                  <a:pt x="34730" y="92872"/>
                </a:lnTo>
                <a:lnTo>
                  <a:pt x="69460" y="57423"/>
                </a:lnTo>
                <a:lnTo>
                  <a:pt x="107438" y="32300"/>
                </a:lnTo>
                <a:lnTo>
                  <a:pt x="149546" y="14355"/>
                </a:lnTo>
                <a:lnTo>
                  <a:pt x="194408" y="3588"/>
                </a:lnTo>
                <a:lnTo>
                  <a:pt x="240646" y="0"/>
                </a:lnTo>
                <a:lnTo>
                  <a:pt x="286885" y="3588"/>
                </a:lnTo>
                <a:lnTo>
                  <a:pt x="331747" y="14355"/>
                </a:lnTo>
                <a:lnTo>
                  <a:pt x="373855" y="32300"/>
                </a:lnTo>
                <a:lnTo>
                  <a:pt x="411833" y="5742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02249" y="5466208"/>
            <a:ext cx="2324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PD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32437" y="5386386"/>
            <a:ext cx="2334260" cy="706755"/>
            <a:chOff x="5532437" y="5386386"/>
            <a:chExt cx="2334260" cy="706755"/>
          </a:xfrm>
        </p:grpSpPr>
        <p:sp>
          <p:nvSpPr>
            <p:cNvPr id="9" name="object 9"/>
            <p:cNvSpPr/>
            <p:nvPr/>
          </p:nvSpPr>
          <p:spPr>
            <a:xfrm>
              <a:off x="5545137" y="5802311"/>
              <a:ext cx="0" cy="278130"/>
            </a:xfrm>
            <a:custGeom>
              <a:avLst/>
              <a:gdLst/>
              <a:ahLst/>
              <a:cxnLst/>
              <a:rect l="l" t="t" r="r" b="b"/>
              <a:pathLst>
                <a:path w="0" h="278129">
                  <a:moveTo>
                    <a:pt x="0" y="0"/>
                  </a:moveTo>
                  <a:lnTo>
                    <a:pt x="0" y="27781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92676" y="5399086"/>
              <a:ext cx="483234" cy="392430"/>
            </a:xfrm>
            <a:custGeom>
              <a:avLst/>
              <a:gdLst/>
              <a:ahLst/>
              <a:cxnLst/>
              <a:rect l="l" t="t" r="r" b="b"/>
              <a:pathLst>
                <a:path w="483235" h="392429">
                  <a:moveTo>
                    <a:pt x="413183" y="57423"/>
                  </a:moveTo>
                  <a:lnTo>
                    <a:pt x="448028" y="92872"/>
                  </a:lnTo>
                  <a:lnTo>
                    <a:pt x="471257" y="132481"/>
                  </a:lnTo>
                  <a:lnTo>
                    <a:pt x="482872" y="174587"/>
                  </a:lnTo>
                  <a:lnTo>
                    <a:pt x="482872" y="217524"/>
                  </a:lnTo>
                  <a:lnTo>
                    <a:pt x="471257" y="259630"/>
                  </a:lnTo>
                  <a:lnTo>
                    <a:pt x="448028" y="299240"/>
                  </a:lnTo>
                  <a:lnTo>
                    <a:pt x="413183" y="334688"/>
                  </a:lnTo>
                  <a:lnTo>
                    <a:pt x="375081" y="359811"/>
                  </a:lnTo>
                  <a:lnTo>
                    <a:pt x="332835" y="377756"/>
                  </a:lnTo>
                  <a:lnTo>
                    <a:pt x="287826" y="388523"/>
                  </a:lnTo>
                  <a:lnTo>
                    <a:pt x="241436" y="392112"/>
                  </a:lnTo>
                  <a:lnTo>
                    <a:pt x="195046" y="388523"/>
                  </a:lnTo>
                  <a:lnTo>
                    <a:pt x="150037" y="377756"/>
                  </a:lnTo>
                  <a:lnTo>
                    <a:pt x="107790" y="359811"/>
                  </a:lnTo>
                  <a:lnTo>
                    <a:pt x="69688" y="334688"/>
                  </a:lnTo>
                  <a:lnTo>
                    <a:pt x="34844" y="299240"/>
                  </a:lnTo>
                  <a:lnTo>
                    <a:pt x="11614" y="259630"/>
                  </a:lnTo>
                  <a:lnTo>
                    <a:pt x="0" y="217524"/>
                  </a:lnTo>
                  <a:lnTo>
                    <a:pt x="0" y="174587"/>
                  </a:lnTo>
                  <a:lnTo>
                    <a:pt x="11614" y="132481"/>
                  </a:lnTo>
                  <a:lnTo>
                    <a:pt x="34844" y="92872"/>
                  </a:lnTo>
                  <a:lnTo>
                    <a:pt x="69688" y="57423"/>
                  </a:lnTo>
                  <a:lnTo>
                    <a:pt x="107790" y="32300"/>
                  </a:lnTo>
                  <a:lnTo>
                    <a:pt x="150037" y="14355"/>
                  </a:lnTo>
                  <a:lnTo>
                    <a:pt x="195046" y="3588"/>
                  </a:lnTo>
                  <a:lnTo>
                    <a:pt x="241436" y="0"/>
                  </a:lnTo>
                  <a:lnTo>
                    <a:pt x="287826" y="3588"/>
                  </a:lnTo>
                  <a:lnTo>
                    <a:pt x="332835" y="14355"/>
                  </a:lnTo>
                  <a:lnTo>
                    <a:pt x="375081" y="32300"/>
                  </a:lnTo>
                  <a:lnTo>
                    <a:pt x="413183" y="5742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242050" y="5802311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w="0" h="273050">
                  <a:moveTo>
                    <a:pt x="0" y="0"/>
                  </a:moveTo>
                  <a:lnTo>
                    <a:pt x="0" y="2730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75297" y="5399086"/>
              <a:ext cx="481330" cy="392430"/>
            </a:xfrm>
            <a:custGeom>
              <a:avLst/>
              <a:gdLst/>
              <a:ahLst/>
              <a:cxnLst/>
              <a:rect l="l" t="t" r="r" b="b"/>
              <a:pathLst>
                <a:path w="481329" h="392429">
                  <a:moveTo>
                    <a:pt x="411833" y="57423"/>
                  </a:moveTo>
                  <a:lnTo>
                    <a:pt x="446563" y="92872"/>
                  </a:lnTo>
                  <a:lnTo>
                    <a:pt x="469717" y="132481"/>
                  </a:lnTo>
                  <a:lnTo>
                    <a:pt x="481293" y="174587"/>
                  </a:lnTo>
                  <a:lnTo>
                    <a:pt x="481293" y="217524"/>
                  </a:lnTo>
                  <a:lnTo>
                    <a:pt x="469717" y="259630"/>
                  </a:lnTo>
                  <a:lnTo>
                    <a:pt x="446563" y="299240"/>
                  </a:lnTo>
                  <a:lnTo>
                    <a:pt x="411833" y="334688"/>
                  </a:lnTo>
                  <a:lnTo>
                    <a:pt x="373855" y="359811"/>
                  </a:lnTo>
                  <a:lnTo>
                    <a:pt x="331747" y="377756"/>
                  </a:lnTo>
                  <a:lnTo>
                    <a:pt x="286885" y="388523"/>
                  </a:lnTo>
                  <a:lnTo>
                    <a:pt x="240646" y="392112"/>
                  </a:lnTo>
                  <a:lnTo>
                    <a:pt x="194408" y="388523"/>
                  </a:lnTo>
                  <a:lnTo>
                    <a:pt x="149546" y="377756"/>
                  </a:lnTo>
                  <a:lnTo>
                    <a:pt x="107438" y="359811"/>
                  </a:lnTo>
                  <a:lnTo>
                    <a:pt x="69460" y="334688"/>
                  </a:lnTo>
                  <a:lnTo>
                    <a:pt x="34730" y="299240"/>
                  </a:lnTo>
                  <a:lnTo>
                    <a:pt x="11576" y="259630"/>
                  </a:lnTo>
                  <a:lnTo>
                    <a:pt x="0" y="217524"/>
                  </a:lnTo>
                  <a:lnTo>
                    <a:pt x="0" y="174587"/>
                  </a:lnTo>
                  <a:lnTo>
                    <a:pt x="11576" y="132481"/>
                  </a:lnTo>
                  <a:lnTo>
                    <a:pt x="34730" y="92872"/>
                  </a:lnTo>
                  <a:lnTo>
                    <a:pt x="69460" y="57423"/>
                  </a:lnTo>
                  <a:lnTo>
                    <a:pt x="107438" y="32300"/>
                  </a:lnTo>
                  <a:lnTo>
                    <a:pt x="149546" y="14355"/>
                  </a:lnTo>
                  <a:lnTo>
                    <a:pt x="194408" y="3588"/>
                  </a:lnTo>
                  <a:lnTo>
                    <a:pt x="240646" y="0"/>
                  </a:lnTo>
                  <a:lnTo>
                    <a:pt x="286885" y="3588"/>
                  </a:lnTo>
                  <a:lnTo>
                    <a:pt x="331747" y="14355"/>
                  </a:lnTo>
                  <a:lnTo>
                    <a:pt x="373855" y="32300"/>
                  </a:lnTo>
                  <a:lnTo>
                    <a:pt x="411833" y="5742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923088" y="5802311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w="0" h="273050">
                  <a:moveTo>
                    <a:pt x="0" y="0"/>
                  </a:moveTo>
                  <a:lnTo>
                    <a:pt x="0" y="2730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356381" y="5399086"/>
              <a:ext cx="497205" cy="392430"/>
            </a:xfrm>
            <a:custGeom>
              <a:avLst/>
              <a:gdLst/>
              <a:ahLst/>
              <a:cxnLst/>
              <a:rect l="l" t="t" r="r" b="b"/>
              <a:pathLst>
                <a:path w="497204" h="392429">
                  <a:moveTo>
                    <a:pt x="425335" y="57423"/>
                  </a:moveTo>
                  <a:lnTo>
                    <a:pt x="461203" y="92872"/>
                  </a:lnTo>
                  <a:lnTo>
                    <a:pt x="485116" y="132481"/>
                  </a:lnTo>
                  <a:lnTo>
                    <a:pt x="497072" y="174587"/>
                  </a:lnTo>
                  <a:lnTo>
                    <a:pt x="497072" y="217524"/>
                  </a:lnTo>
                  <a:lnTo>
                    <a:pt x="485116" y="259630"/>
                  </a:lnTo>
                  <a:lnTo>
                    <a:pt x="461203" y="299240"/>
                  </a:lnTo>
                  <a:lnTo>
                    <a:pt x="425335" y="334688"/>
                  </a:lnTo>
                  <a:lnTo>
                    <a:pt x="386112" y="359811"/>
                  </a:lnTo>
                  <a:lnTo>
                    <a:pt x="342623" y="377756"/>
                  </a:lnTo>
                  <a:lnTo>
                    <a:pt x="296290" y="388523"/>
                  </a:lnTo>
                  <a:lnTo>
                    <a:pt x="248536" y="392112"/>
                  </a:lnTo>
                  <a:lnTo>
                    <a:pt x="200782" y="388523"/>
                  </a:lnTo>
                  <a:lnTo>
                    <a:pt x="154449" y="377756"/>
                  </a:lnTo>
                  <a:lnTo>
                    <a:pt x="110960" y="359811"/>
                  </a:lnTo>
                  <a:lnTo>
                    <a:pt x="71737" y="334688"/>
                  </a:lnTo>
                  <a:lnTo>
                    <a:pt x="35868" y="299240"/>
                  </a:lnTo>
                  <a:lnTo>
                    <a:pt x="11956" y="259630"/>
                  </a:lnTo>
                  <a:lnTo>
                    <a:pt x="0" y="217524"/>
                  </a:lnTo>
                  <a:lnTo>
                    <a:pt x="0" y="174587"/>
                  </a:lnTo>
                  <a:lnTo>
                    <a:pt x="11956" y="132481"/>
                  </a:lnTo>
                  <a:lnTo>
                    <a:pt x="35868" y="92872"/>
                  </a:lnTo>
                  <a:lnTo>
                    <a:pt x="71737" y="57423"/>
                  </a:lnTo>
                  <a:lnTo>
                    <a:pt x="110960" y="32300"/>
                  </a:lnTo>
                  <a:lnTo>
                    <a:pt x="154449" y="14355"/>
                  </a:lnTo>
                  <a:lnTo>
                    <a:pt x="200782" y="3588"/>
                  </a:lnTo>
                  <a:lnTo>
                    <a:pt x="248536" y="0"/>
                  </a:lnTo>
                  <a:lnTo>
                    <a:pt x="296290" y="3588"/>
                  </a:lnTo>
                  <a:lnTo>
                    <a:pt x="342623" y="14355"/>
                  </a:lnTo>
                  <a:lnTo>
                    <a:pt x="386112" y="32300"/>
                  </a:lnTo>
                  <a:lnTo>
                    <a:pt x="425335" y="5742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461238" y="5466208"/>
            <a:ext cx="2324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PD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4199" y="5097908"/>
            <a:ext cx="1372235" cy="607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Calibri"/>
                <a:cs typeface="Calibri"/>
              </a:rPr>
              <a:t>Peripheral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devices</a:t>
            </a:r>
            <a:endParaRPr sz="1400">
              <a:latin typeface="Calibri"/>
              <a:cs typeface="Calibri"/>
            </a:endParaRPr>
          </a:p>
          <a:p>
            <a:pPr marL="331470">
              <a:lnSpc>
                <a:spcPct val="100000"/>
              </a:lnSpc>
              <a:spcBef>
                <a:spcPts val="1220"/>
              </a:spcBef>
              <a:tabLst>
                <a:tab pos="1026794" algn="l"/>
              </a:tabLst>
            </a:pPr>
            <a:r>
              <a:rPr dirty="0" sz="1400" b="1">
                <a:latin typeface="Calibri"/>
                <a:cs typeface="Calibri"/>
              </a:rPr>
              <a:t>PD	PD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70450" y="6080124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 h="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113449" y="6069458"/>
            <a:ext cx="5721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I/O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bus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75062" y="5667374"/>
            <a:ext cx="1189355" cy="812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algn="ctr" marL="134620" marR="95250">
              <a:lnSpc>
                <a:spcPct val="83000"/>
              </a:lnSpc>
              <a:spcBef>
                <a:spcPts val="5"/>
              </a:spcBef>
            </a:pPr>
            <a:r>
              <a:rPr dirty="0" sz="1400" b="1">
                <a:latin typeface="Calibri"/>
                <a:cs typeface="Calibri"/>
              </a:rPr>
              <a:t>Inpu</a:t>
            </a:r>
            <a:r>
              <a:rPr dirty="0" sz="1400" spc="-35" b="1">
                <a:latin typeface="Calibri"/>
                <a:cs typeface="Calibri"/>
              </a:rPr>
              <a:t>t</a:t>
            </a:r>
            <a:r>
              <a:rPr dirty="0" sz="1400" b="1">
                <a:latin typeface="Calibri"/>
                <a:cs typeface="Calibri"/>
              </a:rPr>
              <a:t>-output  </a:t>
            </a:r>
            <a:r>
              <a:rPr dirty="0" sz="1400" spc="-5" b="1">
                <a:latin typeface="Calibri"/>
                <a:cs typeface="Calibri"/>
              </a:rPr>
              <a:t>processor </a:t>
            </a:r>
            <a:r>
              <a:rPr dirty="0" sz="1400" b="1">
                <a:latin typeface="Calibri"/>
                <a:cs typeface="Calibri"/>
              </a:rPr>
              <a:t> (IOP)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79775" y="4716909"/>
            <a:ext cx="2686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270" algn="l"/>
              </a:tabLst>
            </a:pPr>
            <a:r>
              <a:rPr dirty="0" u="heavy" sz="1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75062" y="4487862"/>
            <a:ext cx="1165225" cy="736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algn="ctr" marL="167640" marR="206375" indent="51435">
              <a:lnSpc>
                <a:spcPct val="80700"/>
              </a:lnSpc>
              <a:spcBef>
                <a:spcPts val="865"/>
              </a:spcBef>
            </a:pPr>
            <a:r>
              <a:rPr dirty="0" sz="1400" spc="-10" b="1">
                <a:latin typeface="Calibri"/>
                <a:cs typeface="Calibri"/>
              </a:rPr>
              <a:t>Central 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p</a:t>
            </a:r>
            <a:r>
              <a:rPr dirty="0" sz="1400" spc="-20" b="1">
                <a:latin typeface="Calibri"/>
                <a:cs typeface="Calibri"/>
              </a:rPr>
              <a:t>r</a:t>
            </a:r>
            <a:r>
              <a:rPr dirty="0" sz="1400" b="1">
                <a:latin typeface="Calibri"/>
                <a:cs typeface="Calibri"/>
              </a:rPr>
              <a:t>oce</a:t>
            </a:r>
            <a:r>
              <a:rPr dirty="0" sz="1400" spc="-5" b="1">
                <a:latin typeface="Calibri"/>
                <a:cs typeface="Calibri"/>
              </a:rPr>
              <a:t>ssing  </a:t>
            </a:r>
            <a:r>
              <a:rPr dirty="0" sz="1400" b="1">
                <a:latin typeface="Calibri"/>
                <a:cs typeface="Calibri"/>
              </a:rPr>
              <a:t>unit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(CPU)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24000" y="4832350"/>
            <a:ext cx="1090930" cy="12306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1470" marR="300355" indent="-182880">
              <a:lnSpc>
                <a:spcPts val="1350"/>
              </a:lnSpc>
              <a:spcBef>
                <a:spcPts val="840"/>
              </a:spcBef>
            </a:pPr>
            <a:r>
              <a:rPr dirty="0" sz="1400" b="1">
                <a:latin typeface="Calibri"/>
                <a:cs typeface="Calibri"/>
              </a:rPr>
              <a:t>Memo</a:t>
            </a:r>
            <a:r>
              <a:rPr dirty="0" sz="1400" spc="5" b="1">
                <a:latin typeface="Calibri"/>
                <a:cs typeface="Calibri"/>
              </a:rPr>
              <a:t>r</a:t>
            </a:r>
            <a:r>
              <a:rPr dirty="0" sz="1400" b="1">
                <a:latin typeface="Calibri"/>
                <a:cs typeface="Calibri"/>
              </a:rPr>
              <a:t>y  </a:t>
            </a:r>
            <a:r>
              <a:rPr dirty="0" sz="1400" b="1">
                <a:latin typeface="Calibri"/>
                <a:cs typeface="Calibri"/>
              </a:rPr>
              <a:t>unit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25837" y="4840281"/>
            <a:ext cx="142875" cy="93980"/>
          </a:xfrm>
          <a:custGeom>
            <a:avLst/>
            <a:gdLst/>
            <a:ahLst/>
            <a:cxnLst/>
            <a:rect l="l" t="t" r="r" b="b"/>
            <a:pathLst>
              <a:path w="142875" h="93979">
                <a:moveTo>
                  <a:pt x="12231" y="0"/>
                </a:moveTo>
                <a:lnTo>
                  <a:pt x="6917" y="11428"/>
                </a:lnTo>
                <a:lnTo>
                  <a:pt x="3089" y="23215"/>
                </a:lnTo>
                <a:lnTo>
                  <a:pt x="774" y="35264"/>
                </a:lnTo>
                <a:lnTo>
                  <a:pt x="0" y="47480"/>
                </a:lnTo>
                <a:lnTo>
                  <a:pt x="733" y="59342"/>
                </a:lnTo>
                <a:lnTo>
                  <a:pt x="2917" y="71054"/>
                </a:lnTo>
                <a:lnTo>
                  <a:pt x="6530" y="82524"/>
                </a:lnTo>
                <a:lnTo>
                  <a:pt x="11549" y="93663"/>
                </a:lnTo>
                <a:lnTo>
                  <a:pt x="142875" y="47480"/>
                </a:lnTo>
                <a:lnTo>
                  <a:pt x="122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2638425" y="4487862"/>
            <a:ext cx="1030605" cy="2065655"/>
            <a:chOff x="2638425" y="4487862"/>
            <a:chExt cx="1030605" cy="2065655"/>
          </a:xfrm>
        </p:grpSpPr>
        <p:sp>
          <p:nvSpPr>
            <p:cNvPr id="25" name="object 25"/>
            <p:cNvSpPr/>
            <p:nvPr/>
          </p:nvSpPr>
          <p:spPr>
            <a:xfrm>
              <a:off x="3152775" y="4840287"/>
              <a:ext cx="516255" cy="1275080"/>
            </a:xfrm>
            <a:custGeom>
              <a:avLst/>
              <a:gdLst/>
              <a:ahLst/>
              <a:cxnLst/>
              <a:rect l="l" t="t" r="r" b="b"/>
              <a:pathLst>
                <a:path w="516254" h="1275079">
                  <a:moveTo>
                    <a:pt x="142875" y="1229360"/>
                  </a:moveTo>
                  <a:lnTo>
                    <a:pt x="142074" y="1217345"/>
                  </a:lnTo>
                  <a:lnTo>
                    <a:pt x="139700" y="1205496"/>
                  </a:lnTo>
                  <a:lnTo>
                    <a:pt x="135763" y="1193914"/>
                  </a:lnTo>
                  <a:lnTo>
                    <a:pt x="130314" y="1182687"/>
                  </a:lnTo>
                  <a:lnTo>
                    <a:pt x="0" y="1229360"/>
                  </a:lnTo>
                  <a:lnTo>
                    <a:pt x="131013" y="1274762"/>
                  </a:lnTo>
                  <a:lnTo>
                    <a:pt x="136169" y="1263827"/>
                  </a:lnTo>
                  <a:lnTo>
                    <a:pt x="139877" y="1252550"/>
                  </a:lnTo>
                  <a:lnTo>
                    <a:pt x="142113" y="1241031"/>
                  </a:lnTo>
                  <a:lnTo>
                    <a:pt x="142875" y="1229360"/>
                  </a:lnTo>
                  <a:close/>
                </a:path>
                <a:path w="516254" h="1275079">
                  <a:moveTo>
                    <a:pt x="142875" y="47485"/>
                  </a:moveTo>
                  <a:lnTo>
                    <a:pt x="142074" y="35255"/>
                  </a:lnTo>
                  <a:lnTo>
                    <a:pt x="139700" y="23202"/>
                  </a:lnTo>
                  <a:lnTo>
                    <a:pt x="135763" y="11417"/>
                  </a:lnTo>
                  <a:lnTo>
                    <a:pt x="130314" y="0"/>
                  </a:lnTo>
                  <a:lnTo>
                    <a:pt x="0" y="47485"/>
                  </a:lnTo>
                  <a:lnTo>
                    <a:pt x="131013" y="93662"/>
                  </a:lnTo>
                  <a:lnTo>
                    <a:pt x="136169" y="82537"/>
                  </a:lnTo>
                  <a:lnTo>
                    <a:pt x="139877" y="71069"/>
                  </a:lnTo>
                  <a:lnTo>
                    <a:pt x="142113" y="59347"/>
                  </a:lnTo>
                  <a:lnTo>
                    <a:pt x="142875" y="47485"/>
                  </a:lnTo>
                  <a:close/>
                </a:path>
                <a:path w="516254" h="1275079">
                  <a:moveTo>
                    <a:pt x="515937" y="1229360"/>
                  </a:moveTo>
                  <a:lnTo>
                    <a:pt x="385292" y="1182687"/>
                  </a:lnTo>
                  <a:lnTo>
                    <a:pt x="379971" y="1193927"/>
                  </a:lnTo>
                  <a:lnTo>
                    <a:pt x="376148" y="1205509"/>
                  </a:lnTo>
                  <a:lnTo>
                    <a:pt x="373824" y="1217358"/>
                  </a:lnTo>
                  <a:lnTo>
                    <a:pt x="373062" y="1229360"/>
                  </a:lnTo>
                  <a:lnTo>
                    <a:pt x="373786" y="1241018"/>
                  </a:lnTo>
                  <a:lnTo>
                    <a:pt x="375970" y="1252537"/>
                  </a:lnTo>
                  <a:lnTo>
                    <a:pt x="379590" y="1263815"/>
                  </a:lnTo>
                  <a:lnTo>
                    <a:pt x="384606" y="1274762"/>
                  </a:lnTo>
                  <a:lnTo>
                    <a:pt x="515937" y="1229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298825" y="6070599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 h="0">
                  <a:moveTo>
                    <a:pt x="0" y="0"/>
                  </a:moveTo>
                  <a:lnTo>
                    <a:pt x="2413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52775" y="4487862"/>
              <a:ext cx="0" cy="2065655"/>
            </a:xfrm>
            <a:custGeom>
              <a:avLst/>
              <a:gdLst/>
              <a:ahLst/>
              <a:cxnLst/>
              <a:rect l="l" t="t" r="r" b="b"/>
              <a:pathLst>
                <a:path w="0" h="2065654">
                  <a:moveTo>
                    <a:pt x="0" y="0"/>
                  </a:moveTo>
                  <a:lnTo>
                    <a:pt x="0" y="206533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638425" y="5394324"/>
              <a:ext cx="516255" cy="93980"/>
            </a:xfrm>
            <a:custGeom>
              <a:avLst/>
              <a:gdLst/>
              <a:ahLst/>
              <a:cxnLst/>
              <a:rect l="l" t="t" r="r" b="b"/>
              <a:pathLst>
                <a:path w="516255" h="93979">
                  <a:moveTo>
                    <a:pt x="142875" y="47485"/>
                  </a:moveTo>
                  <a:lnTo>
                    <a:pt x="142074" y="35255"/>
                  </a:lnTo>
                  <a:lnTo>
                    <a:pt x="139700" y="23202"/>
                  </a:lnTo>
                  <a:lnTo>
                    <a:pt x="135763" y="11417"/>
                  </a:lnTo>
                  <a:lnTo>
                    <a:pt x="130314" y="0"/>
                  </a:lnTo>
                  <a:lnTo>
                    <a:pt x="0" y="47485"/>
                  </a:lnTo>
                  <a:lnTo>
                    <a:pt x="131013" y="93662"/>
                  </a:lnTo>
                  <a:lnTo>
                    <a:pt x="136169" y="82537"/>
                  </a:lnTo>
                  <a:lnTo>
                    <a:pt x="139877" y="71069"/>
                  </a:lnTo>
                  <a:lnTo>
                    <a:pt x="142113" y="59347"/>
                  </a:lnTo>
                  <a:lnTo>
                    <a:pt x="142875" y="47485"/>
                  </a:lnTo>
                  <a:close/>
                </a:path>
                <a:path w="516255" h="93979">
                  <a:moveTo>
                    <a:pt x="515937" y="47485"/>
                  </a:moveTo>
                  <a:lnTo>
                    <a:pt x="383832" y="0"/>
                  </a:lnTo>
                  <a:lnTo>
                    <a:pt x="378460" y="11430"/>
                  </a:lnTo>
                  <a:lnTo>
                    <a:pt x="374586" y="23215"/>
                  </a:lnTo>
                  <a:lnTo>
                    <a:pt x="372249" y="35267"/>
                  </a:lnTo>
                  <a:lnTo>
                    <a:pt x="371475" y="47485"/>
                  </a:lnTo>
                  <a:lnTo>
                    <a:pt x="372211" y="59347"/>
                  </a:lnTo>
                  <a:lnTo>
                    <a:pt x="374421" y="71056"/>
                  </a:lnTo>
                  <a:lnTo>
                    <a:pt x="378066" y="82524"/>
                  </a:lnTo>
                  <a:lnTo>
                    <a:pt x="383146" y="93662"/>
                  </a:lnTo>
                  <a:lnTo>
                    <a:pt x="515937" y="474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771775" y="5443536"/>
              <a:ext cx="243204" cy="0"/>
            </a:xfrm>
            <a:custGeom>
              <a:avLst/>
              <a:gdLst/>
              <a:ahLst/>
              <a:cxnLst/>
              <a:rect l="l" t="t" r="r" b="b"/>
              <a:pathLst>
                <a:path w="243205" h="0">
                  <a:moveTo>
                    <a:pt x="0" y="0"/>
                  </a:moveTo>
                  <a:lnTo>
                    <a:pt x="24288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/>
          <p:nvPr/>
        </p:nvSpPr>
        <p:spPr>
          <a:xfrm>
            <a:off x="7629525" y="5794374"/>
            <a:ext cx="0" cy="281305"/>
          </a:xfrm>
          <a:custGeom>
            <a:avLst/>
            <a:gdLst/>
            <a:ahLst/>
            <a:cxnLst/>
            <a:rect l="l" t="t" r="r" b="b"/>
            <a:pathLst>
              <a:path w="0" h="281304">
                <a:moveTo>
                  <a:pt x="0" y="0"/>
                </a:moveTo>
                <a:lnTo>
                  <a:pt x="0" y="28098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145045" y="4967022"/>
            <a:ext cx="203200" cy="9652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400" b="1">
                <a:latin typeface="Calibri"/>
                <a:cs typeface="Calibri"/>
              </a:rPr>
              <a:t>Memory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Bus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29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dirty="0"/>
              <a:t>Channel</a:t>
            </a:r>
            <a:r>
              <a:rPr dirty="0" spc="-25"/>
              <a:t> </a:t>
            </a:r>
            <a:r>
              <a:rPr dirty="0"/>
              <a:t>CPU</a:t>
            </a:r>
            <a:r>
              <a:rPr dirty="0" spc="-25"/>
              <a:t> </a:t>
            </a:r>
            <a:r>
              <a:rPr dirty="0" spc="-10"/>
              <a:t>Communication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06573" y="1540619"/>
            <a:ext cx="2225040" cy="5314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84455" rIns="0" bIns="0" rtlCol="0" vert="horz">
            <a:spAutoFit/>
          </a:bodyPr>
          <a:lstStyle/>
          <a:p>
            <a:pPr marL="328930" marR="901065" indent="-46355">
              <a:lnSpc>
                <a:spcPts val="1330"/>
              </a:lnSpc>
              <a:spcBef>
                <a:spcPts val="665"/>
              </a:spcBef>
            </a:pPr>
            <a:r>
              <a:rPr dirty="0" sz="1200" b="1">
                <a:latin typeface="Calibri"/>
                <a:cs typeface="Calibri"/>
              </a:rPr>
              <a:t>Send</a:t>
            </a:r>
            <a:r>
              <a:rPr dirty="0" sz="1200" spc="-5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instruction </a:t>
            </a:r>
            <a:r>
              <a:rPr dirty="0" sz="1200" spc="-26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to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test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IOP.path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6573" y="2363786"/>
            <a:ext cx="2225040" cy="59626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287020" marR="674370" indent="-200660">
              <a:lnSpc>
                <a:spcPts val="1330"/>
              </a:lnSpc>
              <a:spcBef>
                <a:spcPts val="260"/>
              </a:spcBef>
            </a:pPr>
            <a:r>
              <a:rPr dirty="0" sz="1200" b="1">
                <a:latin typeface="Calibri"/>
                <a:cs typeface="Calibri"/>
              </a:rPr>
              <a:t>If </a:t>
            </a:r>
            <a:r>
              <a:rPr dirty="0" sz="1200" spc="-10" b="1">
                <a:latin typeface="Calibri"/>
                <a:cs typeface="Calibri"/>
              </a:rPr>
              <a:t>status </a:t>
            </a:r>
            <a:r>
              <a:rPr dirty="0" sz="1200" spc="-5" b="1">
                <a:latin typeface="Calibri"/>
                <a:cs typeface="Calibri"/>
              </a:rPr>
              <a:t>OK, then send </a:t>
            </a:r>
            <a:r>
              <a:rPr dirty="0" sz="1200" spc="-26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start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I/O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instruction</a:t>
            </a:r>
            <a:endParaRPr sz="1200">
              <a:latin typeface="Calibri"/>
              <a:cs typeface="Calibri"/>
            </a:endParaRPr>
          </a:p>
          <a:p>
            <a:pPr algn="ctr" marR="86360">
              <a:lnSpc>
                <a:spcPts val="1330"/>
              </a:lnSpc>
            </a:pPr>
            <a:r>
              <a:rPr dirty="0" sz="1200" spc="-10" b="1">
                <a:latin typeface="Calibri"/>
                <a:cs typeface="Calibri"/>
              </a:rPr>
              <a:t>to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spc="-35" b="1">
                <a:latin typeface="Calibri"/>
                <a:cs typeface="Calibri"/>
              </a:rPr>
              <a:t>IOP.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6573" y="3262585"/>
            <a:ext cx="2225040" cy="5207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81280" rIns="0" bIns="0" rtlCol="0" vert="horz">
            <a:spAutoFit/>
          </a:bodyPr>
          <a:lstStyle/>
          <a:p>
            <a:pPr marL="362585" marR="749300" indent="-127000">
              <a:lnSpc>
                <a:spcPts val="1360"/>
              </a:lnSpc>
              <a:spcBef>
                <a:spcPts val="640"/>
              </a:spcBef>
            </a:pPr>
            <a:r>
              <a:rPr dirty="0" sz="1200" b="1">
                <a:latin typeface="Calibri"/>
                <a:cs typeface="Calibri"/>
              </a:rPr>
              <a:t>CPU </a:t>
            </a:r>
            <a:r>
              <a:rPr dirty="0" sz="1200" spc="-10" b="1">
                <a:latin typeface="Calibri"/>
                <a:cs typeface="Calibri"/>
              </a:rPr>
              <a:t>continues </a:t>
            </a:r>
            <a:r>
              <a:rPr dirty="0" sz="1200" spc="-5" b="1">
                <a:latin typeface="Calibri"/>
                <a:cs typeface="Calibri"/>
              </a:rPr>
              <a:t>with </a:t>
            </a:r>
            <a:r>
              <a:rPr dirty="0" sz="1200" spc="-26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another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program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4790" y="1890641"/>
            <a:ext cx="2225040" cy="52260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66675" rIns="0" bIns="0" rtlCol="0" vert="horz">
            <a:spAutoFit/>
          </a:bodyPr>
          <a:lstStyle/>
          <a:p>
            <a:pPr marL="232410">
              <a:lnSpc>
                <a:spcPts val="1400"/>
              </a:lnSpc>
              <a:spcBef>
                <a:spcPts val="525"/>
              </a:spcBef>
            </a:pPr>
            <a:r>
              <a:rPr dirty="0" sz="1200" spc="-20" b="1">
                <a:latin typeface="Calibri"/>
                <a:cs typeface="Calibri"/>
              </a:rPr>
              <a:t>Transfer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status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word</a:t>
            </a:r>
            <a:endParaRPr sz="1200">
              <a:latin typeface="Calibri"/>
              <a:cs typeface="Calibri"/>
            </a:endParaRPr>
          </a:p>
          <a:p>
            <a:pPr marL="659765">
              <a:lnSpc>
                <a:spcPts val="1400"/>
              </a:lnSpc>
            </a:pPr>
            <a:r>
              <a:rPr dirty="0" sz="1200" spc="-10" b="1">
                <a:latin typeface="Calibri"/>
                <a:cs typeface="Calibri"/>
              </a:rPr>
              <a:t>to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memory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84790" y="2717326"/>
            <a:ext cx="2225040" cy="5207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83185" rIns="0" bIns="0" rtlCol="0" vert="horz">
            <a:spAutoFit/>
          </a:bodyPr>
          <a:lstStyle/>
          <a:p>
            <a:pPr marL="410209" marR="793115">
              <a:lnSpc>
                <a:spcPts val="1340"/>
              </a:lnSpc>
              <a:spcBef>
                <a:spcPts val="655"/>
              </a:spcBef>
            </a:pPr>
            <a:r>
              <a:rPr dirty="0" sz="1200" b="1">
                <a:latin typeface="Calibri"/>
                <a:cs typeface="Calibri"/>
              </a:rPr>
              <a:t>Access memory </a:t>
            </a:r>
            <a:r>
              <a:rPr dirty="0" sz="1200" spc="-26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for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IOP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program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4790" y="3540492"/>
            <a:ext cx="2225040" cy="59626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586105" marR="672465" indent="-399415">
              <a:lnSpc>
                <a:spcPts val="1360"/>
              </a:lnSpc>
              <a:spcBef>
                <a:spcPts val="70"/>
              </a:spcBef>
            </a:pPr>
            <a:r>
              <a:rPr dirty="0" sz="1200" spc="-5" b="1">
                <a:latin typeface="Calibri"/>
                <a:cs typeface="Calibri"/>
              </a:rPr>
              <a:t>Conduct I/O </a:t>
            </a:r>
            <a:r>
              <a:rPr dirty="0" sz="1200" spc="-15" b="1">
                <a:latin typeface="Calibri"/>
                <a:cs typeface="Calibri"/>
              </a:rPr>
              <a:t>transfers </a:t>
            </a:r>
            <a:r>
              <a:rPr dirty="0" sz="1200" spc="-26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using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DMA;</a:t>
            </a:r>
            <a:endParaRPr sz="1200">
              <a:latin typeface="Calibri"/>
              <a:cs typeface="Calibri"/>
            </a:endParaRPr>
          </a:p>
          <a:p>
            <a:pPr marL="154940">
              <a:lnSpc>
                <a:spcPts val="1310"/>
              </a:lnSpc>
            </a:pPr>
            <a:r>
              <a:rPr dirty="0" sz="1200" spc="-10" b="1">
                <a:latin typeface="Calibri"/>
                <a:cs typeface="Calibri"/>
              </a:rPr>
              <a:t>Prepare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status report.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4790" y="4428737"/>
            <a:ext cx="2225040" cy="43624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532765" marR="546100" indent="-353695">
              <a:lnSpc>
                <a:spcPts val="1340"/>
              </a:lnSpc>
              <a:spcBef>
                <a:spcPts val="240"/>
              </a:spcBef>
            </a:pPr>
            <a:r>
              <a:rPr dirty="0" sz="1200" b="1">
                <a:latin typeface="Calibri"/>
                <a:cs typeface="Calibri"/>
              </a:rPr>
              <a:t>I/O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transfer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completed; </a:t>
            </a:r>
            <a:r>
              <a:rPr dirty="0" sz="1200" spc="-254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Interrupt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CPU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6573" y="4706642"/>
            <a:ext cx="2225040" cy="36449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66675" rIns="0" bIns="0" rtlCol="0" vert="horz">
            <a:spAutoFit/>
          </a:bodyPr>
          <a:lstStyle/>
          <a:p>
            <a:pPr marL="328930">
              <a:lnSpc>
                <a:spcPct val="100000"/>
              </a:lnSpc>
              <a:spcBef>
                <a:spcPts val="525"/>
              </a:spcBef>
            </a:pPr>
            <a:r>
              <a:rPr dirty="0" sz="1200" spc="-10" b="1">
                <a:latin typeface="Calibri"/>
                <a:cs typeface="Calibri"/>
              </a:rPr>
              <a:t>Request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IOP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status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84790" y="5192100"/>
            <a:ext cx="2225040" cy="52260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90170" rIns="0" bIns="0" rtlCol="0" vert="horz">
            <a:spAutoFit/>
          </a:bodyPr>
          <a:lstStyle/>
          <a:p>
            <a:pPr marL="313055" marR="657225" indent="-61594">
              <a:lnSpc>
                <a:spcPts val="1290"/>
              </a:lnSpc>
              <a:spcBef>
                <a:spcPts val="710"/>
              </a:spcBef>
            </a:pPr>
            <a:r>
              <a:rPr dirty="0" sz="1200" spc="-20" b="1">
                <a:latin typeface="Calibri"/>
                <a:cs typeface="Calibri"/>
              </a:rPr>
              <a:t>Transfer </a:t>
            </a:r>
            <a:r>
              <a:rPr dirty="0" sz="1200" spc="-10" b="1">
                <a:latin typeface="Calibri"/>
                <a:cs typeface="Calibri"/>
              </a:rPr>
              <a:t>status word </a:t>
            </a:r>
            <a:r>
              <a:rPr dirty="0" sz="1200" spc="-26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to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memory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location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6573" y="5399650"/>
            <a:ext cx="2225040" cy="5207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186690" marR="810895">
              <a:lnSpc>
                <a:spcPts val="1380"/>
              </a:lnSpc>
              <a:spcBef>
                <a:spcPts val="580"/>
              </a:spcBef>
            </a:pPr>
            <a:r>
              <a:rPr dirty="0" sz="1200" b="1">
                <a:latin typeface="Calibri"/>
                <a:cs typeface="Calibri"/>
              </a:rPr>
              <a:t>Check </a:t>
            </a:r>
            <a:r>
              <a:rPr dirty="0" sz="1200" spc="-10" b="1">
                <a:latin typeface="Calibri"/>
                <a:cs typeface="Calibri"/>
              </a:rPr>
              <a:t>status word 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for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correct</a:t>
            </a:r>
            <a:r>
              <a:rPr dirty="0" sz="1200" spc="-25" b="1">
                <a:latin typeface="Calibri"/>
                <a:cs typeface="Calibri"/>
              </a:rPr>
              <a:t> transfer.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0029" y="6205102"/>
            <a:ext cx="5988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C</a:t>
            </a:r>
            <a:r>
              <a:rPr dirty="0" sz="1200" spc="-5" b="1">
                <a:latin typeface="Calibri"/>
                <a:cs typeface="Calibri"/>
              </a:rPr>
              <a:t>o</a:t>
            </a:r>
            <a:r>
              <a:rPr dirty="0" sz="1200" spc="-15" b="1">
                <a:latin typeface="Calibri"/>
                <a:cs typeface="Calibri"/>
              </a:rPr>
              <a:t>n</a:t>
            </a:r>
            <a:r>
              <a:rPr dirty="0" sz="1200" spc="-5" b="1">
                <a:latin typeface="Calibri"/>
                <a:cs typeface="Calibri"/>
              </a:rPr>
              <a:t>tinu</a:t>
            </a:r>
            <a:r>
              <a:rPr dirty="0" sz="1200" b="1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9115" y="1148257"/>
            <a:ext cx="1000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CPU</a:t>
            </a:r>
            <a:r>
              <a:rPr dirty="0" sz="1200" spc="-6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operations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83108" y="1158811"/>
            <a:ext cx="965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IOP</a:t>
            </a:r>
            <a:r>
              <a:rPr dirty="0" sz="1200" spc="-5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operations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61695" y="1812945"/>
            <a:ext cx="1616075" cy="226060"/>
            <a:chOff x="4061695" y="1812945"/>
            <a:chExt cx="1616075" cy="22606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6496" y="1943408"/>
              <a:ext cx="151259" cy="9498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061695" y="1812945"/>
              <a:ext cx="1466850" cy="194310"/>
            </a:xfrm>
            <a:custGeom>
              <a:avLst/>
              <a:gdLst/>
              <a:ahLst/>
              <a:cxnLst/>
              <a:rect l="l" t="t" r="r" b="b"/>
              <a:pathLst>
                <a:path w="1466850" h="194310">
                  <a:moveTo>
                    <a:pt x="1463345" y="194087"/>
                  </a:moveTo>
                  <a:lnTo>
                    <a:pt x="0" y="25232"/>
                  </a:lnTo>
                  <a:lnTo>
                    <a:pt x="2911" y="0"/>
                  </a:lnTo>
                  <a:lnTo>
                    <a:pt x="1466256" y="168854"/>
                  </a:lnTo>
                  <a:lnTo>
                    <a:pt x="1463345" y="194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4054356" y="2296638"/>
            <a:ext cx="1631950" cy="226060"/>
            <a:chOff x="4054356" y="2296638"/>
            <a:chExt cx="1631950" cy="22606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4356" y="2430623"/>
              <a:ext cx="151259" cy="9145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56717" y="2296638"/>
              <a:ext cx="1529715" cy="196215"/>
            </a:xfrm>
            <a:custGeom>
              <a:avLst/>
              <a:gdLst/>
              <a:ahLst/>
              <a:cxnLst/>
              <a:rect l="l" t="t" r="r" b="b"/>
              <a:pathLst>
                <a:path w="1529714" h="196214">
                  <a:moveTo>
                    <a:pt x="0" y="170612"/>
                  </a:moveTo>
                  <a:lnTo>
                    <a:pt x="1526662" y="0"/>
                  </a:lnTo>
                  <a:lnTo>
                    <a:pt x="1529483" y="25242"/>
                  </a:lnTo>
                  <a:lnTo>
                    <a:pt x="2821" y="195855"/>
                  </a:lnTo>
                  <a:lnTo>
                    <a:pt x="0" y="170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4036933" y="2752215"/>
            <a:ext cx="1640839" cy="243204"/>
            <a:chOff x="4036933" y="2752215"/>
            <a:chExt cx="1640839" cy="243204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6496" y="2903768"/>
              <a:ext cx="151259" cy="9146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036933" y="2752215"/>
              <a:ext cx="1491615" cy="213995"/>
            </a:xfrm>
            <a:custGeom>
              <a:avLst/>
              <a:gdLst/>
              <a:ahLst/>
              <a:cxnLst/>
              <a:rect l="l" t="t" r="r" b="b"/>
              <a:pathLst>
                <a:path w="1491614" h="213994">
                  <a:moveTo>
                    <a:pt x="1487969" y="213402"/>
                  </a:moveTo>
                  <a:lnTo>
                    <a:pt x="0" y="25199"/>
                  </a:lnTo>
                  <a:lnTo>
                    <a:pt x="3187" y="0"/>
                  </a:lnTo>
                  <a:lnTo>
                    <a:pt x="1491156" y="188203"/>
                  </a:lnTo>
                  <a:lnTo>
                    <a:pt x="1487969" y="2134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2819652" y="2960053"/>
            <a:ext cx="120014" cy="285115"/>
            <a:chOff x="2819652" y="2960053"/>
            <a:chExt cx="120014" cy="285115"/>
          </a:xfrm>
        </p:grpSpPr>
        <p:sp>
          <p:nvSpPr>
            <p:cNvPr id="28" name="object 28"/>
            <p:cNvSpPr/>
            <p:nvPr/>
          </p:nvSpPr>
          <p:spPr>
            <a:xfrm>
              <a:off x="2819652" y="3130666"/>
              <a:ext cx="120014" cy="114935"/>
            </a:xfrm>
            <a:custGeom>
              <a:avLst/>
              <a:gdLst/>
              <a:ahLst/>
              <a:cxnLst/>
              <a:rect l="l" t="t" r="r" b="b"/>
              <a:pathLst>
                <a:path w="120014" h="114935">
                  <a:moveTo>
                    <a:pt x="60627" y="0"/>
                  </a:moveTo>
                  <a:lnTo>
                    <a:pt x="45029" y="619"/>
                  </a:lnTo>
                  <a:lnTo>
                    <a:pt x="29643" y="2472"/>
                  </a:lnTo>
                  <a:lnTo>
                    <a:pt x="14592" y="5534"/>
                  </a:lnTo>
                  <a:lnTo>
                    <a:pt x="0" y="9786"/>
                  </a:lnTo>
                  <a:lnTo>
                    <a:pt x="60627" y="114329"/>
                  </a:lnTo>
                  <a:lnTo>
                    <a:pt x="119599" y="9241"/>
                  </a:lnTo>
                  <a:lnTo>
                    <a:pt x="105376" y="5225"/>
                  </a:lnTo>
                  <a:lnTo>
                    <a:pt x="90729" y="2334"/>
                  </a:lnTo>
                  <a:lnTo>
                    <a:pt x="75774" y="586"/>
                  </a:lnTo>
                  <a:lnTo>
                    <a:pt x="60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79459" y="2960053"/>
              <a:ext cx="0" cy="181610"/>
            </a:xfrm>
            <a:custGeom>
              <a:avLst/>
              <a:gdLst/>
              <a:ahLst/>
              <a:cxnLst/>
              <a:rect l="l" t="t" r="r" b="b"/>
              <a:pathLst>
                <a:path w="0" h="181610">
                  <a:moveTo>
                    <a:pt x="0" y="0"/>
                  </a:moveTo>
                  <a:lnTo>
                    <a:pt x="0" y="1811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6777015" y="3244996"/>
            <a:ext cx="123189" cy="280035"/>
            <a:chOff x="6777015" y="3244996"/>
            <a:chExt cx="123189" cy="280035"/>
          </a:xfrm>
        </p:grpSpPr>
        <p:sp>
          <p:nvSpPr>
            <p:cNvPr id="31" name="object 31"/>
            <p:cNvSpPr/>
            <p:nvPr/>
          </p:nvSpPr>
          <p:spPr>
            <a:xfrm>
              <a:off x="6777015" y="3408573"/>
              <a:ext cx="123189" cy="116205"/>
            </a:xfrm>
            <a:custGeom>
              <a:avLst/>
              <a:gdLst/>
              <a:ahLst/>
              <a:cxnLst/>
              <a:rect l="l" t="t" r="r" b="b"/>
              <a:pathLst>
                <a:path w="123190" h="116204">
                  <a:moveTo>
                    <a:pt x="62411" y="0"/>
                  </a:moveTo>
                  <a:lnTo>
                    <a:pt x="46354" y="629"/>
                  </a:lnTo>
                  <a:lnTo>
                    <a:pt x="30515" y="2509"/>
                  </a:lnTo>
                  <a:lnTo>
                    <a:pt x="15021" y="5620"/>
                  </a:lnTo>
                  <a:lnTo>
                    <a:pt x="0" y="9937"/>
                  </a:lnTo>
                  <a:lnTo>
                    <a:pt x="62411" y="116088"/>
                  </a:lnTo>
                  <a:lnTo>
                    <a:pt x="123117" y="9384"/>
                  </a:lnTo>
                  <a:lnTo>
                    <a:pt x="108475" y="5305"/>
                  </a:lnTo>
                  <a:lnTo>
                    <a:pt x="93398" y="2370"/>
                  </a:lnTo>
                  <a:lnTo>
                    <a:pt x="78004" y="595"/>
                  </a:lnTo>
                  <a:lnTo>
                    <a:pt x="62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836822" y="3244996"/>
              <a:ext cx="0" cy="175895"/>
            </a:xfrm>
            <a:custGeom>
              <a:avLst/>
              <a:gdLst/>
              <a:ahLst/>
              <a:cxnLst/>
              <a:rect l="l" t="t" r="r" b="b"/>
              <a:pathLst>
                <a:path w="0" h="175895">
                  <a:moveTo>
                    <a:pt x="0" y="0"/>
                  </a:moveTo>
                  <a:lnTo>
                    <a:pt x="0" y="1758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6777015" y="4136759"/>
            <a:ext cx="123189" cy="274955"/>
            <a:chOff x="6777015" y="4136759"/>
            <a:chExt cx="123189" cy="274955"/>
          </a:xfrm>
        </p:grpSpPr>
        <p:sp>
          <p:nvSpPr>
            <p:cNvPr id="34" name="object 34"/>
            <p:cNvSpPr/>
            <p:nvPr/>
          </p:nvSpPr>
          <p:spPr>
            <a:xfrm>
              <a:off x="6777015" y="4295059"/>
              <a:ext cx="123189" cy="116205"/>
            </a:xfrm>
            <a:custGeom>
              <a:avLst/>
              <a:gdLst/>
              <a:ahLst/>
              <a:cxnLst/>
              <a:rect l="l" t="t" r="r" b="b"/>
              <a:pathLst>
                <a:path w="123190" h="116204">
                  <a:moveTo>
                    <a:pt x="62411" y="0"/>
                  </a:moveTo>
                  <a:lnTo>
                    <a:pt x="46354" y="629"/>
                  </a:lnTo>
                  <a:lnTo>
                    <a:pt x="30515" y="2509"/>
                  </a:lnTo>
                  <a:lnTo>
                    <a:pt x="15021" y="5620"/>
                  </a:lnTo>
                  <a:lnTo>
                    <a:pt x="0" y="9937"/>
                  </a:lnTo>
                  <a:lnTo>
                    <a:pt x="62411" y="116088"/>
                  </a:lnTo>
                  <a:lnTo>
                    <a:pt x="123117" y="9384"/>
                  </a:lnTo>
                  <a:lnTo>
                    <a:pt x="108475" y="5305"/>
                  </a:lnTo>
                  <a:lnTo>
                    <a:pt x="93398" y="2370"/>
                  </a:lnTo>
                  <a:lnTo>
                    <a:pt x="78004" y="595"/>
                  </a:lnTo>
                  <a:lnTo>
                    <a:pt x="62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836823" y="4136759"/>
              <a:ext cx="0" cy="168910"/>
            </a:xfrm>
            <a:custGeom>
              <a:avLst/>
              <a:gdLst/>
              <a:ahLst/>
              <a:cxnLst/>
              <a:rect l="l" t="t" r="r" b="b"/>
              <a:pathLst>
                <a:path w="0" h="168910">
                  <a:moveTo>
                    <a:pt x="0" y="0"/>
                  </a:moveTo>
                  <a:lnTo>
                    <a:pt x="0" y="16885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2819652" y="3786737"/>
            <a:ext cx="120014" cy="902335"/>
            <a:chOff x="2819652" y="3786737"/>
            <a:chExt cx="120014" cy="902335"/>
          </a:xfrm>
        </p:grpSpPr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9652" y="4574726"/>
              <a:ext cx="119599" cy="11432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879459" y="3786737"/>
              <a:ext cx="0" cy="798830"/>
            </a:xfrm>
            <a:custGeom>
              <a:avLst/>
              <a:gdLst/>
              <a:ahLst/>
              <a:cxnLst/>
              <a:rect l="l" t="t" r="r" b="b"/>
              <a:pathLst>
                <a:path w="0" h="798829">
                  <a:moveTo>
                    <a:pt x="0" y="0"/>
                  </a:moveTo>
                  <a:lnTo>
                    <a:pt x="0" y="79854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4054356" y="4676431"/>
            <a:ext cx="1631950" cy="226060"/>
            <a:chOff x="4054356" y="4676431"/>
            <a:chExt cx="1631950" cy="226060"/>
          </a:xfrm>
        </p:grpSpPr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4356" y="4806901"/>
              <a:ext cx="151259" cy="9497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156731" y="4676431"/>
              <a:ext cx="1529715" cy="194310"/>
            </a:xfrm>
            <a:custGeom>
              <a:avLst/>
              <a:gdLst/>
              <a:ahLst/>
              <a:cxnLst/>
              <a:rect l="l" t="t" r="r" b="b"/>
              <a:pathLst>
                <a:path w="1529714" h="194310">
                  <a:moveTo>
                    <a:pt x="0" y="168854"/>
                  </a:moveTo>
                  <a:lnTo>
                    <a:pt x="1526662" y="0"/>
                  </a:lnTo>
                  <a:lnTo>
                    <a:pt x="1529455" y="25246"/>
                  </a:lnTo>
                  <a:lnTo>
                    <a:pt x="2792" y="194100"/>
                  </a:lnTo>
                  <a:lnTo>
                    <a:pt x="0" y="1688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4035620" y="4988017"/>
            <a:ext cx="1642745" cy="406400"/>
            <a:chOff x="4035620" y="4988017"/>
            <a:chExt cx="1642745" cy="406400"/>
          </a:xfrm>
        </p:grpSpPr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6496" y="5306429"/>
              <a:ext cx="151259" cy="8794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035620" y="4988017"/>
              <a:ext cx="1517015" cy="380365"/>
            </a:xfrm>
            <a:custGeom>
              <a:avLst/>
              <a:gdLst/>
              <a:ahLst/>
              <a:cxnLst/>
              <a:rect l="l" t="t" r="r" b="b"/>
              <a:pathLst>
                <a:path w="1517014" h="380364">
                  <a:moveTo>
                    <a:pt x="1510833" y="380023"/>
                  </a:moveTo>
                  <a:lnTo>
                    <a:pt x="0" y="24725"/>
                  </a:lnTo>
                  <a:lnTo>
                    <a:pt x="5814" y="0"/>
                  </a:lnTo>
                  <a:lnTo>
                    <a:pt x="1516647" y="355297"/>
                  </a:lnTo>
                  <a:lnTo>
                    <a:pt x="1510833" y="380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4054356" y="5524204"/>
            <a:ext cx="1631950" cy="203200"/>
            <a:chOff x="4054356" y="5524204"/>
            <a:chExt cx="1631950" cy="203200"/>
          </a:xfrm>
        </p:grpSpPr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4356" y="5635343"/>
              <a:ext cx="151259" cy="9146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156904" y="5524204"/>
              <a:ext cx="1529715" cy="173355"/>
            </a:xfrm>
            <a:custGeom>
              <a:avLst/>
              <a:gdLst/>
              <a:ahLst/>
              <a:cxnLst/>
              <a:rect l="l" t="t" r="r" b="b"/>
              <a:pathLst>
                <a:path w="1529714" h="173354">
                  <a:moveTo>
                    <a:pt x="0" y="147746"/>
                  </a:moveTo>
                  <a:lnTo>
                    <a:pt x="1526662" y="0"/>
                  </a:lnTo>
                  <a:lnTo>
                    <a:pt x="1529109" y="25281"/>
                  </a:lnTo>
                  <a:lnTo>
                    <a:pt x="2446" y="173028"/>
                  </a:lnTo>
                  <a:lnTo>
                    <a:pt x="0" y="1477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/>
          <p:cNvGrpSpPr/>
          <p:nvPr/>
        </p:nvGrpSpPr>
        <p:grpSpPr>
          <a:xfrm>
            <a:off x="2819652" y="5927321"/>
            <a:ext cx="120014" cy="280035"/>
            <a:chOff x="2819652" y="5927321"/>
            <a:chExt cx="120014" cy="280035"/>
          </a:xfrm>
        </p:grpSpPr>
        <p:sp>
          <p:nvSpPr>
            <p:cNvPr id="49" name="object 49"/>
            <p:cNvSpPr/>
            <p:nvPr/>
          </p:nvSpPr>
          <p:spPr>
            <a:xfrm>
              <a:off x="2819652" y="6090899"/>
              <a:ext cx="120014" cy="116205"/>
            </a:xfrm>
            <a:custGeom>
              <a:avLst/>
              <a:gdLst/>
              <a:ahLst/>
              <a:cxnLst/>
              <a:rect l="l" t="t" r="r" b="b"/>
              <a:pathLst>
                <a:path w="120014" h="116204">
                  <a:moveTo>
                    <a:pt x="60627" y="0"/>
                  </a:moveTo>
                  <a:lnTo>
                    <a:pt x="45029" y="629"/>
                  </a:lnTo>
                  <a:lnTo>
                    <a:pt x="29643" y="2509"/>
                  </a:lnTo>
                  <a:lnTo>
                    <a:pt x="14592" y="5619"/>
                  </a:lnTo>
                  <a:lnTo>
                    <a:pt x="0" y="9937"/>
                  </a:lnTo>
                  <a:lnTo>
                    <a:pt x="60627" y="116087"/>
                  </a:lnTo>
                  <a:lnTo>
                    <a:pt x="119599" y="9383"/>
                  </a:lnTo>
                  <a:lnTo>
                    <a:pt x="105376" y="5305"/>
                  </a:lnTo>
                  <a:lnTo>
                    <a:pt x="90729" y="2370"/>
                  </a:lnTo>
                  <a:lnTo>
                    <a:pt x="75774" y="595"/>
                  </a:lnTo>
                  <a:lnTo>
                    <a:pt x="60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879459" y="592732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w="0" h="174625">
                  <a:moveTo>
                    <a:pt x="0" y="0"/>
                  </a:moveTo>
                  <a:lnTo>
                    <a:pt x="0" y="17413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9963" y="62596"/>
            <a:ext cx="8388985" cy="6374765"/>
            <a:chOff x="659963" y="62596"/>
            <a:chExt cx="8388985" cy="63747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963" y="428002"/>
              <a:ext cx="7087549" cy="600934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8046" y="62596"/>
              <a:ext cx="2510797" cy="10176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670" y="1246066"/>
            <a:ext cx="7833410" cy="37412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8046" y="62596"/>
            <a:ext cx="2510797" cy="10176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849" y="1303548"/>
            <a:ext cx="8719252" cy="43662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8046" y="62596"/>
            <a:ext cx="2510797" cy="10176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9454" y="74274"/>
            <a:ext cx="4023194" cy="67465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7430" y="62595"/>
            <a:ext cx="2241414" cy="9084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670" y="538792"/>
            <a:ext cx="469455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" b="1">
                <a:latin typeface="Times New Roman"/>
                <a:cs typeface="Times New Roman"/>
              </a:rPr>
              <a:t>Programmed</a:t>
            </a:r>
            <a:r>
              <a:rPr dirty="0" sz="3400" spc="-25" b="1">
                <a:latin typeface="Times New Roman"/>
                <a:cs typeface="Times New Roman"/>
              </a:rPr>
              <a:t> </a:t>
            </a:r>
            <a:r>
              <a:rPr dirty="0" sz="3400" spc="-5" b="1">
                <a:latin typeface="Times New Roman"/>
                <a:cs typeface="Times New Roman"/>
              </a:rPr>
              <a:t>I/O</a:t>
            </a:r>
            <a:r>
              <a:rPr dirty="0" sz="3400" spc="-25" b="1">
                <a:latin typeface="Times New Roman"/>
                <a:cs typeface="Times New Roman"/>
              </a:rPr>
              <a:t> </a:t>
            </a:r>
            <a:r>
              <a:rPr dirty="0" sz="3400" spc="-5" b="1">
                <a:latin typeface="Times New Roman"/>
                <a:cs typeface="Times New Roman"/>
              </a:rPr>
              <a:t>method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600" y="1595299"/>
            <a:ext cx="8773160" cy="426910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just" marL="355600" marR="5080" indent="-342900">
              <a:lnSpc>
                <a:spcPct val="96000"/>
              </a:lnSpc>
              <a:spcBef>
                <a:spcPts val="25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programmed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I/O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method,</a:t>
            </a:r>
            <a:r>
              <a:rPr dirty="0" sz="3200">
                <a:latin typeface="Times New Roman"/>
                <a:cs typeface="Times New Roman"/>
              </a:rPr>
              <a:t> CPU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stays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>
                <a:latin typeface="Times New Roman"/>
                <a:cs typeface="Times New Roman"/>
              </a:rPr>
              <a:t> a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program loop until the I/O unit indicated that it is 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ready for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data </a:t>
            </a:r>
            <a:r>
              <a:rPr dirty="0" sz="3200" spc="-25">
                <a:latin typeface="Times New Roman"/>
                <a:cs typeface="Times New Roman"/>
              </a:rPr>
              <a:t>transfer.</a:t>
            </a:r>
            <a:endParaRPr sz="32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ts val="3670"/>
              </a:lnSpc>
              <a:spcBef>
                <a:spcPts val="15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This is </a:t>
            </a:r>
            <a:r>
              <a:rPr dirty="0" sz="3200">
                <a:latin typeface="Times New Roman"/>
                <a:cs typeface="Times New Roman"/>
              </a:rPr>
              <a:t>a </a:t>
            </a:r>
            <a:r>
              <a:rPr dirty="0" sz="3200" spc="-5">
                <a:latin typeface="Times New Roman"/>
                <a:cs typeface="Times New Roman"/>
              </a:rPr>
              <a:t>time consuming process since it keeps the 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processor </a:t>
            </a:r>
            <a:r>
              <a:rPr dirty="0" sz="3200">
                <a:latin typeface="Times New Roman"/>
                <a:cs typeface="Times New Roman"/>
              </a:rPr>
              <a:t>busy </a:t>
            </a:r>
            <a:r>
              <a:rPr dirty="0" sz="3200" spc="-25">
                <a:latin typeface="Times New Roman"/>
                <a:cs typeface="Times New Roman"/>
              </a:rPr>
              <a:t>needlessly.</a:t>
            </a:r>
            <a:endParaRPr sz="32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ts val="3670"/>
              </a:lnSpc>
              <a:spcBef>
                <a:spcPts val="6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It </a:t>
            </a:r>
            <a:r>
              <a:rPr dirty="0" sz="3200" spc="-5">
                <a:latin typeface="Times New Roman"/>
                <a:cs typeface="Times New Roman"/>
              </a:rPr>
              <a:t>can </a:t>
            </a:r>
            <a:r>
              <a:rPr dirty="0" sz="3200">
                <a:latin typeface="Times New Roman"/>
                <a:cs typeface="Times New Roman"/>
              </a:rPr>
              <a:t>be </a:t>
            </a:r>
            <a:r>
              <a:rPr dirty="0" sz="3200" spc="-5">
                <a:latin typeface="Times New Roman"/>
                <a:cs typeface="Times New Roman"/>
              </a:rPr>
              <a:t>avoided </a:t>
            </a:r>
            <a:r>
              <a:rPr dirty="0" sz="3200">
                <a:latin typeface="Times New Roman"/>
                <a:cs typeface="Times New Roman"/>
              </a:rPr>
              <a:t>by </a:t>
            </a:r>
            <a:r>
              <a:rPr dirty="0" sz="3200" spc="-5">
                <a:latin typeface="Times New Roman"/>
                <a:cs typeface="Times New Roman"/>
              </a:rPr>
              <a:t>using </a:t>
            </a:r>
            <a:r>
              <a:rPr dirty="0" sz="3200" spc="-5" b="1">
                <a:latin typeface="Times New Roman"/>
                <a:cs typeface="Times New Roman"/>
              </a:rPr>
              <a:t>Interrupt </a:t>
            </a:r>
            <a:r>
              <a:rPr dirty="0" sz="3200" spc="-5">
                <a:latin typeface="Times New Roman"/>
                <a:cs typeface="Times New Roman"/>
              </a:rPr>
              <a:t>facility and 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special</a:t>
            </a:r>
            <a:r>
              <a:rPr dirty="0" sz="3200" spc="37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commands</a:t>
            </a:r>
            <a:r>
              <a:rPr dirty="0" sz="3200" spc="38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to</a:t>
            </a:r>
            <a:r>
              <a:rPr dirty="0" sz="3200" spc="37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inform</a:t>
            </a:r>
            <a:r>
              <a:rPr dirty="0" sz="3200" spc="38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 spc="37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interface</a:t>
            </a:r>
            <a:r>
              <a:rPr dirty="0" sz="3200" spc="38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to</a:t>
            </a:r>
            <a:r>
              <a:rPr dirty="0" sz="3200" spc="37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issue</a:t>
            </a:r>
            <a:endParaRPr sz="3200">
              <a:latin typeface="Times New Roman"/>
              <a:cs typeface="Times New Roman"/>
            </a:endParaRPr>
          </a:p>
          <a:p>
            <a:pPr algn="just" marL="355600" marR="5715">
              <a:lnSpc>
                <a:spcPts val="3700"/>
              </a:lnSpc>
              <a:spcBef>
                <a:spcPts val="5"/>
              </a:spcBef>
            </a:pPr>
            <a:r>
              <a:rPr dirty="0" sz="3200" spc="-5">
                <a:latin typeface="Times New Roman"/>
                <a:cs typeface="Times New Roman"/>
              </a:rPr>
              <a:t>an interrupt request signal when data are available 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for the device.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7036" y="62595"/>
            <a:ext cx="1911807" cy="7748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018" y="1313467"/>
            <a:ext cx="8074025" cy="20288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ts val="5300"/>
              </a:lnSpc>
              <a:spcBef>
                <a:spcPts val="75"/>
              </a:spcBef>
            </a:pPr>
            <a:r>
              <a:rPr dirty="0" sz="4300" spc="5">
                <a:latin typeface="Calibri"/>
                <a:cs typeface="Calibri"/>
              </a:rPr>
              <a:t>Q-In </a:t>
            </a:r>
            <a:r>
              <a:rPr dirty="0" sz="4300" spc="-15">
                <a:latin typeface="Calibri"/>
                <a:cs typeface="Calibri"/>
              </a:rPr>
              <a:t>programmed </a:t>
            </a:r>
            <a:r>
              <a:rPr dirty="0" sz="4300" spc="5">
                <a:latin typeface="Calibri"/>
                <a:cs typeface="Calibri"/>
              </a:rPr>
              <a:t>I/O </a:t>
            </a:r>
            <a:r>
              <a:rPr dirty="0" sz="4300">
                <a:latin typeface="Calibri"/>
                <a:cs typeface="Calibri"/>
              </a:rPr>
              <a:t>, </a:t>
            </a:r>
            <a:r>
              <a:rPr dirty="0" sz="4300" spc="5">
                <a:latin typeface="Calibri"/>
                <a:cs typeface="Calibri"/>
              </a:rPr>
              <a:t>CPU </a:t>
            </a:r>
            <a:r>
              <a:rPr dirty="0" sz="4300" spc="-10">
                <a:latin typeface="Calibri"/>
                <a:cs typeface="Calibri"/>
              </a:rPr>
              <a:t>reads </a:t>
            </a:r>
            <a:r>
              <a:rPr dirty="0" sz="4300" spc="-5">
                <a:latin typeface="Calibri"/>
                <a:cs typeface="Calibri"/>
              </a:rPr>
              <a:t> </a:t>
            </a:r>
            <a:r>
              <a:rPr dirty="0" sz="4300" spc="5">
                <a:latin typeface="Calibri"/>
                <a:cs typeface="Calibri"/>
              </a:rPr>
              <a:t>the</a:t>
            </a:r>
            <a:r>
              <a:rPr dirty="0" sz="4300" spc="-5">
                <a:latin typeface="Calibri"/>
                <a:cs typeface="Calibri"/>
              </a:rPr>
              <a:t> </a:t>
            </a:r>
            <a:r>
              <a:rPr dirty="0" sz="4300" spc="-20">
                <a:latin typeface="Calibri"/>
                <a:cs typeface="Calibri"/>
              </a:rPr>
              <a:t>data</a:t>
            </a:r>
            <a:r>
              <a:rPr dirty="0" sz="4300">
                <a:latin typeface="Calibri"/>
                <a:cs typeface="Calibri"/>
              </a:rPr>
              <a:t> </a:t>
            </a:r>
            <a:r>
              <a:rPr dirty="0" sz="4300" spc="-15">
                <a:latin typeface="Calibri"/>
                <a:cs typeface="Calibri"/>
              </a:rPr>
              <a:t>from</a:t>
            </a:r>
            <a:r>
              <a:rPr dirty="0" sz="4300" spc="-5">
                <a:latin typeface="Calibri"/>
                <a:cs typeface="Calibri"/>
              </a:rPr>
              <a:t> </a:t>
            </a:r>
            <a:r>
              <a:rPr dirty="0" sz="4300" spc="-20">
                <a:latin typeface="Calibri"/>
                <a:cs typeface="Calibri"/>
              </a:rPr>
              <a:t>data</a:t>
            </a:r>
            <a:r>
              <a:rPr dirty="0" sz="4300">
                <a:latin typeface="Calibri"/>
                <a:cs typeface="Calibri"/>
              </a:rPr>
              <a:t> </a:t>
            </a:r>
            <a:r>
              <a:rPr dirty="0" sz="4300" spc="-20">
                <a:latin typeface="Calibri"/>
                <a:cs typeface="Calibri"/>
              </a:rPr>
              <a:t>register</a:t>
            </a:r>
            <a:r>
              <a:rPr dirty="0" sz="4300">
                <a:latin typeface="Calibri"/>
                <a:cs typeface="Calibri"/>
              </a:rPr>
              <a:t> ,</a:t>
            </a:r>
            <a:r>
              <a:rPr dirty="0" sz="4300" spc="-5">
                <a:latin typeface="Calibri"/>
                <a:cs typeface="Calibri"/>
              </a:rPr>
              <a:t> </a:t>
            </a:r>
            <a:r>
              <a:rPr dirty="0" sz="4300">
                <a:latin typeface="Calibri"/>
                <a:cs typeface="Calibri"/>
              </a:rPr>
              <a:t>if flag is </a:t>
            </a:r>
            <a:r>
              <a:rPr dirty="0" sz="4300" spc="-960">
                <a:latin typeface="Calibri"/>
                <a:cs typeface="Calibri"/>
              </a:rPr>
              <a:t> </a:t>
            </a:r>
            <a:r>
              <a:rPr dirty="0" sz="4300" spc="5">
                <a:latin typeface="Calibri"/>
                <a:cs typeface="Calibri"/>
              </a:rPr>
              <a:t>equal</a:t>
            </a:r>
            <a:r>
              <a:rPr dirty="0" sz="4300">
                <a:latin typeface="Calibri"/>
                <a:cs typeface="Calibri"/>
              </a:rPr>
              <a:t> </a:t>
            </a:r>
            <a:r>
              <a:rPr dirty="0" sz="4300" spc="-20">
                <a:latin typeface="Calibri"/>
                <a:cs typeface="Calibri"/>
              </a:rPr>
              <a:t>to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018" y="4005867"/>
            <a:ext cx="1016635" cy="13557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ts val="5300"/>
              </a:lnSpc>
              <a:spcBef>
                <a:spcPts val="75"/>
              </a:spcBef>
            </a:pPr>
            <a:r>
              <a:rPr dirty="0" sz="4300">
                <a:latin typeface="Calibri"/>
                <a:cs typeface="Calibri"/>
              </a:rPr>
              <a:t>A=</a:t>
            </a:r>
            <a:r>
              <a:rPr dirty="0" sz="4300" spc="-90">
                <a:latin typeface="Calibri"/>
                <a:cs typeface="Calibri"/>
              </a:rPr>
              <a:t> </a:t>
            </a:r>
            <a:r>
              <a:rPr dirty="0" sz="4300" spc="5">
                <a:latin typeface="Calibri"/>
                <a:cs typeface="Calibri"/>
              </a:rPr>
              <a:t>0 </a:t>
            </a:r>
            <a:r>
              <a:rPr dirty="0" sz="4300" spc="-960">
                <a:latin typeface="Calibri"/>
                <a:cs typeface="Calibri"/>
              </a:rPr>
              <a:t> </a:t>
            </a:r>
            <a:r>
              <a:rPr dirty="0" sz="4300">
                <a:latin typeface="Calibri"/>
                <a:cs typeface="Calibri"/>
              </a:rPr>
              <a:t>B=1</a:t>
            </a:r>
            <a:endParaRPr sz="43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7430" y="62595"/>
            <a:ext cx="2241414" cy="9084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7430" y="62595"/>
            <a:ext cx="2241414" cy="9084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9331" y="973050"/>
            <a:ext cx="8525510" cy="4022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0" marR="5080" indent="-317500">
              <a:lnSpc>
                <a:spcPct val="113500"/>
              </a:lnSpc>
              <a:spcBef>
                <a:spcPts val="100"/>
              </a:spcBef>
              <a:buChar char="•"/>
              <a:tabLst>
                <a:tab pos="329565" algn="l"/>
                <a:tab pos="330200" algn="l"/>
              </a:tabLst>
            </a:pPr>
            <a:r>
              <a:rPr dirty="0" sz="1600" spc="-45" b="1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dirty="0" sz="1600" spc="9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alternative</a:t>
            </a:r>
            <a:r>
              <a:rPr dirty="0" sz="1600" spc="9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600" spc="9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600" spc="9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-15">
                <a:solidFill>
                  <a:srgbClr val="333333"/>
                </a:solidFill>
                <a:latin typeface="Arial MT"/>
                <a:cs typeface="Arial MT"/>
              </a:rPr>
              <a:t>CPU</a:t>
            </a:r>
            <a:r>
              <a:rPr dirty="0" sz="1600" spc="9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15">
                <a:solidFill>
                  <a:srgbClr val="333333"/>
                </a:solidFill>
                <a:latin typeface="Arial MT"/>
                <a:cs typeface="Arial MT"/>
              </a:rPr>
              <a:t>constantly</a:t>
            </a:r>
            <a:r>
              <a:rPr dirty="0" sz="1600" spc="9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15">
                <a:solidFill>
                  <a:srgbClr val="333333"/>
                </a:solidFill>
                <a:latin typeface="Arial MT"/>
                <a:cs typeface="Arial MT"/>
              </a:rPr>
              <a:t>monitoring</a:t>
            </a:r>
            <a:r>
              <a:rPr dirty="0" sz="1600" spc="9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600" spc="9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flag</a:t>
            </a:r>
            <a:r>
              <a:rPr dirty="0" sz="1600" spc="9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600" spc="9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4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600" spc="9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let</a:t>
            </a:r>
            <a:r>
              <a:rPr dirty="0" sz="1600" spc="9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600" spc="9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interface</a:t>
            </a:r>
            <a:r>
              <a:rPr dirty="0" sz="1600" spc="9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inform</a:t>
            </a:r>
            <a:r>
              <a:rPr dirty="0" sz="1600" spc="9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dirty="0" sz="1600" spc="-43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5">
                <a:solidFill>
                  <a:srgbClr val="333333"/>
                </a:solidFill>
                <a:latin typeface="Arial MT"/>
                <a:cs typeface="Arial MT"/>
              </a:rPr>
              <a:t>computer</a:t>
            </a:r>
            <a:r>
              <a:rPr dirty="0" sz="16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when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5">
                <a:solidFill>
                  <a:srgbClr val="333333"/>
                </a:solidFill>
                <a:latin typeface="Arial MT"/>
                <a:cs typeface="Arial MT"/>
              </a:rPr>
              <a:t>it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Arial MT"/>
                <a:cs typeface="Arial MT"/>
              </a:rPr>
              <a:t>ready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4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transfer 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data.</a:t>
            </a:r>
            <a:endParaRPr sz="1600">
              <a:latin typeface="Arial MT"/>
              <a:cs typeface="Arial MT"/>
            </a:endParaRPr>
          </a:p>
          <a:p>
            <a:pPr marL="330200" marR="5080" indent="-317500">
              <a:lnSpc>
                <a:spcPct val="113500"/>
              </a:lnSpc>
              <a:spcBef>
                <a:spcPts val="1060"/>
              </a:spcBef>
              <a:buChar char="•"/>
              <a:tabLst>
                <a:tab pos="329565" algn="l"/>
                <a:tab pos="330200" algn="l"/>
              </a:tabLst>
            </a:pPr>
            <a:r>
              <a:rPr dirty="0" sz="1600" spc="-25" b="1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dirty="0" sz="1600" spc="13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10" b="1">
                <a:solidFill>
                  <a:srgbClr val="333333"/>
                </a:solidFill>
                <a:latin typeface="Arial"/>
                <a:cs typeface="Arial"/>
              </a:rPr>
              <a:t>mode</a:t>
            </a:r>
            <a:r>
              <a:rPr dirty="0" sz="1600" spc="14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1600" spc="14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transfer</a:t>
            </a:r>
            <a:r>
              <a:rPr dirty="0" sz="1600" spc="13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Arial MT"/>
                <a:cs typeface="Arial MT"/>
              </a:rPr>
              <a:t>uses</a:t>
            </a:r>
            <a:r>
              <a:rPr dirty="0" sz="1600" spc="14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600" spc="14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15">
                <a:solidFill>
                  <a:srgbClr val="333333"/>
                </a:solidFill>
                <a:latin typeface="Arial MT"/>
                <a:cs typeface="Arial MT"/>
              </a:rPr>
              <a:t>interrupt</a:t>
            </a:r>
            <a:r>
              <a:rPr dirty="0" sz="1600" spc="14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Arial MT"/>
                <a:cs typeface="Arial MT"/>
              </a:rPr>
              <a:t>facility.</a:t>
            </a:r>
            <a:r>
              <a:rPr dirty="0" sz="1600" spc="13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-15">
                <a:solidFill>
                  <a:srgbClr val="333333"/>
                </a:solidFill>
                <a:latin typeface="Arial MT"/>
                <a:cs typeface="Arial MT"/>
              </a:rPr>
              <a:t>While</a:t>
            </a:r>
            <a:r>
              <a:rPr dirty="0" sz="1600" spc="14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600" spc="14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-15">
                <a:solidFill>
                  <a:srgbClr val="333333"/>
                </a:solidFill>
                <a:latin typeface="Arial MT"/>
                <a:cs typeface="Arial MT"/>
              </a:rPr>
              <a:t>CPU</a:t>
            </a:r>
            <a:r>
              <a:rPr dirty="0" sz="1600" spc="14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600" spc="13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running</a:t>
            </a:r>
            <a:r>
              <a:rPr dirty="0" sz="1600" spc="14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-35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600" spc="14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program,</a:t>
            </a:r>
            <a:r>
              <a:rPr dirty="0" sz="1600" spc="13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5">
                <a:solidFill>
                  <a:srgbClr val="333333"/>
                </a:solidFill>
                <a:latin typeface="Arial MT"/>
                <a:cs typeface="Arial MT"/>
              </a:rPr>
              <a:t>it </a:t>
            </a:r>
            <a:r>
              <a:rPr dirty="0" sz="1600" spc="-4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does</a:t>
            </a:r>
            <a:r>
              <a:rPr dirty="0" sz="16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5">
                <a:solidFill>
                  <a:srgbClr val="333333"/>
                </a:solidFill>
                <a:latin typeface="Arial MT"/>
                <a:cs typeface="Arial MT"/>
              </a:rPr>
              <a:t>not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0">
                <a:solidFill>
                  <a:srgbClr val="333333"/>
                </a:solidFill>
                <a:latin typeface="Arial MT"/>
                <a:cs typeface="Arial MT"/>
              </a:rPr>
              <a:t>check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flag.</a:t>
            </a:r>
            <a:endParaRPr sz="1600">
              <a:latin typeface="Arial MT"/>
              <a:cs typeface="Arial MT"/>
            </a:endParaRPr>
          </a:p>
          <a:p>
            <a:pPr marL="330200" marR="5080" indent="-317500">
              <a:lnSpc>
                <a:spcPct val="113500"/>
              </a:lnSpc>
              <a:spcBef>
                <a:spcPts val="1065"/>
              </a:spcBef>
              <a:buChar char="•"/>
              <a:tabLst>
                <a:tab pos="329565" algn="l"/>
                <a:tab pos="330200" algn="l"/>
              </a:tabLst>
            </a:pPr>
            <a:r>
              <a:rPr dirty="0" sz="1600" spc="10" b="1">
                <a:solidFill>
                  <a:srgbClr val="333333"/>
                </a:solidFill>
                <a:latin typeface="Arial"/>
                <a:cs typeface="Arial"/>
              </a:rPr>
              <a:t>However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,</a:t>
            </a:r>
            <a:r>
              <a:rPr dirty="0" sz="1600" spc="1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when</a:t>
            </a:r>
            <a:r>
              <a:rPr dirty="0" sz="1600" spc="1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600" spc="10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flag</a:t>
            </a:r>
            <a:r>
              <a:rPr dirty="0" sz="1600" spc="1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600" spc="10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set,</a:t>
            </a:r>
            <a:r>
              <a:rPr dirty="0" sz="1600" spc="1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600" spc="10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5">
                <a:solidFill>
                  <a:srgbClr val="333333"/>
                </a:solidFill>
                <a:latin typeface="Arial MT"/>
                <a:cs typeface="Arial MT"/>
              </a:rPr>
              <a:t>computer</a:t>
            </a:r>
            <a:r>
              <a:rPr dirty="0" sz="1600" spc="1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600" spc="10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momentarily</a:t>
            </a:r>
            <a:r>
              <a:rPr dirty="0" sz="1600" spc="1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15">
                <a:solidFill>
                  <a:srgbClr val="333333"/>
                </a:solidFill>
                <a:latin typeface="Arial MT"/>
                <a:cs typeface="Arial MT"/>
              </a:rPr>
              <a:t>interrupted</a:t>
            </a:r>
            <a:r>
              <a:rPr dirty="0" sz="1600" spc="10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from</a:t>
            </a:r>
            <a:r>
              <a:rPr dirty="0" sz="1600" spc="1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proceeding </a:t>
            </a:r>
            <a:r>
              <a:rPr dirty="0" sz="1600" spc="-43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5">
                <a:solidFill>
                  <a:srgbClr val="333333"/>
                </a:solidFill>
                <a:latin typeface="Arial MT"/>
                <a:cs typeface="Arial MT"/>
              </a:rPr>
              <a:t>with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the current 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program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 and </a:t>
            </a:r>
            <a:r>
              <a:rPr dirty="0" sz="1600" spc="-5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informed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5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 the </a:t>
            </a:r>
            <a:r>
              <a:rPr dirty="0" sz="1600" spc="25">
                <a:solidFill>
                  <a:srgbClr val="333333"/>
                </a:solidFill>
                <a:latin typeface="Arial MT"/>
                <a:cs typeface="Arial MT"/>
              </a:rPr>
              <a:t>fact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0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 the flag </a:t>
            </a:r>
            <a:r>
              <a:rPr dirty="0" sz="1600" spc="-15">
                <a:solidFill>
                  <a:srgbClr val="333333"/>
                </a:solidFill>
                <a:latin typeface="Arial MT"/>
                <a:cs typeface="Arial MT"/>
              </a:rPr>
              <a:t>has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Arial MT"/>
                <a:cs typeface="Arial MT"/>
              </a:rPr>
              <a:t>been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set.</a:t>
            </a:r>
            <a:endParaRPr sz="1600">
              <a:latin typeface="Arial MT"/>
              <a:cs typeface="Arial MT"/>
            </a:endParaRPr>
          </a:p>
          <a:p>
            <a:pPr marL="330200" indent="-317500">
              <a:lnSpc>
                <a:spcPct val="100000"/>
              </a:lnSpc>
              <a:spcBef>
                <a:spcPts val="1325"/>
              </a:spcBef>
              <a:buChar char="•"/>
              <a:tabLst>
                <a:tab pos="329565" algn="l"/>
                <a:tab pos="330200" algn="l"/>
              </a:tabLst>
            </a:pP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1600" spc="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20" b="1">
                <a:solidFill>
                  <a:srgbClr val="333333"/>
                </a:solidFill>
                <a:latin typeface="Arial"/>
                <a:cs typeface="Arial"/>
              </a:rPr>
              <a:t>CPU</a:t>
            </a:r>
            <a:r>
              <a:rPr dirty="0" sz="1600" spc="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333333"/>
                </a:solidFill>
                <a:latin typeface="Arial"/>
                <a:cs typeface="Arial"/>
              </a:rPr>
              <a:t>deviates</a:t>
            </a:r>
            <a:r>
              <a:rPr dirty="0" sz="1600" spc="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from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0">
                <a:solidFill>
                  <a:srgbClr val="333333"/>
                </a:solidFill>
                <a:latin typeface="Arial MT"/>
                <a:cs typeface="Arial MT"/>
              </a:rPr>
              <a:t>what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5">
                <a:solidFill>
                  <a:srgbClr val="333333"/>
                </a:solidFill>
                <a:latin typeface="Arial MT"/>
                <a:cs typeface="Arial MT"/>
              </a:rPr>
              <a:t>it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0">
                <a:solidFill>
                  <a:srgbClr val="333333"/>
                </a:solidFill>
                <a:latin typeface="Arial MT"/>
                <a:cs typeface="Arial MT"/>
              </a:rPr>
              <a:t>doing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4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take </a:t>
            </a:r>
            <a:r>
              <a:rPr dirty="0" sz="1600" spc="-10">
                <a:solidFill>
                  <a:srgbClr val="333333"/>
                </a:solidFill>
                <a:latin typeface="Arial MT"/>
                <a:cs typeface="Arial MT"/>
              </a:rPr>
              <a:t>care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5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 the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0">
                <a:solidFill>
                  <a:srgbClr val="333333"/>
                </a:solidFill>
                <a:latin typeface="Arial MT"/>
                <a:cs typeface="Arial MT"/>
              </a:rPr>
              <a:t>input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or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30">
                <a:solidFill>
                  <a:srgbClr val="333333"/>
                </a:solidFill>
                <a:latin typeface="Arial MT"/>
                <a:cs typeface="Arial MT"/>
              </a:rPr>
              <a:t>output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-15">
                <a:solidFill>
                  <a:srgbClr val="333333"/>
                </a:solidFill>
                <a:latin typeface="Arial MT"/>
                <a:cs typeface="Arial MT"/>
              </a:rPr>
              <a:t>transfer.</a:t>
            </a:r>
            <a:endParaRPr sz="1600">
              <a:latin typeface="Arial MT"/>
              <a:cs typeface="Arial MT"/>
            </a:endParaRPr>
          </a:p>
          <a:p>
            <a:pPr algn="just" marL="330200" marR="5080" indent="-317500">
              <a:lnSpc>
                <a:spcPct val="113500"/>
              </a:lnSpc>
              <a:spcBef>
                <a:spcPts val="1090"/>
              </a:spcBef>
              <a:buChar char="•"/>
              <a:tabLst>
                <a:tab pos="330200" algn="l"/>
              </a:tabLst>
            </a:pPr>
            <a:r>
              <a:rPr dirty="0" sz="1600" spc="-5" b="1">
                <a:solidFill>
                  <a:srgbClr val="333333"/>
                </a:solidFill>
                <a:latin typeface="Arial"/>
                <a:cs typeface="Arial"/>
              </a:rPr>
              <a:t>After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10" b="1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1600" spc="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transfer</a:t>
            </a:r>
            <a:r>
              <a:rPr dirty="0" sz="1600" spc="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0">
                <a:solidFill>
                  <a:srgbClr val="333333"/>
                </a:solidFill>
                <a:latin typeface="Arial MT"/>
                <a:cs typeface="Arial MT"/>
              </a:rPr>
              <a:t>completed,</a:t>
            </a:r>
            <a:r>
              <a:rPr dirty="0" sz="1600" spc="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5">
                <a:solidFill>
                  <a:srgbClr val="333333"/>
                </a:solidFill>
                <a:latin typeface="Arial MT"/>
                <a:cs typeface="Arial MT"/>
              </a:rPr>
              <a:t>computer</a:t>
            </a:r>
            <a:r>
              <a:rPr dirty="0" sz="1600" spc="3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returns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4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600" spc="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previous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program  </a:t>
            </a:r>
            <a:r>
              <a:rPr dirty="0" sz="1600" spc="40">
                <a:solidFill>
                  <a:srgbClr val="333333"/>
                </a:solidFill>
                <a:latin typeface="Arial MT"/>
                <a:cs typeface="Arial MT"/>
              </a:rPr>
              <a:t>to </a:t>
            </a:r>
            <a:r>
              <a:rPr dirty="0" sz="1600" spc="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continue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0">
                <a:solidFill>
                  <a:srgbClr val="333333"/>
                </a:solidFill>
                <a:latin typeface="Arial MT"/>
                <a:cs typeface="Arial MT"/>
              </a:rPr>
              <a:t>what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5">
                <a:solidFill>
                  <a:srgbClr val="333333"/>
                </a:solidFill>
                <a:latin typeface="Arial MT"/>
                <a:cs typeface="Arial MT"/>
              </a:rPr>
              <a:t>it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was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0">
                <a:solidFill>
                  <a:srgbClr val="333333"/>
                </a:solidFill>
                <a:latin typeface="Arial MT"/>
                <a:cs typeface="Arial MT"/>
              </a:rPr>
              <a:t>doing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before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 the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interrupt.</a:t>
            </a:r>
            <a:endParaRPr sz="1600">
              <a:latin typeface="Arial MT"/>
              <a:cs typeface="Arial MT"/>
            </a:endParaRPr>
          </a:p>
          <a:p>
            <a:pPr algn="just" marL="330200" marR="5080" indent="-317500">
              <a:lnSpc>
                <a:spcPct val="112799"/>
              </a:lnSpc>
              <a:spcBef>
                <a:spcPts val="1080"/>
              </a:spcBef>
              <a:buChar char="•"/>
              <a:tabLst>
                <a:tab pos="330200" algn="l"/>
              </a:tabLst>
            </a:pP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600" spc="20" b="1">
                <a:solidFill>
                  <a:srgbClr val="333333"/>
                </a:solidFill>
                <a:latin typeface="Arial"/>
                <a:cs typeface="Arial"/>
              </a:rPr>
              <a:t>CPU </a:t>
            </a:r>
            <a:r>
              <a:rPr dirty="0" sz="1600" spc="-15" b="1">
                <a:solidFill>
                  <a:srgbClr val="333333"/>
                </a:solidFill>
                <a:latin typeface="Arial"/>
                <a:cs typeface="Arial"/>
              </a:rPr>
              <a:t>responds </a:t>
            </a:r>
            <a:r>
              <a:rPr dirty="0" sz="1600" spc="40">
                <a:solidFill>
                  <a:srgbClr val="333333"/>
                </a:solidFill>
                <a:latin typeface="Arial MT"/>
                <a:cs typeface="Arial MT"/>
              </a:rPr>
              <a:t>to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dirty="0" sz="1600" spc="15">
                <a:solidFill>
                  <a:srgbClr val="333333"/>
                </a:solidFill>
                <a:latin typeface="Arial MT"/>
                <a:cs typeface="Arial MT"/>
              </a:rPr>
              <a:t>interrupt </a:t>
            </a:r>
            <a:r>
              <a:rPr dirty="0" sz="1600" spc="-5">
                <a:solidFill>
                  <a:srgbClr val="333333"/>
                </a:solidFill>
                <a:latin typeface="Arial MT"/>
                <a:cs typeface="Arial MT"/>
              </a:rPr>
              <a:t>signal </a:t>
            </a:r>
            <a:r>
              <a:rPr dirty="0" sz="1600" spc="25">
                <a:solidFill>
                  <a:srgbClr val="333333"/>
                </a:solidFill>
                <a:latin typeface="Arial MT"/>
                <a:cs typeface="Arial MT"/>
              </a:rPr>
              <a:t>by </a:t>
            </a:r>
            <a:r>
              <a:rPr dirty="0" sz="1600" spc="15">
                <a:solidFill>
                  <a:srgbClr val="333333"/>
                </a:solidFill>
                <a:latin typeface="Arial MT"/>
                <a:cs typeface="Arial MT"/>
              </a:rPr>
              <a:t>storing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return address 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from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program </a:t>
            </a:r>
            <a:r>
              <a:rPr dirty="0" sz="1600" spc="15">
                <a:solidFill>
                  <a:srgbClr val="333333"/>
                </a:solidFill>
                <a:latin typeface="Arial MT"/>
                <a:cs typeface="Arial MT"/>
              </a:rPr>
              <a:t> counter</a:t>
            </a:r>
            <a:r>
              <a:rPr dirty="0" sz="1600" spc="20">
                <a:solidFill>
                  <a:srgbClr val="333333"/>
                </a:solidFill>
                <a:latin typeface="Arial MT"/>
                <a:cs typeface="Arial MT"/>
              </a:rPr>
              <a:t> into</a:t>
            </a:r>
            <a:r>
              <a:rPr dirty="0" sz="1600" spc="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-35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600" spc="-3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memory</a:t>
            </a:r>
            <a:r>
              <a:rPr dirty="0" sz="1600" spc="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0">
                <a:solidFill>
                  <a:srgbClr val="333333"/>
                </a:solidFill>
                <a:latin typeface="Arial MT"/>
                <a:cs typeface="Arial MT"/>
              </a:rPr>
              <a:t>stack</a:t>
            </a:r>
            <a:r>
              <a:rPr dirty="0" sz="1600" spc="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then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0">
                <a:solidFill>
                  <a:srgbClr val="333333"/>
                </a:solidFill>
                <a:latin typeface="Arial MT"/>
                <a:cs typeface="Arial MT"/>
              </a:rPr>
              <a:t>control</a:t>
            </a:r>
            <a:r>
              <a:rPr dirty="0" sz="1600" spc="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branches</a:t>
            </a:r>
            <a:r>
              <a:rPr dirty="0" sz="1600" spc="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4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1600" spc="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-35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1600" spc="-3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Arial MT"/>
                <a:cs typeface="Arial MT"/>
              </a:rPr>
              <a:t>service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routine</a:t>
            </a:r>
            <a:r>
              <a:rPr dirty="0" sz="1600" spc="44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20">
                <a:solidFill>
                  <a:srgbClr val="333333"/>
                </a:solidFill>
                <a:latin typeface="Arial MT"/>
                <a:cs typeface="Arial MT"/>
              </a:rPr>
              <a:t>that </a:t>
            </a:r>
            <a:r>
              <a:rPr dirty="0" sz="1600" spc="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processes</a:t>
            </a:r>
            <a:r>
              <a:rPr dirty="0" sz="16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Arial MT"/>
                <a:cs typeface="Arial MT"/>
              </a:rPr>
              <a:t>required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Arial MT"/>
                <a:cs typeface="Arial MT"/>
              </a:rPr>
              <a:t>I/O</a:t>
            </a:r>
            <a:r>
              <a:rPr dirty="0" sz="16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600" spc="-15">
                <a:solidFill>
                  <a:srgbClr val="333333"/>
                </a:solidFill>
                <a:latin typeface="Arial MT"/>
                <a:cs typeface="Arial MT"/>
              </a:rPr>
              <a:t>transfer.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4.2</dc:title>
  <dcterms:created xsi:type="dcterms:W3CDTF">2023-10-10T05:42:01Z</dcterms:created>
  <dcterms:modified xsi:type="dcterms:W3CDTF">2023-10-10T05:42:01Z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2020-09-27T00:00:00Z</vt:filetime>
  </property>
  <property fmtid="{D5CDD505-2E9C-101B-9397-08002B2CF9AE}" pid="3" name="Creator">
    <vt:lpwstr>Keynote</vt:lpwstr>
  </property>
  <property fmtid="{D5CDD505-2E9C-101B-9397-08002B2CF9AE}" pid="4" name="LastSaved">
    <vt:filetime>2023-10-10T00:00:00Z</vt:filetime>
  </property>
</Properties>
</file>