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66712" y="350837"/>
            <a:ext cx="382905" cy="474980"/>
          </a:xfrm>
          <a:custGeom>
            <a:avLst/>
            <a:gdLst/>
            <a:ahLst/>
            <a:cxnLst/>
            <a:rect l="l" t="t" r="r" b="b"/>
            <a:pathLst>
              <a:path w="382905" h="474980">
                <a:moveTo>
                  <a:pt x="382587" y="0"/>
                </a:moveTo>
                <a:lnTo>
                  <a:pt x="0" y="0"/>
                </a:lnTo>
                <a:lnTo>
                  <a:pt x="0" y="349313"/>
                </a:lnTo>
                <a:lnTo>
                  <a:pt x="0" y="474662"/>
                </a:lnTo>
                <a:lnTo>
                  <a:pt x="382587" y="474662"/>
                </a:lnTo>
                <a:lnTo>
                  <a:pt x="382587" y="349313"/>
                </a:lnTo>
                <a:lnTo>
                  <a:pt x="382587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9300" y="350837"/>
            <a:ext cx="328612" cy="47466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490537" y="773112"/>
            <a:ext cx="370205" cy="474980"/>
          </a:xfrm>
          <a:custGeom>
            <a:avLst/>
            <a:gdLst/>
            <a:ahLst/>
            <a:cxnLst/>
            <a:rect l="l" t="t" r="r" b="b"/>
            <a:pathLst>
              <a:path w="370205" h="474980">
                <a:moveTo>
                  <a:pt x="369887" y="0"/>
                </a:moveTo>
                <a:lnTo>
                  <a:pt x="0" y="0"/>
                </a:lnTo>
                <a:lnTo>
                  <a:pt x="0" y="349313"/>
                </a:lnTo>
                <a:lnTo>
                  <a:pt x="0" y="474662"/>
                </a:lnTo>
                <a:lnTo>
                  <a:pt x="369887" y="474662"/>
                </a:lnTo>
                <a:lnTo>
                  <a:pt x="369887" y="349313"/>
                </a:lnTo>
                <a:lnTo>
                  <a:pt x="369887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0425" y="773112"/>
            <a:ext cx="368300" cy="47466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200" y="700151"/>
            <a:ext cx="560387" cy="422275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711200" y="242887"/>
            <a:ext cx="31750" cy="1052830"/>
          </a:xfrm>
          <a:custGeom>
            <a:avLst/>
            <a:gdLst/>
            <a:ahLst/>
            <a:cxnLst/>
            <a:rect l="l" t="t" r="r" b="b"/>
            <a:pathLst>
              <a:path w="31750" h="1052830">
                <a:moveTo>
                  <a:pt x="31750" y="562038"/>
                </a:moveTo>
                <a:lnTo>
                  <a:pt x="0" y="562038"/>
                </a:lnTo>
                <a:lnTo>
                  <a:pt x="0" y="1052512"/>
                </a:lnTo>
                <a:lnTo>
                  <a:pt x="31750" y="1052512"/>
                </a:lnTo>
                <a:lnTo>
                  <a:pt x="31750" y="562038"/>
                </a:lnTo>
                <a:close/>
              </a:path>
              <a:path w="31750" h="1052830">
                <a:moveTo>
                  <a:pt x="31750" y="0"/>
                </a:moveTo>
                <a:lnTo>
                  <a:pt x="0" y="0"/>
                </a:lnTo>
                <a:lnTo>
                  <a:pt x="0" y="530288"/>
                </a:lnTo>
                <a:lnTo>
                  <a:pt x="31750" y="530288"/>
                </a:lnTo>
                <a:lnTo>
                  <a:pt x="31750" y="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2912" y="773176"/>
            <a:ext cx="8226425" cy="3175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2718" y="2645410"/>
            <a:ext cx="7123430" cy="1489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16914" y="4108830"/>
            <a:ext cx="7034530" cy="1002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66712" y="350837"/>
            <a:ext cx="382905" cy="474980"/>
          </a:xfrm>
          <a:custGeom>
            <a:avLst/>
            <a:gdLst/>
            <a:ahLst/>
            <a:cxnLst/>
            <a:rect l="l" t="t" r="r" b="b"/>
            <a:pathLst>
              <a:path w="382905" h="474980">
                <a:moveTo>
                  <a:pt x="382587" y="0"/>
                </a:moveTo>
                <a:lnTo>
                  <a:pt x="0" y="0"/>
                </a:lnTo>
                <a:lnTo>
                  <a:pt x="0" y="349313"/>
                </a:lnTo>
                <a:lnTo>
                  <a:pt x="0" y="474662"/>
                </a:lnTo>
                <a:lnTo>
                  <a:pt x="382587" y="474662"/>
                </a:lnTo>
                <a:lnTo>
                  <a:pt x="382587" y="349313"/>
                </a:lnTo>
                <a:lnTo>
                  <a:pt x="382587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9300" y="350837"/>
            <a:ext cx="328612" cy="47466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490537" y="773112"/>
            <a:ext cx="370205" cy="474980"/>
          </a:xfrm>
          <a:custGeom>
            <a:avLst/>
            <a:gdLst/>
            <a:ahLst/>
            <a:cxnLst/>
            <a:rect l="l" t="t" r="r" b="b"/>
            <a:pathLst>
              <a:path w="370205" h="474980">
                <a:moveTo>
                  <a:pt x="369887" y="0"/>
                </a:moveTo>
                <a:lnTo>
                  <a:pt x="0" y="0"/>
                </a:lnTo>
                <a:lnTo>
                  <a:pt x="0" y="349313"/>
                </a:lnTo>
                <a:lnTo>
                  <a:pt x="0" y="474662"/>
                </a:lnTo>
                <a:lnTo>
                  <a:pt x="369887" y="474662"/>
                </a:lnTo>
                <a:lnTo>
                  <a:pt x="369887" y="349313"/>
                </a:lnTo>
                <a:lnTo>
                  <a:pt x="369887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0425" y="773112"/>
            <a:ext cx="368300" cy="47466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200" y="700151"/>
            <a:ext cx="560387" cy="422275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711200" y="242887"/>
            <a:ext cx="31750" cy="1052830"/>
          </a:xfrm>
          <a:custGeom>
            <a:avLst/>
            <a:gdLst/>
            <a:ahLst/>
            <a:cxnLst/>
            <a:rect l="l" t="t" r="r" b="b"/>
            <a:pathLst>
              <a:path w="31750" h="1052830">
                <a:moveTo>
                  <a:pt x="31750" y="562038"/>
                </a:moveTo>
                <a:lnTo>
                  <a:pt x="0" y="562038"/>
                </a:lnTo>
                <a:lnTo>
                  <a:pt x="0" y="1052512"/>
                </a:lnTo>
                <a:lnTo>
                  <a:pt x="31750" y="1052512"/>
                </a:lnTo>
                <a:lnTo>
                  <a:pt x="31750" y="562038"/>
                </a:lnTo>
                <a:close/>
              </a:path>
              <a:path w="31750" h="1052830">
                <a:moveTo>
                  <a:pt x="31750" y="0"/>
                </a:moveTo>
                <a:lnTo>
                  <a:pt x="0" y="0"/>
                </a:lnTo>
                <a:lnTo>
                  <a:pt x="0" y="530288"/>
                </a:lnTo>
                <a:lnTo>
                  <a:pt x="31750" y="530288"/>
                </a:lnTo>
                <a:lnTo>
                  <a:pt x="31750" y="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2912" y="773176"/>
            <a:ext cx="8226425" cy="3175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33339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33339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33339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66712" y="108013"/>
            <a:ext cx="382905" cy="474980"/>
          </a:xfrm>
          <a:custGeom>
            <a:avLst/>
            <a:gdLst/>
            <a:ahLst/>
            <a:cxnLst/>
            <a:rect l="l" t="t" r="r" b="b"/>
            <a:pathLst>
              <a:path w="382905" h="474980">
                <a:moveTo>
                  <a:pt x="382587" y="0"/>
                </a:moveTo>
                <a:lnTo>
                  <a:pt x="0" y="0"/>
                </a:lnTo>
                <a:lnTo>
                  <a:pt x="0" y="349186"/>
                </a:lnTo>
                <a:lnTo>
                  <a:pt x="0" y="474662"/>
                </a:lnTo>
                <a:lnTo>
                  <a:pt x="382587" y="474662"/>
                </a:lnTo>
                <a:lnTo>
                  <a:pt x="382587" y="349186"/>
                </a:lnTo>
                <a:lnTo>
                  <a:pt x="382587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9300" y="108013"/>
            <a:ext cx="328612" cy="47466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490537" y="530288"/>
            <a:ext cx="370205" cy="474980"/>
          </a:xfrm>
          <a:custGeom>
            <a:avLst/>
            <a:gdLst/>
            <a:ahLst/>
            <a:cxnLst/>
            <a:rect l="l" t="t" r="r" b="b"/>
            <a:pathLst>
              <a:path w="370205" h="474980">
                <a:moveTo>
                  <a:pt x="369887" y="0"/>
                </a:moveTo>
                <a:lnTo>
                  <a:pt x="0" y="0"/>
                </a:lnTo>
                <a:lnTo>
                  <a:pt x="0" y="349186"/>
                </a:lnTo>
                <a:lnTo>
                  <a:pt x="0" y="474662"/>
                </a:lnTo>
                <a:lnTo>
                  <a:pt x="369887" y="474662"/>
                </a:lnTo>
                <a:lnTo>
                  <a:pt x="369887" y="349186"/>
                </a:lnTo>
                <a:lnTo>
                  <a:pt x="369887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0425" y="530288"/>
            <a:ext cx="368300" cy="47466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200" y="457199"/>
            <a:ext cx="560387" cy="422275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711200" y="63"/>
            <a:ext cx="31750" cy="1052830"/>
          </a:xfrm>
          <a:custGeom>
            <a:avLst/>
            <a:gdLst/>
            <a:ahLst/>
            <a:cxnLst/>
            <a:rect l="l" t="t" r="r" b="b"/>
            <a:pathLst>
              <a:path w="31750" h="1052830">
                <a:moveTo>
                  <a:pt x="31750" y="565086"/>
                </a:moveTo>
                <a:lnTo>
                  <a:pt x="0" y="565086"/>
                </a:lnTo>
                <a:lnTo>
                  <a:pt x="0" y="1052512"/>
                </a:lnTo>
                <a:lnTo>
                  <a:pt x="31750" y="1052512"/>
                </a:lnTo>
                <a:lnTo>
                  <a:pt x="31750" y="565086"/>
                </a:lnTo>
                <a:close/>
              </a:path>
              <a:path w="31750" h="1052830">
                <a:moveTo>
                  <a:pt x="31750" y="0"/>
                </a:moveTo>
                <a:lnTo>
                  <a:pt x="0" y="0"/>
                </a:lnTo>
                <a:lnTo>
                  <a:pt x="0" y="533336"/>
                </a:lnTo>
                <a:lnTo>
                  <a:pt x="31750" y="533336"/>
                </a:lnTo>
                <a:lnTo>
                  <a:pt x="31750" y="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2912" y="533399"/>
            <a:ext cx="8226425" cy="3175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65679" y="378409"/>
            <a:ext cx="3612641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33339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6602" y="1555749"/>
            <a:ext cx="7730794" cy="3780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26" Type="http://schemas.openxmlformats.org/officeDocument/2006/relationships/image" Target="../media/image64.png"/><Relationship Id="rId39" Type="http://schemas.openxmlformats.org/officeDocument/2006/relationships/image" Target="../media/image77.png"/><Relationship Id="rId21" Type="http://schemas.openxmlformats.org/officeDocument/2006/relationships/image" Target="../media/image59.png"/><Relationship Id="rId34" Type="http://schemas.openxmlformats.org/officeDocument/2006/relationships/image" Target="../media/image72.png"/><Relationship Id="rId42" Type="http://schemas.openxmlformats.org/officeDocument/2006/relationships/image" Target="../media/image80.png"/><Relationship Id="rId47" Type="http://schemas.openxmlformats.org/officeDocument/2006/relationships/image" Target="../media/image85.png"/><Relationship Id="rId50" Type="http://schemas.openxmlformats.org/officeDocument/2006/relationships/image" Target="../media/image88.png"/><Relationship Id="rId55" Type="http://schemas.openxmlformats.org/officeDocument/2006/relationships/image" Target="../media/image93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6" Type="http://schemas.openxmlformats.org/officeDocument/2006/relationships/image" Target="../media/image54.png"/><Relationship Id="rId29" Type="http://schemas.openxmlformats.org/officeDocument/2006/relationships/image" Target="../media/image67.png"/><Relationship Id="rId11" Type="http://schemas.openxmlformats.org/officeDocument/2006/relationships/image" Target="../media/image49.png"/><Relationship Id="rId24" Type="http://schemas.openxmlformats.org/officeDocument/2006/relationships/image" Target="../media/image62.png"/><Relationship Id="rId32" Type="http://schemas.openxmlformats.org/officeDocument/2006/relationships/image" Target="../media/image70.png"/><Relationship Id="rId37" Type="http://schemas.openxmlformats.org/officeDocument/2006/relationships/image" Target="../media/image75.png"/><Relationship Id="rId40" Type="http://schemas.openxmlformats.org/officeDocument/2006/relationships/image" Target="../media/image78.png"/><Relationship Id="rId45" Type="http://schemas.openxmlformats.org/officeDocument/2006/relationships/image" Target="../media/image83.png"/><Relationship Id="rId53" Type="http://schemas.openxmlformats.org/officeDocument/2006/relationships/image" Target="../media/image91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31" Type="http://schemas.openxmlformats.org/officeDocument/2006/relationships/image" Target="../media/image69.png"/><Relationship Id="rId44" Type="http://schemas.openxmlformats.org/officeDocument/2006/relationships/image" Target="../media/image82.png"/><Relationship Id="rId52" Type="http://schemas.openxmlformats.org/officeDocument/2006/relationships/image" Target="../media/image90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Relationship Id="rId27" Type="http://schemas.openxmlformats.org/officeDocument/2006/relationships/image" Target="../media/image65.png"/><Relationship Id="rId30" Type="http://schemas.openxmlformats.org/officeDocument/2006/relationships/image" Target="../media/image68.png"/><Relationship Id="rId35" Type="http://schemas.openxmlformats.org/officeDocument/2006/relationships/image" Target="../media/image73.png"/><Relationship Id="rId43" Type="http://schemas.openxmlformats.org/officeDocument/2006/relationships/image" Target="../media/image81.png"/><Relationship Id="rId48" Type="http://schemas.openxmlformats.org/officeDocument/2006/relationships/image" Target="../media/image86.png"/><Relationship Id="rId56" Type="http://schemas.openxmlformats.org/officeDocument/2006/relationships/image" Target="../media/image94.png"/><Relationship Id="rId8" Type="http://schemas.openxmlformats.org/officeDocument/2006/relationships/image" Target="../media/image46.png"/><Relationship Id="rId51" Type="http://schemas.openxmlformats.org/officeDocument/2006/relationships/image" Target="../media/image89.png"/><Relationship Id="rId3" Type="http://schemas.openxmlformats.org/officeDocument/2006/relationships/image" Target="../media/image41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5" Type="http://schemas.openxmlformats.org/officeDocument/2006/relationships/image" Target="../media/image63.png"/><Relationship Id="rId33" Type="http://schemas.openxmlformats.org/officeDocument/2006/relationships/image" Target="../media/image71.png"/><Relationship Id="rId38" Type="http://schemas.openxmlformats.org/officeDocument/2006/relationships/image" Target="../media/image76.png"/><Relationship Id="rId46" Type="http://schemas.openxmlformats.org/officeDocument/2006/relationships/image" Target="../media/image84.png"/><Relationship Id="rId20" Type="http://schemas.openxmlformats.org/officeDocument/2006/relationships/image" Target="../media/image58.png"/><Relationship Id="rId41" Type="http://schemas.openxmlformats.org/officeDocument/2006/relationships/image" Target="../media/image79.png"/><Relationship Id="rId54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5" Type="http://schemas.openxmlformats.org/officeDocument/2006/relationships/image" Target="../media/image53.png"/><Relationship Id="rId23" Type="http://schemas.openxmlformats.org/officeDocument/2006/relationships/image" Target="../media/image61.png"/><Relationship Id="rId28" Type="http://schemas.openxmlformats.org/officeDocument/2006/relationships/image" Target="../media/image66.png"/><Relationship Id="rId36" Type="http://schemas.openxmlformats.org/officeDocument/2006/relationships/image" Target="../media/image74.png"/><Relationship Id="rId49" Type="http://schemas.openxmlformats.org/officeDocument/2006/relationships/image" Target="../media/image8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jp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7.png"/><Relationship Id="rId18" Type="http://schemas.openxmlformats.org/officeDocument/2006/relationships/image" Target="../media/image116.png"/><Relationship Id="rId26" Type="http://schemas.openxmlformats.org/officeDocument/2006/relationships/image" Target="../media/image122.png"/><Relationship Id="rId39" Type="http://schemas.openxmlformats.org/officeDocument/2006/relationships/image" Target="../media/image133.png"/><Relationship Id="rId21" Type="http://schemas.openxmlformats.org/officeDocument/2006/relationships/image" Target="../media/image67.png"/><Relationship Id="rId34" Type="http://schemas.openxmlformats.org/officeDocument/2006/relationships/image" Target="../media/image129.png"/><Relationship Id="rId42" Type="http://schemas.openxmlformats.org/officeDocument/2006/relationships/image" Target="../media/image136.png"/><Relationship Id="rId47" Type="http://schemas.openxmlformats.org/officeDocument/2006/relationships/image" Target="../media/image8.png"/><Relationship Id="rId7" Type="http://schemas.openxmlformats.org/officeDocument/2006/relationships/image" Target="../media/image108.png"/><Relationship Id="rId2" Type="http://schemas.openxmlformats.org/officeDocument/2006/relationships/image" Target="../media/image103.png"/><Relationship Id="rId16" Type="http://schemas.openxmlformats.org/officeDocument/2006/relationships/image" Target="../media/image114.png"/><Relationship Id="rId29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11" Type="http://schemas.openxmlformats.org/officeDocument/2006/relationships/image" Target="../media/image112.png"/><Relationship Id="rId24" Type="http://schemas.openxmlformats.org/officeDocument/2006/relationships/image" Target="../media/image120.png"/><Relationship Id="rId32" Type="http://schemas.openxmlformats.org/officeDocument/2006/relationships/image" Target="../media/image127.png"/><Relationship Id="rId37" Type="http://schemas.openxmlformats.org/officeDocument/2006/relationships/image" Target="../media/image131.png"/><Relationship Id="rId40" Type="http://schemas.openxmlformats.org/officeDocument/2006/relationships/image" Target="../media/image134.png"/><Relationship Id="rId45" Type="http://schemas.openxmlformats.org/officeDocument/2006/relationships/image" Target="../media/image139.png"/><Relationship Id="rId5" Type="http://schemas.openxmlformats.org/officeDocument/2006/relationships/image" Target="../media/image106.png"/><Relationship Id="rId15" Type="http://schemas.openxmlformats.org/officeDocument/2006/relationships/image" Target="../media/image89.png"/><Relationship Id="rId23" Type="http://schemas.openxmlformats.org/officeDocument/2006/relationships/image" Target="../media/image75.png"/><Relationship Id="rId28" Type="http://schemas.openxmlformats.org/officeDocument/2006/relationships/image" Target="../media/image124.png"/><Relationship Id="rId36" Type="http://schemas.openxmlformats.org/officeDocument/2006/relationships/image" Target="../media/image94.png"/><Relationship Id="rId10" Type="http://schemas.openxmlformats.org/officeDocument/2006/relationships/image" Target="../media/image111.png"/><Relationship Id="rId19" Type="http://schemas.openxmlformats.org/officeDocument/2006/relationships/image" Target="../media/image117.png"/><Relationship Id="rId31" Type="http://schemas.openxmlformats.org/officeDocument/2006/relationships/image" Target="../media/image63.png"/><Relationship Id="rId44" Type="http://schemas.openxmlformats.org/officeDocument/2006/relationships/image" Target="../media/image138.png"/><Relationship Id="rId4" Type="http://schemas.openxmlformats.org/officeDocument/2006/relationships/image" Target="../media/image105.png"/><Relationship Id="rId9" Type="http://schemas.openxmlformats.org/officeDocument/2006/relationships/image" Target="../media/image110.png"/><Relationship Id="rId14" Type="http://schemas.openxmlformats.org/officeDocument/2006/relationships/image" Target="../media/image53.png"/><Relationship Id="rId22" Type="http://schemas.openxmlformats.org/officeDocument/2006/relationships/image" Target="../media/image119.png"/><Relationship Id="rId27" Type="http://schemas.openxmlformats.org/officeDocument/2006/relationships/image" Target="../media/image123.png"/><Relationship Id="rId30" Type="http://schemas.openxmlformats.org/officeDocument/2006/relationships/image" Target="../media/image126.png"/><Relationship Id="rId35" Type="http://schemas.openxmlformats.org/officeDocument/2006/relationships/image" Target="../media/image130.png"/><Relationship Id="rId43" Type="http://schemas.openxmlformats.org/officeDocument/2006/relationships/image" Target="../media/image137.png"/><Relationship Id="rId8" Type="http://schemas.openxmlformats.org/officeDocument/2006/relationships/image" Target="../media/image109.png"/><Relationship Id="rId3" Type="http://schemas.openxmlformats.org/officeDocument/2006/relationships/image" Target="../media/image104.png"/><Relationship Id="rId12" Type="http://schemas.openxmlformats.org/officeDocument/2006/relationships/image" Target="../media/image113.png"/><Relationship Id="rId17" Type="http://schemas.openxmlformats.org/officeDocument/2006/relationships/image" Target="../media/image115.png"/><Relationship Id="rId25" Type="http://schemas.openxmlformats.org/officeDocument/2006/relationships/image" Target="../media/image121.png"/><Relationship Id="rId33" Type="http://schemas.openxmlformats.org/officeDocument/2006/relationships/image" Target="../media/image128.png"/><Relationship Id="rId38" Type="http://schemas.openxmlformats.org/officeDocument/2006/relationships/image" Target="../media/image132.png"/><Relationship Id="rId46" Type="http://schemas.openxmlformats.org/officeDocument/2006/relationships/image" Target="../media/image140.png"/><Relationship Id="rId20" Type="http://schemas.openxmlformats.org/officeDocument/2006/relationships/image" Target="../media/image118.png"/><Relationship Id="rId41" Type="http://schemas.openxmlformats.org/officeDocument/2006/relationships/image" Target="../media/image13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jp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jp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jp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jp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9.jp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13" Type="http://schemas.openxmlformats.org/officeDocument/2006/relationships/image" Target="../media/image160.png"/><Relationship Id="rId18" Type="http://schemas.openxmlformats.org/officeDocument/2006/relationships/image" Target="../media/image165.png"/><Relationship Id="rId3" Type="http://schemas.openxmlformats.org/officeDocument/2006/relationships/image" Target="../media/image41.png"/><Relationship Id="rId21" Type="http://schemas.openxmlformats.org/officeDocument/2006/relationships/image" Target="../media/image140.png"/><Relationship Id="rId7" Type="http://schemas.openxmlformats.org/officeDocument/2006/relationships/image" Target="../media/image154.png"/><Relationship Id="rId12" Type="http://schemas.openxmlformats.org/officeDocument/2006/relationships/image" Target="../media/image159.png"/><Relationship Id="rId17" Type="http://schemas.openxmlformats.org/officeDocument/2006/relationships/image" Target="../media/image164.png"/><Relationship Id="rId2" Type="http://schemas.openxmlformats.org/officeDocument/2006/relationships/image" Target="../media/image40.png"/><Relationship Id="rId16" Type="http://schemas.openxmlformats.org/officeDocument/2006/relationships/image" Target="../media/image163.png"/><Relationship Id="rId20" Type="http://schemas.openxmlformats.org/officeDocument/2006/relationships/image" Target="../media/image1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3.png"/><Relationship Id="rId11" Type="http://schemas.openxmlformats.org/officeDocument/2006/relationships/image" Target="../media/image158.png"/><Relationship Id="rId5" Type="http://schemas.openxmlformats.org/officeDocument/2006/relationships/image" Target="../media/image152.png"/><Relationship Id="rId15" Type="http://schemas.openxmlformats.org/officeDocument/2006/relationships/image" Target="../media/image162.png"/><Relationship Id="rId10" Type="http://schemas.openxmlformats.org/officeDocument/2006/relationships/image" Target="../media/image157.png"/><Relationship Id="rId19" Type="http://schemas.openxmlformats.org/officeDocument/2006/relationships/image" Target="../media/image166.png"/><Relationship Id="rId4" Type="http://schemas.openxmlformats.org/officeDocument/2006/relationships/image" Target="../media/image151.png"/><Relationship Id="rId9" Type="http://schemas.openxmlformats.org/officeDocument/2006/relationships/image" Target="../media/image156.png"/><Relationship Id="rId14" Type="http://schemas.openxmlformats.org/officeDocument/2006/relationships/image" Target="../media/image161.png"/><Relationship Id="rId22" Type="http://schemas.openxmlformats.org/officeDocument/2006/relationships/image" Target="../media/image8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8170" y="2792983"/>
            <a:ext cx="54082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rgbClr val="C00000"/>
                </a:solidFill>
                <a:latin typeface="Times New Roman"/>
                <a:cs typeface="Times New Roman"/>
              </a:rPr>
              <a:t>D</a:t>
            </a:r>
            <a:r>
              <a:rPr b="1" spc="-325" dirty="0">
                <a:solidFill>
                  <a:srgbClr val="C00000"/>
                </a:solidFill>
                <a:latin typeface="Times New Roman"/>
                <a:cs typeface="Times New Roman"/>
              </a:rPr>
              <a:t>AT</a:t>
            </a:r>
            <a:r>
              <a:rPr b="1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b="1" spc="-5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C00000"/>
                </a:solidFill>
                <a:latin typeface="Times New Roman"/>
                <a:cs typeface="Times New Roman"/>
              </a:rPr>
              <a:t>AND SIGNALS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533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1371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784605"/>
            <a:ext cx="2261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19810" algn="l"/>
              </a:tabLst>
            </a:pPr>
            <a:r>
              <a:rPr sz="24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Figu</a:t>
            </a:r>
            <a:r>
              <a:rPr sz="2400" b="1" spc="-55" dirty="0">
                <a:solidFill>
                  <a:srgbClr val="3333CC"/>
                </a:solidFill>
                <a:latin typeface="Times New Roman"/>
                <a:cs typeface="Times New Roman"/>
              </a:rPr>
              <a:t>r</a:t>
            </a:r>
            <a:r>
              <a:rPr sz="24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e	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000" b="1" i="1" spc="-1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sine</a:t>
            </a:r>
            <a:r>
              <a:rPr sz="2000" b="1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wave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1725" y="2811314"/>
            <a:ext cx="7062949" cy="20591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2" y="857757"/>
            <a:ext cx="4982210" cy="5196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1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sine</a:t>
            </a:r>
            <a:r>
              <a:rPr sz="3200" dirty="0">
                <a:latin typeface="Times New Roman"/>
                <a:cs typeface="Times New Roman"/>
              </a:rPr>
              <a:t> wave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represented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by: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Peak</a:t>
            </a:r>
            <a:r>
              <a:rPr sz="3200" spc="-1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Amplitude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333CC"/>
              </a:buClr>
              <a:buFont typeface="Wingdings"/>
              <a:buChar char=""/>
            </a:pPr>
            <a:endParaRPr sz="4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Frequency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333CC"/>
              </a:buClr>
              <a:buFont typeface="Wingdings"/>
              <a:buChar char=""/>
            </a:pPr>
            <a:endParaRPr sz="4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Phase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333CC"/>
              </a:buClr>
              <a:buFont typeface="Wingdings"/>
              <a:buChar char=""/>
            </a:pPr>
            <a:endParaRPr sz="4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25" dirty="0">
                <a:latin typeface="Times New Roman"/>
                <a:cs typeface="Times New Roman"/>
              </a:rPr>
              <a:t>Wavelength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Peak</a:t>
            </a:r>
            <a:r>
              <a:rPr spc="-275" dirty="0"/>
              <a:t> </a:t>
            </a:r>
            <a:r>
              <a:rPr dirty="0"/>
              <a:t>Amplitude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391157"/>
            <a:ext cx="206628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  <a:tab pos="1283335" algn="l"/>
              </a:tabLst>
            </a:pPr>
            <a:r>
              <a:rPr sz="3200" dirty="0">
                <a:latin typeface="Times New Roman"/>
                <a:cs typeface="Times New Roman"/>
              </a:rPr>
              <a:t>The	p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ak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5714" y="1391157"/>
            <a:ext cx="40303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932939" algn="l"/>
                <a:tab pos="2566670" algn="l"/>
                <a:tab pos="3045460" algn="l"/>
              </a:tabLst>
            </a:pP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20" dirty="0">
                <a:latin typeface="Times New Roman"/>
                <a:cs typeface="Times New Roman"/>
              </a:rPr>
              <a:t>m</a:t>
            </a:r>
            <a:r>
              <a:rPr sz="3200" dirty="0">
                <a:latin typeface="Times New Roman"/>
                <a:cs typeface="Times New Roman"/>
              </a:rPr>
              <a:t>pli</a:t>
            </a:r>
            <a:r>
              <a:rPr sz="3200" spc="-15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ude	</a:t>
            </a:r>
            <a:r>
              <a:rPr sz="3200" spc="5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f	a	signal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46950" y="1391157"/>
            <a:ext cx="10890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81025" algn="l"/>
              </a:tabLst>
            </a:pPr>
            <a:r>
              <a:rPr sz="3200" spc="-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s	</a:t>
            </a:r>
            <a:r>
              <a:rPr sz="3200" spc="-20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he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0442" y="1878914"/>
            <a:ext cx="55613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719580" algn="l"/>
                <a:tab pos="2950845" algn="l"/>
                <a:tab pos="3639820" algn="l"/>
                <a:tab pos="4373245" algn="l"/>
              </a:tabLst>
            </a:pPr>
            <a:r>
              <a:rPr sz="3200" dirty="0">
                <a:latin typeface="Times New Roman"/>
                <a:cs typeface="Times New Roman"/>
              </a:rPr>
              <a:t>ab</a:t>
            </a:r>
            <a:r>
              <a:rPr sz="3200" spc="5" dirty="0">
                <a:latin typeface="Times New Roman"/>
                <a:cs typeface="Times New Roman"/>
              </a:rPr>
              <a:t>s</a:t>
            </a:r>
            <a:r>
              <a:rPr sz="3200" dirty="0">
                <a:latin typeface="Times New Roman"/>
                <a:cs typeface="Times New Roman"/>
              </a:rPr>
              <a:t>o</a:t>
            </a:r>
            <a:r>
              <a:rPr sz="3200" spc="-10" dirty="0">
                <a:latin typeface="Times New Roman"/>
                <a:cs typeface="Times New Roman"/>
              </a:rPr>
              <a:t>l</a:t>
            </a:r>
            <a:r>
              <a:rPr sz="3200" dirty="0">
                <a:latin typeface="Times New Roman"/>
                <a:cs typeface="Times New Roman"/>
              </a:rPr>
              <a:t>ute	value	of	</a:t>
            </a:r>
            <a:r>
              <a:rPr sz="3200" spc="-5" dirty="0">
                <a:latin typeface="Times New Roman"/>
                <a:cs typeface="Times New Roman"/>
              </a:rPr>
              <a:t>it</a:t>
            </a:r>
            <a:r>
              <a:rPr sz="3200" dirty="0">
                <a:latin typeface="Times New Roman"/>
                <a:cs typeface="Times New Roman"/>
              </a:rPr>
              <a:t>s	h</a:t>
            </a:r>
            <a:r>
              <a:rPr sz="3200" spc="-10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ghest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36993" y="1878914"/>
            <a:ext cx="15005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5" dirty="0">
                <a:latin typeface="Times New Roman"/>
                <a:cs typeface="Times New Roman"/>
              </a:rPr>
              <a:t>intensity,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7542" y="2366899"/>
            <a:ext cx="5611495" cy="16846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proportional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spc="-10" dirty="0">
                <a:latin typeface="Times New Roman"/>
                <a:cs typeface="Times New Roman"/>
              </a:rPr>
              <a:t> energy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it </a:t>
            </a:r>
            <a:r>
              <a:rPr sz="3200" dirty="0">
                <a:latin typeface="Times New Roman"/>
                <a:cs typeface="Times New Roman"/>
              </a:rPr>
              <a:t>carries.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Measured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volts.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762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11430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76883" y="404876"/>
            <a:ext cx="505460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25" dirty="0">
                <a:latin typeface="Times New Roman"/>
                <a:cs typeface="Times New Roman"/>
              </a:rPr>
              <a:t>Two</a:t>
            </a:r>
            <a:r>
              <a:rPr sz="2000" b="1" i="1" spc="-2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signals</a:t>
            </a:r>
            <a:r>
              <a:rPr sz="2000" b="1" i="1" spc="-35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Times New Roman"/>
                <a:cs typeface="Times New Roman"/>
              </a:rPr>
              <a:t>with</a:t>
            </a:r>
            <a:r>
              <a:rPr sz="2000" b="1" i="1" dirty="0">
                <a:latin typeface="Times New Roman"/>
                <a:cs typeface="Times New Roman"/>
              </a:rPr>
              <a:t> the</a:t>
            </a:r>
            <a:r>
              <a:rPr sz="2000" b="1" i="1" spc="-1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same</a:t>
            </a:r>
            <a:r>
              <a:rPr sz="2000" b="1" i="1" spc="-2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phase</a:t>
            </a:r>
            <a:r>
              <a:rPr sz="2000" b="1" i="1" spc="-3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and</a:t>
            </a:r>
            <a:r>
              <a:rPr sz="2000" b="1" i="1" spc="-10" dirty="0">
                <a:latin typeface="Times New Roman"/>
                <a:cs typeface="Times New Roman"/>
              </a:rPr>
              <a:t> frequency,</a:t>
            </a:r>
            <a:endParaRPr sz="2000">
              <a:latin typeface="Times New Roman"/>
              <a:cs typeface="Times New Roman"/>
            </a:endParaRPr>
          </a:p>
          <a:p>
            <a:pPr marL="2065655">
              <a:lnSpc>
                <a:spcPct val="100000"/>
              </a:lnSpc>
            </a:pPr>
            <a:r>
              <a:rPr sz="2000" b="1" i="1" dirty="0">
                <a:latin typeface="Times New Roman"/>
                <a:cs typeface="Times New Roman"/>
              </a:rPr>
              <a:t>but</a:t>
            </a:r>
            <a:r>
              <a:rPr sz="2000" b="1" i="1" spc="-35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Times New Roman"/>
                <a:cs typeface="Times New Roman"/>
              </a:rPr>
              <a:t>different</a:t>
            </a:r>
            <a:r>
              <a:rPr sz="2000" b="1" i="1" spc="-6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amplitudes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800" y="1371600"/>
            <a:ext cx="5475351" cy="46931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468881"/>
            <a:ext cx="837882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The voltage </a:t>
            </a:r>
            <a:r>
              <a:rPr sz="2800" b="1" i="1" dirty="0">
                <a:latin typeface="Times New Roman"/>
                <a:cs typeface="Times New Roman"/>
              </a:rPr>
              <a:t>of </a:t>
            </a:r>
            <a:r>
              <a:rPr sz="2800" b="1" i="1" spc="-5" dirty="0">
                <a:latin typeface="Times New Roman"/>
                <a:cs typeface="Times New Roman"/>
              </a:rPr>
              <a:t>a battery is a </a:t>
            </a:r>
            <a:r>
              <a:rPr sz="2800" b="1" i="1" dirty="0">
                <a:latin typeface="Times New Roman"/>
                <a:cs typeface="Times New Roman"/>
              </a:rPr>
              <a:t>constant; </a:t>
            </a:r>
            <a:r>
              <a:rPr sz="2800" b="1" i="1" spc="-5" dirty="0">
                <a:latin typeface="Times New Roman"/>
                <a:cs typeface="Times New Roman"/>
              </a:rPr>
              <a:t>this constant value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can </a:t>
            </a:r>
            <a:r>
              <a:rPr sz="2800" b="1" i="1" dirty="0">
                <a:latin typeface="Times New Roman"/>
                <a:cs typeface="Times New Roman"/>
              </a:rPr>
              <a:t>be </a:t>
            </a:r>
            <a:r>
              <a:rPr sz="2800" b="1" i="1" spc="-5" dirty="0">
                <a:latin typeface="Times New Roman"/>
                <a:cs typeface="Times New Roman"/>
              </a:rPr>
              <a:t>considered a sine wave, </a:t>
            </a:r>
            <a:r>
              <a:rPr sz="2800" b="1" i="1" dirty="0">
                <a:latin typeface="Times New Roman"/>
                <a:cs typeface="Times New Roman"/>
              </a:rPr>
              <a:t>as </a:t>
            </a:r>
            <a:r>
              <a:rPr sz="2800" b="1" i="1" spc="-5" dirty="0">
                <a:latin typeface="Times New Roman"/>
                <a:cs typeface="Times New Roman"/>
              </a:rPr>
              <a:t>we will see </a:t>
            </a:r>
            <a:r>
              <a:rPr sz="2800" b="1" i="1" spc="-30" dirty="0">
                <a:latin typeface="Times New Roman"/>
                <a:cs typeface="Times New Roman"/>
              </a:rPr>
              <a:t>later. </a:t>
            </a:r>
            <a:r>
              <a:rPr sz="2800" b="1" i="1" spc="-5" dirty="0">
                <a:latin typeface="Times New Roman"/>
                <a:cs typeface="Times New Roman"/>
              </a:rPr>
              <a:t>For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example,</a:t>
            </a:r>
            <a:r>
              <a:rPr sz="2800" b="1" i="1" spc="54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54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peak</a:t>
            </a:r>
            <a:r>
              <a:rPr sz="2800" b="1" i="1" spc="54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value</a:t>
            </a:r>
            <a:r>
              <a:rPr sz="2800" b="1" i="1" spc="5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</a:t>
            </a:r>
            <a:r>
              <a:rPr sz="2800" b="1" i="1" spc="54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an</a:t>
            </a:r>
            <a:r>
              <a:rPr sz="2800" b="1" i="1" spc="545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AA</a:t>
            </a:r>
            <a:r>
              <a:rPr sz="2800" b="1" i="1" spc="3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battery</a:t>
            </a:r>
            <a:r>
              <a:rPr sz="2800" b="1" i="1" spc="540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is</a:t>
            </a:r>
            <a:r>
              <a:rPr sz="2800" b="1" i="1" spc="54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normally</a:t>
            </a:r>
            <a:endParaRPr sz="28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1.5</a:t>
            </a:r>
            <a:r>
              <a:rPr sz="280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spc="-185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2800" b="1" i="1" spc="-185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2044" y="201930"/>
            <a:ext cx="15182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Ex</a:t>
            </a:r>
            <a:r>
              <a:rPr sz="3200" b="1" i="1" spc="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mple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9505" y="395173"/>
            <a:ext cx="53606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>
                <a:latin typeface="Tahoma"/>
                <a:cs typeface="Tahoma"/>
              </a:rPr>
              <a:t>Period</a:t>
            </a:r>
            <a:r>
              <a:rPr spc="-5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and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Frequency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235" marR="5080" indent="-342900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20" dirty="0">
                <a:latin typeface="Tahoma"/>
                <a:cs typeface="Tahoma"/>
              </a:rPr>
              <a:t>Period</a:t>
            </a:r>
            <a:r>
              <a:rPr sz="2800" spc="170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refers</a:t>
            </a:r>
            <a:r>
              <a:rPr sz="2800" spc="16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to</a:t>
            </a:r>
            <a:r>
              <a:rPr sz="2800" spc="16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amount</a:t>
            </a:r>
            <a:r>
              <a:rPr sz="2800" spc="1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of</a:t>
            </a:r>
            <a:r>
              <a:rPr sz="2800" spc="15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time,</a:t>
            </a:r>
            <a:r>
              <a:rPr sz="2800" spc="17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in</a:t>
            </a:r>
            <a:r>
              <a:rPr sz="2800" spc="15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seconds,</a:t>
            </a:r>
            <a:r>
              <a:rPr sz="2800" spc="17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a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signal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takes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to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complete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one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cycle.</a:t>
            </a:r>
            <a:endParaRPr sz="2800">
              <a:latin typeface="Tahoma"/>
              <a:cs typeface="Tahoma"/>
            </a:endParaRPr>
          </a:p>
          <a:p>
            <a:pPr marL="635">
              <a:lnSpc>
                <a:spcPct val="100000"/>
              </a:lnSpc>
              <a:buClr>
                <a:srgbClr val="3333CC"/>
              </a:buClr>
              <a:buFont typeface="Wingdings"/>
              <a:buChar char=""/>
            </a:pPr>
            <a:endParaRPr sz="3900">
              <a:latin typeface="Tahoma"/>
              <a:cs typeface="Tahoma"/>
            </a:endParaRPr>
          </a:p>
          <a:p>
            <a:pPr marL="356235" marR="5080" indent="-342900">
              <a:lnSpc>
                <a:spcPct val="10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latin typeface="Tahoma"/>
                <a:cs typeface="Tahoma"/>
              </a:rPr>
              <a:t>Frequency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refers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to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the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number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of</a:t>
            </a:r>
            <a:r>
              <a:rPr sz="2800" spc="-5" dirty="0">
                <a:latin typeface="Tahoma"/>
                <a:cs typeface="Tahoma"/>
              </a:rPr>
              <a:t> periods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in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1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second.</a:t>
            </a:r>
            <a:endParaRPr sz="2800">
              <a:latin typeface="Tahoma"/>
              <a:cs typeface="Tahoma"/>
            </a:endParaRPr>
          </a:p>
          <a:p>
            <a:pPr marL="635">
              <a:lnSpc>
                <a:spcPct val="100000"/>
              </a:lnSpc>
              <a:spcBef>
                <a:spcPts val="55"/>
              </a:spcBef>
              <a:buClr>
                <a:srgbClr val="3333CC"/>
              </a:buClr>
              <a:buFont typeface="Wingdings"/>
              <a:buChar char=""/>
            </a:pPr>
            <a:endParaRPr sz="3850">
              <a:latin typeface="Tahoma"/>
              <a:cs typeface="Tahoma"/>
            </a:endParaRPr>
          </a:p>
          <a:p>
            <a:pPr marL="356235" marR="8890" indent="-342900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20" dirty="0">
                <a:latin typeface="Tahoma"/>
                <a:cs typeface="Tahoma"/>
              </a:rPr>
              <a:t>Period</a:t>
            </a:r>
            <a:r>
              <a:rPr sz="2800" spc="32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is</a:t>
            </a:r>
            <a:r>
              <a:rPr sz="2800" spc="3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expressed</a:t>
            </a:r>
            <a:r>
              <a:rPr sz="2800" spc="3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in</a:t>
            </a:r>
            <a:r>
              <a:rPr sz="2800" spc="3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seconds</a:t>
            </a:r>
            <a:r>
              <a:rPr sz="2800" spc="30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and</a:t>
            </a:r>
            <a:r>
              <a:rPr sz="2800" spc="32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frequency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is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expressed</a:t>
            </a:r>
            <a:r>
              <a:rPr sz="2800" spc="2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in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hertz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(Hz)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63"/>
            <a:ext cx="8593455" cy="1052830"/>
            <a:chOff x="76200" y="63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712" y="10801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3825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82587" y="474662"/>
                  </a:lnTo>
                  <a:lnTo>
                    <a:pt x="382587" y="349186"/>
                  </a:lnTo>
                  <a:lnTo>
                    <a:pt x="382587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108013"/>
              <a:ext cx="328612" cy="4746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537" y="530288"/>
              <a:ext cx="370205" cy="474980"/>
            </a:xfrm>
            <a:custGeom>
              <a:avLst/>
              <a:gdLst/>
              <a:ahLst/>
              <a:cxnLst/>
              <a:rect l="l" t="t" r="r" b="b"/>
              <a:pathLst>
                <a:path w="370205" h="474980">
                  <a:moveTo>
                    <a:pt x="3698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69887" y="474662"/>
                  </a:lnTo>
                  <a:lnTo>
                    <a:pt x="369887" y="349186"/>
                  </a:lnTo>
                  <a:lnTo>
                    <a:pt x="36988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425" y="530288"/>
              <a:ext cx="368300" cy="4746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199"/>
              <a:ext cx="560387" cy="4222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200" y="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565086"/>
                  </a:moveTo>
                  <a:lnTo>
                    <a:pt x="0" y="565086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565086"/>
                  </a:lnTo>
                  <a:close/>
                </a:path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533336"/>
                  </a:lnTo>
                  <a:lnTo>
                    <a:pt x="31750" y="533336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912" y="533399"/>
              <a:ext cx="8226425" cy="31750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457200" y="29718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8787" y="4267200"/>
            <a:ext cx="8154034" cy="0"/>
          </a:xfrm>
          <a:custGeom>
            <a:avLst/>
            <a:gdLst/>
            <a:ahLst/>
            <a:cxnLst/>
            <a:rect l="l" t="t" r="r" b="b"/>
            <a:pathLst>
              <a:path w="8154034">
                <a:moveTo>
                  <a:pt x="0" y="0"/>
                </a:moveTo>
                <a:lnTo>
                  <a:pt x="8153463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95300" y="3063875"/>
            <a:ext cx="8077200" cy="1066800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290" rIns="0" bIns="0" rtlCol="0">
            <a:spAutoFit/>
          </a:bodyPr>
          <a:lstStyle/>
          <a:p>
            <a:pPr marL="2967990" marR="177165" indent="-2785110">
              <a:lnSpc>
                <a:spcPct val="100000"/>
              </a:lnSpc>
              <a:spcBef>
                <a:spcPts val="270"/>
              </a:spcBef>
            </a:pPr>
            <a:r>
              <a:rPr sz="3200" b="1" dirty="0">
                <a:latin typeface="Arial"/>
                <a:cs typeface="Arial"/>
              </a:rPr>
              <a:t>Frequency</a:t>
            </a:r>
            <a:r>
              <a:rPr sz="3200" b="1" spc="-6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and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period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are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inverse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of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each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spc="-30" dirty="0">
                <a:latin typeface="Arial"/>
                <a:cs typeface="Arial"/>
              </a:rPr>
              <a:t>other.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7200" y="2362136"/>
            <a:ext cx="1143000" cy="566737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69442" y="2383662"/>
            <a:ext cx="715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855912" y="4390961"/>
            <a:ext cx="3432175" cy="723900"/>
            <a:chOff x="2855912" y="4390961"/>
            <a:chExt cx="3432175" cy="723900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84551" y="4419599"/>
              <a:ext cx="3375025" cy="66675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870200" y="4405248"/>
              <a:ext cx="3403600" cy="695325"/>
            </a:xfrm>
            <a:custGeom>
              <a:avLst/>
              <a:gdLst/>
              <a:ahLst/>
              <a:cxnLst/>
              <a:rect l="l" t="t" r="r" b="b"/>
              <a:pathLst>
                <a:path w="3403600" h="695325">
                  <a:moveTo>
                    <a:pt x="0" y="695325"/>
                  </a:moveTo>
                  <a:lnTo>
                    <a:pt x="3403600" y="695325"/>
                  </a:lnTo>
                  <a:lnTo>
                    <a:pt x="3403600" y="0"/>
                  </a:lnTo>
                  <a:lnTo>
                    <a:pt x="0" y="0"/>
                  </a:lnTo>
                  <a:lnTo>
                    <a:pt x="0" y="695325"/>
                  </a:lnTo>
                  <a:close/>
                </a:path>
              </a:pathLst>
            </a:custGeom>
            <a:ln w="28575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63"/>
            <a:ext cx="8593455" cy="1052830"/>
            <a:chOff x="76200" y="63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712" y="10801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3825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82587" y="474662"/>
                  </a:lnTo>
                  <a:lnTo>
                    <a:pt x="382587" y="349186"/>
                  </a:lnTo>
                  <a:lnTo>
                    <a:pt x="382587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108013"/>
              <a:ext cx="328612" cy="4746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537" y="530288"/>
              <a:ext cx="370205" cy="474980"/>
            </a:xfrm>
            <a:custGeom>
              <a:avLst/>
              <a:gdLst/>
              <a:ahLst/>
              <a:cxnLst/>
              <a:rect l="l" t="t" r="r" b="b"/>
              <a:pathLst>
                <a:path w="370205" h="474980">
                  <a:moveTo>
                    <a:pt x="3698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69887" y="474662"/>
                  </a:lnTo>
                  <a:lnTo>
                    <a:pt x="369887" y="349186"/>
                  </a:lnTo>
                  <a:lnTo>
                    <a:pt x="36988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425" y="530288"/>
              <a:ext cx="368300" cy="4746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199"/>
              <a:ext cx="560387" cy="4222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200" y="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565086"/>
                  </a:moveTo>
                  <a:lnTo>
                    <a:pt x="0" y="565086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565086"/>
                  </a:lnTo>
                  <a:close/>
                </a:path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533336"/>
                  </a:lnTo>
                  <a:lnTo>
                    <a:pt x="31750" y="533336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912" y="533399"/>
              <a:ext cx="8226425" cy="31750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457200" y="19050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8787" y="6096000"/>
            <a:ext cx="8154034" cy="0"/>
          </a:xfrm>
          <a:custGeom>
            <a:avLst/>
            <a:gdLst/>
            <a:ahLst/>
            <a:cxnLst/>
            <a:rect l="l" t="t" r="r" b="b"/>
            <a:pathLst>
              <a:path w="8154034">
                <a:moveTo>
                  <a:pt x="0" y="0"/>
                </a:moveTo>
                <a:lnTo>
                  <a:pt x="8153463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5300" y="1997075"/>
            <a:ext cx="8077200" cy="3990975"/>
          </a:xfrm>
          <a:custGeom>
            <a:avLst/>
            <a:gdLst/>
            <a:ahLst/>
            <a:cxnLst/>
            <a:rect l="l" t="t" r="r" b="b"/>
            <a:pathLst>
              <a:path w="8077200" h="3990975">
                <a:moveTo>
                  <a:pt x="8077200" y="0"/>
                </a:moveTo>
                <a:lnTo>
                  <a:pt x="0" y="0"/>
                </a:lnTo>
                <a:lnTo>
                  <a:pt x="0" y="3990975"/>
                </a:lnTo>
                <a:lnTo>
                  <a:pt x="8077200" y="3990975"/>
                </a:lnTo>
                <a:lnTo>
                  <a:pt x="8077200" y="0"/>
                </a:lnTo>
                <a:close/>
              </a:path>
            </a:pathLst>
          </a:custGeom>
          <a:solidFill>
            <a:srgbClr val="99FF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04722" y="2018233"/>
            <a:ext cx="7058025" cy="392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Arial"/>
                <a:cs typeface="Arial"/>
              </a:rPr>
              <a:t>Frequency</a:t>
            </a:r>
            <a:r>
              <a:rPr sz="3200" b="1" spc="-5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is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rate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of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change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with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respect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to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time.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Arial"/>
              <a:cs typeface="Arial"/>
            </a:endParaRPr>
          </a:p>
          <a:p>
            <a:pPr marL="565785" marR="554990" algn="ctr">
              <a:lnSpc>
                <a:spcPct val="100000"/>
              </a:lnSpc>
            </a:pPr>
            <a:r>
              <a:rPr sz="3200" b="1" dirty="0">
                <a:latin typeface="Arial"/>
                <a:cs typeface="Arial"/>
              </a:rPr>
              <a:t>Change</a:t>
            </a:r>
            <a:r>
              <a:rPr sz="3200" b="1" spc="-6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in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short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span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of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time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means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high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spc="-30" dirty="0">
                <a:latin typeface="Arial"/>
                <a:cs typeface="Arial"/>
              </a:rPr>
              <a:t>frequency.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00">
              <a:latin typeface="Arial"/>
              <a:cs typeface="Arial"/>
            </a:endParaRPr>
          </a:p>
          <a:p>
            <a:pPr marL="868680" marR="861694" algn="ctr">
              <a:lnSpc>
                <a:spcPct val="100000"/>
              </a:lnSpc>
            </a:pPr>
            <a:r>
              <a:rPr sz="3200" b="1" dirty="0">
                <a:latin typeface="Arial"/>
                <a:cs typeface="Arial"/>
              </a:rPr>
              <a:t>Change</a:t>
            </a:r>
            <a:r>
              <a:rPr sz="3200" b="1" spc="-6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over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long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span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of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time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means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low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spc="-30" dirty="0">
                <a:latin typeface="Arial"/>
                <a:cs typeface="Arial"/>
              </a:rPr>
              <a:t>frequency.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7200" y="1219136"/>
            <a:ext cx="1143000" cy="566737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669442" y="1240281"/>
            <a:ext cx="715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63"/>
            <a:ext cx="8593455" cy="1052830"/>
            <a:chOff x="76200" y="63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712" y="10801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3825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82587" y="474662"/>
                  </a:lnTo>
                  <a:lnTo>
                    <a:pt x="382587" y="349186"/>
                  </a:lnTo>
                  <a:lnTo>
                    <a:pt x="382587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108013"/>
              <a:ext cx="328612" cy="4746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537" y="530288"/>
              <a:ext cx="370205" cy="474980"/>
            </a:xfrm>
            <a:custGeom>
              <a:avLst/>
              <a:gdLst/>
              <a:ahLst/>
              <a:cxnLst/>
              <a:rect l="l" t="t" r="r" b="b"/>
              <a:pathLst>
                <a:path w="370205" h="474980">
                  <a:moveTo>
                    <a:pt x="3698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69887" y="474662"/>
                  </a:lnTo>
                  <a:lnTo>
                    <a:pt x="369887" y="349186"/>
                  </a:lnTo>
                  <a:lnTo>
                    <a:pt x="36988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425" y="530288"/>
              <a:ext cx="368300" cy="4746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199"/>
              <a:ext cx="560387" cy="4222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200" y="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565086"/>
                  </a:moveTo>
                  <a:lnTo>
                    <a:pt x="0" y="565086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565086"/>
                  </a:lnTo>
                  <a:close/>
                </a:path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533336"/>
                  </a:lnTo>
                  <a:lnTo>
                    <a:pt x="31750" y="533336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912" y="533399"/>
              <a:ext cx="8226425" cy="31750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457200" y="2700273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8787" y="4910073"/>
            <a:ext cx="8154034" cy="0"/>
          </a:xfrm>
          <a:custGeom>
            <a:avLst/>
            <a:gdLst/>
            <a:ahLst/>
            <a:cxnLst/>
            <a:rect l="l" t="t" r="r" b="b"/>
            <a:pathLst>
              <a:path w="8154034">
                <a:moveTo>
                  <a:pt x="0" y="0"/>
                </a:moveTo>
                <a:lnTo>
                  <a:pt x="8153463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95300" y="2792348"/>
            <a:ext cx="8077200" cy="2041525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925" rIns="0" bIns="0" rtlCol="0">
            <a:spAutoFit/>
          </a:bodyPr>
          <a:lstStyle/>
          <a:p>
            <a:pPr marL="568960" marR="560070" algn="ctr">
              <a:lnSpc>
                <a:spcPct val="100000"/>
              </a:lnSpc>
              <a:spcBef>
                <a:spcPts val="275"/>
              </a:spcBef>
            </a:pPr>
            <a:r>
              <a:rPr sz="3200" b="1" dirty="0">
                <a:latin typeface="Arial"/>
                <a:cs typeface="Arial"/>
              </a:rPr>
              <a:t>If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signal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does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not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change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at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all,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its </a:t>
            </a:r>
            <a:r>
              <a:rPr sz="3200" b="1" spc="-869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frequency</a:t>
            </a:r>
            <a:r>
              <a:rPr sz="3200" b="1" spc="-5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is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zero.</a:t>
            </a:r>
            <a:endParaRPr sz="3200">
              <a:latin typeface="Arial"/>
              <a:cs typeface="Arial"/>
            </a:endParaRPr>
          </a:p>
          <a:p>
            <a:pPr marL="291465" marR="282575" algn="ctr">
              <a:lnSpc>
                <a:spcPct val="100000"/>
              </a:lnSpc>
            </a:pPr>
            <a:r>
              <a:rPr sz="3200" b="1" dirty="0">
                <a:latin typeface="Arial"/>
                <a:cs typeface="Arial"/>
              </a:rPr>
              <a:t>If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signal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changes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spc="-20" dirty="0">
                <a:latin typeface="Arial"/>
                <a:cs typeface="Arial"/>
              </a:rPr>
              <a:t>instantaneously,</a:t>
            </a:r>
            <a:r>
              <a:rPr sz="3200" b="1" spc="-5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its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frequency</a:t>
            </a:r>
            <a:r>
              <a:rPr sz="3200" b="1" spc="-5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is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infinite.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7200" y="2057336"/>
            <a:ext cx="1143000" cy="566737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69442" y="2078558"/>
            <a:ext cx="7162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842" y="1851405"/>
            <a:ext cx="4025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9475" algn="l"/>
              </a:tabLst>
            </a:pPr>
            <a:r>
              <a:rPr sz="2400" b="1" spc="-45" dirty="0">
                <a:solidFill>
                  <a:srgbClr val="3333CC"/>
                </a:solidFill>
                <a:latin typeface="Times New Roman"/>
                <a:cs typeface="Times New Roman"/>
              </a:rPr>
              <a:t>Table	</a:t>
            </a:r>
            <a:r>
              <a:rPr sz="2000" b="1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Units</a:t>
            </a:r>
            <a:r>
              <a:rPr sz="2000" b="1" i="1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sz="2000" b="1" i="1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period</a:t>
            </a:r>
            <a:r>
              <a:rPr sz="2000" b="1" i="1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sz="2000" b="1" i="1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frequency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281" y="2434930"/>
            <a:ext cx="8356562" cy="217463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63"/>
            <a:ext cx="8593455" cy="1052830"/>
            <a:chOff x="76200" y="63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712" y="10801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3825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82587" y="474662"/>
                  </a:lnTo>
                  <a:lnTo>
                    <a:pt x="382587" y="349186"/>
                  </a:lnTo>
                  <a:lnTo>
                    <a:pt x="382587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108013"/>
              <a:ext cx="328612" cy="4746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537" y="530288"/>
              <a:ext cx="370205" cy="474980"/>
            </a:xfrm>
            <a:custGeom>
              <a:avLst/>
              <a:gdLst/>
              <a:ahLst/>
              <a:cxnLst/>
              <a:rect l="l" t="t" r="r" b="b"/>
              <a:pathLst>
                <a:path w="370205" h="474980">
                  <a:moveTo>
                    <a:pt x="3698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69887" y="474662"/>
                  </a:lnTo>
                  <a:lnTo>
                    <a:pt x="369887" y="349186"/>
                  </a:lnTo>
                  <a:lnTo>
                    <a:pt x="36988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425" y="530288"/>
              <a:ext cx="368300" cy="4746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199"/>
              <a:ext cx="560387" cy="4222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200" y="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565086"/>
                  </a:moveTo>
                  <a:lnTo>
                    <a:pt x="0" y="565086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565086"/>
                  </a:lnTo>
                  <a:close/>
                </a:path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533336"/>
                  </a:lnTo>
                  <a:lnTo>
                    <a:pt x="31750" y="533336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912" y="533399"/>
              <a:ext cx="8226425" cy="31750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457200" y="30480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458787" y="3124200"/>
            <a:ext cx="8154034" cy="1181100"/>
            <a:chOff x="458787" y="3124200"/>
            <a:chExt cx="8154034" cy="1181100"/>
          </a:xfrm>
        </p:grpSpPr>
        <p:sp>
          <p:nvSpPr>
            <p:cNvPr id="12" name="object 12"/>
            <p:cNvSpPr/>
            <p:nvPr/>
          </p:nvSpPr>
          <p:spPr>
            <a:xfrm>
              <a:off x="458787" y="4267200"/>
              <a:ext cx="8154034" cy="0"/>
            </a:xfrm>
            <a:custGeom>
              <a:avLst/>
              <a:gdLst/>
              <a:ahLst/>
              <a:cxnLst/>
              <a:rect l="l" t="t" r="r" b="b"/>
              <a:pathLst>
                <a:path w="8154034">
                  <a:moveTo>
                    <a:pt x="0" y="0"/>
                  </a:moveTo>
                  <a:lnTo>
                    <a:pt x="8153463" y="0"/>
                  </a:lnTo>
                </a:path>
              </a:pathLst>
            </a:custGeom>
            <a:ln w="76200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5300" y="3124200"/>
              <a:ext cx="8077200" cy="1066800"/>
            </a:xfrm>
            <a:custGeom>
              <a:avLst/>
              <a:gdLst/>
              <a:ahLst/>
              <a:cxnLst/>
              <a:rect l="l" t="t" r="r" b="b"/>
              <a:pathLst>
                <a:path w="8077200" h="1066800">
                  <a:moveTo>
                    <a:pt x="8077200" y="0"/>
                  </a:moveTo>
                  <a:lnTo>
                    <a:pt x="0" y="0"/>
                  </a:lnTo>
                  <a:lnTo>
                    <a:pt x="0" y="1066800"/>
                  </a:lnTo>
                  <a:lnTo>
                    <a:pt x="8077200" y="1066800"/>
                  </a:lnTo>
                  <a:lnTo>
                    <a:pt x="8077200" y="0"/>
                  </a:lnTo>
                  <a:close/>
                </a:path>
              </a:pathLst>
            </a:custGeom>
            <a:solidFill>
              <a:srgbClr val="99F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64870" y="3145663"/>
            <a:ext cx="773684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805815">
              <a:lnSpc>
                <a:spcPct val="100000"/>
              </a:lnSpc>
              <a:spcBef>
                <a:spcPts val="105"/>
              </a:spcBef>
            </a:pPr>
            <a:r>
              <a:rPr sz="3200" b="1" spc="-120" dirty="0">
                <a:solidFill>
                  <a:srgbClr val="000000"/>
                </a:solidFill>
                <a:latin typeface="Arial"/>
                <a:cs typeface="Arial"/>
              </a:rPr>
              <a:t>To </a:t>
            </a:r>
            <a:r>
              <a:rPr sz="3200" b="1" dirty="0">
                <a:solidFill>
                  <a:srgbClr val="000000"/>
                </a:solidFill>
                <a:latin typeface="Arial"/>
                <a:cs typeface="Arial"/>
              </a:rPr>
              <a:t>be transmitted, data </a:t>
            </a:r>
            <a:r>
              <a:rPr sz="3200" b="1" spc="-5" dirty="0">
                <a:solidFill>
                  <a:srgbClr val="000000"/>
                </a:solidFill>
                <a:latin typeface="Arial"/>
                <a:cs typeface="Arial"/>
              </a:rPr>
              <a:t>must </a:t>
            </a:r>
            <a:r>
              <a:rPr sz="3200" b="1" dirty="0">
                <a:solidFill>
                  <a:srgbClr val="000000"/>
                </a:solidFill>
                <a:latin typeface="Arial"/>
                <a:cs typeface="Arial"/>
              </a:rPr>
              <a:t>be </a:t>
            </a:r>
            <a:r>
              <a:rPr sz="3200" b="1" spc="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0000"/>
                </a:solidFill>
                <a:latin typeface="Arial"/>
                <a:cs typeface="Arial"/>
              </a:rPr>
              <a:t>transformed</a:t>
            </a:r>
            <a:r>
              <a:rPr sz="3200" b="1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sz="3200" b="1" spc="-5" dirty="0">
                <a:solidFill>
                  <a:srgbClr val="000000"/>
                </a:solidFill>
                <a:latin typeface="Arial"/>
                <a:cs typeface="Arial"/>
              </a:rPr>
              <a:t> electromagnetic</a:t>
            </a:r>
            <a:r>
              <a:rPr sz="3200" b="1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0000"/>
                </a:solidFill>
                <a:latin typeface="Arial"/>
                <a:cs typeface="Arial"/>
              </a:rPr>
              <a:t>signals.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990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50952"/>
            <a:ext cx="883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Figu</a:t>
            </a:r>
            <a:r>
              <a:rPr sz="2400" b="1" spc="-55" dirty="0">
                <a:solidFill>
                  <a:srgbClr val="3333CC"/>
                </a:solidFill>
                <a:latin typeface="Times New Roman"/>
                <a:cs typeface="Times New Roman"/>
              </a:rPr>
              <a:t>r</a:t>
            </a:r>
            <a:r>
              <a:rPr sz="24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7358" y="301244"/>
            <a:ext cx="5063490" cy="648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25" dirty="0">
                <a:latin typeface="Times New Roman"/>
                <a:cs typeface="Times New Roman"/>
              </a:rPr>
              <a:t>Two</a:t>
            </a:r>
            <a:r>
              <a:rPr sz="2000" b="1" i="1" spc="-1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signals</a:t>
            </a:r>
            <a:r>
              <a:rPr sz="2000" b="1" i="1" spc="-40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Times New Roman"/>
                <a:cs typeface="Times New Roman"/>
              </a:rPr>
              <a:t>with</a:t>
            </a:r>
            <a:r>
              <a:rPr sz="2000" b="1" i="1" dirty="0">
                <a:latin typeface="Times New Roman"/>
                <a:cs typeface="Times New Roman"/>
              </a:rPr>
              <a:t> the</a:t>
            </a:r>
            <a:r>
              <a:rPr sz="2000" b="1" i="1" spc="-2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same</a:t>
            </a:r>
            <a:r>
              <a:rPr sz="2000" b="1" i="1" spc="-2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amplitude</a:t>
            </a:r>
            <a:r>
              <a:rPr sz="2000" b="1" i="1" spc="-4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and</a:t>
            </a:r>
            <a:r>
              <a:rPr sz="2000" b="1" i="1" spc="-1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phase,</a:t>
            </a:r>
            <a:endParaRPr sz="2000">
              <a:latin typeface="Times New Roman"/>
              <a:cs typeface="Times New Roman"/>
            </a:endParaRPr>
          </a:p>
          <a:p>
            <a:pPr marL="451484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latin typeface="Times New Roman"/>
                <a:cs typeface="Times New Roman"/>
              </a:rPr>
              <a:t>but</a:t>
            </a:r>
            <a:r>
              <a:rPr sz="2000" b="1" i="1" spc="-25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Times New Roman"/>
                <a:cs typeface="Times New Roman"/>
              </a:rPr>
              <a:t>different</a:t>
            </a:r>
            <a:r>
              <a:rPr sz="2000" b="1" i="1" spc="-6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frequencies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" y="6324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5950" y="1066800"/>
            <a:ext cx="5429250" cy="516757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468881"/>
            <a:ext cx="837882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730250" algn="l"/>
                <a:tab pos="1766570" algn="l"/>
                <a:tab pos="2306320" algn="l"/>
                <a:tab pos="2946400" algn="l"/>
                <a:tab pos="3370579" algn="l"/>
                <a:tab pos="4324350" algn="l"/>
                <a:tab pos="4986020" algn="l"/>
                <a:tab pos="5310505" algn="l"/>
                <a:tab pos="6915150" algn="l"/>
                <a:tab pos="7359015" algn="l"/>
                <a:tab pos="7861934" algn="l"/>
              </a:tabLst>
            </a:pPr>
            <a:r>
              <a:rPr sz="2800" b="1" i="1" spc="-5" dirty="0">
                <a:latin typeface="Times New Roman"/>
                <a:cs typeface="Times New Roman"/>
              </a:rPr>
              <a:t>The	p</a:t>
            </a:r>
            <a:r>
              <a:rPr sz="2800" b="1" i="1" dirty="0">
                <a:latin typeface="Times New Roman"/>
                <a:cs typeface="Times New Roman"/>
              </a:rPr>
              <a:t>o</a:t>
            </a:r>
            <a:r>
              <a:rPr sz="2800" b="1" i="1" spc="-5" dirty="0">
                <a:latin typeface="Times New Roman"/>
                <a:cs typeface="Times New Roman"/>
              </a:rPr>
              <a:t>wer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10" dirty="0">
                <a:latin typeface="Times New Roman"/>
                <a:cs typeface="Times New Roman"/>
              </a:rPr>
              <a:t>w</a:t>
            </a:r>
            <a:r>
              <a:rPr sz="2800" b="1" i="1" spc="-5" dirty="0">
                <a:latin typeface="Times New Roman"/>
                <a:cs typeface="Times New Roman"/>
              </a:rPr>
              <a:t>e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u</a:t>
            </a:r>
            <a:r>
              <a:rPr sz="2800" b="1" i="1" dirty="0">
                <a:latin typeface="Times New Roman"/>
                <a:cs typeface="Times New Roman"/>
              </a:rPr>
              <a:t>s</a:t>
            </a:r>
            <a:r>
              <a:rPr sz="2800" b="1" i="1" spc="-5" dirty="0">
                <a:latin typeface="Times New Roman"/>
                <a:cs typeface="Times New Roman"/>
              </a:rPr>
              <a:t>e</a:t>
            </a:r>
            <a:r>
              <a:rPr sz="2800" b="1" i="1" dirty="0">
                <a:latin typeface="Times New Roman"/>
                <a:cs typeface="Times New Roman"/>
              </a:rPr>
              <a:t>	a</a:t>
            </a:r>
            <a:r>
              <a:rPr sz="2800" b="1" i="1" spc="-5" dirty="0">
                <a:latin typeface="Times New Roman"/>
                <a:cs typeface="Times New Roman"/>
              </a:rPr>
              <a:t>t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h</a:t>
            </a:r>
            <a:r>
              <a:rPr sz="2800" b="1" i="1" dirty="0">
                <a:latin typeface="Times New Roman"/>
                <a:cs typeface="Times New Roman"/>
              </a:rPr>
              <a:t>o</a:t>
            </a:r>
            <a:r>
              <a:rPr sz="2800" b="1" i="1" spc="-5" dirty="0">
                <a:latin typeface="Times New Roman"/>
                <a:cs typeface="Times New Roman"/>
              </a:rPr>
              <a:t>me</a:t>
            </a:r>
            <a:r>
              <a:rPr sz="2800" b="1" i="1" dirty="0">
                <a:latin typeface="Times New Roman"/>
                <a:cs typeface="Times New Roman"/>
              </a:rPr>
              <a:t>	ha</a:t>
            </a:r>
            <a:r>
              <a:rPr sz="2800" b="1" i="1" spc="-5" dirty="0">
                <a:latin typeface="Times New Roman"/>
                <a:cs typeface="Times New Roman"/>
              </a:rPr>
              <a:t>s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a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f</a:t>
            </a:r>
            <a:r>
              <a:rPr sz="2800" b="1" i="1" dirty="0">
                <a:latin typeface="Times New Roman"/>
                <a:cs typeface="Times New Roman"/>
              </a:rPr>
              <a:t>r</a:t>
            </a:r>
            <a:r>
              <a:rPr sz="2800" b="1" i="1" spc="-25" dirty="0">
                <a:latin typeface="Times New Roman"/>
                <a:cs typeface="Times New Roman"/>
              </a:rPr>
              <a:t>e</a:t>
            </a:r>
            <a:r>
              <a:rPr sz="2800" b="1" i="1" spc="-5" dirty="0">
                <a:latin typeface="Times New Roman"/>
                <a:cs typeface="Times New Roman"/>
              </a:rPr>
              <a:t>q</a:t>
            </a:r>
            <a:r>
              <a:rPr sz="2800" b="1" i="1" dirty="0">
                <a:latin typeface="Times New Roman"/>
                <a:cs typeface="Times New Roman"/>
              </a:rPr>
              <a:t>u</a:t>
            </a:r>
            <a:r>
              <a:rPr sz="2800" b="1" i="1" spc="-5" dirty="0">
                <a:latin typeface="Times New Roman"/>
                <a:cs typeface="Times New Roman"/>
              </a:rPr>
              <a:t>ency</a:t>
            </a:r>
            <a:r>
              <a:rPr sz="2800" b="1" i="1" dirty="0">
                <a:latin typeface="Times New Roman"/>
                <a:cs typeface="Times New Roman"/>
              </a:rPr>
              <a:t>	o</a:t>
            </a:r>
            <a:r>
              <a:rPr sz="2800" b="1" i="1" spc="-5" dirty="0">
                <a:latin typeface="Times New Roman"/>
                <a:cs typeface="Times New Roman"/>
              </a:rPr>
              <a:t>f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z</a:t>
            </a:r>
            <a:r>
              <a:rPr sz="2800" b="1" i="1" spc="-5" dirty="0">
                <a:latin typeface="Times New Roman"/>
                <a:cs typeface="Times New Roman"/>
              </a:rPr>
              <a:t>.  Determined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period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 </a:t>
            </a:r>
            <a:r>
              <a:rPr sz="2800" b="1" i="1" spc="-5" dirty="0">
                <a:latin typeface="Times New Roman"/>
                <a:cs typeface="Times New Roman"/>
              </a:rPr>
              <a:t>this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sine wave?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2044" y="201930"/>
            <a:ext cx="15182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Ex</a:t>
            </a:r>
            <a:r>
              <a:rPr sz="3200" b="1" i="1" spc="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mple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468881"/>
            <a:ext cx="65405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Express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period </a:t>
            </a:r>
            <a:r>
              <a:rPr sz="2800" b="1" i="1" dirty="0">
                <a:latin typeface="Times New Roman"/>
                <a:cs typeface="Times New Roman"/>
              </a:rPr>
              <a:t>of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100</a:t>
            </a:r>
            <a:r>
              <a:rPr sz="2800" b="1" i="1" spc="-5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ms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in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microseconds.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2044" y="201930"/>
            <a:ext cx="15182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Ex</a:t>
            </a:r>
            <a:r>
              <a:rPr sz="3200" b="1" i="1" spc="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mple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468881"/>
            <a:ext cx="8375015" cy="1671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period</a:t>
            </a:r>
            <a:r>
              <a:rPr sz="2800" b="1" i="1" spc="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</a:t>
            </a:r>
            <a:r>
              <a:rPr sz="2800" b="1" i="1" spc="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</a:t>
            </a:r>
            <a:r>
              <a:rPr sz="2800" b="1" i="1" spc="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signal</a:t>
            </a:r>
            <a:r>
              <a:rPr sz="2800" b="1" i="1" spc="2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</a:t>
            </a:r>
            <a:r>
              <a:rPr sz="2800" b="1" i="1" spc="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100</a:t>
            </a:r>
            <a:r>
              <a:rPr sz="2800" b="1" i="1" spc="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ms.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What</a:t>
            </a:r>
            <a:r>
              <a:rPr sz="2800" b="1" i="1" spc="3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</a:t>
            </a:r>
            <a:r>
              <a:rPr sz="2800" b="1" i="1" spc="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its</a:t>
            </a:r>
            <a:r>
              <a:rPr sz="2800" b="1" i="1" spc="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frequency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in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kilohertz?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5"/>
              </a:spcBef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2044" y="201930"/>
            <a:ext cx="15182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Ex</a:t>
            </a:r>
            <a:r>
              <a:rPr sz="3200" b="1" i="1" spc="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mple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63"/>
            <a:ext cx="8593455" cy="1052830"/>
            <a:chOff x="76200" y="63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712" y="10801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3825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82587" y="474662"/>
                  </a:lnTo>
                  <a:lnTo>
                    <a:pt x="382587" y="349186"/>
                  </a:lnTo>
                  <a:lnTo>
                    <a:pt x="382587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108013"/>
              <a:ext cx="328612" cy="4746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537" y="530288"/>
              <a:ext cx="370205" cy="474980"/>
            </a:xfrm>
            <a:custGeom>
              <a:avLst/>
              <a:gdLst/>
              <a:ahLst/>
              <a:cxnLst/>
              <a:rect l="l" t="t" r="r" b="b"/>
              <a:pathLst>
                <a:path w="370205" h="474980">
                  <a:moveTo>
                    <a:pt x="3698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69887" y="474662"/>
                  </a:lnTo>
                  <a:lnTo>
                    <a:pt x="369887" y="349186"/>
                  </a:lnTo>
                  <a:lnTo>
                    <a:pt x="36988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425" y="530288"/>
              <a:ext cx="368300" cy="4746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199"/>
              <a:ext cx="560387" cy="4222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200" y="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565086"/>
                  </a:moveTo>
                  <a:lnTo>
                    <a:pt x="0" y="565086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565086"/>
                  </a:lnTo>
                  <a:close/>
                </a:path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533336"/>
                  </a:lnTo>
                  <a:lnTo>
                    <a:pt x="31750" y="533336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912" y="533399"/>
              <a:ext cx="8226425" cy="31750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457200" y="29718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8787" y="4191000"/>
            <a:ext cx="8154034" cy="0"/>
          </a:xfrm>
          <a:custGeom>
            <a:avLst/>
            <a:gdLst/>
            <a:ahLst/>
            <a:cxnLst/>
            <a:rect l="l" t="t" r="r" b="b"/>
            <a:pathLst>
              <a:path w="8154034">
                <a:moveTo>
                  <a:pt x="0" y="0"/>
                </a:moveTo>
                <a:lnTo>
                  <a:pt x="8153463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95300" y="3063875"/>
            <a:ext cx="8077200" cy="1066800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290" rIns="0" bIns="0" rtlCol="0">
            <a:spAutoFit/>
          </a:bodyPr>
          <a:lstStyle/>
          <a:p>
            <a:pPr marL="1320165" marR="617220" indent="-696595">
              <a:lnSpc>
                <a:spcPct val="100000"/>
              </a:lnSpc>
              <a:spcBef>
                <a:spcPts val="270"/>
              </a:spcBef>
              <a:tabLst>
                <a:tab pos="3440429" algn="l"/>
              </a:tabLst>
            </a:pPr>
            <a:r>
              <a:rPr sz="3200" b="1" spc="-5" dirty="0">
                <a:latin typeface="Arial"/>
                <a:cs typeface="Arial"/>
              </a:rPr>
              <a:t>Phase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describes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position</a:t>
            </a:r>
            <a:r>
              <a:rPr sz="3200" b="1" spc="-5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of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waveform	</a:t>
            </a:r>
            <a:r>
              <a:rPr sz="3200" b="1" spc="-5" dirty="0">
                <a:latin typeface="Arial"/>
                <a:cs typeface="Arial"/>
              </a:rPr>
              <a:t>relative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to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time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0.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7200" y="2285936"/>
            <a:ext cx="1143000" cy="566737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69442" y="2307462"/>
            <a:ext cx="715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990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174752"/>
            <a:ext cx="883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Figu</a:t>
            </a:r>
            <a:r>
              <a:rPr sz="2400" b="1" spc="-55" dirty="0">
                <a:solidFill>
                  <a:srgbClr val="3333CC"/>
                </a:solidFill>
                <a:latin typeface="Times New Roman"/>
                <a:cs typeface="Times New Roman"/>
              </a:rPr>
              <a:t>r</a:t>
            </a:r>
            <a:r>
              <a:rPr sz="24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7358" y="225044"/>
            <a:ext cx="6043930" cy="648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latin typeface="Times New Roman"/>
                <a:cs typeface="Times New Roman"/>
              </a:rPr>
              <a:t>Three</a:t>
            </a:r>
            <a:r>
              <a:rPr sz="2000" b="1" i="1" spc="-1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sine</a:t>
            </a:r>
            <a:r>
              <a:rPr sz="2000" b="1" i="1" spc="-1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waves</a:t>
            </a:r>
            <a:r>
              <a:rPr sz="2000" b="1" i="1" spc="-10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Times New Roman"/>
                <a:cs typeface="Times New Roman"/>
              </a:rPr>
              <a:t>with</a:t>
            </a:r>
            <a:r>
              <a:rPr sz="2000" b="1" i="1" spc="-1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the</a:t>
            </a:r>
            <a:r>
              <a:rPr sz="2000" b="1" i="1" spc="-1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same</a:t>
            </a:r>
            <a:r>
              <a:rPr sz="2000" b="1" i="1" spc="-2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amplitude</a:t>
            </a:r>
            <a:r>
              <a:rPr sz="2000" b="1" i="1" spc="-4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and</a:t>
            </a:r>
            <a:r>
              <a:rPr sz="2000" b="1" i="1" spc="-10" dirty="0">
                <a:latin typeface="Times New Roman"/>
                <a:cs typeface="Times New Roman"/>
              </a:rPr>
              <a:t> frequency,</a:t>
            </a:r>
            <a:endParaRPr sz="2000">
              <a:latin typeface="Times New Roman"/>
              <a:cs typeface="Times New Roman"/>
            </a:endParaRPr>
          </a:p>
          <a:p>
            <a:pPr marL="451484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latin typeface="Times New Roman"/>
                <a:cs typeface="Times New Roman"/>
              </a:rPr>
              <a:t>but</a:t>
            </a:r>
            <a:r>
              <a:rPr sz="2000" b="1" i="1" spc="-25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Times New Roman"/>
                <a:cs typeface="Times New Roman"/>
              </a:rPr>
              <a:t>different</a:t>
            </a:r>
            <a:r>
              <a:rPr sz="2000" b="1" i="1" spc="-6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phases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0" y="1143000"/>
            <a:ext cx="5110099" cy="495724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468881"/>
            <a:ext cx="837755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A</a:t>
            </a:r>
            <a:r>
              <a:rPr sz="2800" b="1" i="1" spc="114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sine</a:t>
            </a:r>
            <a:r>
              <a:rPr sz="2800" b="1" i="1" spc="28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wave</a:t>
            </a:r>
            <a:r>
              <a:rPr sz="2800" b="1" i="1" spc="27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with</a:t>
            </a:r>
            <a:r>
              <a:rPr sz="2800" b="1" i="1" spc="29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value</a:t>
            </a:r>
            <a:r>
              <a:rPr sz="2800" b="1" i="1" spc="28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1/6</a:t>
            </a:r>
            <a:r>
              <a:rPr sz="2800" b="1" i="1" spc="29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cycle</a:t>
            </a:r>
            <a:r>
              <a:rPr sz="2800" b="1" i="1" spc="27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with</a:t>
            </a:r>
            <a:r>
              <a:rPr sz="2800" b="1" i="1" spc="29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respect</a:t>
            </a:r>
            <a:r>
              <a:rPr sz="2800" b="1" i="1" spc="2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to</a:t>
            </a:r>
            <a:r>
              <a:rPr sz="2800" b="1" i="1" spc="29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time</a:t>
            </a:r>
            <a:r>
              <a:rPr sz="2800" b="1" i="1" spc="27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0.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What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its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phase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in</a:t>
            </a:r>
            <a:r>
              <a:rPr sz="2800" b="1" i="1" spc="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degrees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and </a:t>
            </a:r>
            <a:r>
              <a:rPr sz="2800" b="1" i="1" spc="-5" dirty="0">
                <a:latin typeface="Times New Roman"/>
                <a:cs typeface="Times New Roman"/>
              </a:rPr>
              <a:t>radians?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2044" y="201930"/>
            <a:ext cx="15182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Ex</a:t>
            </a:r>
            <a:r>
              <a:rPr sz="3200" b="1" i="1" spc="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mple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533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1371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784605"/>
            <a:ext cx="883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Figu</a:t>
            </a:r>
            <a:r>
              <a:rPr sz="2400" b="1" spc="-55" dirty="0">
                <a:solidFill>
                  <a:srgbClr val="3333CC"/>
                </a:solidFill>
                <a:latin typeface="Times New Roman"/>
                <a:cs typeface="Times New Roman"/>
              </a:rPr>
              <a:t>r</a:t>
            </a:r>
            <a:r>
              <a:rPr sz="24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7358" y="834897"/>
            <a:ext cx="24333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15" dirty="0">
                <a:latin typeface="Times New Roman"/>
                <a:cs typeface="Times New Roman"/>
              </a:rPr>
              <a:t>Wavelength</a:t>
            </a:r>
            <a:r>
              <a:rPr sz="2000" b="1" i="1" spc="-6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and</a:t>
            </a:r>
            <a:r>
              <a:rPr sz="2000" b="1" i="1" spc="-4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period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2803219"/>
            <a:ext cx="8015496" cy="1942023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02895" rIns="0" bIns="0" rtlCol="0">
            <a:spAutoFit/>
          </a:bodyPr>
          <a:lstStyle/>
          <a:p>
            <a:pPr marL="356235" marR="5080" indent="-342900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  <a:tab pos="356235" algn="l"/>
                <a:tab pos="2558415" algn="l"/>
                <a:tab pos="3098165" algn="l"/>
                <a:tab pos="3861435" algn="l"/>
                <a:tab pos="5463540" algn="l"/>
                <a:tab pos="5913120" algn="l"/>
                <a:tab pos="7152005" algn="l"/>
              </a:tabLst>
            </a:pPr>
            <a:r>
              <a:rPr spc="-254" dirty="0"/>
              <a:t>W</a:t>
            </a:r>
            <a:r>
              <a:rPr dirty="0"/>
              <a:t>a</a:t>
            </a:r>
            <a:r>
              <a:rPr spc="5" dirty="0"/>
              <a:t>v</a:t>
            </a:r>
            <a:r>
              <a:rPr dirty="0"/>
              <a:t>ele</a:t>
            </a:r>
            <a:r>
              <a:rPr spc="-10" dirty="0"/>
              <a:t>n</a:t>
            </a:r>
            <a:r>
              <a:rPr dirty="0"/>
              <a:t>gth	</a:t>
            </a:r>
            <a:r>
              <a:rPr spc="-5" dirty="0"/>
              <a:t>i</a:t>
            </a:r>
            <a:r>
              <a:rPr dirty="0"/>
              <a:t>s	</a:t>
            </a:r>
            <a:r>
              <a:rPr spc="-20" dirty="0"/>
              <a:t>t</a:t>
            </a:r>
            <a:r>
              <a:rPr dirty="0"/>
              <a:t>he	distance	a	s</a:t>
            </a:r>
            <a:r>
              <a:rPr spc="-15" dirty="0"/>
              <a:t>i</a:t>
            </a:r>
            <a:r>
              <a:rPr dirty="0"/>
              <a:t>gnal	can  travel</a:t>
            </a:r>
            <a:r>
              <a:rPr spc="-30" dirty="0"/>
              <a:t> </a:t>
            </a:r>
            <a:r>
              <a:rPr spc="-5" dirty="0"/>
              <a:t>in </a:t>
            </a:r>
            <a:r>
              <a:rPr spc="5" dirty="0"/>
              <a:t>one</a:t>
            </a:r>
            <a:r>
              <a:rPr spc="-15" dirty="0"/>
              <a:t> </a:t>
            </a:r>
            <a:r>
              <a:rPr dirty="0"/>
              <a:t>period.</a:t>
            </a:r>
          </a:p>
          <a:p>
            <a:pPr marL="356235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pc="-20" dirty="0"/>
              <a:t>Wavelength=</a:t>
            </a:r>
            <a:r>
              <a:rPr spc="-50" dirty="0"/>
              <a:t> </a:t>
            </a:r>
            <a:r>
              <a:rPr dirty="0"/>
              <a:t>propagation</a:t>
            </a:r>
            <a:r>
              <a:rPr spc="-45" dirty="0"/>
              <a:t> </a:t>
            </a:r>
            <a:r>
              <a:rPr dirty="0"/>
              <a:t>speed*</a:t>
            </a:r>
            <a:r>
              <a:rPr spc="-20" dirty="0"/>
              <a:t> </a:t>
            </a:r>
            <a:r>
              <a:rPr dirty="0"/>
              <a:t>period</a:t>
            </a:r>
          </a:p>
          <a:p>
            <a:pPr marL="42545" algn="ctr">
              <a:lnSpc>
                <a:spcPct val="100000"/>
              </a:lnSpc>
              <a:spcBef>
                <a:spcPts val="765"/>
              </a:spcBef>
            </a:pPr>
            <a:r>
              <a:rPr dirty="0"/>
              <a:t>Or</a:t>
            </a:r>
          </a:p>
          <a:p>
            <a:pPr marL="356235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pc="-25" dirty="0"/>
              <a:t>Wavelength=</a:t>
            </a:r>
            <a:r>
              <a:rPr spc="-40" dirty="0"/>
              <a:t> </a:t>
            </a:r>
            <a:r>
              <a:rPr dirty="0"/>
              <a:t>propagation</a:t>
            </a:r>
            <a:r>
              <a:rPr spc="-30" dirty="0"/>
              <a:t> </a:t>
            </a:r>
            <a:r>
              <a:rPr dirty="0"/>
              <a:t>speed/</a:t>
            </a:r>
            <a:r>
              <a:rPr spc="-25" dirty="0"/>
              <a:t> </a:t>
            </a:r>
            <a:r>
              <a:rPr dirty="0"/>
              <a:t>frequency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68573" y="412445"/>
            <a:ext cx="30829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C00000"/>
                </a:solidFill>
                <a:latin typeface="Tahoma"/>
                <a:cs typeface="Tahoma"/>
              </a:rPr>
              <a:t>Wavelength</a:t>
            </a:r>
            <a:endParaRPr sz="4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228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10668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479501"/>
            <a:ext cx="8832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333CC"/>
                </a:solidFill>
                <a:latin typeface="Times New Roman"/>
                <a:cs typeface="Times New Roman"/>
              </a:rPr>
              <a:t>Figu</a:t>
            </a:r>
            <a:r>
              <a:rPr sz="2400" b="1" spc="-55" dirty="0">
                <a:solidFill>
                  <a:srgbClr val="3333CC"/>
                </a:solidFill>
                <a:latin typeface="Times New Roman"/>
                <a:cs typeface="Times New Roman"/>
              </a:rPr>
              <a:t>r</a:t>
            </a:r>
            <a:r>
              <a:rPr sz="2400" b="1" dirty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7358" y="530097"/>
            <a:ext cx="63512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latin typeface="Times New Roman"/>
                <a:cs typeface="Times New Roman"/>
              </a:rPr>
              <a:t>The</a:t>
            </a:r>
            <a:r>
              <a:rPr sz="2000" b="1" i="1" spc="-1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time-domain</a:t>
            </a:r>
            <a:r>
              <a:rPr sz="2000" b="1" i="1" spc="-5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and</a:t>
            </a:r>
            <a:r>
              <a:rPr sz="2000" b="1" i="1" spc="-2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frequency-domain</a:t>
            </a:r>
            <a:r>
              <a:rPr sz="2000" b="1" i="1" spc="-4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plots</a:t>
            </a:r>
            <a:r>
              <a:rPr sz="2000" b="1" i="1" spc="-4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of</a:t>
            </a:r>
            <a:r>
              <a:rPr sz="2000" b="1" i="1" spc="-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a</a:t>
            </a:r>
            <a:r>
              <a:rPr sz="2000" b="1" i="1" spc="-5" dirty="0">
                <a:latin typeface="Times New Roman"/>
                <a:cs typeface="Times New Roman"/>
              </a:rPr>
              <a:t> sine</a:t>
            </a:r>
            <a:r>
              <a:rPr sz="2000" b="1" i="1" spc="-2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wave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" y="6324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8375" y="1447800"/>
            <a:ext cx="7056501" cy="461476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6394" y="324053"/>
            <a:ext cx="46050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C00000"/>
                </a:solidFill>
                <a:latin typeface="Times New Roman"/>
                <a:cs typeface="Times New Roman"/>
              </a:rPr>
              <a:t>ANALOG</a:t>
            </a:r>
            <a:r>
              <a:rPr sz="3200" b="1" spc="-2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C00000"/>
                </a:solidFill>
                <a:latin typeface="Times New Roman"/>
                <a:cs typeface="Times New Roman"/>
              </a:rPr>
              <a:t>AND DIGI</a:t>
            </a:r>
            <a:r>
              <a:rPr sz="3200" b="1" spc="-250" dirty="0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sz="3200" b="1" dirty="0">
                <a:solidFill>
                  <a:srgbClr val="C00000"/>
                </a:solidFill>
                <a:latin typeface="Times New Roman"/>
                <a:cs typeface="Times New Roman"/>
              </a:rPr>
              <a:t>AL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4939" y="1020572"/>
            <a:ext cx="875919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Data can </a:t>
            </a:r>
            <a:r>
              <a:rPr sz="2800" spc="5" dirty="0">
                <a:latin typeface="Times New Roman"/>
                <a:cs typeface="Times New Roman"/>
              </a:rPr>
              <a:t>be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analog </a:t>
            </a:r>
            <a:r>
              <a:rPr sz="2800" dirty="0">
                <a:latin typeface="Times New Roman"/>
                <a:cs typeface="Times New Roman"/>
              </a:rPr>
              <a:t>or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digital</a:t>
            </a:r>
            <a:r>
              <a:rPr sz="2800" dirty="0">
                <a:latin typeface="Times New Roman"/>
                <a:cs typeface="Times New Roman"/>
              </a:rPr>
              <a:t>. The term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analog data </a:t>
            </a:r>
            <a:r>
              <a:rPr sz="2800" spc="-5" dirty="0">
                <a:latin typeface="Times New Roman"/>
                <a:cs typeface="Times New Roman"/>
              </a:rPr>
              <a:t>refers to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information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that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continuous;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digital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data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refers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information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that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has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discrete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states.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Analog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data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take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on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continuous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values. Digital data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take</a:t>
            </a:r>
            <a:r>
              <a:rPr sz="2800" dirty="0">
                <a:latin typeface="Times New Roman"/>
                <a:cs typeface="Times New Roman"/>
              </a:rPr>
              <a:t> on</a:t>
            </a:r>
            <a:r>
              <a:rPr sz="2800" spc="-5" dirty="0">
                <a:latin typeface="Times New Roman"/>
                <a:cs typeface="Times New Roman"/>
              </a:rPr>
              <a:t> discrete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values.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0604" y="4351972"/>
            <a:ext cx="4724400" cy="379095"/>
            <a:chOff x="260604" y="4351972"/>
            <a:chExt cx="4724400" cy="3790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3276" y="4351972"/>
              <a:ext cx="4631435" cy="35112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0604" y="4617719"/>
              <a:ext cx="4724400" cy="11277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31140" y="4165218"/>
            <a:ext cx="4702175" cy="166116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570"/>
              </a:spcBef>
            </a:pPr>
            <a:r>
              <a:rPr sz="2800" b="1" i="1" u="heavy" spc="-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Topics</a:t>
            </a:r>
            <a:r>
              <a:rPr sz="2800" b="1" i="1" u="heavy" spc="-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discussed</a:t>
            </a:r>
            <a:r>
              <a:rPr sz="2800" b="1" i="1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this</a:t>
            </a:r>
            <a:r>
              <a:rPr sz="2800" b="1" i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section:</a:t>
            </a:r>
            <a:endParaRPr sz="2800">
              <a:latin typeface="Times New Roman"/>
              <a:cs typeface="Times New Roman"/>
            </a:endParaRPr>
          </a:p>
          <a:p>
            <a:pPr marL="12700" marR="1219835">
              <a:lnSpc>
                <a:spcPct val="100000"/>
              </a:lnSpc>
              <a:spcBef>
                <a:spcPts val="405"/>
              </a:spcBef>
            </a:pP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Analog and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Digital Data </a:t>
            </a:r>
            <a:r>
              <a:rPr sz="2400" b="1" spc="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Analog</a:t>
            </a:r>
            <a:r>
              <a:rPr sz="2400" b="1" spc="-3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and</a:t>
            </a:r>
            <a:r>
              <a:rPr sz="2400" b="1" spc="-2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Digital</a:t>
            </a:r>
            <a:r>
              <a:rPr sz="2400" b="1" spc="-4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Signals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Periodic</a:t>
            </a:r>
            <a:r>
              <a:rPr sz="2400" b="1" spc="-4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and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Nonperiodic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Signals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63"/>
            <a:ext cx="8593455" cy="1052830"/>
            <a:chOff x="76200" y="63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712" y="10801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3825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82587" y="474662"/>
                  </a:lnTo>
                  <a:lnTo>
                    <a:pt x="382587" y="349186"/>
                  </a:lnTo>
                  <a:lnTo>
                    <a:pt x="382587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108013"/>
              <a:ext cx="328612" cy="4746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537" y="530288"/>
              <a:ext cx="370205" cy="474980"/>
            </a:xfrm>
            <a:custGeom>
              <a:avLst/>
              <a:gdLst/>
              <a:ahLst/>
              <a:cxnLst/>
              <a:rect l="l" t="t" r="r" b="b"/>
              <a:pathLst>
                <a:path w="370205" h="474980">
                  <a:moveTo>
                    <a:pt x="3698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69887" y="474662"/>
                  </a:lnTo>
                  <a:lnTo>
                    <a:pt x="369887" y="349186"/>
                  </a:lnTo>
                  <a:lnTo>
                    <a:pt x="36988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425" y="530288"/>
              <a:ext cx="368300" cy="4746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199"/>
              <a:ext cx="560387" cy="4222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200" y="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565086"/>
                  </a:moveTo>
                  <a:lnTo>
                    <a:pt x="0" y="565086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565086"/>
                  </a:lnTo>
                  <a:close/>
                </a:path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533336"/>
                  </a:lnTo>
                  <a:lnTo>
                    <a:pt x="31750" y="533336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912" y="533399"/>
              <a:ext cx="8226425" cy="31750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457200" y="29718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8787" y="4724400"/>
            <a:ext cx="8154034" cy="0"/>
          </a:xfrm>
          <a:custGeom>
            <a:avLst/>
            <a:gdLst/>
            <a:ahLst/>
            <a:cxnLst/>
            <a:rect l="l" t="t" r="r" b="b"/>
            <a:pathLst>
              <a:path w="8154034">
                <a:moveTo>
                  <a:pt x="0" y="0"/>
                </a:moveTo>
                <a:lnTo>
                  <a:pt x="8153463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95300" y="3063875"/>
            <a:ext cx="8077200" cy="1554480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290" rIns="0" bIns="0" rtlCol="0">
            <a:spAutoFit/>
          </a:bodyPr>
          <a:lstStyle/>
          <a:p>
            <a:pPr marL="421005" marR="412750" algn="ctr">
              <a:lnSpc>
                <a:spcPct val="100000"/>
              </a:lnSpc>
              <a:spcBef>
                <a:spcPts val="270"/>
              </a:spcBef>
            </a:pPr>
            <a:r>
              <a:rPr sz="3200" b="1" dirty="0">
                <a:latin typeface="Arial"/>
                <a:cs typeface="Arial"/>
              </a:rPr>
              <a:t>A </a:t>
            </a:r>
            <a:r>
              <a:rPr sz="3200" b="1" spc="-5" dirty="0">
                <a:latin typeface="Arial"/>
                <a:cs typeface="Arial"/>
              </a:rPr>
              <a:t>complete sine wave </a:t>
            </a:r>
            <a:r>
              <a:rPr sz="3200" b="1" dirty="0">
                <a:latin typeface="Arial"/>
                <a:cs typeface="Arial"/>
              </a:rPr>
              <a:t>in the time 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domain can </a:t>
            </a:r>
            <a:r>
              <a:rPr sz="3200" b="1" dirty="0">
                <a:latin typeface="Arial"/>
                <a:cs typeface="Arial"/>
              </a:rPr>
              <a:t>be </a:t>
            </a:r>
            <a:r>
              <a:rPr sz="3200" b="1" spc="-5" dirty="0">
                <a:latin typeface="Arial"/>
                <a:cs typeface="Arial"/>
              </a:rPr>
              <a:t>represented </a:t>
            </a:r>
            <a:r>
              <a:rPr sz="3200" b="1" dirty="0">
                <a:latin typeface="Arial"/>
                <a:cs typeface="Arial"/>
              </a:rPr>
              <a:t>by one 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single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spike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in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frequency</a:t>
            </a:r>
            <a:r>
              <a:rPr sz="3200" b="1" spc="-5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domain.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7200" y="2285936"/>
            <a:ext cx="1143000" cy="566737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69442" y="2307462"/>
            <a:ext cx="715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471929"/>
            <a:ext cx="8375650" cy="2584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Arial"/>
                <a:cs typeface="Arial"/>
              </a:rPr>
              <a:t>The</a:t>
            </a:r>
            <a:r>
              <a:rPr sz="2800" b="1" i="1" dirty="0">
                <a:latin typeface="Arial"/>
                <a:cs typeface="Arial"/>
              </a:rPr>
              <a:t> </a:t>
            </a:r>
            <a:r>
              <a:rPr sz="2800" b="1" i="1" spc="-5" dirty="0">
                <a:latin typeface="Arial"/>
                <a:cs typeface="Arial"/>
              </a:rPr>
              <a:t>frequency</a:t>
            </a:r>
            <a:r>
              <a:rPr sz="2800" b="1" i="1" dirty="0">
                <a:latin typeface="Arial"/>
                <a:cs typeface="Arial"/>
              </a:rPr>
              <a:t> </a:t>
            </a:r>
            <a:r>
              <a:rPr sz="2800" b="1" i="1" spc="-5" dirty="0">
                <a:latin typeface="Arial"/>
                <a:cs typeface="Arial"/>
              </a:rPr>
              <a:t>domain</a:t>
            </a:r>
            <a:r>
              <a:rPr sz="2800" b="1" i="1" dirty="0">
                <a:latin typeface="Arial"/>
                <a:cs typeface="Arial"/>
              </a:rPr>
              <a:t> </a:t>
            </a:r>
            <a:r>
              <a:rPr sz="2800" b="1" i="1" spc="-5" dirty="0">
                <a:latin typeface="Arial"/>
                <a:cs typeface="Arial"/>
              </a:rPr>
              <a:t>is</a:t>
            </a:r>
            <a:r>
              <a:rPr sz="2800" b="1" i="1" dirty="0">
                <a:latin typeface="Arial"/>
                <a:cs typeface="Arial"/>
              </a:rPr>
              <a:t> </a:t>
            </a:r>
            <a:r>
              <a:rPr sz="2800" b="1" i="1" spc="-5" dirty="0">
                <a:latin typeface="Arial"/>
                <a:cs typeface="Arial"/>
              </a:rPr>
              <a:t>more</a:t>
            </a:r>
            <a:r>
              <a:rPr sz="2800" b="1" i="1" dirty="0">
                <a:latin typeface="Arial"/>
                <a:cs typeface="Arial"/>
              </a:rPr>
              <a:t> </a:t>
            </a:r>
            <a:r>
              <a:rPr sz="2800" b="1" i="1" spc="-5" dirty="0">
                <a:latin typeface="Arial"/>
                <a:cs typeface="Arial"/>
              </a:rPr>
              <a:t>compact</a:t>
            </a:r>
            <a:r>
              <a:rPr sz="2800" b="1" i="1" dirty="0">
                <a:latin typeface="Arial"/>
                <a:cs typeface="Arial"/>
              </a:rPr>
              <a:t> and </a:t>
            </a:r>
            <a:r>
              <a:rPr sz="2800" b="1" i="1" spc="5" dirty="0">
                <a:latin typeface="Arial"/>
                <a:cs typeface="Arial"/>
              </a:rPr>
              <a:t> </a:t>
            </a:r>
            <a:r>
              <a:rPr sz="2800" b="1" i="1" dirty="0">
                <a:latin typeface="Arial"/>
                <a:cs typeface="Arial"/>
              </a:rPr>
              <a:t>useful when </a:t>
            </a:r>
            <a:r>
              <a:rPr sz="2800" b="1" i="1" spc="-10" dirty="0">
                <a:latin typeface="Arial"/>
                <a:cs typeface="Arial"/>
              </a:rPr>
              <a:t>we </a:t>
            </a:r>
            <a:r>
              <a:rPr sz="2800" b="1" i="1" spc="-5" dirty="0">
                <a:latin typeface="Arial"/>
                <a:cs typeface="Arial"/>
              </a:rPr>
              <a:t>are dealing </a:t>
            </a:r>
            <a:r>
              <a:rPr sz="2800" b="1" i="1" dirty="0">
                <a:latin typeface="Arial"/>
                <a:cs typeface="Arial"/>
              </a:rPr>
              <a:t>with </a:t>
            </a:r>
            <a:r>
              <a:rPr sz="2800" b="1" i="1" spc="-5" dirty="0">
                <a:latin typeface="Arial"/>
                <a:cs typeface="Arial"/>
              </a:rPr>
              <a:t>more </a:t>
            </a:r>
            <a:r>
              <a:rPr sz="2800" b="1" i="1" dirty="0">
                <a:latin typeface="Arial"/>
                <a:cs typeface="Arial"/>
              </a:rPr>
              <a:t>than </a:t>
            </a:r>
            <a:r>
              <a:rPr sz="2800" b="1" i="1" spc="-5" dirty="0">
                <a:latin typeface="Arial"/>
                <a:cs typeface="Arial"/>
              </a:rPr>
              <a:t>one </a:t>
            </a:r>
            <a:r>
              <a:rPr sz="2800" b="1" i="1" dirty="0">
                <a:latin typeface="Arial"/>
                <a:cs typeface="Arial"/>
              </a:rPr>
              <a:t> </a:t>
            </a:r>
            <a:r>
              <a:rPr sz="2800" b="1" i="1" spc="-5" dirty="0">
                <a:latin typeface="Arial"/>
                <a:cs typeface="Arial"/>
              </a:rPr>
              <a:t>sine </a:t>
            </a:r>
            <a:r>
              <a:rPr sz="2800" b="1" i="1" dirty="0">
                <a:latin typeface="Arial"/>
                <a:cs typeface="Arial"/>
              </a:rPr>
              <a:t>wave. </a:t>
            </a:r>
            <a:r>
              <a:rPr sz="2800" b="1" i="1" spc="-10" dirty="0">
                <a:latin typeface="Arial"/>
                <a:cs typeface="Arial"/>
              </a:rPr>
              <a:t>For </a:t>
            </a:r>
            <a:r>
              <a:rPr sz="2800" b="1" i="1" spc="-5" dirty="0">
                <a:latin typeface="Arial"/>
                <a:cs typeface="Arial"/>
              </a:rPr>
              <a:t>example, Figure 3.8 shows three </a:t>
            </a:r>
            <a:r>
              <a:rPr sz="2800" b="1" i="1" dirty="0">
                <a:latin typeface="Arial"/>
                <a:cs typeface="Arial"/>
              </a:rPr>
              <a:t> </a:t>
            </a:r>
            <a:r>
              <a:rPr sz="2800" b="1" i="1" spc="-5" dirty="0">
                <a:latin typeface="Arial"/>
                <a:cs typeface="Arial"/>
              </a:rPr>
              <a:t>sine</a:t>
            </a:r>
            <a:r>
              <a:rPr sz="2800" b="1" i="1" dirty="0">
                <a:latin typeface="Arial"/>
                <a:cs typeface="Arial"/>
              </a:rPr>
              <a:t> waves,</a:t>
            </a:r>
            <a:r>
              <a:rPr sz="2800" b="1" i="1" spc="5" dirty="0">
                <a:latin typeface="Arial"/>
                <a:cs typeface="Arial"/>
              </a:rPr>
              <a:t> </a:t>
            </a:r>
            <a:r>
              <a:rPr sz="2800" b="1" i="1" dirty="0">
                <a:latin typeface="Arial"/>
                <a:cs typeface="Arial"/>
              </a:rPr>
              <a:t>each</a:t>
            </a:r>
            <a:r>
              <a:rPr sz="2800" b="1" i="1" spc="5" dirty="0">
                <a:latin typeface="Arial"/>
                <a:cs typeface="Arial"/>
              </a:rPr>
              <a:t> </a:t>
            </a:r>
            <a:r>
              <a:rPr sz="2800" b="1" i="1" spc="-5" dirty="0">
                <a:latin typeface="Arial"/>
                <a:cs typeface="Arial"/>
              </a:rPr>
              <a:t>with</a:t>
            </a:r>
            <a:r>
              <a:rPr sz="2800" b="1" i="1" dirty="0">
                <a:latin typeface="Arial"/>
                <a:cs typeface="Arial"/>
              </a:rPr>
              <a:t> </a:t>
            </a:r>
            <a:r>
              <a:rPr sz="2800" b="1" i="1" spc="-10" dirty="0">
                <a:latin typeface="Arial"/>
                <a:cs typeface="Arial"/>
              </a:rPr>
              <a:t>different</a:t>
            </a:r>
            <a:r>
              <a:rPr sz="2800" b="1" i="1" spc="-5" dirty="0">
                <a:latin typeface="Arial"/>
                <a:cs typeface="Arial"/>
              </a:rPr>
              <a:t> amplitude</a:t>
            </a:r>
            <a:r>
              <a:rPr sz="2800" b="1" i="1" dirty="0">
                <a:latin typeface="Arial"/>
                <a:cs typeface="Arial"/>
              </a:rPr>
              <a:t> </a:t>
            </a:r>
            <a:r>
              <a:rPr sz="2800" b="1" i="1" spc="-5" dirty="0">
                <a:latin typeface="Arial"/>
                <a:cs typeface="Arial"/>
              </a:rPr>
              <a:t>and </a:t>
            </a:r>
            <a:r>
              <a:rPr sz="2800" b="1" i="1" spc="-765" dirty="0">
                <a:latin typeface="Arial"/>
                <a:cs typeface="Arial"/>
              </a:rPr>
              <a:t> </a:t>
            </a:r>
            <a:r>
              <a:rPr sz="2800" b="1" i="1" spc="-10" dirty="0">
                <a:latin typeface="Arial"/>
                <a:cs typeface="Arial"/>
              </a:rPr>
              <a:t>frequency.</a:t>
            </a:r>
            <a:r>
              <a:rPr sz="2800" b="1" i="1" spc="-5" dirty="0">
                <a:latin typeface="Arial"/>
                <a:cs typeface="Arial"/>
              </a:rPr>
              <a:t> All</a:t>
            </a:r>
            <a:r>
              <a:rPr sz="2800" b="1" i="1" dirty="0">
                <a:latin typeface="Arial"/>
                <a:cs typeface="Arial"/>
              </a:rPr>
              <a:t> </a:t>
            </a:r>
            <a:r>
              <a:rPr sz="2800" b="1" i="1" spc="-5" dirty="0">
                <a:latin typeface="Arial"/>
                <a:cs typeface="Arial"/>
              </a:rPr>
              <a:t>can</a:t>
            </a:r>
            <a:r>
              <a:rPr sz="2800" b="1" i="1" dirty="0">
                <a:latin typeface="Arial"/>
                <a:cs typeface="Arial"/>
              </a:rPr>
              <a:t> </a:t>
            </a:r>
            <a:r>
              <a:rPr sz="2800" b="1" i="1" spc="-5" dirty="0">
                <a:latin typeface="Arial"/>
                <a:cs typeface="Arial"/>
              </a:rPr>
              <a:t>be</a:t>
            </a:r>
            <a:r>
              <a:rPr sz="2800" b="1" i="1" dirty="0">
                <a:latin typeface="Arial"/>
                <a:cs typeface="Arial"/>
              </a:rPr>
              <a:t> </a:t>
            </a:r>
            <a:r>
              <a:rPr sz="2800" b="1" i="1" spc="-5" dirty="0">
                <a:latin typeface="Arial"/>
                <a:cs typeface="Arial"/>
              </a:rPr>
              <a:t>represented</a:t>
            </a:r>
            <a:r>
              <a:rPr sz="2800" b="1" i="1" dirty="0">
                <a:latin typeface="Arial"/>
                <a:cs typeface="Arial"/>
              </a:rPr>
              <a:t> </a:t>
            </a:r>
            <a:r>
              <a:rPr sz="2800" b="1" i="1" spc="-5" dirty="0">
                <a:latin typeface="Arial"/>
                <a:cs typeface="Arial"/>
              </a:rPr>
              <a:t>by</a:t>
            </a:r>
            <a:r>
              <a:rPr sz="2800" b="1" i="1" spc="770" dirty="0">
                <a:latin typeface="Arial"/>
                <a:cs typeface="Arial"/>
              </a:rPr>
              <a:t> </a:t>
            </a:r>
            <a:r>
              <a:rPr sz="2800" b="1" i="1" spc="-5" dirty="0">
                <a:latin typeface="Arial"/>
                <a:cs typeface="Arial"/>
              </a:rPr>
              <a:t>three </a:t>
            </a:r>
            <a:r>
              <a:rPr sz="2800" b="1" i="1" spc="-765" dirty="0">
                <a:latin typeface="Arial"/>
                <a:cs typeface="Arial"/>
              </a:rPr>
              <a:t> </a:t>
            </a:r>
            <a:r>
              <a:rPr sz="2800" b="1" i="1" spc="-5" dirty="0">
                <a:latin typeface="Arial"/>
                <a:cs typeface="Arial"/>
              </a:rPr>
              <a:t>spikes</a:t>
            </a:r>
            <a:r>
              <a:rPr sz="2800" b="1" i="1" spc="5" dirty="0">
                <a:latin typeface="Arial"/>
                <a:cs typeface="Arial"/>
              </a:rPr>
              <a:t> </a:t>
            </a:r>
            <a:r>
              <a:rPr sz="2800" b="1" i="1" spc="-5" dirty="0">
                <a:latin typeface="Arial"/>
                <a:cs typeface="Arial"/>
              </a:rPr>
              <a:t>in the</a:t>
            </a:r>
            <a:r>
              <a:rPr sz="2800" b="1" i="1" dirty="0">
                <a:latin typeface="Arial"/>
                <a:cs typeface="Arial"/>
              </a:rPr>
              <a:t> </a:t>
            </a:r>
            <a:r>
              <a:rPr sz="2800" b="1" i="1" spc="-5" dirty="0">
                <a:latin typeface="Arial"/>
                <a:cs typeface="Arial"/>
              </a:rPr>
              <a:t>frequency</a:t>
            </a:r>
            <a:r>
              <a:rPr sz="2800" b="1" i="1" spc="50" dirty="0">
                <a:latin typeface="Arial"/>
                <a:cs typeface="Arial"/>
              </a:rPr>
              <a:t> </a:t>
            </a:r>
            <a:r>
              <a:rPr sz="2800" b="1" i="1" spc="-5" dirty="0">
                <a:latin typeface="Arial"/>
                <a:cs typeface="Arial"/>
              </a:rPr>
              <a:t>domain.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2044" y="201930"/>
            <a:ext cx="15182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Ex</a:t>
            </a:r>
            <a:r>
              <a:rPr sz="3200" b="1" i="1" spc="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mple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990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403352"/>
            <a:ext cx="883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Figu</a:t>
            </a:r>
            <a:r>
              <a:rPr sz="2400" b="1" spc="-55" dirty="0">
                <a:solidFill>
                  <a:srgbClr val="3333CC"/>
                </a:solidFill>
                <a:latin typeface="Times New Roman"/>
                <a:cs typeface="Times New Roman"/>
              </a:rPr>
              <a:t>r</a:t>
            </a:r>
            <a:r>
              <a:rPr sz="24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7358" y="453644"/>
            <a:ext cx="62604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latin typeface="Times New Roman"/>
                <a:cs typeface="Times New Roman"/>
              </a:rPr>
              <a:t>The</a:t>
            </a:r>
            <a:r>
              <a:rPr sz="2000" b="1" i="1" spc="-10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Times New Roman"/>
                <a:cs typeface="Times New Roman"/>
              </a:rPr>
              <a:t>time </a:t>
            </a:r>
            <a:r>
              <a:rPr sz="2000" b="1" i="1" dirty="0">
                <a:latin typeface="Times New Roman"/>
                <a:cs typeface="Times New Roman"/>
              </a:rPr>
              <a:t>domain</a:t>
            </a:r>
            <a:r>
              <a:rPr sz="2000" b="1" i="1" spc="-5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and</a:t>
            </a:r>
            <a:r>
              <a:rPr sz="2000" b="1" i="1" spc="-1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frequency</a:t>
            </a:r>
            <a:r>
              <a:rPr sz="2000" b="1" i="1" spc="-3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domain</a:t>
            </a:r>
            <a:r>
              <a:rPr sz="2000" b="1" i="1" spc="-3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of</a:t>
            </a:r>
            <a:r>
              <a:rPr sz="2000" b="1" i="1" spc="-1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three</a:t>
            </a:r>
            <a:r>
              <a:rPr sz="2000" b="1" i="1" spc="-1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sine</a:t>
            </a:r>
            <a:r>
              <a:rPr sz="2000" b="1" i="1" spc="-3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waves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" y="6324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1981073"/>
            <a:ext cx="8583549" cy="3139038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9718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8787" y="5181600"/>
            <a:ext cx="8154034" cy="0"/>
          </a:xfrm>
          <a:custGeom>
            <a:avLst/>
            <a:gdLst/>
            <a:ahLst/>
            <a:cxnLst/>
            <a:rect l="l" t="t" r="r" b="b"/>
            <a:pathLst>
              <a:path w="8154034">
                <a:moveTo>
                  <a:pt x="0" y="0"/>
                </a:moveTo>
                <a:lnTo>
                  <a:pt x="8153463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95300" y="3063875"/>
            <a:ext cx="8077200" cy="2041525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290" rIns="0" bIns="0" rtlCol="0">
            <a:spAutoFit/>
          </a:bodyPr>
          <a:lstStyle/>
          <a:p>
            <a:pPr marL="608965" marR="600075" algn="ctr">
              <a:lnSpc>
                <a:spcPct val="100000"/>
              </a:lnSpc>
              <a:spcBef>
                <a:spcPts val="270"/>
              </a:spcBef>
            </a:pPr>
            <a:r>
              <a:rPr sz="3200" b="1" dirty="0">
                <a:latin typeface="Arial"/>
                <a:cs typeface="Arial"/>
              </a:rPr>
              <a:t>A</a:t>
            </a:r>
            <a:r>
              <a:rPr sz="3200" b="1" spc="-13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single-frequency</a:t>
            </a:r>
            <a:r>
              <a:rPr sz="3200" b="1" spc="-6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sine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wave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is</a:t>
            </a:r>
            <a:r>
              <a:rPr sz="3200" b="1" spc="-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not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useful</a:t>
            </a:r>
            <a:r>
              <a:rPr sz="3200" b="1" spc="-5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in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data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communications;</a:t>
            </a:r>
            <a:endParaRPr sz="3200">
              <a:latin typeface="Arial"/>
              <a:cs typeface="Arial"/>
            </a:endParaRPr>
          </a:p>
          <a:p>
            <a:pPr marL="147955" marR="140970" indent="1270" algn="ctr">
              <a:lnSpc>
                <a:spcPct val="100000"/>
              </a:lnSpc>
              <a:spcBef>
                <a:spcPts val="5"/>
              </a:spcBef>
            </a:pPr>
            <a:r>
              <a:rPr sz="3200" b="1" dirty="0">
                <a:latin typeface="Arial"/>
                <a:cs typeface="Arial"/>
              </a:rPr>
              <a:t>we </a:t>
            </a:r>
            <a:r>
              <a:rPr sz="3200" b="1" spc="-5" dirty="0">
                <a:latin typeface="Arial"/>
                <a:cs typeface="Arial"/>
              </a:rPr>
              <a:t>need </a:t>
            </a:r>
            <a:r>
              <a:rPr sz="3200" b="1" dirty="0">
                <a:latin typeface="Arial"/>
                <a:cs typeface="Arial"/>
              </a:rPr>
              <a:t>to </a:t>
            </a:r>
            <a:r>
              <a:rPr sz="3200" b="1" spc="-5" dirty="0">
                <a:latin typeface="Arial"/>
                <a:cs typeface="Arial"/>
              </a:rPr>
              <a:t>send </a:t>
            </a:r>
            <a:r>
              <a:rPr sz="3200" b="1" dirty="0">
                <a:latin typeface="Arial"/>
                <a:cs typeface="Arial"/>
              </a:rPr>
              <a:t>a </a:t>
            </a:r>
            <a:r>
              <a:rPr sz="3200" b="1" spc="-5" dirty="0">
                <a:latin typeface="Arial"/>
                <a:cs typeface="Arial"/>
              </a:rPr>
              <a:t>composite signal, </a:t>
            </a:r>
            <a:r>
              <a:rPr sz="3200" b="1" dirty="0">
                <a:latin typeface="Arial"/>
                <a:cs typeface="Arial"/>
              </a:rPr>
              <a:t>a 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signal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made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of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many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simple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sine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waves.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2362136"/>
            <a:ext cx="1143000" cy="56673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69442" y="2383662"/>
            <a:ext cx="715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63"/>
            <a:ext cx="8593455" cy="1052830"/>
            <a:chOff x="76200" y="63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712" y="10801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3825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82587" y="474662"/>
                  </a:lnTo>
                  <a:lnTo>
                    <a:pt x="382587" y="349186"/>
                  </a:lnTo>
                  <a:lnTo>
                    <a:pt x="382587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108013"/>
              <a:ext cx="328612" cy="4746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537" y="530288"/>
              <a:ext cx="370205" cy="474980"/>
            </a:xfrm>
            <a:custGeom>
              <a:avLst/>
              <a:gdLst/>
              <a:ahLst/>
              <a:cxnLst/>
              <a:rect l="l" t="t" r="r" b="b"/>
              <a:pathLst>
                <a:path w="370205" h="474980">
                  <a:moveTo>
                    <a:pt x="3698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69887" y="474662"/>
                  </a:lnTo>
                  <a:lnTo>
                    <a:pt x="369887" y="349186"/>
                  </a:lnTo>
                  <a:lnTo>
                    <a:pt x="36988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425" y="530288"/>
              <a:ext cx="368300" cy="4746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199"/>
              <a:ext cx="560387" cy="4222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200" y="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565086"/>
                  </a:moveTo>
                  <a:lnTo>
                    <a:pt x="0" y="565086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565086"/>
                  </a:lnTo>
                  <a:close/>
                </a:path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533336"/>
                  </a:lnTo>
                  <a:lnTo>
                    <a:pt x="31750" y="533336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912" y="533399"/>
              <a:ext cx="8226425" cy="31750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457200" y="22860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8787" y="5486400"/>
            <a:ext cx="8154034" cy="0"/>
          </a:xfrm>
          <a:custGeom>
            <a:avLst/>
            <a:gdLst/>
            <a:ahLst/>
            <a:cxnLst/>
            <a:rect l="l" t="t" r="r" b="b"/>
            <a:pathLst>
              <a:path w="8154034">
                <a:moveTo>
                  <a:pt x="0" y="0"/>
                </a:moveTo>
                <a:lnTo>
                  <a:pt x="8153463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95300" y="2378075"/>
            <a:ext cx="8077200" cy="2062480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290" rIns="0" bIns="0" rtlCol="0">
            <a:spAutoFit/>
          </a:bodyPr>
          <a:lstStyle/>
          <a:p>
            <a:pPr marL="431800" marR="424180" indent="635" algn="ctr">
              <a:lnSpc>
                <a:spcPct val="100000"/>
              </a:lnSpc>
              <a:spcBef>
                <a:spcPts val="270"/>
              </a:spcBef>
            </a:pPr>
            <a:r>
              <a:rPr sz="3200" b="1" dirty="0">
                <a:latin typeface="Arial"/>
                <a:cs typeface="Arial"/>
              </a:rPr>
              <a:t>According to </a:t>
            </a:r>
            <a:r>
              <a:rPr sz="3200" b="1" spc="-5" dirty="0">
                <a:latin typeface="Arial"/>
                <a:cs typeface="Arial"/>
              </a:rPr>
              <a:t>Fourier analysis, </a:t>
            </a:r>
            <a:r>
              <a:rPr sz="3200" b="1" dirty="0">
                <a:latin typeface="Arial"/>
                <a:cs typeface="Arial"/>
              </a:rPr>
              <a:t>any 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composite </a:t>
            </a:r>
            <a:r>
              <a:rPr sz="3200" b="1" dirty="0">
                <a:latin typeface="Arial"/>
                <a:cs typeface="Arial"/>
              </a:rPr>
              <a:t>signal is a </a:t>
            </a:r>
            <a:r>
              <a:rPr sz="3200" b="1" spc="-5" dirty="0">
                <a:latin typeface="Arial"/>
                <a:cs typeface="Arial"/>
              </a:rPr>
              <a:t>combination </a:t>
            </a:r>
            <a:r>
              <a:rPr sz="3200" b="1" dirty="0">
                <a:latin typeface="Arial"/>
                <a:cs typeface="Arial"/>
              </a:rPr>
              <a:t>of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simple </a:t>
            </a:r>
            <a:r>
              <a:rPr sz="3200" b="1" dirty="0">
                <a:latin typeface="Arial"/>
                <a:cs typeface="Arial"/>
              </a:rPr>
              <a:t>sine waves with different 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frequencies,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amplitudes,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and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phases.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7200" y="1676336"/>
            <a:ext cx="1143000" cy="566737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69442" y="1697481"/>
            <a:ext cx="715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63"/>
            <a:ext cx="8593455" cy="1052830"/>
            <a:chOff x="76200" y="63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712" y="10801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3825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82587" y="474662"/>
                  </a:lnTo>
                  <a:lnTo>
                    <a:pt x="382587" y="349186"/>
                  </a:lnTo>
                  <a:lnTo>
                    <a:pt x="382587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108013"/>
              <a:ext cx="328612" cy="4746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537" y="530288"/>
              <a:ext cx="370205" cy="474980"/>
            </a:xfrm>
            <a:custGeom>
              <a:avLst/>
              <a:gdLst/>
              <a:ahLst/>
              <a:cxnLst/>
              <a:rect l="l" t="t" r="r" b="b"/>
              <a:pathLst>
                <a:path w="370205" h="474980">
                  <a:moveTo>
                    <a:pt x="3698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69887" y="474662"/>
                  </a:lnTo>
                  <a:lnTo>
                    <a:pt x="369887" y="349186"/>
                  </a:lnTo>
                  <a:lnTo>
                    <a:pt x="36988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425" y="530288"/>
              <a:ext cx="368300" cy="4746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199"/>
              <a:ext cx="560387" cy="4222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200" y="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565086"/>
                  </a:moveTo>
                  <a:lnTo>
                    <a:pt x="0" y="565086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565086"/>
                  </a:lnTo>
                  <a:close/>
                </a:path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533336"/>
                  </a:lnTo>
                  <a:lnTo>
                    <a:pt x="31750" y="533336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912" y="533399"/>
              <a:ext cx="8226425" cy="31750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457200" y="21336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458787" y="2225611"/>
            <a:ext cx="8154034" cy="3604260"/>
            <a:chOff x="458787" y="2225611"/>
            <a:chExt cx="8154034" cy="3604260"/>
          </a:xfrm>
        </p:grpSpPr>
        <p:sp>
          <p:nvSpPr>
            <p:cNvPr id="12" name="object 12"/>
            <p:cNvSpPr/>
            <p:nvPr/>
          </p:nvSpPr>
          <p:spPr>
            <a:xfrm>
              <a:off x="458787" y="5791200"/>
              <a:ext cx="8154034" cy="0"/>
            </a:xfrm>
            <a:custGeom>
              <a:avLst/>
              <a:gdLst/>
              <a:ahLst/>
              <a:cxnLst/>
              <a:rect l="l" t="t" r="r" b="b"/>
              <a:pathLst>
                <a:path w="8154034">
                  <a:moveTo>
                    <a:pt x="0" y="0"/>
                  </a:moveTo>
                  <a:lnTo>
                    <a:pt x="8153463" y="0"/>
                  </a:lnTo>
                </a:path>
              </a:pathLst>
            </a:custGeom>
            <a:ln w="76200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5300" y="2225611"/>
              <a:ext cx="8077200" cy="3503929"/>
            </a:xfrm>
            <a:custGeom>
              <a:avLst/>
              <a:gdLst/>
              <a:ahLst/>
              <a:cxnLst/>
              <a:rect l="l" t="t" r="r" b="b"/>
              <a:pathLst>
                <a:path w="8077200" h="3503929">
                  <a:moveTo>
                    <a:pt x="8077200" y="0"/>
                  </a:moveTo>
                  <a:lnTo>
                    <a:pt x="0" y="0"/>
                  </a:lnTo>
                  <a:lnTo>
                    <a:pt x="0" y="3503676"/>
                  </a:lnTo>
                  <a:lnTo>
                    <a:pt x="8077200" y="3503676"/>
                  </a:lnTo>
                  <a:lnTo>
                    <a:pt x="8077200" y="0"/>
                  </a:lnTo>
                  <a:close/>
                </a:path>
              </a:pathLst>
            </a:custGeom>
            <a:solidFill>
              <a:srgbClr val="99F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89254" y="2247138"/>
            <a:ext cx="7688580" cy="34404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270" algn="ctr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000000"/>
                </a:solidFill>
                <a:latin typeface="Arial"/>
                <a:cs typeface="Arial"/>
              </a:rPr>
              <a:t>If the </a:t>
            </a:r>
            <a:r>
              <a:rPr sz="3200" b="1" spc="-5" dirty="0">
                <a:solidFill>
                  <a:srgbClr val="000000"/>
                </a:solidFill>
                <a:latin typeface="Arial"/>
                <a:cs typeface="Arial"/>
              </a:rPr>
              <a:t>composite </a:t>
            </a:r>
            <a:r>
              <a:rPr sz="3200" b="1" dirty="0">
                <a:solidFill>
                  <a:srgbClr val="000000"/>
                </a:solidFill>
                <a:latin typeface="Arial"/>
                <a:cs typeface="Arial"/>
              </a:rPr>
              <a:t>signal is </a:t>
            </a:r>
            <a:r>
              <a:rPr sz="3200" b="1" spc="-5" dirty="0">
                <a:solidFill>
                  <a:srgbClr val="000000"/>
                </a:solidFill>
                <a:latin typeface="Arial"/>
                <a:cs typeface="Arial"/>
              </a:rPr>
              <a:t>periodic, </a:t>
            </a:r>
            <a:r>
              <a:rPr sz="3200" b="1" dirty="0">
                <a:solidFill>
                  <a:srgbClr val="000000"/>
                </a:solidFill>
                <a:latin typeface="Arial"/>
                <a:cs typeface="Arial"/>
              </a:rPr>
              <a:t>the </a:t>
            </a:r>
            <a:r>
              <a:rPr sz="3200" b="1" spc="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0000"/>
                </a:solidFill>
                <a:latin typeface="Arial"/>
                <a:cs typeface="Arial"/>
              </a:rPr>
              <a:t>decomposition</a:t>
            </a:r>
            <a:r>
              <a:rPr sz="3200" b="1" spc="-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0000"/>
                </a:solidFill>
                <a:latin typeface="Arial"/>
                <a:cs typeface="Arial"/>
              </a:rPr>
              <a:t>gives</a:t>
            </a:r>
            <a:r>
              <a:rPr sz="3200" b="1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3200" b="1" spc="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0000"/>
                </a:solidFill>
                <a:latin typeface="Arial"/>
                <a:cs typeface="Arial"/>
              </a:rPr>
              <a:t>series</a:t>
            </a:r>
            <a:r>
              <a:rPr sz="3200" b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3200" b="1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0000"/>
                </a:solidFill>
                <a:latin typeface="Arial"/>
                <a:cs typeface="Arial"/>
              </a:rPr>
              <a:t>signals </a:t>
            </a:r>
            <a:r>
              <a:rPr sz="3200" b="1" spc="-8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0000"/>
                </a:solidFill>
                <a:latin typeface="Arial"/>
                <a:cs typeface="Arial"/>
              </a:rPr>
              <a:t>with</a:t>
            </a:r>
            <a:r>
              <a:rPr sz="3200" b="1" spc="-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0000"/>
                </a:solidFill>
                <a:latin typeface="Arial"/>
                <a:cs typeface="Arial"/>
              </a:rPr>
              <a:t>discrete</a:t>
            </a:r>
            <a:r>
              <a:rPr sz="3200" b="1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0000"/>
                </a:solidFill>
                <a:latin typeface="Arial"/>
                <a:cs typeface="Arial"/>
              </a:rPr>
              <a:t>frequencies;</a:t>
            </a:r>
            <a:endParaRPr sz="3200">
              <a:latin typeface="Arial"/>
              <a:cs typeface="Arial"/>
            </a:endParaRPr>
          </a:p>
          <a:p>
            <a:pPr marL="33655" marR="26034" indent="-1270" algn="ctr">
              <a:lnSpc>
                <a:spcPct val="100000"/>
              </a:lnSpc>
            </a:pPr>
            <a:r>
              <a:rPr sz="3200" b="1" dirty="0">
                <a:solidFill>
                  <a:srgbClr val="000000"/>
                </a:solidFill>
                <a:latin typeface="Arial"/>
                <a:cs typeface="Arial"/>
              </a:rPr>
              <a:t>if the </a:t>
            </a:r>
            <a:r>
              <a:rPr sz="3200" b="1" spc="-5" dirty="0">
                <a:solidFill>
                  <a:srgbClr val="000000"/>
                </a:solidFill>
                <a:latin typeface="Arial"/>
                <a:cs typeface="Arial"/>
              </a:rPr>
              <a:t>composite </a:t>
            </a:r>
            <a:r>
              <a:rPr sz="3200" b="1" dirty="0">
                <a:solidFill>
                  <a:srgbClr val="000000"/>
                </a:solidFill>
                <a:latin typeface="Arial"/>
                <a:cs typeface="Arial"/>
              </a:rPr>
              <a:t>signal is </a:t>
            </a:r>
            <a:r>
              <a:rPr sz="3200" b="1" spc="-5" dirty="0">
                <a:solidFill>
                  <a:srgbClr val="000000"/>
                </a:solidFill>
                <a:latin typeface="Arial"/>
                <a:cs typeface="Arial"/>
              </a:rPr>
              <a:t>nonperiodic, </a:t>
            </a:r>
            <a:r>
              <a:rPr sz="3200" b="1" dirty="0">
                <a:solidFill>
                  <a:srgbClr val="000000"/>
                </a:solidFill>
                <a:latin typeface="Arial"/>
                <a:cs typeface="Arial"/>
              </a:rPr>
              <a:t> the</a:t>
            </a:r>
            <a:r>
              <a:rPr sz="3200" b="1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0000"/>
                </a:solidFill>
                <a:latin typeface="Arial"/>
                <a:cs typeface="Arial"/>
              </a:rPr>
              <a:t>decomposition</a:t>
            </a:r>
            <a:r>
              <a:rPr sz="3200" b="1" spc="-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0000"/>
                </a:solidFill>
                <a:latin typeface="Arial"/>
                <a:cs typeface="Arial"/>
              </a:rPr>
              <a:t>gives</a:t>
            </a:r>
            <a:r>
              <a:rPr sz="3200" b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3200" b="1" spc="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0000"/>
                </a:solidFill>
                <a:latin typeface="Arial"/>
                <a:cs typeface="Arial"/>
              </a:rPr>
              <a:t>combination </a:t>
            </a:r>
            <a:r>
              <a:rPr sz="3200" b="1" spc="-8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0000"/>
                </a:solidFill>
                <a:latin typeface="Arial"/>
                <a:cs typeface="Arial"/>
              </a:rPr>
              <a:t>of </a:t>
            </a:r>
            <a:r>
              <a:rPr sz="3200" b="1" spc="-5" dirty="0">
                <a:solidFill>
                  <a:srgbClr val="000000"/>
                </a:solidFill>
                <a:latin typeface="Arial"/>
                <a:cs typeface="Arial"/>
              </a:rPr>
              <a:t>sine waves </a:t>
            </a:r>
            <a:r>
              <a:rPr sz="3200" b="1" dirty="0">
                <a:solidFill>
                  <a:srgbClr val="000000"/>
                </a:solidFill>
                <a:latin typeface="Arial"/>
                <a:cs typeface="Arial"/>
              </a:rPr>
              <a:t>with continuous </a:t>
            </a:r>
            <a:r>
              <a:rPr sz="3200" b="1" spc="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0000"/>
                </a:solidFill>
                <a:latin typeface="Arial"/>
                <a:cs typeface="Arial"/>
              </a:rPr>
              <a:t>frequencies.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7200" y="1447736"/>
            <a:ext cx="1143000" cy="566737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669442" y="1468881"/>
            <a:ext cx="715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468881"/>
            <a:ext cx="8378190" cy="2586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Figure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3.9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shows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periodic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composite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signal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with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frequency f. This type </a:t>
            </a:r>
            <a:r>
              <a:rPr sz="2800" b="1" i="1" dirty="0">
                <a:latin typeface="Times New Roman"/>
                <a:cs typeface="Times New Roman"/>
              </a:rPr>
              <a:t>of </a:t>
            </a:r>
            <a:r>
              <a:rPr sz="2800" b="1" i="1" spc="-5" dirty="0">
                <a:latin typeface="Times New Roman"/>
                <a:cs typeface="Times New Roman"/>
              </a:rPr>
              <a:t>signal is not typical </a:t>
            </a:r>
            <a:r>
              <a:rPr sz="2800" b="1" i="1" spc="-10" dirty="0">
                <a:latin typeface="Times New Roman"/>
                <a:cs typeface="Times New Roman"/>
              </a:rPr>
              <a:t>of </a:t>
            </a:r>
            <a:r>
              <a:rPr sz="2800" b="1" i="1" dirty="0">
                <a:latin typeface="Times New Roman"/>
                <a:cs typeface="Times New Roman"/>
              </a:rPr>
              <a:t>those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found in data communications. </a:t>
            </a:r>
            <a:r>
              <a:rPr sz="2800" b="1" i="1" spc="-110" dirty="0">
                <a:latin typeface="Times New Roman"/>
                <a:cs typeface="Times New Roman"/>
              </a:rPr>
              <a:t>We </a:t>
            </a:r>
            <a:r>
              <a:rPr sz="2800" b="1" i="1" spc="-5" dirty="0">
                <a:latin typeface="Times New Roman"/>
                <a:cs typeface="Times New Roman"/>
              </a:rPr>
              <a:t>can consider it </a:t>
            </a:r>
            <a:r>
              <a:rPr sz="2800" b="1" i="1" spc="-10" dirty="0">
                <a:latin typeface="Times New Roman"/>
                <a:cs typeface="Times New Roman"/>
              </a:rPr>
              <a:t>to </a:t>
            </a:r>
            <a:r>
              <a:rPr sz="2800" b="1" i="1" spc="-15" dirty="0">
                <a:latin typeface="Times New Roman"/>
                <a:cs typeface="Times New Roman"/>
              </a:rPr>
              <a:t>be 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three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alarm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systems,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each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with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different</a:t>
            </a:r>
            <a:r>
              <a:rPr sz="2800" b="1" i="1" spc="680" dirty="0">
                <a:latin typeface="Times New Roman"/>
                <a:cs typeface="Times New Roman"/>
              </a:rPr>
              <a:t> </a:t>
            </a:r>
            <a:r>
              <a:rPr sz="2800" b="1" i="1" spc="-15" dirty="0">
                <a:latin typeface="Times New Roman"/>
                <a:cs typeface="Times New Roman"/>
              </a:rPr>
              <a:t>frequency.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analysis</a:t>
            </a:r>
            <a:r>
              <a:rPr sz="2800" b="1" i="1" dirty="0">
                <a:latin typeface="Times New Roman"/>
                <a:cs typeface="Times New Roman"/>
              </a:rPr>
              <a:t> of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this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signal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can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give</a:t>
            </a:r>
            <a:r>
              <a:rPr sz="2800" b="1" i="1" dirty="0">
                <a:latin typeface="Times New Roman"/>
                <a:cs typeface="Times New Roman"/>
              </a:rPr>
              <a:t> us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</a:t>
            </a:r>
            <a:r>
              <a:rPr sz="2800" b="1" i="1" dirty="0">
                <a:latin typeface="Times New Roman"/>
                <a:cs typeface="Times New Roman"/>
              </a:rPr>
              <a:t> good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understanding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of</a:t>
            </a:r>
            <a:r>
              <a:rPr sz="2800" b="1" i="1" spc="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how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to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decompose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signals.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2044" y="201930"/>
            <a:ext cx="15182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Ex</a:t>
            </a:r>
            <a:r>
              <a:rPr sz="3200" b="1" i="1" spc="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mple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228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10668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479501"/>
            <a:ext cx="39027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19810" algn="l"/>
              </a:tabLst>
            </a:pPr>
            <a:r>
              <a:rPr sz="2400" b="1" dirty="0">
                <a:solidFill>
                  <a:srgbClr val="3333CC"/>
                </a:solidFill>
                <a:latin typeface="Times New Roman"/>
                <a:cs typeface="Times New Roman"/>
              </a:rPr>
              <a:t>Figu</a:t>
            </a:r>
            <a:r>
              <a:rPr sz="2400" b="1" spc="-55" dirty="0">
                <a:solidFill>
                  <a:srgbClr val="3333CC"/>
                </a:solidFill>
                <a:latin typeface="Times New Roman"/>
                <a:cs typeface="Times New Roman"/>
              </a:rPr>
              <a:t>r</a:t>
            </a:r>
            <a:r>
              <a:rPr sz="2400" b="1" dirty="0">
                <a:solidFill>
                  <a:srgbClr val="3333CC"/>
                </a:solidFill>
                <a:latin typeface="Times New Roman"/>
                <a:cs typeface="Times New Roman"/>
              </a:rPr>
              <a:t>e	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000" b="1" i="1" spc="-1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sz="2000" b="1" i="1" spc="5" dirty="0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mposi</a:t>
            </a:r>
            <a:r>
              <a:rPr sz="2000" b="1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sz="2000" b="1" i="1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perio</a:t>
            </a:r>
            <a:r>
              <a:rPr sz="2000" b="1" i="1" spc="10" dirty="0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ic</a:t>
            </a:r>
            <a:r>
              <a:rPr sz="2000" b="1" i="1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sign</a:t>
            </a:r>
            <a:r>
              <a:rPr sz="2000" b="1" i="1" spc="5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3862" y="1981073"/>
            <a:ext cx="8479761" cy="3075051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762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990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174752"/>
            <a:ext cx="883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Figu</a:t>
            </a:r>
            <a:r>
              <a:rPr sz="2400" b="1" spc="-55" dirty="0">
                <a:solidFill>
                  <a:srgbClr val="3333CC"/>
                </a:solidFill>
                <a:latin typeface="Times New Roman"/>
                <a:cs typeface="Times New Roman"/>
              </a:rPr>
              <a:t>r</a:t>
            </a:r>
            <a:r>
              <a:rPr sz="24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7358" y="225044"/>
            <a:ext cx="6397625" cy="648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latin typeface="Times New Roman"/>
                <a:cs typeface="Times New Roman"/>
              </a:rPr>
              <a:t>Decomposition</a:t>
            </a:r>
            <a:r>
              <a:rPr sz="2000" b="1" i="1" spc="-5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of</a:t>
            </a:r>
            <a:r>
              <a:rPr sz="2000" b="1" i="1" spc="-1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a composite</a:t>
            </a:r>
            <a:r>
              <a:rPr sz="2000" b="1" i="1" spc="-4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periodic</a:t>
            </a:r>
            <a:r>
              <a:rPr sz="2000" b="1" i="1" spc="-4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signal</a:t>
            </a:r>
            <a:r>
              <a:rPr sz="2000" b="1" i="1" spc="-4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in</a:t>
            </a:r>
            <a:r>
              <a:rPr sz="2000" b="1" i="1" spc="-2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the</a:t>
            </a:r>
            <a:r>
              <a:rPr sz="2000" b="1" i="1" spc="-15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Times New Roman"/>
                <a:cs typeface="Times New Roman"/>
              </a:rPr>
              <a:t>time</a:t>
            </a:r>
            <a:r>
              <a:rPr sz="2000" b="1" i="1" spc="-1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and</a:t>
            </a:r>
            <a:endParaRPr sz="2000">
              <a:latin typeface="Times New Roman"/>
              <a:cs typeface="Times New Roman"/>
            </a:endParaRPr>
          </a:p>
          <a:p>
            <a:pPr marL="57785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latin typeface="Times New Roman"/>
                <a:cs typeface="Times New Roman"/>
              </a:rPr>
              <a:t>frequency</a:t>
            </a:r>
            <a:r>
              <a:rPr sz="2000" b="1" i="1" spc="-5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domains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" y="6324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800" y="1476375"/>
            <a:ext cx="7340600" cy="4690427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468881"/>
            <a:ext cx="8378825" cy="2586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Figure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40" dirty="0">
                <a:latin typeface="Times New Roman"/>
                <a:cs typeface="Times New Roman"/>
              </a:rPr>
              <a:t>3.11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shows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nonperiodic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composite</a:t>
            </a:r>
            <a:r>
              <a:rPr sz="2800" b="1" i="1" spc="69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signal.</a:t>
            </a:r>
            <a:r>
              <a:rPr sz="2800" b="1" i="1" spc="69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It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can </a:t>
            </a:r>
            <a:r>
              <a:rPr sz="2800" b="1" i="1" dirty="0">
                <a:latin typeface="Times New Roman"/>
                <a:cs typeface="Times New Roman"/>
              </a:rPr>
              <a:t>be </a:t>
            </a:r>
            <a:r>
              <a:rPr sz="2800" b="1" i="1" spc="-5" dirty="0">
                <a:latin typeface="Times New Roman"/>
                <a:cs typeface="Times New Roman"/>
              </a:rPr>
              <a:t>the </a:t>
            </a:r>
            <a:r>
              <a:rPr sz="2800" b="1" i="1" dirty="0">
                <a:latin typeface="Times New Roman"/>
                <a:cs typeface="Times New Roman"/>
              </a:rPr>
              <a:t>signal </a:t>
            </a:r>
            <a:r>
              <a:rPr sz="2800" b="1" i="1" spc="-5" dirty="0">
                <a:latin typeface="Times New Roman"/>
                <a:cs typeface="Times New Roman"/>
              </a:rPr>
              <a:t>created </a:t>
            </a:r>
            <a:r>
              <a:rPr sz="2800" b="1" i="1" dirty="0">
                <a:latin typeface="Times New Roman"/>
                <a:cs typeface="Times New Roman"/>
              </a:rPr>
              <a:t>by </a:t>
            </a:r>
            <a:r>
              <a:rPr sz="2800" b="1" i="1" spc="-5" dirty="0">
                <a:latin typeface="Times New Roman"/>
                <a:cs typeface="Times New Roman"/>
              </a:rPr>
              <a:t>a microphone </a:t>
            </a:r>
            <a:r>
              <a:rPr sz="2800" b="1" i="1" dirty="0">
                <a:latin typeface="Times New Roman"/>
                <a:cs typeface="Times New Roman"/>
              </a:rPr>
              <a:t>or </a:t>
            </a:r>
            <a:r>
              <a:rPr sz="2800" b="1" i="1" spc="-5" dirty="0">
                <a:latin typeface="Times New Roman"/>
                <a:cs typeface="Times New Roman"/>
              </a:rPr>
              <a:t>a telephone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set when a word </a:t>
            </a:r>
            <a:r>
              <a:rPr sz="2800" b="1" i="1" dirty="0">
                <a:latin typeface="Times New Roman"/>
                <a:cs typeface="Times New Roman"/>
              </a:rPr>
              <a:t>or </a:t>
            </a:r>
            <a:r>
              <a:rPr sz="2800" b="1" i="1" spc="-5" dirty="0">
                <a:latin typeface="Times New Roman"/>
                <a:cs typeface="Times New Roman"/>
              </a:rPr>
              <a:t>two is </a:t>
            </a:r>
            <a:r>
              <a:rPr sz="2800" b="1" i="1" dirty="0">
                <a:latin typeface="Times New Roman"/>
                <a:cs typeface="Times New Roman"/>
              </a:rPr>
              <a:t>pronounced. </a:t>
            </a:r>
            <a:r>
              <a:rPr sz="2800" b="1" i="1" spc="-5" dirty="0">
                <a:latin typeface="Times New Roman"/>
                <a:cs typeface="Times New Roman"/>
              </a:rPr>
              <a:t>In this case, the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composite</a:t>
            </a:r>
            <a:r>
              <a:rPr sz="2800" b="1" i="1" dirty="0">
                <a:latin typeface="Times New Roman"/>
                <a:cs typeface="Times New Roman"/>
              </a:rPr>
              <a:t> signal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cannot</a:t>
            </a:r>
            <a:r>
              <a:rPr sz="2800" b="1" i="1" dirty="0">
                <a:latin typeface="Times New Roman"/>
                <a:cs typeface="Times New Roman"/>
              </a:rPr>
              <a:t> be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periodic,</a:t>
            </a:r>
            <a:r>
              <a:rPr sz="2800" b="1" i="1" spc="69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because</a:t>
            </a:r>
            <a:r>
              <a:rPr sz="2800" b="1" i="1" spc="69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that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implies </a:t>
            </a:r>
            <a:r>
              <a:rPr sz="2800" b="1" i="1" dirty="0">
                <a:latin typeface="Times New Roman"/>
                <a:cs typeface="Times New Roman"/>
              </a:rPr>
              <a:t>that </a:t>
            </a:r>
            <a:r>
              <a:rPr sz="2800" b="1" i="1" spc="-5" dirty="0">
                <a:latin typeface="Times New Roman"/>
                <a:cs typeface="Times New Roman"/>
              </a:rPr>
              <a:t>we are repeating the same word </a:t>
            </a:r>
            <a:r>
              <a:rPr sz="2800" b="1" i="1" dirty="0">
                <a:latin typeface="Times New Roman"/>
                <a:cs typeface="Times New Roman"/>
              </a:rPr>
              <a:t>or </a:t>
            </a:r>
            <a:r>
              <a:rPr sz="2800" b="1" i="1" spc="-5" dirty="0">
                <a:latin typeface="Times New Roman"/>
                <a:cs typeface="Times New Roman"/>
              </a:rPr>
              <a:t>words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with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exactly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 same tone.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2044" y="201930"/>
            <a:ext cx="15182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Ex</a:t>
            </a:r>
            <a:r>
              <a:rPr sz="3200" b="1" i="1" spc="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mple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63"/>
            <a:ext cx="8593455" cy="1052830"/>
            <a:chOff x="76200" y="63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712" y="10801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3825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82587" y="474662"/>
                  </a:lnTo>
                  <a:lnTo>
                    <a:pt x="382587" y="349186"/>
                  </a:lnTo>
                  <a:lnTo>
                    <a:pt x="382587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108013"/>
              <a:ext cx="328612" cy="4746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537" y="530288"/>
              <a:ext cx="370205" cy="474980"/>
            </a:xfrm>
            <a:custGeom>
              <a:avLst/>
              <a:gdLst/>
              <a:ahLst/>
              <a:cxnLst/>
              <a:rect l="l" t="t" r="r" b="b"/>
              <a:pathLst>
                <a:path w="370205" h="474980">
                  <a:moveTo>
                    <a:pt x="3698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69887" y="474662"/>
                  </a:lnTo>
                  <a:lnTo>
                    <a:pt x="369887" y="349186"/>
                  </a:lnTo>
                  <a:lnTo>
                    <a:pt x="36988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425" y="530288"/>
              <a:ext cx="368300" cy="4746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199"/>
              <a:ext cx="560387" cy="4222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200" y="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565086"/>
                  </a:moveTo>
                  <a:lnTo>
                    <a:pt x="0" y="565086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565086"/>
                  </a:lnTo>
                  <a:close/>
                </a:path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533336"/>
                  </a:lnTo>
                  <a:lnTo>
                    <a:pt x="31750" y="533336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912" y="533399"/>
              <a:ext cx="8226425" cy="31750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457200" y="2548001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7200" y="52578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7200" y="1904936"/>
            <a:ext cx="1143000" cy="566737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69442" y="1926081"/>
            <a:ext cx="715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95300" y="2624201"/>
            <a:ext cx="8077200" cy="2529205"/>
          </a:xfrm>
          <a:custGeom>
            <a:avLst/>
            <a:gdLst/>
            <a:ahLst/>
            <a:cxnLst/>
            <a:rect l="l" t="t" r="r" b="b"/>
            <a:pathLst>
              <a:path w="8077200" h="2529204">
                <a:moveTo>
                  <a:pt x="8077200" y="0"/>
                </a:moveTo>
                <a:lnTo>
                  <a:pt x="0" y="0"/>
                </a:lnTo>
                <a:lnTo>
                  <a:pt x="0" y="2528824"/>
                </a:lnTo>
                <a:lnTo>
                  <a:pt x="8077200" y="2528824"/>
                </a:lnTo>
                <a:lnTo>
                  <a:pt x="8077200" y="0"/>
                </a:lnTo>
                <a:close/>
              </a:path>
            </a:pathLst>
          </a:custGeom>
          <a:solidFill>
            <a:srgbClr val="99FF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/>
              <a:t>Data</a:t>
            </a:r>
            <a:r>
              <a:rPr spc="-40" dirty="0"/>
              <a:t> </a:t>
            </a:r>
            <a:r>
              <a:rPr spc="-5" dirty="0"/>
              <a:t>can</a:t>
            </a:r>
            <a:r>
              <a:rPr spc="-15" dirty="0"/>
              <a:t> </a:t>
            </a:r>
            <a:r>
              <a:rPr dirty="0"/>
              <a:t>be</a:t>
            </a:r>
            <a:r>
              <a:rPr spc="-10" dirty="0"/>
              <a:t> </a:t>
            </a:r>
            <a:r>
              <a:rPr spc="-5" dirty="0"/>
              <a:t>analog</a:t>
            </a:r>
            <a:r>
              <a:rPr spc="-35" dirty="0"/>
              <a:t> </a:t>
            </a:r>
            <a:r>
              <a:rPr dirty="0"/>
              <a:t>or </a:t>
            </a:r>
            <a:r>
              <a:rPr spc="-5" dirty="0"/>
              <a:t>digital.</a:t>
            </a:r>
          </a:p>
          <a:p>
            <a:pPr marL="12065" marR="5080" algn="ctr">
              <a:lnSpc>
                <a:spcPct val="100000"/>
              </a:lnSpc>
            </a:pPr>
            <a:r>
              <a:rPr dirty="0"/>
              <a:t>Analog</a:t>
            </a:r>
            <a:r>
              <a:rPr spc="-60" dirty="0"/>
              <a:t> </a:t>
            </a:r>
            <a:r>
              <a:rPr dirty="0"/>
              <a:t>data</a:t>
            </a:r>
            <a:r>
              <a:rPr spc="-35" dirty="0"/>
              <a:t> </a:t>
            </a:r>
            <a:r>
              <a:rPr dirty="0"/>
              <a:t>are</a:t>
            </a:r>
            <a:r>
              <a:rPr spc="-25" dirty="0"/>
              <a:t> </a:t>
            </a:r>
            <a:r>
              <a:rPr dirty="0"/>
              <a:t>continuous</a:t>
            </a:r>
            <a:r>
              <a:rPr spc="-80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spc="-5" dirty="0"/>
              <a:t>take </a:t>
            </a:r>
            <a:r>
              <a:rPr spc="-875" dirty="0"/>
              <a:t> </a:t>
            </a:r>
            <a:r>
              <a:rPr spc="-5" dirty="0"/>
              <a:t>continuous</a:t>
            </a:r>
            <a:r>
              <a:rPr spc="-65" dirty="0"/>
              <a:t> </a:t>
            </a:r>
            <a:r>
              <a:rPr spc="-5" dirty="0"/>
              <a:t>values.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3525" marR="5080" indent="-1521460">
              <a:lnSpc>
                <a:spcPct val="100000"/>
              </a:lnSpc>
              <a:spcBef>
                <a:spcPts val="100"/>
              </a:spcBef>
            </a:pPr>
            <a:r>
              <a:rPr dirty="0"/>
              <a:t>Digital</a:t>
            </a:r>
            <a:r>
              <a:rPr spc="-55" dirty="0"/>
              <a:t> </a:t>
            </a:r>
            <a:r>
              <a:rPr dirty="0"/>
              <a:t>data</a:t>
            </a:r>
            <a:r>
              <a:rPr spc="-30" dirty="0"/>
              <a:t> </a:t>
            </a:r>
            <a:r>
              <a:rPr spc="-5" dirty="0"/>
              <a:t>have</a:t>
            </a:r>
            <a:r>
              <a:rPr dirty="0"/>
              <a:t> </a:t>
            </a:r>
            <a:r>
              <a:rPr spc="-5" dirty="0"/>
              <a:t>discrete</a:t>
            </a:r>
            <a:r>
              <a:rPr spc="-35" dirty="0"/>
              <a:t> </a:t>
            </a:r>
            <a:r>
              <a:rPr spc="-5" dirty="0"/>
              <a:t>states</a:t>
            </a:r>
            <a:r>
              <a:rPr spc="-25" dirty="0"/>
              <a:t> </a:t>
            </a:r>
            <a:r>
              <a:rPr dirty="0"/>
              <a:t>and </a:t>
            </a:r>
            <a:r>
              <a:rPr spc="-875" dirty="0"/>
              <a:t> </a:t>
            </a:r>
            <a:r>
              <a:rPr spc="-5" dirty="0"/>
              <a:t>take</a:t>
            </a:r>
            <a:r>
              <a:rPr spc="-40" dirty="0"/>
              <a:t> </a:t>
            </a:r>
            <a:r>
              <a:rPr spc="-5" dirty="0"/>
              <a:t>discrete</a:t>
            </a:r>
            <a:r>
              <a:rPr spc="-25" dirty="0"/>
              <a:t> </a:t>
            </a:r>
            <a:r>
              <a:rPr spc="-5" dirty="0"/>
              <a:t>values.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533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1371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784605"/>
            <a:ext cx="69545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19810" algn="l"/>
              </a:tabLst>
            </a:pPr>
            <a:r>
              <a:rPr sz="24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Figure	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sz="2000" b="1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time 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sz="2000" b="1" i="1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frequency</a:t>
            </a:r>
            <a:r>
              <a:rPr sz="2000" b="1" i="1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domains</a:t>
            </a:r>
            <a:r>
              <a:rPr sz="2000" b="1" i="1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sz="2000" b="1" i="1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000" b="1" i="1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nonperiodic</a:t>
            </a:r>
            <a:r>
              <a:rPr sz="2000" b="1" i="1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signal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7512" y="2325751"/>
            <a:ext cx="8345424" cy="2607458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5908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8787" y="4800600"/>
            <a:ext cx="8154034" cy="0"/>
          </a:xfrm>
          <a:custGeom>
            <a:avLst/>
            <a:gdLst/>
            <a:ahLst/>
            <a:cxnLst/>
            <a:rect l="l" t="t" r="r" b="b"/>
            <a:pathLst>
              <a:path w="8154034">
                <a:moveTo>
                  <a:pt x="0" y="0"/>
                </a:moveTo>
                <a:lnTo>
                  <a:pt x="8153463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95300" y="2682875"/>
            <a:ext cx="8077200" cy="2041525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290" rIns="0" bIns="0" rtlCol="0">
            <a:spAutoFit/>
          </a:bodyPr>
          <a:lstStyle/>
          <a:p>
            <a:pPr marL="253365" marR="244475" algn="ctr">
              <a:lnSpc>
                <a:spcPct val="100000"/>
              </a:lnSpc>
              <a:spcBef>
                <a:spcPts val="270"/>
              </a:spcBef>
            </a:pP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bandwidth</a:t>
            </a:r>
            <a:r>
              <a:rPr sz="3200" b="1" spc="-6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of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composite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signal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is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difference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between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</a:t>
            </a:r>
            <a:endParaRPr sz="3200">
              <a:latin typeface="Arial"/>
              <a:cs typeface="Arial"/>
            </a:endParaRPr>
          </a:p>
          <a:p>
            <a:pPr marL="657225" marR="648970" algn="ctr">
              <a:lnSpc>
                <a:spcPct val="100000"/>
              </a:lnSpc>
              <a:spcBef>
                <a:spcPts val="5"/>
              </a:spcBef>
            </a:pPr>
            <a:r>
              <a:rPr sz="3200" b="1" spc="-5" dirty="0">
                <a:latin typeface="Arial"/>
                <a:cs typeface="Arial"/>
              </a:rPr>
              <a:t>highest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and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lowest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frequencies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contained</a:t>
            </a:r>
            <a:r>
              <a:rPr sz="3200" b="1" spc="-5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in </a:t>
            </a:r>
            <a:r>
              <a:rPr sz="3200" b="1" spc="-5" dirty="0">
                <a:latin typeface="Arial"/>
                <a:cs typeface="Arial"/>
              </a:rPr>
              <a:t>that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signal.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981136"/>
            <a:ext cx="1143000" cy="56673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69442" y="2002358"/>
            <a:ext cx="7162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762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327152"/>
            <a:ext cx="883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Figu</a:t>
            </a:r>
            <a:r>
              <a:rPr sz="2400" b="1" spc="-55" dirty="0">
                <a:solidFill>
                  <a:srgbClr val="3333CC"/>
                </a:solidFill>
                <a:latin typeface="Times New Roman"/>
                <a:cs typeface="Times New Roman"/>
              </a:rPr>
              <a:t>r</a:t>
            </a:r>
            <a:r>
              <a:rPr sz="24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7358" y="377444"/>
            <a:ext cx="64617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latin typeface="Times New Roman"/>
                <a:cs typeface="Times New Roman"/>
              </a:rPr>
              <a:t>The</a:t>
            </a:r>
            <a:r>
              <a:rPr sz="2000" b="1" i="1" spc="-1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bandwidth</a:t>
            </a:r>
            <a:r>
              <a:rPr sz="2000" b="1" i="1" spc="-2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of</a:t>
            </a:r>
            <a:r>
              <a:rPr sz="2000" b="1" i="1" spc="-1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periodic</a:t>
            </a:r>
            <a:r>
              <a:rPr sz="2000" b="1" i="1" spc="-4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and</a:t>
            </a:r>
            <a:r>
              <a:rPr sz="2000" b="1" i="1" spc="-1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nonperiodic</a:t>
            </a:r>
            <a:r>
              <a:rPr sz="2000" b="1" i="1" spc="-4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composite</a:t>
            </a:r>
            <a:r>
              <a:rPr sz="2000" b="1" i="1" spc="-4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signals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1150" y="1090675"/>
            <a:ext cx="6115050" cy="4996329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1940" y="1316481"/>
            <a:ext cx="8428355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  <a:tabLst>
                <a:tab pos="435609" algn="l"/>
                <a:tab pos="501015" algn="l"/>
                <a:tab pos="753745" algn="l"/>
                <a:tab pos="1063625" algn="l"/>
                <a:tab pos="2078355" algn="l"/>
                <a:tab pos="3009900" algn="l"/>
                <a:tab pos="3107690" algn="l"/>
                <a:tab pos="3485515" algn="l"/>
                <a:tab pos="4044950" algn="l"/>
                <a:tab pos="4724400" algn="l"/>
                <a:tab pos="5403215" algn="l"/>
                <a:tab pos="6115050" algn="l"/>
                <a:tab pos="6383020" algn="l"/>
                <a:tab pos="6786880" algn="l"/>
                <a:tab pos="7521575" algn="l"/>
                <a:tab pos="8014334" algn="l"/>
              </a:tabLst>
            </a:pPr>
            <a:r>
              <a:rPr sz="2800" b="1" i="1" spc="-5" dirty="0">
                <a:latin typeface="Times New Roman"/>
                <a:cs typeface="Times New Roman"/>
              </a:rPr>
              <a:t>If	a	period</a:t>
            </a:r>
            <a:r>
              <a:rPr sz="2800" b="1" i="1" dirty="0">
                <a:latin typeface="Times New Roman"/>
                <a:cs typeface="Times New Roman"/>
              </a:rPr>
              <a:t>i</a:t>
            </a:r>
            <a:r>
              <a:rPr sz="2800" b="1" i="1" spc="-5" dirty="0">
                <a:latin typeface="Times New Roman"/>
                <a:cs typeface="Times New Roman"/>
              </a:rPr>
              <a:t>c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si</a:t>
            </a:r>
            <a:r>
              <a:rPr sz="2800" b="1" i="1" spc="5" dirty="0">
                <a:latin typeface="Times New Roman"/>
                <a:cs typeface="Times New Roman"/>
              </a:rPr>
              <a:t>g</a:t>
            </a:r>
            <a:r>
              <a:rPr sz="2800" b="1" i="1" spc="-5" dirty="0">
                <a:latin typeface="Times New Roman"/>
                <a:cs typeface="Times New Roman"/>
              </a:rPr>
              <a:t>nal</a:t>
            </a:r>
            <a:r>
              <a:rPr sz="2800" b="1" i="1" dirty="0">
                <a:latin typeface="Times New Roman"/>
                <a:cs typeface="Times New Roman"/>
              </a:rPr>
              <a:t>		</a:t>
            </a:r>
            <a:r>
              <a:rPr sz="2800" b="1" i="1" spc="-5" dirty="0">
                <a:latin typeface="Times New Roman"/>
                <a:cs typeface="Times New Roman"/>
              </a:rPr>
              <a:t>is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decomp</a:t>
            </a:r>
            <a:r>
              <a:rPr sz="2800" b="1" i="1" dirty="0">
                <a:latin typeface="Times New Roman"/>
                <a:cs typeface="Times New Roman"/>
              </a:rPr>
              <a:t>o</a:t>
            </a:r>
            <a:r>
              <a:rPr sz="2800" b="1" i="1" spc="-5" dirty="0">
                <a:latin typeface="Times New Roman"/>
                <a:cs typeface="Times New Roman"/>
              </a:rPr>
              <a:t>sed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into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five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si</a:t>
            </a:r>
            <a:r>
              <a:rPr sz="2800" b="1" i="1" dirty="0">
                <a:latin typeface="Times New Roman"/>
                <a:cs typeface="Times New Roman"/>
              </a:rPr>
              <a:t>n</a:t>
            </a:r>
            <a:r>
              <a:rPr sz="2800" b="1" i="1" spc="-5" dirty="0">
                <a:latin typeface="Times New Roman"/>
                <a:cs typeface="Times New Roman"/>
              </a:rPr>
              <a:t>e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wav</a:t>
            </a:r>
            <a:r>
              <a:rPr sz="2800" b="1" i="1" spc="-15" dirty="0">
                <a:latin typeface="Times New Roman"/>
                <a:cs typeface="Times New Roman"/>
              </a:rPr>
              <a:t>e</a:t>
            </a:r>
            <a:r>
              <a:rPr sz="2800" b="1" i="1" spc="-5" dirty="0">
                <a:latin typeface="Times New Roman"/>
                <a:cs typeface="Times New Roman"/>
              </a:rPr>
              <a:t>s  with</a:t>
            </a:r>
            <a:r>
              <a:rPr sz="2800" b="1" i="1" spc="3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frequencies</a:t>
            </a:r>
            <a:r>
              <a:rPr sz="2800" b="1" i="1" spc="4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</a:t>
            </a:r>
            <a:r>
              <a:rPr sz="2800" b="1" i="1" spc="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100,</a:t>
            </a:r>
            <a:r>
              <a:rPr sz="2800" b="1" i="1" spc="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300,</a:t>
            </a:r>
            <a:r>
              <a:rPr sz="2800" b="1" i="1" spc="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500,</a:t>
            </a:r>
            <a:r>
              <a:rPr sz="2800" b="1" i="1" spc="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700,</a:t>
            </a:r>
            <a:r>
              <a:rPr sz="2800" b="1" i="1" spc="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and</a:t>
            </a:r>
            <a:r>
              <a:rPr sz="2800" b="1" i="1" spc="4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900</a:t>
            </a:r>
            <a:r>
              <a:rPr sz="2800" b="1" i="1" spc="40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Hz,</a:t>
            </a:r>
            <a:r>
              <a:rPr sz="2800" b="1" i="1" spc="3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what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</a:t>
            </a:r>
            <a:r>
              <a:rPr sz="2800" b="1" i="1" dirty="0">
                <a:latin typeface="Times New Roman"/>
                <a:cs typeface="Times New Roman"/>
              </a:rPr>
              <a:t>		</a:t>
            </a:r>
            <a:r>
              <a:rPr sz="2800" b="1" i="1" spc="-5" dirty="0">
                <a:latin typeface="Times New Roman"/>
                <a:cs typeface="Times New Roman"/>
              </a:rPr>
              <a:t>its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bandwid</a:t>
            </a:r>
            <a:r>
              <a:rPr sz="2800" b="1" i="1" dirty="0">
                <a:latin typeface="Times New Roman"/>
                <a:cs typeface="Times New Roman"/>
              </a:rPr>
              <a:t>t</a:t>
            </a:r>
            <a:r>
              <a:rPr sz="2800" b="1" i="1" spc="-5" dirty="0">
                <a:latin typeface="Times New Roman"/>
                <a:cs typeface="Times New Roman"/>
              </a:rPr>
              <a:t>h?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Draw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spectrum,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as</a:t>
            </a:r>
            <a:r>
              <a:rPr sz="2800" b="1" i="1" dirty="0">
                <a:latin typeface="Times New Roman"/>
                <a:cs typeface="Times New Roman"/>
              </a:rPr>
              <a:t>s</a:t>
            </a:r>
            <a:r>
              <a:rPr sz="2800" b="1" i="1" spc="-5" dirty="0">
                <a:latin typeface="Times New Roman"/>
                <a:cs typeface="Times New Roman"/>
              </a:rPr>
              <a:t>uming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all  components have</a:t>
            </a:r>
            <a:r>
              <a:rPr sz="2800" b="1" i="1" spc="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</a:t>
            </a:r>
            <a:r>
              <a:rPr sz="2800" b="1" i="1" spc="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maximum</a:t>
            </a:r>
            <a:r>
              <a:rPr sz="2800" b="1" i="1" spc="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amplitude </a:t>
            </a:r>
            <a:r>
              <a:rPr sz="2800" b="1" i="1" dirty="0">
                <a:latin typeface="Times New Roman"/>
                <a:cs typeface="Times New Roman"/>
              </a:rPr>
              <a:t>of</a:t>
            </a:r>
            <a:r>
              <a:rPr sz="2800" b="1" i="1" spc="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10</a:t>
            </a:r>
            <a:r>
              <a:rPr sz="2800" b="1" i="1" spc="10" dirty="0">
                <a:latin typeface="Times New Roman"/>
                <a:cs typeface="Times New Roman"/>
              </a:rPr>
              <a:t> </a:t>
            </a:r>
            <a:r>
              <a:rPr sz="2800" b="1" i="1" spc="-185" dirty="0">
                <a:latin typeface="Times New Roman"/>
                <a:cs typeface="Times New Roman"/>
              </a:rPr>
              <a:t>V. </a:t>
            </a:r>
            <a:r>
              <a:rPr sz="2800" b="1" i="1" spc="-180" dirty="0"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38100" marR="34290">
              <a:lnSpc>
                <a:spcPct val="100000"/>
              </a:lnSpc>
              <a:tabLst>
                <a:tab pos="1017905" algn="l"/>
                <a:tab pos="5233670" algn="l"/>
              </a:tabLst>
            </a:pPr>
            <a:r>
              <a:rPr sz="2800" b="1" i="1" spc="-10" dirty="0">
                <a:latin typeface="Times New Roman"/>
                <a:cs typeface="Times New Roman"/>
              </a:rPr>
              <a:t>Let</a:t>
            </a:r>
            <a:r>
              <a:rPr sz="2800" b="1" i="1" spc="315" dirty="0">
                <a:latin typeface="Times New Roman"/>
                <a:cs typeface="Times New Roman"/>
              </a:rPr>
              <a:t> </a:t>
            </a:r>
            <a:r>
              <a:rPr sz="2800" b="1" i="1" spc="5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775" b="1" i="1" spc="7" baseline="-12012" dirty="0">
                <a:solidFill>
                  <a:srgbClr val="FF0000"/>
                </a:solidFill>
                <a:latin typeface="Times New Roman"/>
                <a:cs typeface="Times New Roman"/>
              </a:rPr>
              <a:t>h	</a:t>
            </a:r>
            <a:r>
              <a:rPr sz="2800" b="1" i="1" dirty="0">
                <a:latin typeface="Times New Roman"/>
                <a:cs typeface="Times New Roman"/>
              </a:rPr>
              <a:t>be</a:t>
            </a:r>
            <a:r>
              <a:rPr sz="2800" b="1" i="1" spc="3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32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highest</a:t>
            </a:r>
            <a:r>
              <a:rPr sz="2800" b="1" i="1" spc="325" dirty="0">
                <a:latin typeface="Times New Roman"/>
                <a:cs typeface="Times New Roman"/>
              </a:rPr>
              <a:t> </a:t>
            </a:r>
            <a:r>
              <a:rPr sz="2800" b="1" i="1" spc="-15" dirty="0">
                <a:latin typeface="Times New Roman"/>
                <a:cs typeface="Times New Roman"/>
              </a:rPr>
              <a:t>frequency,</a:t>
            </a:r>
            <a:r>
              <a:rPr sz="2800" b="1" i="1" spc="3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775" b="1" i="1" baseline="-12012" dirty="0">
                <a:solidFill>
                  <a:srgbClr val="FF0000"/>
                </a:solidFill>
                <a:latin typeface="Times New Roman"/>
                <a:cs typeface="Times New Roman"/>
              </a:rPr>
              <a:t>l	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27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lowest</a:t>
            </a:r>
            <a:r>
              <a:rPr sz="2800" b="1" i="1" spc="280" dirty="0">
                <a:latin typeface="Times New Roman"/>
                <a:cs typeface="Times New Roman"/>
              </a:rPr>
              <a:t> </a:t>
            </a:r>
            <a:r>
              <a:rPr sz="2800" b="1" i="1" spc="-15" dirty="0">
                <a:latin typeface="Times New Roman"/>
                <a:cs typeface="Times New Roman"/>
              </a:rPr>
              <a:t>frequency,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and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28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bandwidth.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2044" y="201930"/>
            <a:ext cx="15182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Ex</a:t>
            </a:r>
            <a:r>
              <a:rPr sz="3200" b="1" i="1" spc="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mple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92451" y="4635436"/>
            <a:ext cx="3957954" cy="573405"/>
            <a:chOff x="2592451" y="4635436"/>
            <a:chExt cx="3957954" cy="57340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49601" y="4692725"/>
              <a:ext cx="3834509" cy="45877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621026" y="4664011"/>
              <a:ext cx="3900804" cy="516255"/>
            </a:xfrm>
            <a:custGeom>
              <a:avLst/>
              <a:gdLst/>
              <a:ahLst/>
              <a:cxnLst/>
              <a:rect l="l" t="t" r="r" b="b"/>
              <a:pathLst>
                <a:path w="3900804" h="516254">
                  <a:moveTo>
                    <a:pt x="0" y="515937"/>
                  </a:moveTo>
                  <a:lnTo>
                    <a:pt x="3900424" y="515937"/>
                  </a:lnTo>
                  <a:lnTo>
                    <a:pt x="3900424" y="0"/>
                  </a:lnTo>
                  <a:lnTo>
                    <a:pt x="0" y="0"/>
                  </a:lnTo>
                  <a:lnTo>
                    <a:pt x="0" y="515937"/>
                  </a:lnTo>
                  <a:close/>
                </a:path>
              </a:pathLst>
            </a:custGeom>
            <a:ln w="5715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07340" y="5432247"/>
            <a:ext cx="837565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10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spectrum</a:t>
            </a:r>
            <a:r>
              <a:rPr sz="2800" b="1" i="1" spc="9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has</a:t>
            </a:r>
            <a:r>
              <a:rPr sz="2800" b="1" i="1" spc="10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only</a:t>
            </a:r>
            <a:r>
              <a:rPr sz="2800" b="1" i="1" spc="10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five</a:t>
            </a:r>
            <a:r>
              <a:rPr sz="2800" b="1" i="1" spc="9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spikes,</a:t>
            </a:r>
            <a:r>
              <a:rPr sz="2800" b="1" i="1" spc="10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at</a:t>
            </a:r>
            <a:r>
              <a:rPr sz="2800" b="1" i="1" spc="9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100,</a:t>
            </a:r>
            <a:r>
              <a:rPr sz="2800" b="1" i="1" spc="8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300,</a:t>
            </a:r>
            <a:r>
              <a:rPr sz="2800" b="1" i="1" spc="9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500,</a:t>
            </a:r>
            <a:r>
              <a:rPr sz="2800" b="1" i="1" spc="8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700,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i="1" dirty="0">
                <a:latin typeface="Times New Roman"/>
                <a:cs typeface="Times New Roman"/>
              </a:rPr>
              <a:t>and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900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Hz</a:t>
            </a:r>
            <a:r>
              <a:rPr sz="2800" b="1" i="1" spc="-5" dirty="0">
                <a:latin typeface="Times New Roman"/>
                <a:cs typeface="Times New Roman"/>
              </a:rPr>
              <a:t> (see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Figure </a:t>
            </a:r>
            <a:r>
              <a:rPr sz="2800" b="1" i="1" dirty="0">
                <a:latin typeface="Times New Roman"/>
                <a:cs typeface="Times New Roman"/>
              </a:rPr>
              <a:t>3.13).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228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10668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479501"/>
            <a:ext cx="44818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19810" algn="l"/>
              </a:tabLst>
            </a:pPr>
            <a:r>
              <a:rPr sz="24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Figure	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sz="2000" b="1" i="1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bandwidth</a:t>
            </a:r>
            <a:r>
              <a:rPr sz="2000" b="1" i="1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for</a:t>
            </a:r>
            <a:r>
              <a:rPr sz="2000" b="1" i="1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Example</a:t>
            </a:r>
            <a:r>
              <a:rPr sz="2000" b="1" i="1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3.10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0574" y="2455590"/>
            <a:ext cx="6916775" cy="2223176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201930"/>
            <a:ext cx="15182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Ex</a:t>
            </a:r>
            <a:r>
              <a:rPr sz="3200" b="1" i="1" spc="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mple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17625" y="4530725"/>
            <a:ext cx="6507480" cy="422275"/>
          </a:xfrm>
          <a:custGeom>
            <a:avLst/>
            <a:gdLst/>
            <a:ahLst/>
            <a:cxnLst/>
            <a:rect l="l" t="t" r="r" b="b"/>
            <a:pathLst>
              <a:path w="6507480" h="422275">
                <a:moveTo>
                  <a:pt x="0" y="422275"/>
                </a:moveTo>
                <a:lnTo>
                  <a:pt x="6507226" y="422275"/>
                </a:lnTo>
                <a:lnTo>
                  <a:pt x="6507226" y="0"/>
                </a:lnTo>
                <a:lnTo>
                  <a:pt x="0" y="0"/>
                </a:lnTo>
                <a:lnTo>
                  <a:pt x="0" y="422275"/>
                </a:lnTo>
                <a:close/>
              </a:path>
            </a:pathLst>
          </a:custGeom>
          <a:ln w="5715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9240" y="1316481"/>
            <a:ext cx="8453120" cy="4810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 marR="43180" algn="just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A </a:t>
            </a:r>
            <a:r>
              <a:rPr sz="2800" b="1" i="1" dirty="0">
                <a:latin typeface="Times New Roman"/>
                <a:cs typeface="Times New Roman"/>
              </a:rPr>
              <a:t>periodic signal has </a:t>
            </a:r>
            <a:r>
              <a:rPr sz="2800" b="1" i="1" spc="-5" dirty="0">
                <a:latin typeface="Times New Roman"/>
                <a:cs typeface="Times New Roman"/>
              </a:rPr>
              <a:t>a bandwidth </a:t>
            </a:r>
            <a:r>
              <a:rPr sz="2800" b="1" i="1" dirty="0">
                <a:latin typeface="Times New Roman"/>
                <a:cs typeface="Times New Roman"/>
              </a:rPr>
              <a:t>of 20 </a:t>
            </a:r>
            <a:r>
              <a:rPr sz="2800" b="1" i="1" spc="-5" dirty="0">
                <a:latin typeface="Times New Roman"/>
                <a:cs typeface="Times New Roman"/>
              </a:rPr>
              <a:t>Hz. The </a:t>
            </a:r>
            <a:r>
              <a:rPr sz="2800" b="1" i="1" dirty="0">
                <a:latin typeface="Times New Roman"/>
                <a:cs typeface="Times New Roman"/>
              </a:rPr>
              <a:t>highest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frequency is </a:t>
            </a:r>
            <a:r>
              <a:rPr sz="2800" b="1" i="1" spc="-10" dirty="0">
                <a:latin typeface="Times New Roman"/>
                <a:cs typeface="Times New Roman"/>
              </a:rPr>
              <a:t>60 </a:t>
            </a:r>
            <a:r>
              <a:rPr sz="2800" b="1" i="1" spc="-5" dirty="0">
                <a:latin typeface="Times New Roman"/>
                <a:cs typeface="Times New Roman"/>
              </a:rPr>
              <a:t>Hz. What is the lowest frequency? Draw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 spectrum if the </a:t>
            </a:r>
            <a:r>
              <a:rPr sz="2800" b="1" i="1" dirty="0">
                <a:latin typeface="Times New Roman"/>
                <a:cs typeface="Times New Roman"/>
              </a:rPr>
              <a:t>signal </a:t>
            </a:r>
            <a:r>
              <a:rPr sz="2800" b="1" i="1" spc="-5" dirty="0">
                <a:latin typeface="Times New Roman"/>
                <a:cs typeface="Times New Roman"/>
              </a:rPr>
              <a:t>contains all frequencies of the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same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amplitude.</a:t>
            </a:r>
            <a:endParaRPr sz="28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50800" marR="46355">
              <a:lnSpc>
                <a:spcPct val="100000"/>
              </a:lnSpc>
              <a:tabLst>
                <a:tab pos="1030605" algn="l"/>
                <a:tab pos="5246370" algn="l"/>
              </a:tabLst>
            </a:pPr>
            <a:r>
              <a:rPr sz="2800" b="1" i="1" spc="-10" dirty="0">
                <a:latin typeface="Times New Roman"/>
                <a:cs typeface="Times New Roman"/>
              </a:rPr>
              <a:t>Let</a:t>
            </a:r>
            <a:r>
              <a:rPr sz="2800" b="1" i="1" spc="315" dirty="0">
                <a:latin typeface="Times New Roman"/>
                <a:cs typeface="Times New Roman"/>
              </a:rPr>
              <a:t> </a:t>
            </a:r>
            <a:r>
              <a:rPr sz="2800" b="1" i="1" spc="5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775" b="1" i="1" spc="7" baseline="-21021" dirty="0">
                <a:solidFill>
                  <a:srgbClr val="FF0000"/>
                </a:solidFill>
                <a:latin typeface="Times New Roman"/>
                <a:cs typeface="Times New Roman"/>
              </a:rPr>
              <a:t>h	</a:t>
            </a:r>
            <a:r>
              <a:rPr sz="2800" b="1" i="1" dirty="0">
                <a:latin typeface="Times New Roman"/>
                <a:cs typeface="Times New Roman"/>
              </a:rPr>
              <a:t>be</a:t>
            </a:r>
            <a:r>
              <a:rPr sz="2800" b="1" i="1" spc="3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32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highest</a:t>
            </a:r>
            <a:r>
              <a:rPr sz="2800" b="1" i="1" spc="325" dirty="0">
                <a:latin typeface="Times New Roman"/>
                <a:cs typeface="Times New Roman"/>
              </a:rPr>
              <a:t> </a:t>
            </a:r>
            <a:r>
              <a:rPr sz="2800" b="1" i="1" spc="-15" dirty="0">
                <a:latin typeface="Times New Roman"/>
                <a:cs typeface="Times New Roman"/>
              </a:rPr>
              <a:t>frequency,</a:t>
            </a:r>
            <a:r>
              <a:rPr sz="2800" b="1" i="1" spc="3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775" b="1" i="1" baseline="-21021" dirty="0">
                <a:solidFill>
                  <a:srgbClr val="FF0000"/>
                </a:solidFill>
                <a:latin typeface="Times New Roman"/>
                <a:cs typeface="Times New Roman"/>
              </a:rPr>
              <a:t>l	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27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lowest</a:t>
            </a:r>
            <a:r>
              <a:rPr sz="2800" b="1" i="1" spc="280" dirty="0">
                <a:latin typeface="Times New Roman"/>
                <a:cs typeface="Times New Roman"/>
              </a:rPr>
              <a:t> </a:t>
            </a:r>
            <a:r>
              <a:rPr sz="2800" b="1" i="1" spc="-15" dirty="0">
                <a:latin typeface="Times New Roman"/>
                <a:cs typeface="Times New Roman"/>
              </a:rPr>
              <a:t>frequency,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and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28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bandwidth.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Then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50">
              <a:latin typeface="Times New Roman"/>
              <a:cs typeface="Times New Roman"/>
            </a:endParaRPr>
          </a:p>
          <a:p>
            <a:pPr marL="50800" marR="43180">
              <a:lnSpc>
                <a:spcPct val="100000"/>
              </a:lnSpc>
              <a:spcBef>
                <a:spcPts val="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2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spectrum</a:t>
            </a:r>
            <a:r>
              <a:rPr sz="2800" b="1" i="1" spc="204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contains</a:t>
            </a:r>
            <a:r>
              <a:rPr sz="2800" b="1" i="1" spc="2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all</a:t>
            </a:r>
            <a:r>
              <a:rPr sz="2800" b="1" i="1" spc="2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integer</a:t>
            </a:r>
            <a:r>
              <a:rPr sz="2800" b="1" i="1" spc="2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frequencies.</a:t>
            </a:r>
            <a:r>
              <a:rPr sz="2800" b="1" i="1" spc="204" dirty="0">
                <a:latin typeface="Times New Roman"/>
                <a:cs typeface="Times New Roman"/>
              </a:rPr>
              <a:t> </a:t>
            </a:r>
            <a:r>
              <a:rPr sz="2800" b="1" i="1" spc="-110" dirty="0">
                <a:latin typeface="Times New Roman"/>
                <a:cs typeface="Times New Roman"/>
              </a:rPr>
              <a:t>We</a:t>
            </a:r>
            <a:r>
              <a:rPr sz="2800" b="1" i="1" spc="2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show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this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by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series</a:t>
            </a:r>
            <a:r>
              <a:rPr sz="2800" b="1" i="1" dirty="0">
                <a:latin typeface="Times New Roman"/>
                <a:cs typeface="Times New Roman"/>
              </a:rPr>
              <a:t> of </a:t>
            </a:r>
            <a:r>
              <a:rPr sz="2800" b="1" i="1" spc="-5" dirty="0">
                <a:latin typeface="Times New Roman"/>
                <a:cs typeface="Times New Roman"/>
              </a:rPr>
              <a:t>spikes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(see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Figure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3.14).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533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1371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784605"/>
            <a:ext cx="4469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19810" algn="l"/>
              </a:tabLst>
            </a:pPr>
            <a:r>
              <a:rPr sz="24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Figure	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sz="2000" b="1" i="1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bandwidth</a:t>
            </a:r>
            <a:r>
              <a:rPr sz="2000" b="1" i="1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for</a:t>
            </a:r>
            <a:r>
              <a:rPr sz="2000" b="1" i="1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Example</a:t>
            </a:r>
            <a:r>
              <a:rPr sz="2000" b="1" i="1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i="1" spc="-25" dirty="0">
                <a:solidFill>
                  <a:srgbClr val="000000"/>
                </a:solidFill>
                <a:latin typeface="Times New Roman"/>
                <a:cs typeface="Times New Roman"/>
              </a:rPr>
              <a:t>3.11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6262" y="3003550"/>
            <a:ext cx="8028422" cy="141605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468881"/>
            <a:ext cx="8378190" cy="4293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A nonperiodic composite signal </a:t>
            </a:r>
            <a:r>
              <a:rPr sz="2800" b="1" i="1" dirty="0">
                <a:latin typeface="Times New Roman"/>
                <a:cs typeface="Times New Roman"/>
              </a:rPr>
              <a:t>has </a:t>
            </a:r>
            <a:r>
              <a:rPr sz="2800" b="1" i="1" spc="-5" dirty="0">
                <a:latin typeface="Times New Roman"/>
                <a:cs typeface="Times New Roman"/>
              </a:rPr>
              <a:t>a bandwidth </a:t>
            </a:r>
            <a:r>
              <a:rPr sz="2800" b="1" i="1" dirty="0">
                <a:latin typeface="Times New Roman"/>
                <a:cs typeface="Times New Roman"/>
              </a:rPr>
              <a:t>of 200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kHz,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with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middle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frequency</a:t>
            </a:r>
            <a:r>
              <a:rPr sz="2800" b="1" i="1" dirty="0">
                <a:latin typeface="Times New Roman"/>
                <a:cs typeface="Times New Roman"/>
              </a:rPr>
              <a:t> of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140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kHz</a:t>
            </a:r>
            <a:r>
              <a:rPr sz="2800" b="1" i="1" dirty="0">
                <a:latin typeface="Times New Roman"/>
                <a:cs typeface="Times New Roman"/>
              </a:rPr>
              <a:t> and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peak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amplitude </a:t>
            </a:r>
            <a:r>
              <a:rPr sz="2800" b="1" i="1" dirty="0">
                <a:latin typeface="Times New Roman"/>
                <a:cs typeface="Times New Roman"/>
              </a:rPr>
              <a:t>of 20 </a:t>
            </a:r>
            <a:r>
              <a:rPr sz="2800" b="1" i="1" spc="-185" dirty="0">
                <a:latin typeface="Times New Roman"/>
                <a:cs typeface="Times New Roman"/>
              </a:rPr>
              <a:t>V. </a:t>
            </a:r>
            <a:r>
              <a:rPr sz="2800" b="1" i="1" spc="-5" dirty="0">
                <a:latin typeface="Times New Roman"/>
                <a:cs typeface="Times New Roman"/>
              </a:rPr>
              <a:t>The two extreme frequencies have </a:t>
            </a:r>
            <a:r>
              <a:rPr sz="2800" b="1" i="1" dirty="0">
                <a:latin typeface="Times New Roman"/>
                <a:cs typeface="Times New Roman"/>
              </a:rPr>
              <a:t>an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amplitude</a:t>
            </a:r>
            <a:r>
              <a:rPr sz="2800" b="1" i="1" dirty="0">
                <a:latin typeface="Times New Roman"/>
                <a:cs typeface="Times New Roman"/>
              </a:rPr>
              <a:t> of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0.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Draw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frequency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domain</a:t>
            </a:r>
            <a:r>
              <a:rPr sz="2800" b="1" i="1" dirty="0">
                <a:latin typeface="Times New Roman"/>
                <a:cs typeface="Times New Roman"/>
              </a:rPr>
              <a:t> of</a:t>
            </a:r>
            <a:r>
              <a:rPr sz="2800" b="1" i="1" spc="70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 </a:t>
            </a:r>
            <a:r>
              <a:rPr sz="2800" b="1" i="1" dirty="0">
                <a:latin typeface="Times New Roman"/>
                <a:cs typeface="Times New Roman"/>
              </a:rPr>
              <a:t> signal.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800" b="1" i="1" spc="-5" dirty="0">
                <a:latin typeface="Times New Roman"/>
                <a:cs typeface="Times New Roman"/>
              </a:rPr>
              <a:t>The lowest frequency must </a:t>
            </a:r>
            <a:r>
              <a:rPr sz="2800" b="1" i="1" dirty="0">
                <a:latin typeface="Times New Roman"/>
                <a:cs typeface="Times New Roman"/>
              </a:rPr>
              <a:t>be at </a:t>
            </a:r>
            <a:r>
              <a:rPr sz="2800" b="1" i="1" spc="-10" dirty="0">
                <a:latin typeface="Times New Roman"/>
                <a:cs typeface="Times New Roman"/>
              </a:rPr>
              <a:t>40 </a:t>
            </a:r>
            <a:r>
              <a:rPr sz="2800" b="1" i="1" spc="-5" dirty="0">
                <a:latin typeface="Times New Roman"/>
                <a:cs typeface="Times New Roman"/>
              </a:rPr>
              <a:t>kHz </a:t>
            </a:r>
            <a:r>
              <a:rPr sz="2800" b="1" i="1" dirty="0">
                <a:latin typeface="Times New Roman"/>
                <a:cs typeface="Times New Roman"/>
              </a:rPr>
              <a:t>and </a:t>
            </a:r>
            <a:r>
              <a:rPr sz="2800" b="1" i="1" spc="-5" dirty="0">
                <a:latin typeface="Times New Roman"/>
                <a:cs typeface="Times New Roman"/>
              </a:rPr>
              <a:t>the highest </a:t>
            </a:r>
            <a:r>
              <a:rPr sz="2800" b="1" i="1" dirty="0">
                <a:latin typeface="Times New Roman"/>
                <a:cs typeface="Times New Roman"/>
              </a:rPr>
              <a:t> at 240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kHz.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Figure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3.15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shows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frequency</a:t>
            </a:r>
            <a:r>
              <a:rPr sz="2800" b="1" i="1" spc="69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domain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and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 </a:t>
            </a:r>
            <a:r>
              <a:rPr sz="2800" b="1" i="1" dirty="0">
                <a:latin typeface="Times New Roman"/>
                <a:cs typeface="Times New Roman"/>
              </a:rPr>
              <a:t>bandwidth.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2044" y="201930"/>
            <a:ext cx="15182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Ex</a:t>
            </a:r>
            <a:r>
              <a:rPr sz="3200" b="1" i="1" spc="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mple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533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1371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784605"/>
            <a:ext cx="883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Figu</a:t>
            </a:r>
            <a:r>
              <a:rPr sz="2400" b="1" spc="-55" dirty="0">
                <a:solidFill>
                  <a:srgbClr val="3333CC"/>
                </a:solidFill>
                <a:latin typeface="Times New Roman"/>
                <a:cs typeface="Times New Roman"/>
              </a:rPr>
              <a:t>r</a:t>
            </a:r>
            <a:r>
              <a:rPr sz="24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7358" y="834897"/>
            <a:ext cx="34747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latin typeface="Times New Roman"/>
                <a:cs typeface="Times New Roman"/>
              </a:rPr>
              <a:t>The</a:t>
            </a:r>
            <a:r>
              <a:rPr sz="2000" b="1" i="1" spc="-2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bandwidth</a:t>
            </a:r>
            <a:r>
              <a:rPr sz="2000" b="1" i="1" spc="-3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for</a:t>
            </a:r>
            <a:r>
              <a:rPr sz="2000" b="1" i="1" spc="-3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Example</a:t>
            </a:r>
            <a:r>
              <a:rPr sz="2000" b="1" i="1" spc="-4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3.12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3502" y="2454094"/>
            <a:ext cx="8123396" cy="2181495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350" y="0"/>
            <a:ext cx="9156700" cy="850900"/>
            <a:chOff x="-6350" y="0"/>
            <a:chExt cx="9156700" cy="8509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838200"/>
            </a:xfrm>
            <a:custGeom>
              <a:avLst/>
              <a:gdLst/>
              <a:ahLst/>
              <a:cxnLst/>
              <a:rect l="l" t="t" r="r" b="b"/>
              <a:pathLst>
                <a:path w="9144000" h="838200">
                  <a:moveTo>
                    <a:pt x="914400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9144000" y="8382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838200"/>
            </a:xfrm>
            <a:custGeom>
              <a:avLst/>
              <a:gdLst/>
              <a:ahLst/>
              <a:cxnLst/>
              <a:rect l="l" t="t" r="r" b="b"/>
              <a:pathLst>
                <a:path w="9144000" h="838200">
                  <a:moveTo>
                    <a:pt x="0" y="838200"/>
                  </a:moveTo>
                  <a:lnTo>
                    <a:pt x="9144000" y="8382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056" y="0"/>
              <a:ext cx="678180" cy="65227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5740" y="0"/>
              <a:ext cx="702563" cy="6522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8808" y="0"/>
              <a:ext cx="3020568" cy="652272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07340" y="55880"/>
            <a:ext cx="28086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8820" algn="l"/>
              </a:tabLst>
            </a:pPr>
            <a:r>
              <a:rPr sz="3200" b="1" spc="-535" dirty="0">
                <a:solidFill>
                  <a:srgbClr val="000000"/>
                </a:solidFill>
                <a:latin typeface="Calibri"/>
                <a:cs typeface="Calibri"/>
              </a:rPr>
              <a:t>3</a:t>
            </a:r>
            <a:r>
              <a:rPr sz="3200" b="1" spc="295" dirty="0">
                <a:solidFill>
                  <a:srgbClr val="000000"/>
                </a:solidFill>
                <a:latin typeface="Calibri"/>
                <a:cs typeface="Calibri"/>
              </a:rPr>
              <a:t>-</a:t>
            </a:r>
            <a:r>
              <a:rPr sz="3200" b="1" spc="-535" dirty="0">
                <a:solidFill>
                  <a:srgbClr val="000000"/>
                </a:solidFill>
                <a:latin typeface="Calibri"/>
                <a:cs typeface="Calibri"/>
              </a:rPr>
              <a:t>3</a:t>
            </a:r>
            <a:r>
              <a:rPr sz="3200" b="1" dirty="0">
                <a:solidFill>
                  <a:srgbClr val="000000"/>
                </a:solidFill>
                <a:latin typeface="Calibri"/>
                <a:cs typeface="Calibri"/>
              </a:rPr>
              <a:t>	</a:t>
            </a:r>
            <a:r>
              <a:rPr sz="3200" b="1" spc="-730" dirty="0">
                <a:solidFill>
                  <a:srgbClr val="000000"/>
                </a:solidFill>
                <a:latin typeface="Calibri"/>
                <a:cs typeface="Calibri"/>
              </a:rPr>
              <a:t>D</a:t>
            </a:r>
            <a:r>
              <a:rPr sz="3200" b="1" spc="-295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sz="3200" b="1" spc="-710" dirty="0">
                <a:solidFill>
                  <a:srgbClr val="000000"/>
                </a:solidFill>
                <a:latin typeface="Calibri"/>
                <a:cs typeface="Calibri"/>
              </a:rPr>
              <a:t>G</a:t>
            </a:r>
            <a:r>
              <a:rPr sz="3200" b="1" spc="-120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sz="3200" b="1" cap="small" spc="-165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3200" b="1" spc="-54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3200" b="1" cap="small" spc="45" dirty="0">
                <a:solidFill>
                  <a:srgbClr val="000000"/>
                </a:solidFill>
                <a:latin typeface="Calibri"/>
                <a:cs typeface="Calibri"/>
              </a:rPr>
              <a:t>l</a:t>
            </a:r>
            <a:r>
              <a:rPr sz="3200" b="1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200" b="1" spc="-475" dirty="0">
                <a:solidFill>
                  <a:srgbClr val="000000"/>
                </a:solidFill>
                <a:latin typeface="Calibri"/>
                <a:cs typeface="Calibri"/>
              </a:rPr>
              <a:t>SIG</a:t>
            </a:r>
            <a:r>
              <a:rPr sz="3200" b="1" spc="-690" dirty="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sz="3200" b="1" spc="-54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3200" b="1" cap="small" spc="45" dirty="0">
                <a:solidFill>
                  <a:srgbClr val="000000"/>
                </a:solidFill>
                <a:latin typeface="Calibri"/>
                <a:cs typeface="Calibri"/>
              </a:rPr>
              <a:t>l</a:t>
            </a:r>
            <a:r>
              <a:rPr sz="3200" b="1" spc="-365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858011"/>
            <a:ext cx="8848725" cy="2717800"/>
            <a:chOff x="0" y="858011"/>
            <a:chExt cx="8848725" cy="271780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0020" y="1081456"/>
              <a:ext cx="356616" cy="27360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8723" y="858011"/>
              <a:ext cx="1680972" cy="58369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39467" y="858011"/>
              <a:ext cx="752856" cy="58369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92095" y="858011"/>
              <a:ext cx="1286256" cy="58369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78123" y="858011"/>
              <a:ext cx="2171700" cy="58369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49596" y="858011"/>
              <a:ext cx="810768" cy="58369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60135" y="858011"/>
              <a:ext cx="851915" cy="58369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211823" y="858011"/>
              <a:ext cx="1485900" cy="58369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95971" y="858011"/>
              <a:ext cx="1452372" cy="58369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0" y="1284731"/>
              <a:ext cx="2180844" cy="58369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840992" y="1284731"/>
              <a:ext cx="1008888" cy="58369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510027" y="1284731"/>
              <a:ext cx="1071372" cy="58369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241548" y="1284731"/>
              <a:ext cx="810768" cy="58369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712464" y="1284731"/>
              <a:ext cx="2173224" cy="58369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45835" y="1284731"/>
              <a:ext cx="810767" cy="58369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016752" y="1284731"/>
              <a:ext cx="653796" cy="58369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330696" y="1284731"/>
              <a:ext cx="1405127" cy="58369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395971" y="1284731"/>
              <a:ext cx="1365503" cy="583691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285988" y="1284731"/>
              <a:ext cx="562355" cy="58369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0" y="1711451"/>
              <a:ext cx="975360" cy="58369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49223" y="1711451"/>
              <a:ext cx="1786127" cy="583691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109216" y="1711451"/>
              <a:ext cx="653795" cy="58369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436876" y="1711451"/>
              <a:ext cx="653795" cy="58369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764535" y="1711451"/>
              <a:ext cx="1007363" cy="58369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445764" y="1711451"/>
              <a:ext cx="810767" cy="58369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930396" y="1711451"/>
              <a:ext cx="1679448" cy="583691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283708" y="1711451"/>
              <a:ext cx="790956" cy="583691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748528" y="1711451"/>
              <a:ext cx="652272" cy="583691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074664" y="1711451"/>
              <a:ext cx="1580388" cy="583691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328916" y="1711451"/>
              <a:ext cx="1519427" cy="583691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0" y="2138172"/>
              <a:ext cx="976884" cy="583691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32459" y="2138172"/>
              <a:ext cx="653796" cy="583691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941832" y="2138172"/>
              <a:ext cx="653795" cy="583691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251203" y="2138172"/>
              <a:ext cx="792479" cy="583691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699260" y="2138172"/>
              <a:ext cx="1088136" cy="58369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2442972" y="2138172"/>
              <a:ext cx="1520952" cy="583691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488435" y="2138172"/>
              <a:ext cx="563879" cy="583691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3707891" y="2138172"/>
              <a:ext cx="691896" cy="583691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4055364" y="2138172"/>
              <a:ext cx="1405127" cy="583691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5116067" y="2138172"/>
              <a:ext cx="1363980" cy="583691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135623" y="2138172"/>
              <a:ext cx="1008887" cy="583691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6800088" y="2138172"/>
              <a:ext cx="1167383" cy="583691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7623047" y="2138172"/>
              <a:ext cx="1225296" cy="583691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0" y="2564891"/>
              <a:ext cx="1095756" cy="583691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17804" y="2564891"/>
              <a:ext cx="989076" cy="583691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328927" y="2564891"/>
              <a:ext cx="1283208" cy="583691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2136648" y="2564891"/>
              <a:ext cx="563880" cy="583691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2322576" y="2564891"/>
              <a:ext cx="812292" cy="583691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2756916" y="2564891"/>
              <a:ext cx="1011935" cy="583691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3390900" y="2564891"/>
              <a:ext cx="1194815" cy="583691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4209288" y="2564891"/>
              <a:ext cx="868680" cy="583691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4700015" y="2564891"/>
              <a:ext cx="1010412" cy="583691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5332476" y="2564891"/>
              <a:ext cx="1147572" cy="583691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6102096" y="2564891"/>
              <a:ext cx="1225296" cy="583691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6949440" y="2564891"/>
              <a:ext cx="1149096" cy="583691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720583" y="2564891"/>
              <a:ext cx="653796" cy="583691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7996428" y="2564891"/>
              <a:ext cx="851916" cy="583691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0" y="2991611"/>
              <a:ext cx="858012" cy="583691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469391" y="2991611"/>
              <a:ext cx="1165859" cy="583691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1248155" y="2991611"/>
              <a:ext cx="1144524" cy="583691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917192" y="2991611"/>
              <a:ext cx="563880" cy="583691"/>
            </a:xfrm>
            <a:prstGeom prst="rect">
              <a:avLst/>
            </a:prstGeom>
          </p:spPr>
        </p:pic>
      </p:grpSp>
      <p:sp>
        <p:nvSpPr>
          <p:cNvPr id="71" name="object 71"/>
          <p:cNvSpPr txBox="1"/>
          <p:nvPr/>
        </p:nvSpPr>
        <p:spPr>
          <a:xfrm>
            <a:off x="154939" y="949274"/>
            <a:ext cx="8455025" cy="2585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In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addition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to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being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represented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by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an</a:t>
            </a:r>
            <a:r>
              <a:rPr sz="2800" b="1" i="1" dirty="0">
                <a:latin typeface="Times New Roman"/>
                <a:cs typeface="Times New Roman"/>
              </a:rPr>
              <a:t> analog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signal,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information can </a:t>
            </a:r>
            <a:r>
              <a:rPr sz="2800" b="1" i="1" dirty="0">
                <a:latin typeface="Times New Roman"/>
                <a:cs typeface="Times New Roman"/>
              </a:rPr>
              <a:t>also be </a:t>
            </a:r>
            <a:r>
              <a:rPr sz="2800" b="1" i="1" spc="-5" dirty="0">
                <a:latin typeface="Times New Roman"/>
                <a:cs typeface="Times New Roman"/>
              </a:rPr>
              <a:t>represented </a:t>
            </a:r>
            <a:r>
              <a:rPr sz="2800" b="1" i="1" dirty="0">
                <a:latin typeface="Times New Roman"/>
                <a:cs typeface="Times New Roman"/>
              </a:rPr>
              <a:t>by </a:t>
            </a:r>
            <a:r>
              <a:rPr sz="2800" b="1" i="1" spc="-5" dirty="0">
                <a:latin typeface="Times New Roman"/>
                <a:cs typeface="Times New Roman"/>
              </a:rPr>
              <a:t>a </a:t>
            </a: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digital 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signal</a:t>
            </a:r>
            <a:r>
              <a:rPr sz="2800" b="1" i="1" dirty="0">
                <a:latin typeface="Times New Roman"/>
                <a:cs typeface="Times New Roman"/>
              </a:rPr>
              <a:t>.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For example, a 1 </a:t>
            </a:r>
            <a:r>
              <a:rPr sz="2800" b="1" i="1" spc="-10" dirty="0">
                <a:latin typeface="Times New Roman"/>
                <a:cs typeface="Times New Roman"/>
              </a:rPr>
              <a:t>can</a:t>
            </a:r>
            <a:r>
              <a:rPr sz="2800" b="1" i="1" spc="68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be </a:t>
            </a:r>
            <a:r>
              <a:rPr sz="2800" b="1" i="1" spc="-5" dirty="0">
                <a:latin typeface="Times New Roman"/>
                <a:cs typeface="Times New Roman"/>
              </a:rPr>
              <a:t>encoded </a:t>
            </a:r>
            <a:r>
              <a:rPr sz="2800" b="1" i="1" spc="-10" dirty="0">
                <a:latin typeface="Times New Roman"/>
                <a:cs typeface="Times New Roman"/>
              </a:rPr>
              <a:t>as </a:t>
            </a:r>
            <a:r>
              <a:rPr sz="2800" b="1" i="1" spc="-5" dirty="0">
                <a:latin typeface="Times New Roman"/>
                <a:cs typeface="Times New Roman"/>
              </a:rPr>
              <a:t>a positive voltage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and a 0 as zero voltage. A </a:t>
            </a:r>
            <a:r>
              <a:rPr sz="2800" b="1" i="1" dirty="0">
                <a:latin typeface="Times New Roman"/>
                <a:cs typeface="Times New Roman"/>
              </a:rPr>
              <a:t>digital signal </a:t>
            </a:r>
            <a:r>
              <a:rPr sz="2800" b="1" i="1" spc="-5" dirty="0">
                <a:latin typeface="Times New Roman"/>
                <a:cs typeface="Times New Roman"/>
              </a:rPr>
              <a:t>can </a:t>
            </a:r>
            <a:r>
              <a:rPr sz="2800" b="1" i="1" dirty="0">
                <a:latin typeface="Times New Roman"/>
                <a:cs typeface="Times New Roman"/>
              </a:rPr>
              <a:t>have </a:t>
            </a:r>
            <a:r>
              <a:rPr sz="2800" b="1" i="1" spc="-5" dirty="0">
                <a:latin typeface="Times New Roman"/>
                <a:cs typeface="Times New Roman"/>
              </a:rPr>
              <a:t>more </a:t>
            </a:r>
            <a:r>
              <a:rPr sz="2800" b="1" i="1" dirty="0">
                <a:latin typeface="Times New Roman"/>
                <a:cs typeface="Times New Roman"/>
              </a:rPr>
              <a:t> than </a:t>
            </a:r>
            <a:r>
              <a:rPr sz="2800" b="1" i="1" spc="-5" dirty="0">
                <a:latin typeface="Times New Roman"/>
                <a:cs typeface="Times New Roman"/>
              </a:rPr>
              <a:t>two levels. In </a:t>
            </a:r>
            <a:r>
              <a:rPr sz="2800" b="1" i="1" dirty="0">
                <a:latin typeface="Times New Roman"/>
                <a:cs typeface="Times New Roman"/>
              </a:rPr>
              <a:t>this </a:t>
            </a:r>
            <a:r>
              <a:rPr sz="2800" b="1" i="1" spc="-5" dirty="0">
                <a:latin typeface="Times New Roman"/>
                <a:cs typeface="Times New Roman"/>
              </a:rPr>
              <a:t>case, we can send more </a:t>
            </a:r>
            <a:r>
              <a:rPr sz="2800" b="1" i="1" dirty="0">
                <a:latin typeface="Times New Roman"/>
                <a:cs typeface="Times New Roman"/>
              </a:rPr>
              <a:t>than </a:t>
            </a:r>
            <a:r>
              <a:rPr sz="2800" b="1" i="1" spc="-5" dirty="0">
                <a:latin typeface="Times New Roman"/>
                <a:cs typeface="Times New Roman"/>
              </a:rPr>
              <a:t>1 </a:t>
            </a:r>
            <a:r>
              <a:rPr sz="2800" b="1" i="1" dirty="0">
                <a:latin typeface="Times New Roman"/>
                <a:cs typeface="Times New Roman"/>
              </a:rPr>
              <a:t>bit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for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each level.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63"/>
            <a:ext cx="8593455" cy="1052830"/>
            <a:chOff x="76200" y="63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712" y="10801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3825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82587" y="474662"/>
                  </a:lnTo>
                  <a:lnTo>
                    <a:pt x="382587" y="349186"/>
                  </a:lnTo>
                  <a:lnTo>
                    <a:pt x="382587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108013"/>
              <a:ext cx="328612" cy="4746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537" y="530288"/>
              <a:ext cx="370205" cy="474980"/>
            </a:xfrm>
            <a:custGeom>
              <a:avLst/>
              <a:gdLst/>
              <a:ahLst/>
              <a:cxnLst/>
              <a:rect l="l" t="t" r="r" b="b"/>
              <a:pathLst>
                <a:path w="370205" h="474980">
                  <a:moveTo>
                    <a:pt x="3698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69887" y="474662"/>
                  </a:lnTo>
                  <a:lnTo>
                    <a:pt x="369887" y="349186"/>
                  </a:lnTo>
                  <a:lnTo>
                    <a:pt x="36988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425" y="530288"/>
              <a:ext cx="368300" cy="4746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199"/>
              <a:ext cx="560387" cy="4222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200" y="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565086"/>
                  </a:moveTo>
                  <a:lnTo>
                    <a:pt x="0" y="565086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565086"/>
                  </a:lnTo>
                  <a:close/>
                </a:path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533336"/>
                  </a:lnTo>
                  <a:lnTo>
                    <a:pt x="31750" y="533336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912" y="533399"/>
              <a:ext cx="8226425" cy="31750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457200" y="2548001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8787" y="5257800"/>
            <a:ext cx="8154034" cy="0"/>
          </a:xfrm>
          <a:custGeom>
            <a:avLst/>
            <a:gdLst/>
            <a:ahLst/>
            <a:cxnLst/>
            <a:rect l="l" t="t" r="r" b="b"/>
            <a:pathLst>
              <a:path w="8154034">
                <a:moveTo>
                  <a:pt x="0" y="0"/>
                </a:moveTo>
                <a:lnTo>
                  <a:pt x="8153463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5300" y="2624201"/>
            <a:ext cx="8077200" cy="2529205"/>
          </a:xfrm>
          <a:custGeom>
            <a:avLst/>
            <a:gdLst/>
            <a:ahLst/>
            <a:cxnLst/>
            <a:rect l="l" t="t" r="r" b="b"/>
            <a:pathLst>
              <a:path w="8077200" h="2529204">
                <a:moveTo>
                  <a:pt x="8077200" y="0"/>
                </a:moveTo>
                <a:lnTo>
                  <a:pt x="0" y="0"/>
                </a:lnTo>
                <a:lnTo>
                  <a:pt x="0" y="2528824"/>
                </a:lnTo>
                <a:lnTo>
                  <a:pt x="8077200" y="2528824"/>
                </a:lnTo>
                <a:lnTo>
                  <a:pt x="8077200" y="0"/>
                </a:lnTo>
                <a:close/>
              </a:path>
            </a:pathLst>
          </a:custGeom>
          <a:solidFill>
            <a:srgbClr val="99FF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105306" y="2645410"/>
            <a:ext cx="6856730" cy="2465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000000"/>
                </a:solidFill>
                <a:latin typeface="Arial"/>
                <a:cs typeface="Arial"/>
              </a:rPr>
              <a:t>Signals</a:t>
            </a:r>
            <a:r>
              <a:rPr sz="3200" b="1" spc="-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0000"/>
                </a:solidFill>
                <a:latin typeface="Arial"/>
                <a:cs typeface="Arial"/>
              </a:rPr>
              <a:t>can</a:t>
            </a:r>
            <a:r>
              <a:rPr sz="3200" b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0000"/>
                </a:solidFill>
                <a:latin typeface="Arial"/>
                <a:cs typeface="Arial"/>
              </a:rPr>
              <a:t>be</a:t>
            </a:r>
            <a:r>
              <a:rPr sz="3200" b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0000"/>
                </a:solidFill>
                <a:latin typeface="Arial"/>
                <a:cs typeface="Arial"/>
              </a:rPr>
              <a:t>analog</a:t>
            </a:r>
            <a:r>
              <a:rPr sz="3200" b="1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0000"/>
                </a:solidFill>
                <a:latin typeface="Arial"/>
                <a:cs typeface="Arial"/>
              </a:rPr>
              <a:t>or</a:t>
            </a:r>
            <a:r>
              <a:rPr sz="3200" b="1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0000"/>
                </a:solidFill>
                <a:latin typeface="Arial"/>
                <a:cs typeface="Arial"/>
              </a:rPr>
              <a:t>digital.</a:t>
            </a:r>
            <a:endParaRPr sz="3200">
              <a:latin typeface="Arial"/>
              <a:cs typeface="Arial"/>
            </a:endParaRPr>
          </a:p>
          <a:p>
            <a:pPr marL="12700" marR="5080" indent="3175" algn="ctr">
              <a:lnSpc>
                <a:spcPct val="100000"/>
              </a:lnSpc>
            </a:pPr>
            <a:r>
              <a:rPr sz="3200" b="1" dirty="0">
                <a:solidFill>
                  <a:srgbClr val="000000"/>
                </a:solidFill>
                <a:latin typeface="Arial"/>
                <a:cs typeface="Arial"/>
              </a:rPr>
              <a:t>Analog </a:t>
            </a:r>
            <a:r>
              <a:rPr sz="3200" b="1" spc="-5" dirty="0">
                <a:solidFill>
                  <a:srgbClr val="000000"/>
                </a:solidFill>
                <a:latin typeface="Arial"/>
                <a:cs typeface="Arial"/>
              </a:rPr>
              <a:t>signals can </a:t>
            </a:r>
            <a:r>
              <a:rPr sz="3200" b="1" dirty="0">
                <a:solidFill>
                  <a:srgbClr val="000000"/>
                </a:solidFill>
                <a:latin typeface="Arial"/>
                <a:cs typeface="Arial"/>
              </a:rPr>
              <a:t>have an infinite </a:t>
            </a:r>
            <a:r>
              <a:rPr sz="3200" b="1" spc="-8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0000"/>
                </a:solidFill>
                <a:latin typeface="Arial"/>
                <a:cs typeface="Arial"/>
              </a:rPr>
              <a:t>number</a:t>
            </a:r>
            <a:r>
              <a:rPr sz="3200" b="1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3200" b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0000"/>
                </a:solidFill>
                <a:latin typeface="Arial"/>
                <a:cs typeface="Arial"/>
              </a:rPr>
              <a:t>values</a:t>
            </a:r>
            <a:r>
              <a:rPr sz="3200" b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0000"/>
                </a:solidFill>
                <a:latin typeface="Arial"/>
                <a:cs typeface="Arial"/>
              </a:rPr>
              <a:t>in a</a:t>
            </a:r>
            <a:r>
              <a:rPr sz="3200" b="1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0000"/>
                </a:solidFill>
                <a:latin typeface="Arial"/>
                <a:cs typeface="Arial"/>
              </a:rPr>
              <a:t>range;</a:t>
            </a:r>
            <a:r>
              <a:rPr sz="3200" b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0000"/>
                </a:solidFill>
                <a:latin typeface="Arial"/>
                <a:cs typeface="Arial"/>
              </a:rPr>
              <a:t>digital </a:t>
            </a:r>
            <a:r>
              <a:rPr sz="3200" b="1" spc="-86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0000"/>
                </a:solidFill>
                <a:latin typeface="Arial"/>
                <a:cs typeface="Arial"/>
              </a:rPr>
              <a:t>signals can have </a:t>
            </a:r>
            <a:r>
              <a:rPr sz="3200" b="1" dirty="0">
                <a:solidFill>
                  <a:srgbClr val="000000"/>
                </a:solidFill>
                <a:latin typeface="Arial"/>
                <a:cs typeface="Arial"/>
              </a:rPr>
              <a:t>only a </a:t>
            </a:r>
            <a:r>
              <a:rPr sz="3200" b="1" spc="-5" dirty="0">
                <a:solidFill>
                  <a:srgbClr val="000000"/>
                </a:solidFill>
                <a:latin typeface="Arial"/>
                <a:cs typeface="Arial"/>
              </a:rPr>
              <a:t>limited </a:t>
            </a:r>
            <a:r>
              <a:rPr sz="3200" b="1" dirty="0">
                <a:solidFill>
                  <a:srgbClr val="000000"/>
                </a:solidFill>
                <a:latin typeface="Arial"/>
                <a:cs typeface="Arial"/>
              </a:rPr>
              <a:t> number</a:t>
            </a:r>
            <a:r>
              <a:rPr sz="3200" b="1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3200" b="1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0000"/>
                </a:solidFill>
                <a:latin typeface="Arial"/>
                <a:cs typeface="Arial"/>
              </a:rPr>
              <a:t>values.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7200" y="1904936"/>
            <a:ext cx="1143000" cy="566737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669442" y="1926081"/>
            <a:ext cx="715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990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50952"/>
            <a:ext cx="883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Figu</a:t>
            </a:r>
            <a:r>
              <a:rPr sz="2400" b="1" spc="-55" dirty="0">
                <a:solidFill>
                  <a:srgbClr val="3333CC"/>
                </a:solidFill>
                <a:latin typeface="Times New Roman"/>
                <a:cs typeface="Times New Roman"/>
              </a:rPr>
              <a:t>r</a:t>
            </a:r>
            <a:r>
              <a:rPr sz="24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7358" y="301244"/>
            <a:ext cx="6257925" cy="648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25" dirty="0">
                <a:latin typeface="Times New Roman"/>
                <a:cs typeface="Times New Roman"/>
              </a:rPr>
              <a:t>Two</a:t>
            </a:r>
            <a:r>
              <a:rPr sz="2000" b="1" i="1" spc="-1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digital</a:t>
            </a:r>
            <a:r>
              <a:rPr sz="2000" b="1" i="1" spc="-3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signals:</a:t>
            </a:r>
            <a:r>
              <a:rPr sz="2000" b="1" i="1" spc="-4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one</a:t>
            </a:r>
            <a:r>
              <a:rPr sz="2000" b="1" i="1" spc="-10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Times New Roman"/>
                <a:cs typeface="Times New Roman"/>
              </a:rPr>
              <a:t>with</a:t>
            </a:r>
            <a:r>
              <a:rPr sz="2000" b="1" i="1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Times New Roman"/>
                <a:cs typeface="Times New Roman"/>
              </a:rPr>
              <a:t>two</a:t>
            </a:r>
            <a:r>
              <a:rPr sz="2000" b="1" i="1" spc="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signal</a:t>
            </a:r>
            <a:r>
              <a:rPr sz="2000" b="1" i="1" spc="-35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Times New Roman"/>
                <a:cs typeface="Times New Roman"/>
              </a:rPr>
              <a:t>levels</a:t>
            </a:r>
            <a:r>
              <a:rPr sz="2000" b="1" i="1" spc="-1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and</a:t>
            </a:r>
            <a:r>
              <a:rPr sz="2000" b="1" i="1" spc="-1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the</a:t>
            </a:r>
            <a:r>
              <a:rPr sz="2000" b="1" i="1" spc="-1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other</a:t>
            </a:r>
            <a:endParaRPr sz="2000">
              <a:latin typeface="Times New Roman"/>
              <a:cs typeface="Times New Roman"/>
            </a:endParaRPr>
          </a:p>
          <a:p>
            <a:pPr marL="577850">
              <a:lnSpc>
                <a:spcPct val="100000"/>
              </a:lnSpc>
              <a:spcBef>
                <a:spcPts val="100"/>
              </a:spcBef>
            </a:pPr>
            <a:r>
              <a:rPr sz="2000" b="1" i="1" spc="-5" dirty="0">
                <a:latin typeface="Times New Roman"/>
                <a:cs typeface="Times New Roman"/>
              </a:rPr>
              <a:t>with</a:t>
            </a:r>
            <a:r>
              <a:rPr sz="2000" b="1" i="1" spc="-1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four</a:t>
            </a:r>
            <a:r>
              <a:rPr sz="2000" b="1" i="1" spc="-4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signal</a:t>
            </a:r>
            <a:r>
              <a:rPr sz="2000" b="1" i="1" spc="-45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Times New Roman"/>
                <a:cs typeface="Times New Roman"/>
              </a:rPr>
              <a:t>levels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" y="6324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1184275"/>
            <a:ext cx="5703951" cy="5047958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468881"/>
            <a:ext cx="837882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A digital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signal</a:t>
            </a:r>
            <a:r>
              <a:rPr sz="2800" b="1" i="1" dirty="0">
                <a:latin typeface="Times New Roman"/>
                <a:cs typeface="Times New Roman"/>
              </a:rPr>
              <a:t> has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eight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levels.</a:t>
            </a:r>
            <a:r>
              <a:rPr sz="2800" b="1" i="1" spc="-5" dirty="0">
                <a:latin typeface="Times New Roman"/>
                <a:cs typeface="Times New Roman"/>
              </a:rPr>
              <a:t> How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many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bits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are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needed per level? </a:t>
            </a:r>
            <a:r>
              <a:rPr sz="2800" b="1" i="1" spc="-110" dirty="0">
                <a:latin typeface="Times New Roman"/>
                <a:cs typeface="Times New Roman"/>
              </a:rPr>
              <a:t>We </a:t>
            </a:r>
            <a:r>
              <a:rPr sz="2800" b="1" i="1" spc="-5" dirty="0">
                <a:latin typeface="Times New Roman"/>
                <a:cs typeface="Times New Roman"/>
              </a:rPr>
              <a:t>calculate the </a:t>
            </a:r>
            <a:r>
              <a:rPr sz="2800" b="1" i="1" dirty="0">
                <a:latin typeface="Times New Roman"/>
                <a:cs typeface="Times New Roman"/>
              </a:rPr>
              <a:t>number of </a:t>
            </a:r>
            <a:r>
              <a:rPr sz="2800" b="1" i="1" spc="-5" dirty="0">
                <a:latin typeface="Times New Roman"/>
                <a:cs typeface="Times New Roman"/>
              </a:rPr>
              <a:t>bits from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formula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2044" y="201930"/>
            <a:ext cx="15182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Ex</a:t>
            </a:r>
            <a:r>
              <a:rPr sz="3200" b="1" i="1" spc="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mple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341626" y="3155950"/>
            <a:ext cx="4460875" cy="546100"/>
            <a:chOff x="2341626" y="3155950"/>
            <a:chExt cx="4460875" cy="5461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98776" y="3213111"/>
              <a:ext cx="4337526" cy="43178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370201" y="3184525"/>
              <a:ext cx="4403725" cy="488950"/>
            </a:xfrm>
            <a:custGeom>
              <a:avLst/>
              <a:gdLst/>
              <a:ahLst/>
              <a:cxnLst/>
              <a:rect l="l" t="t" r="r" b="b"/>
              <a:pathLst>
                <a:path w="4403725" h="488950">
                  <a:moveTo>
                    <a:pt x="0" y="488950"/>
                  </a:moveTo>
                  <a:lnTo>
                    <a:pt x="4403725" y="488950"/>
                  </a:lnTo>
                  <a:lnTo>
                    <a:pt x="4403725" y="0"/>
                  </a:lnTo>
                  <a:lnTo>
                    <a:pt x="0" y="0"/>
                  </a:lnTo>
                  <a:lnTo>
                    <a:pt x="0" y="488950"/>
                  </a:lnTo>
                  <a:close/>
                </a:path>
              </a:pathLst>
            </a:custGeom>
            <a:ln w="5715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07340" y="4227067"/>
            <a:ext cx="60236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Each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signal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level is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represented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by </a:t>
            </a:r>
            <a:r>
              <a:rPr sz="2800" b="1" i="1" spc="-5" dirty="0">
                <a:latin typeface="Times New Roman"/>
                <a:cs typeface="Times New Roman"/>
              </a:rPr>
              <a:t>3</a:t>
            </a:r>
            <a:r>
              <a:rPr sz="2800" b="1" i="1" dirty="0">
                <a:latin typeface="Times New Roman"/>
                <a:cs typeface="Times New Roman"/>
              </a:rPr>
              <a:t> bits.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468881"/>
            <a:ext cx="8378190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A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digital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signal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has</a:t>
            </a:r>
            <a:r>
              <a:rPr sz="2800" b="1" i="1" dirty="0">
                <a:latin typeface="Times New Roman"/>
                <a:cs typeface="Times New Roman"/>
              </a:rPr>
              <a:t> nine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levels.</a:t>
            </a:r>
            <a:r>
              <a:rPr sz="2800" b="1" i="1" spc="-5" dirty="0">
                <a:latin typeface="Times New Roman"/>
                <a:cs typeface="Times New Roman"/>
              </a:rPr>
              <a:t> How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many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bits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are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needed </a:t>
            </a:r>
            <a:r>
              <a:rPr sz="2800" b="1" i="1" dirty="0">
                <a:latin typeface="Times New Roman"/>
                <a:cs typeface="Times New Roman"/>
              </a:rPr>
              <a:t>per </a:t>
            </a:r>
            <a:r>
              <a:rPr sz="2800" b="1" i="1" spc="-5" dirty="0">
                <a:latin typeface="Times New Roman"/>
                <a:cs typeface="Times New Roman"/>
              </a:rPr>
              <a:t>level? </a:t>
            </a:r>
            <a:r>
              <a:rPr sz="2800" b="1" i="1" spc="-110" dirty="0">
                <a:latin typeface="Times New Roman"/>
                <a:cs typeface="Times New Roman"/>
              </a:rPr>
              <a:t>We</a:t>
            </a:r>
            <a:r>
              <a:rPr sz="2800" b="1" i="1" spc="-10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calculate the number </a:t>
            </a:r>
            <a:r>
              <a:rPr sz="2800" b="1" i="1" dirty="0">
                <a:latin typeface="Times New Roman"/>
                <a:cs typeface="Times New Roman"/>
              </a:rPr>
              <a:t>of </a:t>
            </a:r>
            <a:r>
              <a:rPr sz="2800" b="1" i="1" spc="-5" dirty="0">
                <a:latin typeface="Times New Roman"/>
                <a:cs typeface="Times New Roman"/>
              </a:rPr>
              <a:t>bits </a:t>
            </a:r>
            <a:r>
              <a:rPr sz="2800" b="1" i="1" spc="-15" dirty="0">
                <a:latin typeface="Times New Roman"/>
                <a:cs typeface="Times New Roman"/>
              </a:rPr>
              <a:t>by 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using</a:t>
            </a:r>
            <a:r>
              <a:rPr sz="2800" b="1" i="1" spc="50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49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formula.</a:t>
            </a:r>
            <a:r>
              <a:rPr sz="2800" b="1" i="1" spc="484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Each</a:t>
            </a:r>
            <a:r>
              <a:rPr sz="2800" b="1" i="1" spc="49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signal</a:t>
            </a:r>
            <a:r>
              <a:rPr sz="2800" b="1" i="1" spc="49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level</a:t>
            </a:r>
            <a:r>
              <a:rPr sz="2800" b="1" i="1" spc="49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</a:t>
            </a:r>
            <a:r>
              <a:rPr sz="2800" b="1" i="1" spc="49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represented</a:t>
            </a:r>
            <a:r>
              <a:rPr sz="2800" b="1" i="1" spc="49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by</a:t>
            </a:r>
            <a:endParaRPr sz="28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0000"/>
              </a:lnSpc>
              <a:spcBef>
                <a:spcPts val="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3.17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bits.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25" dirty="0">
                <a:latin typeface="Times New Roman"/>
                <a:cs typeface="Times New Roman"/>
              </a:rPr>
              <a:t>However,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this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answer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</a:t>
            </a:r>
            <a:r>
              <a:rPr sz="2800" b="1" i="1" dirty="0">
                <a:latin typeface="Times New Roman"/>
                <a:cs typeface="Times New Roman"/>
              </a:rPr>
              <a:t> not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realistic.</a:t>
            </a:r>
            <a:r>
              <a:rPr sz="2800" b="1" i="1" dirty="0">
                <a:latin typeface="Times New Roman"/>
                <a:cs typeface="Times New Roman"/>
              </a:rPr>
              <a:t> The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number </a:t>
            </a:r>
            <a:r>
              <a:rPr sz="2800" b="1" i="1" dirty="0">
                <a:latin typeface="Times New Roman"/>
                <a:cs typeface="Times New Roman"/>
              </a:rPr>
              <a:t>of </a:t>
            </a:r>
            <a:r>
              <a:rPr sz="2800" b="1" i="1" spc="-5" dirty="0">
                <a:latin typeface="Times New Roman"/>
                <a:cs typeface="Times New Roman"/>
              </a:rPr>
              <a:t>bits sent per level needs to </a:t>
            </a:r>
            <a:r>
              <a:rPr sz="2800" b="1" i="1" dirty="0">
                <a:latin typeface="Times New Roman"/>
                <a:cs typeface="Times New Roman"/>
              </a:rPr>
              <a:t>be an </a:t>
            </a:r>
            <a:r>
              <a:rPr sz="2800" b="1" i="1" spc="-5" dirty="0">
                <a:latin typeface="Times New Roman"/>
                <a:cs typeface="Times New Roman"/>
              </a:rPr>
              <a:t>integer </a:t>
            </a:r>
            <a:r>
              <a:rPr sz="2800" b="1" i="1" dirty="0">
                <a:latin typeface="Times New Roman"/>
                <a:cs typeface="Times New Roman"/>
              </a:rPr>
              <a:t>as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well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power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of</a:t>
            </a:r>
            <a:r>
              <a:rPr sz="2800" b="1" i="1" spc="-5" dirty="0">
                <a:latin typeface="Times New Roman"/>
                <a:cs typeface="Times New Roman"/>
              </a:rPr>
              <a:t> 2.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For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this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example,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4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bits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can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represent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one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level.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2044" y="201930"/>
            <a:ext cx="15182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Ex</a:t>
            </a:r>
            <a:r>
              <a:rPr sz="3200" b="1" i="1" spc="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mple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395173"/>
            <a:ext cx="19634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>
                <a:latin typeface="Tahoma"/>
                <a:cs typeface="Tahoma"/>
              </a:rPr>
              <a:t>Bit</a:t>
            </a:r>
            <a:r>
              <a:rPr spc="-9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Rate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846833"/>
            <a:ext cx="7729855" cy="2756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Most Digital Signals are non-periodic. Therefore,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period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and</a:t>
            </a:r>
            <a:r>
              <a:rPr sz="2800" spc="-5" dirty="0">
                <a:latin typeface="Times New Roman"/>
                <a:cs typeface="Times New Roman"/>
              </a:rPr>
              <a:t> frequency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are</a:t>
            </a:r>
            <a:r>
              <a:rPr sz="2800" dirty="0">
                <a:latin typeface="Times New Roman"/>
                <a:cs typeface="Times New Roman"/>
              </a:rPr>
              <a:t> not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appropriate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characteristics.</a:t>
            </a:r>
            <a:endParaRPr sz="28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Bit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rate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used.</a:t>
            </a:r>
            <a:endParaRPr sz="28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Bit</a:t>
            </a:r>
            <a:r>
              <a:rPr sz="2800" spc="29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rate</a:t>
            </a:r>
            <a:r>
              <a:rPr sz="2800" spc="3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spc="3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number</a:t>
            </a:r>
            <a:r>
              <a:rPr sz="2800" spc="3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3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bits</a:t>
            </a:r>
            <a:r>
              <a:rPr sz="2800" spc="3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sent</a:t>
            </a:r>
            <a:r>
              <a:rPr sz="2800" spc="2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spc="3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1s.</a:t>
            </a:r>
            <a:r>
              <a:rPr sz="2800" spc="29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Expressed</a:t>
            </a:r>
            <a:r>
              <a:rPr sz="2800" spc="30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in</a:t>
            </a:r>
            <a:endParaRPr sz="2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800" b="1" dirty="0">
                <a:latin typeface="Times New Roman"/>
                <a:cs typeface="Times New Roman"/>
              </a:rPr>
              <a:t>bps.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468881"/>
            <a:ext cx="8378825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Assume </a:t>
            </a:r>
            <a:r>
              <a:rPr sz="2800" b="1" i="1" dirty="0">
                <a:latin typeface="Times New Roman"/>
                <a:cs typeface="Times New Roman"/>
              </a:rPr>
              <a:t>we </a:t>
            </a:r>
            <a:r>
              <a:rPr sz="2800" b="1" i="1" spc="-5" dirty="0">
                <a:latin typeface="Times New Roman"/>
                <a:cs typeface="Times New Roman"/>
              </a:rPr>
              <a:t>need to download text documents </a:t>
            </a:r>
            <a:r>
              <a:rPr sz="2800" b="1" i="1" dirty="0">
                <a:latin typeface="Times New Roman"/>
                <a:cs typeface="Times New Roman"/>
              </a:rPr>
              <a:t>at </a:t>
            </a:r>
            <a:r>
              <a:rPr sz="2800" b="1" i="1" spc="-5" dirty="0">
                <a:latin typeface="Times New Roman"/>
                <a:cs typeface="Times New Roman"/>
              </a:rPr>
              <a:t>the rate </a:t>
            </a:r>
            <a:r>
              <a:rPr sz="2800" b="1" i="1" dirty="0">
                <a:latin typeface="Times New Roman"/>
                <a:cs typeface="Times New Roman"/>
              </a:rPr>
              <a:t> of 100 </a:t>
            </a:r>
            <a:r>
              <a:rPr sz="2800" b="1" i="1" spc="-5" dirty="0">
                <a:latin typeface="Times New Roman"/>
                <a:cs typeface="Times New Roman"/>
              </a:rPr>
              <a:t>pages per minute. </a:t>
            </a:r>
            <a:r>
              <a:rPr sz="2800" b="1" i="1" dirty="0">
                <a:latin typeface="Times New Roman"/>
                <a:cs typeface="Times New Roman"/>
              </a:rPr>
              <a:t>What </a:t>
            </a:r>
            <a:r>
              <a:rPr sz="2800" b="1" i="1" spc="-5" dirty="0">
                <a:latin typeface="Times New Roman"/>
                <a:cs typeface="Times New Roman"/>
              </a:rPr>
              <a:t>is the required bit rate </a:t>
            </a:r>
            <a:r>
              <a:rPr sz="2800" b="1" i="1" dirty="0">
                <a:latin typeface="Times New Roman"/>
                <a:cs typeface="Times New Roman"/>
              </a:rPr>
              <a:t>of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channel?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0000"/>
              </a:lnSpc>
            </a:pPr>
            <a:r>
              <a:rPr sz="2800" b="1" i="1" spc="-5" dirty="0">
                <a:latin typeface="Times New Roman"/>
                <a:cs typeface="Times New Roman"/>
              </a:rPr>
              <a:t>A </a:t>
            </a:r>
            <a:r>
              <a:rPr sz="2800" b="1" i="1" dirty="0">
                <a:latin typeface="Times New Roman"/>
                <a:cs typeface="Times New Roman"/>
              </a:rPr>
              <a:t>page </a:t>
            </a:r>
            <a:r>
              <a:rPr sz="2800" b="1" i="1" spc="-5" dirty="0">
                <a:latin typeface="Times New Roman"/>
                <a:cs typeface="Times New Roman"/>
              </a:rPr>
              <a:t>is </a:t>
            </a:r>
            <a:r>
              <a:rPr sz="2800" b="1" i="1" dirty="0">
                <a:latin typeface="Times New Roman"/>
                <a:cs typeface="Times New Roman"/>
              </a:rPr>
              <a:t>an </a:t>
            </a:r>
            <a:r>
              <a:rPr sz="2800" b="1" i="1" spc="-5" dirty="0">
                <a:latin typeface="Times New Roman"/>
                <a:cs typeface="Times New Roman"/>
              </a:rPr>
              <a:t>average </a:t>
            </a:r>
            <a:r>
              <a:rPr sz="2800" b="1" i="1" dirty="0">
                <a:latin typeface="Times New Roman"/>
                <a:cs typeface="Times New Roman"/>
              </a:rPr>
              <a:t>of 24 lines </a:t>
            </a:r>
            <a:r>
              <a:rPr sz="2800" b="1" i="1" spc="-5" dirty="0">
                <a:latin typeface="Times New Roman"/>
                <a:cs typeface="Times New Roman"/>
              </a:rPr>
              <a:t>with </a:t>
            </a:r>
            <a:r>
              <a:rPr sz="2800" b="1" i="1" dirty="0">
                <a:latin typeface="Times New Roman"/>
                <a:cs typeface="Times New Roman"/>
              </a:rPr>
              <a:t>80 </a:t>
            </a:r>
            <a:r>
              <a:rPr sz="2800" b="1" i="1" spc="-5" dirty="0">
                <a:latin typeface="Times New Roman"/>
                <a:cs typeface="Times New Roman"/>
              </a:rPr>
              <a:t>characters in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each</a:t>
            </a:r>
            <a:r>
              <a:rPr sz="2800" b="1" i="1" spc="5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line.</a:t>
            </a:r>
            <a:r>
              <a:rPr sz="2800" b="1" i="1" spc="53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If</a:t>
            </a:r>
            <a:r>
              <a:rPr sz="2800" b="1" i="1" spc="520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we</a:t>
            </a:r>
            <a:r>
              <a:rPr sz="2800" b="1" i="1" spc="52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assume</a:t>
            </a:r>
            <a:r>
              <a:rPr sz="2800" b="1" i="1" spc="5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that</a:t>
            </a:r>
            <a:r>
              <a:rPr sz="2800" b="1" i="1" spc="52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one</a:t>
            </a:r>
            <a:r>
              <a:rPr sz="2800" b="1" i="1" spc="5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character</a:t>
            </a:r>
            <a:r>
              <a:rPr sz="2800" b="1" i="1" spc="52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requires</a:t>
            </a:r>
            <a:r>
              <a:rPr sz="2800" b="1" i="1" spc="5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8 </a:t>
            </a:r>
            <a:r>
              <a:rPr sz="2800" b="1" i="1" spc="-69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bits,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 bit </a:t>
            </a:r>
            <a:r>
              <a:rPr sz="2800" b="1" i="1" spc="-5" dirty="0">
                <a:latin typeface="Times New Roman"/>
                <a:cs typeface="Times New Roman"/>
              </a:rPr>
              <a:t>rate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2044" y="201930"/>
            <a:ext cx="15182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Ex</a:t>
            </a:r>
            <a:r>
              <a:rPr sz="3200" b="1" i="1" spc="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mple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82698" y="4660900"/>
            <a:ext cx="5577205" cy="501650"/>
            <a:chOff x="1782698" y="4660900"/>
            <a:chExt cx="5577205" cy="5016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39975" y="4718053"/>
              <a:ext cx="5435584" cy="38734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782699" y="4660899"/>
              <a:ext cx="5577205" cy="501650"/>
            </a:xfrm>
            <a:custGeom>
              <a:avLst/>
              <a:gdLst/>
              <a:ahLst/>
              <a:cxnLst/>
              <a:rect l="l" t="t" r="r" b="b"/>
              <a:pathLst>
                <a:path w="5577205" h="501650">
                  <a:moveTo>
                    <a:pt x="5531231" y="45720"/>
                  </a:moveTo>
                  <a:lnTo>
                    <a:pt x="5519801" y="45720"/>
                  </a:lnTo>
                  <a:lnTo>
                    <a:pt x="5519801" y="57150"/>
                  </a:lnTo>
                  <a:lnTo>
                    <a:pt x="5519801" y="444500"/>
                  </a:lnTo>
                  <a:lnTo>
                    <a:pt x="57150" y="444500"/>
                  </a:lnTo>
                  <a:lnTo>
                    <a:pt x="57150" y="57150"/>
                  </a:lnTo>
                  <a:lnTo>
                    <a:pt x="5519801" y="57150"/>
                  </a:lnTo>
                  <a:lnTo>
                    <a:pt x="5519801" y="45720"/>
                  </a:lnTo>
                  <a:lnTo>
                    <a:pt x="45720" y="45720"/>
                  </a:lnTo>
                  <a:lnTo>
                    <a:pt x="45720" y="57150"/>
                  </a:lnTo>
                  <a:lnTo>
                    <a:pt x="45720" y="444500"/>
                  </a:lnTo>
                  <a:lnTo>
                    <a:pt x="45720" y="455930"/>
                  </a:lnTo>
                  <a:lnTo>
                    <a:pt x="5531231" y="455930"/>
                  </a:lnTo>
                  <a:lnTo>
                    <a:pt x="5531231" y="444500"/>
                  </a:lnTo>
                  <a:lnTo>
                    <a:pt x="5531231" y="57150"/>
                  </a:lnTo>
                  <a:lnTo>
                    <a:pt x="5531231" y="45720"/>
                  </a:lnTo>
                  <a:close/>
                </a:path>
                <a:path w="5577205" h="501650">
                  <a:moveTo>
                    <a:pt x="5576951" y="0"/>
                  </a:moveTo>
                  <a:lnTo>
                    <a:pt x="5542661" y="0"/>
                  </a:lnTo>
                  <a:lnTo>
                    <a:pt x="5542661" y="34290"/>
                  </a:lnTo>
                  <a:lnTo>
                    <a:pt x="5542661" y="467360"/>
                  </a:lnTo>
                  <a:lnTo>
                    <a:pt x="34290" y="467360"/>
                  </a:lnTo>
                  <a:lnTo>
                    <a:pt x="34290" y="34290"/>
                  </a:lnTo>
                  <a:lnTo>
                    <a:pt x="5542661" y="34290"/>
                  </a:lnTo>
                  <a:lnTo>
                    <a:pt x="5542661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467360"/>
                  </a:lnTo>
                  <a:lnTo>
                    <a:pt x="0" y="501650"/>
                  </a:lnTo>
                  <a:lnTo>
                    <a:pt x="5576951" y="501650"/>
                  </a:lnTo>
                  <a:lnTo>
                    <a:pt x="5576951" y="467360"/>
                  </a:lnTo>
                  <a:lnTo>
                    <a:pt x="5576951" y="34290"/>
                  </a:lnTo>
                  <a:lnTo>
                    <a:pt x="5576951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395173"/>
            <a:ext cx="25400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>
                <a:latin typeface="Tahoma"/>
                <a:cs typeface="Tahoma"/>
              </a:rPr>
              <a:t>Bit</a:t>
            </a:r>
            <a:r>
              <a:rPr spc="-9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Length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845310"/>
            <a:ext cx="7728584" cy="2172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  <a:tab pos="1051560" algn="l"/>
                <a:tab pos="2268220" algn="l"/>
                <a:tab pos="2737485" algn="l"/>
                <a:tab pos="4271010" algn="l"/>
                <a:tab pos="5057140" algn="l"/>
                <a:tab pos="5685790" algn="l"/>
                <a:tab pos="7310120" algn="l"/>
              </a:tabLst>
            </a:pPr>
            <a:r>
              <a:rPr sz="3200" dirty="0">
                <a:latin typeface="Times New Roman"/>
                <a:cs typeface="Times New Roman"/>
              </a:rPr>
              <a:t>Bit	leng</a:t>
            </a:r>
            <a:r>
              <a:rPr sz="3200" spc="-15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h	</a:t>
            </a:r>
            <a:r>
              <a:rPr sz="3200" spc="-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s	dis</a:t>
            </a:r>
            <a:r>
              <a:rPr sz="3200" spc="-10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ce	one	bit	o</a:t>
            </a:r>
            <a:r>
              <a:rPr sz="3200" spc="5" dirty="0">
                <a:latin typeface="Times New Roman"/>
                <a:cs typeface="Times New Roman"/>
              </a:rPr>
              <a:t>c</a:t>
            </a:r>
            <a:r>
              <a:rPr sz="3200" dirty="0">
                <a:latin typeface="Times New Roman"/>
                <a:cs typeface="Times New Roman"/>
              </a:rPr>
              <a:t>cupies	</a:t>
            </a:r>
            <a:r>
              <a:rPr sz="3200" spc="-10" dirty="0">
                <a:latin typeface="Times New Roman"/>
                <a:cs typeface="Times New Roman"/>
              </a:rPr>
              <a:t>on  </a:t>
            </a:r>
            <a:r>
              <a:rPr sz="3200" dirty="0">
                <a:latin typeface="Times New Roman"/>
                <a:cs typeface="Times New Roman"/>
              </a:rPr>
              <a:t>transmission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medium.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333CC"/>
              </a:buClr>
              <a:buFont typeface="Wingdings"/>
              <a:buChar char=""/>
            </a:pPr>
            <a:endParaRPr sz="4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Bit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length=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propagation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speed*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bit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duration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990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403352"/>
            <a:ext cx="883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Figu</a:t>
            </a:r>
            <a:r>
              <a:rPr sz="2400" b="1" spc="-55" dirty="0">
                <a:solidFill>
                  <a:srgbClr val="3333CC"/>
                </a:solidFill>
                <a:latin typeface="Times New Roman"/>
                <a:cs typeface="Times New Roman"/>
              </a:rPr>
              <a:t>r</a:t>
            </a:r>
            <a:r>
              <a:rPr sz="24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7358" y="453644"/>
            <a:ext cx="24618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latin typeface="Times New Roman"/>
                <a:cs typeface="Times New Roman"/>
              </a:rPr>
              <a:t>Baseband</a:t>
            </a:r>
            <a:r>
              <a:rPr sz="2000" b="1" i="1" spc="-8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transmission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" y="6324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0612" y="2719451"/>
            <a:ext cx="6681724" cy="1643477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63"/>
            <a:ext cx="8593455" cy="1052830"/>
            <a:chOff x="76200" y="63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712" y="10801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3825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82587" y="474662"/>
                  </a:lnTo>
                  <a:lnTo>
                    <a:pt x="382587" y="349186"/>
                  </a:lnTo>
                  <a:lnTo>
                    <a:pt x="382587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108013"/>
              <a:ext cx="328612" cy="4746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537" y="530288"/>
              <a:ext cx="370205" cy="474980"/>
            </a:xfrm>
            <a:custGeom>
              <a:avLst/>
              <a:gdLst/>
              <a:ahLst/>
              <a:cxnLst/>
              <a:rect l="l" t="t" r="r" b="b"/>
              <a:pathLst>
                <a:path w="370205" h="474980">
                  <a:moveTo>
                    <a:pt x="3698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69887" y="474662"/>
                  </a:lnTo>
                  <a:lnTo>
                    <a:pt x="369887" y="349186"/>
                  </a:lnTo>
                  <a:lnTo>
                    <a:pt x="36988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425" y="530288"/>
              <a:ext cx="368300" cy="4746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199"/>
              <a:ext cx="560387" cy="4222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200" y="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565086"/>
                  </a:moveTo>
                  <a:lnTo>
                    <a:pt x="0" y="565086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565086"/>
                  </a:lnTo>
                  <a:close/>
                </a:path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533336"/>
                  </a:lnTo>
                  <a:lnTo>
                    <a:pt x="31750" y="533336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912" y="533399"/>
              <a:ext cx="8226425" cy="31750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457200" y="29718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8787" y="4267200"/>
            <a:ext cx="8154034" cy="0"/>
          </a:xfrm>
          <a:custGeom>
            <a:avLst/>
            <a:gdLst/>
            <a:ahLst/>
            <a:cxnLst/>
            <a:rect l="l" t="t" r="r" b="b"/>
            <a:pathLst>
              <a:path w="8154034">
                <a:moveTo>
                  <a:pt x="0" y="0"/>
                </a:moveTo>
                <a:lnTo>
                  <a:pt x="8153463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95300" y="3063875"/>
            <a:ext cx="8077200" cy="1066800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290" rIns="0" bIns="0" rtlCol="0">
            <a:spAutoFit/>
          </a:bodyPr>
          <a:lstStyle/>
          <a:p>
            <a:pPr marL="847725" marR="421005" indent="-421005">
              <a:lnSpc>
                <a:spcPct val="100000"/>
              </a:lnSpc>
              <a:spcBef>
                <a:spcPts val="270"/>
              </a:spcBef>
            </a:pPr>
            <a:r>
              <a:rPr sz="3200" b="1" dirty="0">
                <a:latin typeface="Arial"/>
                <a:cs typeface="Arial"/>
              </a:rPr>
              <a:t>A</a:t>
            </a:r>
            <a:r>
              <a:rPr sz="3200" b="1" spc="-14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digital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signal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is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composite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analog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signal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with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an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infinite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bandwidth.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7200" y="2362136"/>
            <a:ext cx="1143000" cy="566737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69442" y="2383662"/>
            <a:ext cx="715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990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403352"/>
            <a:ext cx="883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Figu</a:t>
            </a:r>
            <a:r>
              <a:rPr sz="2400" b="1" spc="-55" dirty="0">
                <a:solidFill>
                  <a:srgbClr val="3333CC"/>
                </a:solidFill>
                <a:latin typeface="Times New Roman"/>
                <a:cs typeface="Times New Roman"/>
              </a:rPr>
              <a:t>r</a:t>
            </a:r>
            <a:r>
              <a:rPr sz="24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7358" y="453644"/>
            <a:ext cx="39490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latin typeface="Times New Roman"/>
                <a:cs typeface="Times New Roman"/>
              </a:rPr>
              <a:t>Bandwidths</a:t>
            </a:r>
            <a:r>
              <a:rPr sz="2000" b="1" i="1" spc="-4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of</a:t>
            </a:r>
            <a:r>
              <a:rPr sz="2000" b="1" i="1" spc="-20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Times New Roman"/>
                <a:cs typeface="Times New Roman"/>
              </a:rPr>
              <a:t>two</a:t>
            </a:r>
            <a:r>
              <a:rPr sz="2000" b="1" i="1" dirty="0">
                <a:latin typeface="Times New Roman"/>
                <a:cs typeface="Times New Roman"/>
              </a:rPr>
              <a:t> low-pass</a:t>
            </a:r>
            <a:r>
              <a:rPr sz="2000" b="1" i="1" spc="-5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channels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" y="6324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1371600"/>
            <a:ext cx="8739251" cy="4446906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990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403352"/>
            <a:ext cx="6180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Figure</a:t>
            </a:r>
            <a:r>
              <a:rPr sz="2400" b="1" spc="-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Baseband</a:t>
            </a:r>
            <a:r>
              <a:rPr sz="2000" b="1" i="1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transmission</a:t>
            </a:r>
            <a:r>
              <a:rPr sz="2000" b="1" i="1" spc="-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using</a:t>
            </a:r>
            <a:r>
              <a:rPr sz="2000" b="1" i="1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000" b="1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dedicated</a:t>
            </a:r>
            <a:r>
              <a:rPr sz="2000" b="1" i="1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medium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6324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925" y="2194949"/>
            <a:ext cx="8829675" cy="220845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533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1371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50594" y="705358"/>
            <a:ext cx="65106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Comparison of </a:t>
            </a:r>
            <a:r>
              <a:rPr sz="3000" b="1" i="1" dirty="0">
                <a:solidFill>
                  <a:srgbClr val="C00000"/>
                </a:solidFill>
                <a:latin typeface="Times New Roman"/>
                <a:cs typeface="Times New Roman"/>
              </a:rPr>
              <a:t>analog</a:t>
            </a:r>
            <a:r>
              <a:rPr sz="3000" b="1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000" b="1" i="1" dirty="0">
                <a:solidFill>
                  <a:srgbClr val="C00000"/>
                </a:solidFill>
                <a:latin typeface="Times New Roman"/>
                <a:cs typeface="Times New Roman"/>
              </a:rPr>
              <a:t>and</a:t>
            </a:r>
            <a:r>
              <a:rPr sz="3000" b="1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 digital</a:t>
            </a:r>
            <a:r>
              <a:rPr sz="3000" b="1" i="1" spc="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000" b="1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signals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950" y="2389251"/>
            <a:ext cx="8528050" cy="2858285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63"/>
            <a:ext cx="8593455" cy="1052830"/>
            <a:chOff x="76200" y="63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712" y="10801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3825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82587" y="474662"/>
                  </a:lnTo>
                  <a:lnTo>
                    <a:pt x="382587" y="349186"/>
                  </a:lnTo>
                  <a:lnTo>
                    <a:pt x="382587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108013"/>
              <a:ext cx="328612" cy="4746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537" y="530288"/>
              <a:ext cx="370205" cy="474980"/>
            </a:xfrm>
            <a:custGeom>
              <a:avLst/>
              <a:gdLst/>
              <a:ahLst/>
              <a:cxnLst/>
              <a:rect l="l" t="t" r="r" b="b"/>
              <a:pathLst>
                <a:path w="370205" h="474980">
                  <a:moveTo>
                    <a:pt x="3698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69887" y="474662"/>
                  </a:lnTo>
                  <a:lnTo>
                    <a:pt x="369887" y="349186"/>
                  </a:lnTo>
                  <a:lnTo>
                    <a:pt x="36988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425" y="530288"/>
              <a:ext cx="368300" cy="4746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199"/>
              <a:ext cx="560387" cy="4222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200" y="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565086"/>
                  </a:moveTo>
                  <a:lnTo>
                    <a:pt x="0" y="565086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565086"/>
                  </a:lnTo>
                  <a:close/>
                </a:path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533336"/>
                  </a:lnTo>
                  <a:lnTo>
                    <a:pt x="31750" y="533336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912" y="533399"/>
              <a:ext cx="8226425" cy="31750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457200" y="23622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8787" y="5105400"/>
            <a:ext cx="8154034" cy="0"/>
          </a:xfrm>
          <a:custGeom>
            <a:avLst/>
            <a:gdLst/>
            <a:ahLst/>
            <a:cxnLst/>
            <a:rect l="l" t="t" r="r" b="b"/>
            <a:pathLst>
              <a:path w="8154034">
                <a:moveTo>
                  <a:pt x="0" y="0"/>
                </a:moveTo>
                <a:lnTo>
                  <a:pt x="8153463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5300" y="2454275"/>
            <a:ext cx="8077200" cy="2529205"/>
          </a:xfrm>
          <a:custGeom>
            <a:avLst/>
            <a:gdLst/>
            <a:ahLst/>
            <a:cxnLst/>
            <a:rect l="l" t="t" r="r" b="b"/>
            <a:pathLst>
              <a:path w="8077200" h="2529204">
                <a:moveTo>
                  <a:pt x="8077200" y="0"/>
                </a:moveTo>
                <a:lnTo>
                  <a:pt x="0" y="0"/>
                </a:lnTo>
                <a:lnTo>
                  <a:pt x="0" y="2528951"/>
                </a:lnTo>
                <a:lnTo>
                  <a:pt x="8077200" y="2528951"/>
                </a:lnTo>
                <a:lnTo>
                  <a:pt x="8077200" y="0"/>
                </a:lnTo>
                <a:close/>
              </a:path>
            </a:pathLst>
          </a:custGeom>
          <a:solidFill>
            <a:srgbClr val="99FF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79805" y="2475738"/>
            <a:ext cx="7709534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1905" algn="ctr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Baseband </a:t>
            </a:r>
            <a:r>
              <a:rPr sz="3200" b="1" spc="-5" dirty="0">
                <a:latin typeface="Arial"/>
                <a:cs typeface="Arial"/>
              </a:rPr>
              <a:t>transmission </a:t>
            </a:r>
            <a:r>
              <a:rPr sz="3200" b="1" dirty="0">
                <a:latin typeface="Arial"/>
                <a:cs typeface="Arial"/>
              </a:rPr>
              <a:t>of a </a:t>
            </a:r>
            <a:r>
              <a:rPr sz="3200" b="1" spc="-5" dirty="0">
                <a:latin typeface="Arial"/>
                <a:cs typeface="Arial"/>
              </a:rPr>
              <a:t>digital </a:t>
            </a:r>
            <a:r>
              <a:rPr sz="3200" b="1" dirty="0">
                <a:latin typeface="Arial"/>
                <a:cs typeface="Arial"/>
              </a:rPr>
              <a:t> signal that </a:t>
            </a:r>
            <a:r>
              <a:rPr sz="3200" b="1" spc="-5" dirty="0">
                <a:latin typeface="Arial"/>
                <a:cs typeface="Arial"/>
              </a:rPr>
              <a:t>preserves </a:t>
            </a:r>
            <a:r>
              <a:rPr sz="3200" b="1" dirty="0">
                <a:latin typeface="Arial"/>
                <a:cs typeface="Arial"/>
              </a:rPr>
              <a:t>the </a:t>
            </a:r>
            <a:r>
              <a:rPr sz="3200" b="1" spc="-5" dirty="0">
                <a:latin typeface="Arial"/>
                <a:cs typeface="Arial"/>
              </a:rPr>
              <a:t>shape </a:t>
            </a:r>
            <a:r>
              <a:rPr sz="3200" b="1" dirty="0">
                <a:latin typeface="Arial"/>
                <a:cs typeface="Arial"/>
              </a:rPr>
              <a:t>of the 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digital</a:t>
            </a:r>
            <a:r>
              <a:rPr sz="3200" b="1" spc="-5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signal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is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possible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only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if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we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have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 </a:t>
            </a:r>
            <a:r>
              <a:rPr sz="3200" b="1" spc="-5" dirty="0">
                <a:latin typeface="Arial"/>
                <a:cs typeface="Arial"/>
              </a:rPr>
              <a:t>low-pass channel </a:t>
            </a:r>
            <a:r>
              <a:rPr sz="3200" b="1" dirty="0">
                <a:latin typeface="Arial"/>
                <a:cs typeface="Arial"/>
              </a:rPr>
              <a:t>with an infinite or 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very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wide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bandwidth.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7200" y="1752536"/>
            <a:ext cx="1143000" cy="566737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669442" y="1773681"/>
            <a:ext cx="715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63"/>
            <a:ext cx="8593455" cy="1052830"/>
            <a:chOff x="76200" y="63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712" y="10801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3825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82587" y="474662"/>
                  </a:lnTo>
                  <a:lnTo>
                    <a:pt x="382587" y="349186"/>
                  </a:lnTo>
                  <a:lnTo>
                    <a:pt x="382587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108013"/>
              <a:ext cx="328612" cy="4746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537" y="530288"/>
              <a:ext cx="370205" cy="474980"/>
            </a:xfrm>
            <a:custGeom>
              <a:avLst/>
              <a:gdLst/>
              <a:ahLst/>
              <a:cxnLst/>
              <a:rect l="l" t="t" r="r" b="b"/>
              <a:pathLst>
                <a:path w="370205" h="474980">
                  <a:moveTo>
                    <a:pt x="3698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69887" y="474662"/>
                  </a:lnTo>
                  <a:lnTo>
                    <a:pt x="369887" y="349186"/>
                  </a:lnTo>
                  <a:lnTo>
                    <a:pt x="36988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425" y="530288"/>
              <a:ext cx="368300" cy="4746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199"/>
              <a:ext cx="560387" cy="4222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200" y="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565086"/>
                  </a:moveTo>
                  <a:lnTo>
                    <a:pt x="0" y="565086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565086"/>
                  </a:lnTo>
                  <a:close/>
                </a:path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533336"/>
                  </a:lnTo>
                  <a:lnTo>
                    <a:pt x="31750" y="533336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912" y="533399"/>
              <a:ext cx="8226425" cy="31750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457200" y="25146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10600" y="4724400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5300" y="2606675"/>
            <a:ext cx="8077200" cy="1054100"/>
          </a:xfrm>
          <a:custGeom>
            <a:avLst/>
            <a:gdLst/>
            <a:ahLst/>
            <a:cxnLst/>
            <a:rect l="l" t="t" r="r" b="b"/>
            <a:pathLst>
              <a:path w="8077200" h="1054100">
                <a:moveTo>
                  <a:pt x="8077200" y="0"/>
                </a:moveTo>
                <a:lnTo>
                  <a:pt x="0" y="0"/>
                </a:lnTo>
                <a:lnTo>
                  <a:pt x="0" y="1054100"/>
                </a:lnTo>
                <a:lnTo>
                  <a:pt x="8077200" y="1054100"/>
                </a:lnTo>
                <a:lnTo>
                  <a:pt x="8077200" y="0"/>
                </a:lnTo>
                <a:close/>
              </a:path>
            </a:pathLst>
          </a:custGeom>
          <a:solidFill>
            <a:srgbClr val="99FF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54938" y="2549186"/>
            <a:ext cx="7157720" cy="954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355"/>
              </a:lnSpc>
            </a:pPr>
            <a:r>
              <a:rPr sz="2100" b="1" spc="15" dirty="0">
                <a:latin typeface="Arial"/>
                <a:cs typeface="Arial"/>
              </a:rPr>
              <a:t>In</a:t>
            </a:r>
            <a:r>
              <a:rPr sz="2100" b="1" spc="-30" dirty="0">
                <a:latin typeface="Arial"/>
                <a:cs typeface="Arial"/>
              </a:rPr>
              <a:t> </a:t>
            </a:r>
            <a:r>
              <a:rPr sz="2100" b="1" spc="20" dirty="0">
                <a:latin typeface="Arial"/>
                <a:cs typeface="Arial"/>
              </a:rPr>
              <a:t>baseband</a:t>
            </a:r>
            <a:r>
              <a:rPr sz="2100" b="1" spc="-30" dirty="0">
                <a:latin typeface="Arial"/>
                <a:cs typeface="Arial"/>
              </a:rPr>
              <a:t> </a:t>
            </a:r>
            <a:r>
              <a:rPr sz="2100" b="1" spc="15" dirty="0">
                <a:latin typeface="Arial"/>
                <a:cs typeface="Arial"/>
              </a:rPr>
              <a:t>transmission,</a:t>
            </a:r>
            <a:r>
              <a:rPr sz="2100" b="1" spc="-15" dirty="0">
                <a:latin typeface="Arial"/>
                <a:cs typeface="Arial"/>
              </a:rPr>
              <a:t> </a:t>
            </a:r>
            <a:r>
              <a:rPr sz="2100" b="1" spc="15" dirty="0">
                <a:latin typeface="Arial"/>
                <a:cs typeface="Arial"/>
              </a:rPr>
              <a:t>the</a:t>
            </a:r>
            <a:r>
              <a:rPr sz="2100" b="1" spc="-15" dirty="0">
                <a:latin typeface="Arial"/>
                <a:cs typeface="Arial"/>
              </a:rPr>
              <a:t> </a:t>
            </a:r>
            <a:r>
              <a:rPr sz="2100" b="1" spc="15" dirty="0">
                <a:latin typeface="Arial"/>
                <a:cs typeface="Arial"/>
              </a:rPr>
              <a:t>required</a:t>
            </a:r>
            <a:r>
              <a:rPr sz="2100" b="1" spc="-35" dirty="0">
                <a:latin typeface="Arial"/>
                <a:cs typeface="Arial"/>
              </a:rPr>
              <a:t> </a:t>
            </a:r>
            <a:r>
              <a:rPr sz="2100" b="1" spc="20" dirty="0">
                <a:latin typeface="Arial"/>
                <a:cs typeface="Arial"/>
              </a:rPr>
              <a:t>bandwidth</a:t>
            </a:r>
            <a:r>
              <a:rPr sz="2100" b="1" spc="-45" dirty="0">
                <a:latin typeface="Arial"/>
                <a:cs typeface="Arial"/>
              </a:rPr>
              <a:t> </a:t>
            </a:r>
            <a:r>
              <a:rPr sz="2100" b="1" spc="10" dirty="0">
                <a:latin typeface="Arial"/>
                <a:cs typeface="Arial"/>
              </a:rPr>
              <a:t>is</a:t>
            </a:r>
            <a:endParaRPr sz="2100">
              <a:latin typeface="Arial"/>
              <a:cs typeface="Arial"/>
            </a:endParaRPr>
          </a:p>
          <a:p>
            <a:pPr marL="1905" algn="ctr">
              <a:lnSpc>
                <a:spcPct val="100000"/>
              </a:lnSpc>
              <a:spcBef>
                <a:spcPts val="35"/>
              </a:spcBef>
            </a:pPr>
            <a:r>
              <a:rPr sz="2100" b="1" spc="15" dirty="0">
                <a:latin typeface="Arial"/>
                <a:cs typeface="Arial"/>
              </a:rPr>
              <a:t>proportional</a:t>
            </a:r>
            <a:r>
              <a:rPr sz="2100" b="1" spc="-60" dirty="0">
                <a:latin typeface="Arial"/>
                <a:cs typeface="Arial"/>
              </a:rPr>
              <a:t> </a:t>
            </a:r>
            <a:r>
              <a:rPr sz="2100" b="1" spc="15" dirty="0">
                <a:latin typeface="Arial"/>
                <a:cs typeface="Arial"/>
              </a:rPr>
              <a:t>to</a:t>
            </a:r>
            <a:r>
              <a:rPr sz="2100" b="1" spc="-25" dirty="0">
                <a:latin typeface="Arial"/>
                <a:cs typeface="Arial"/>
              </a:rPr>
              <a:t> </a:t>
            </a:r>
            <a:r>
              <a:rPr sz="2100" b="1" spc="15" dirty="0">
                <a:latin typeface="Arial"/>
                <a:cs typeface="Arial"/>
              </a:rPr>
              <a:t>the</a:t>
            </a:r>
            <a:r>
              <a:rPr sz="2100" b="1" spc="-5" dirty="0">
                <a:latin typeface="Arial"/>
                <a:cs typeface="Arial"/>
              </a:rPr>
              <a:t> </a:t>
            </a:r>
            <a:r>
              <a:rPr sz="2100" b="1" spc="10" dirty="0">
                <a:latin typeface="Arial"/>
                <a:cs typeface="Arial"/>
              </a:rPr>
              <a:t>bit</a:t>
            </a:r>
            <a:r>
              <a:rPr sz="2100" b="1" spc="-10" dirty="0">
                <a:latin typeface="Arial"/>
                <a:cs typeface="Arial"/>
              </a:rPr>
              <a:t> </a:t>
            </a:r>
            <a:r>
              <a:rPr sz="2100" b="1" spc="15" dirty="0">
                <a:latin typeface="Arial"/>
                <a:cs typeface="Arial"/>
              </a:rPr>
              <a:t>rate;</a:t>
            </a:r>
            <a:endParaRPr sz="2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2100" b="1" spc="10" dirty="0">
                <a:latin typeface="Arial"/>
                <a:cs typeface="Arial"/>
              </a:rPr>
              <a:t>if</a:t>
            </a:r>
            <a:r>
              <a:rPr sz="2100" b="1" spc="-20" dirty="0">
                <a:latin typeface="Arial"/>
                <a:cs typeface="Arial"/>
              </a:rPr>
              <a:t> </a:t>
            </a:r>
            <a:r>
              <a:rPr sz="2100" b="1" spc="45" dirty="0">
                <a:latin typeface="Arial"/>
                <a:cs typeface="Arial"/>
              </a:rPr>
              <a:t>we</a:t>
            </a:r>
            <a:r>
              <a:rPr sz="2100" b="1" spc="-40" dirty="0">
                <a:latin typeface="Arial"/>
                <a:cs typeface="Arial"/>
              </a:rPr>
              <a:t> </a:t>
            </a:r>
            <a:r>
              <a:rPr sz="2100" b="1" spc="20" dirty="0">
                <a:latin typeface="Arial"/>
                <a:cs typeface="Arial"/>
              </a:rPr>
              <a:t>need</a:t>
            </a:r>
            <a:r>
              <a:rPr sz="2100" b="1" spc="-15" dirty="0">
                <a:latin typeface="Arial"/>
                <a:cs typeface="Arial"/>
              </a:rPr>
              <a:t> </a:t>
            </a:r>
            <a:r>
              <a:rPr sz="2100" b="1" spc="15" dirty="0">
                <a:latin typeface="Arial"/>
                <a:cs typeface="Arial"/>
              </a:rPr>
              <a:t>to </a:t>
            </a:r>
            <a:r>
              <a:rPr sz="2100" b="1" spc="20" dirty="0">
                <a:latin typeface="Arial"/>
                <a:cs typeface="Arial"/>
              </a:rPr>
              <a:t>send</a:t>
            </a:r>
            <a:r>
              <a:rPr sz="2100" b="1" spc="-5" dirty="0">
                <a:latin typeface="Arial"/>
                <a:cs typeface="Arial"/>
              </a:rPr>
              <a:t> </a:t>
            </a:r>
            <a:r>
              <a:rPr sz="2100" b="1" spc="15" dirty="0">
                <a:latin typeface="Arial"/>
                <a:cs typeface="Arial"/>
              </a:rPr>
              <a:t>bits</a:t>
            </a:r>
            <a:r>
              <a:rPr sz="2100" b="1" spc="-15" dirty="0">
                <a:latin typeface="Arial"/>
                <a:cs typeface="Arial"/>
              </a:rPr>
              <a:t> </a:t>
            </a:r>
            <a:r>
              <a:rPr sz="2100" b="1" spc="-5" dirty="0">
                <a:latin typeface="Arial"/>
                <a:cs typeface="Arial"/>
              </a:rPr>
              <a:t>faster,</a:t>
            </a:r>
            <a:r>
              <a:rPr sz="2100" b="1" spc="5" dirty="0">
                <a:latin typeface="Arial"/>
                <a:cs typeface="Arial"/>
              </a:rPr>
              <a:t> </a:t>
            </a:r>
            <a:r>
              <a:rPr sz="2100" b="1" spc="45" dirty="0">
                <a:latin typeface="Arial"/>
                <a:cs typeface="Arial"/>
              </a:rPr>
              <a:t>we</a:t>
            </a:r>
            <a:r>
              <a:rPr sz="2100" b="1" spc="-40" dirty="0">
                <a:latin typeface="Arial"/>
                <a:cs typeface="Arial"/>
              </a:rPr>
              <a:t> </a:t>
            </a:r>
            <a:r>
              <a:rPr sz="2100" b="1" spc="20" dirty="0">
                <a:latin typeface="Arial"/>
                <a:cs typeface="Arial"/>
              </a:rPr>
              <a:t>need</a:t>
            </a:r>
            <a:r>
              <a:rPr sz="2100" b="1" dirty="0">
                <a:latin typeface="Arial"/>
                <a:cs typeface="Arial"/>
              </a:rPr>
              <a:t> </a:t>
            </a:r>
            <a:r>
              <a:rPr sz="2100" b="1" spc="20" dirty="0">
                <a:latin typeface="Arial"/>
                <a:cs typeface="Arial"/>
              </a:rPr>
              <a:t>more</a:t>
            </a:r>
            <a:r>
              <a:rPr sz="2100" b="1" spc="-10" dirty="0">
                <a:latin typeface="Arial"/>
                <a:cs typeface="Arial"/>
              </a:rPr>
              <a:t> </a:t>
            </a:r>
            <a:r>
              <a:rPr sz="2100" b="1" spc="15" dirty="0">
                <a:latin typeface="Arial"/>
                <a:cs typeface="Arial"/>
              </a:rPr>
              <a:t>bandwidth.</a:t>
            </a:r>
            <a:endParaRPr sz="210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7200" y="1904936"/>
            <a:ext cx="1143000" cy="566737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669442" y="1926081"/>
            <a:ext cx="715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33400" y="2590800"/>
            <a:ext cx="8077200" cy="2554605"/>
          </a:xfrm>
          <a:custGeom>
            <a:avLst/>
            <a:gdLst/>
            <a:ahLst/>
            <a:cxnLst/>
            <a:rect l="l" t="t" r="r" b="b"/>
            <a:pathLst>
              <a:path w="8077200" h="2554604">
                <a:moveTo>
                  <a:pt x="8077200" y="0"/>
                </a:moveTo>
                <a:lnTo>
                  <a:pt x="0" y="0"/>
                </a:lnTo>
                <a:lnTo>
                  <a:pt x="0" y="2554351"/>
                </a:lnTo>
                <a:lnTo>
                  <a:pt x="8077200" y="2554351"/>
                </a:lnTo>
                <a:lnTo>
                  <a:pt x="8077200" y="0"/>
                </a:lnTo>
                <a:close/>
              </a:path>
            </a:pathLst>
          </a:custGeom>
          <a:solidFill>
            <a:srgbClr val="99FF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60298" y="2612263"/>
            <a:ext cx="782320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indent="-1270" algn="ctr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In </a:t>
            </a:r>
            <a:r>
              <a:rPr sz="3200" b="1" spc="-5" dirty="0">
                <a:latin typeface="Arial"/>
                <a:cs typeface="Arial"/>
              </a:rPr>
              <a:t>baseband transmission, </a:t>
            </a:r>
            <a:r>
              <a:rPr sz="3200" b="1" dirty="0">
                <a:latin typeface="Arial"/>
                <a:cs typeface="Arial"/>
              </a:rPr>
              <a:t>the required 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bandwidth</a:t>
            </a:r>
            <a:r>
              <a:rPr sz="3200" b="1" spc="-7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is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proportional</a:t>
            </a:r>
            <a:r>
              <a:rPr sz="3200" b="1" spc="-5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to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bit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rate;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if we </a:t>
            </a:r>
            <a:r>
              <a:rPr sz="3200" b="1" spc="-5" dirty="0">
                <a:latin typeface="Arial"/>
                <a:cs typeface="Arial"/>
              </a:rPr>
              <a:t>need </a:t>
            </a:r>
            <a:r>
              <a:rPr sz="3200" b="1" dirty="0">
                <a:latin typeface="Arial"/>
                <a:cs typeface="Arial"/>
              </a:rPr>
              <a:t>to </a:t>
            </a:r>
            <a:r>
              <a:rPr sz="3200" b="1" spc="-5" dirty="0">
                <a:latin typeface="Arial"/>
                <a:cs typeface="Arial"/>
              </a:rPr>
              <a:t>send </a:t>
            </a:r>
            <a:r>
              <a:rPr sz="3200" b="1" dirty="0">
                <a:latin typeface="Arial"/>
                <a:cs typeface="Arial"/>
              </a:rPr>
              <a:t>bits </a:t>
            </a:r>
            <a:r>
              <a:rPr sz="3200" b="1" spc="-30" dirty="0">
                <a:latin typeface="Arial"/>
                <a:cs typeface="Arial"/>
              </a:rPr>
              <a:t>faster, </a:t>
            </a:r>
            <a:r>
              <a:rPr sz="3200" b="1" dirty="0">
                <a:latin typeface="Arial"/>
                <a:cs typeface="Arial"/>
              </a:rPr>
              <a:t>we need 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more bandwidth. Bit rate is twice the 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bandwidth</a:t>
            </a:r>
            <a:r>
              <a:rPr sz="3200" b="1" spc="-7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required.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990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327152"/>
            <a:ext cx="7038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Broadband</a:t>
            </a:r>
            <a:r>
              <a:rPr sz="2400" b="1" spc="-4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Transmission:</a:t>
            </a:r>
            <a:r>
              <a:rPr sz="2400" b="1" spc="1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Bandwidth</a:t>
            </a:r>
            <a:r>
              <a:rPr sz="2000" b="1" i="1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sz="2000" b="1" i="1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a bandpass</a:t>
            </a:r>
            <a:r>
              <a:rPr sz="2000" b="1" i="1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channel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6324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5903" y="2615878"/>
            <a:ext cx="7885269" cy="1758059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63"/>
            <a:ext cx="8593455" cy="1052830"/>
            <a:chOff x="76200" y="63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712" y="10801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3825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82587" y="474662"/>
                  </a:lnTo>
                  <a:lnTo>
                    <a:pt x="382587" y="349186"/>
                  </a:lnTo>
                  <a:lnTo>
                    <a:pt x="382587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108013"/>
              <a:ext cx="328612" cy="4746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537" y="530288"/>
              <a:ext cx="370205" cy="474980"/>
            </a:xfrm>
            <a:custGeom>
              <a:avLst/>
              <a:gdLst/>
              <a:ahLst/>
              <a:cxnLst/>
              <a:rect l="l" t="t" r="r" b="b"/>
              <a:pathLst>
                <a:path w="370205" h="474980">
                  <a:moveTo>
                    <a:pt x="3698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69887" y="474662"/>
                  </a:lnTo>
                  <a:lnTo>
                    <a:pt x="369887" y="349186"/>
                  </a:lnTo>
                  <a:lnTo>
                    <a:pt x="36988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425" y="530288"/>
              <a:ext cx="368300" cy="4746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199"/>
              <a:ext cx="560387" cy="4222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200" y="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565086"/>
                  </a:moveTo>
                  <a:lnTo>
                    <a:pt x="0" y="565086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565086"/>
                  </a:lnTo>
                  <a:close/>
                </a:path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533336"/>
                  </a:lnTo>
                  <a:lnTo>
                    <a:pt x="31750" y="533336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912" y="533399"/>
              <a:ext cx="8226425" cy="31750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457200" y="21336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8787" y="4876800"/>
            <a:ext cx="8154034" cy="0"/>
          </a:xfrm>
          <a:custGeom>
            <a:avLst/>
            <a:gdLst/>
            <a:ahLst/>
            <a:cxnLst/>
            <a:rect l="l" t="t" r="r" b="b"/>
            <a:pathLst>
              <a:path w="8154034">
                <a:moveTo>
                  <a:pt x="0" y="0"/>
                </a:moveTo>
                <a:lnTo>
                  <a:pt x="8153463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5300" y="2225675"/>
            <a:ext cx="8077200" cy="2529205"/>
          </a:xfrm>
          <a:custGeom>
            <a:avLst/>
            <a:gdLst/>
            <a:ahLst/>
            <a:cxnLst/>
            <a:rect l="l" t="t" r="r" b="b"/>
            <a:pathLst>
              <a:path w="8077200" h="2529204">
                <a:moveTo>
                  <a:pt x="8077200" y="0"/>
                </a:moveTo>
                <a:lnTo>
                  <a:pt x="0" y="0"/>
                </a:lnTo>
                <a:lnTo>
                  <a:pt x="0" y="2528951"/>
                </a:lnTo>
                <a:lnTo>
                  <a:pt x="8077200" y="2528951"/>
                </a:lnTo>
                <a:lnTo>
                  <a:pt x="8077200" y="0"/>
                </a:lnTo>
                <a:close/>
              </a:path>
            </a:pathLst>
          </a:custGeom>
          <a:solidFill>
            <a:srgbClr val="99FF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80389" y="2247138"/>
            <a:ext cx="7506334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5890" marR="126364" algn="ctr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If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available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channel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is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 </a:t>
            </a:r>
            <a:r>
              <a:rPr sz="3200" b="1" spc="-5" dirty="0">
                <a:latin typeface="Arial"/>
                <a:cs typeface="Arial"/>
              </a:rPr>
              <a:t>bandpass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channel, </a:t>
            </a:r>
            <a:r>
              <a:rPr sz="3200" b="1" dirty="0">
                <a:latin typeface="Arial"/>
                <a:cs typeface="Arial"/>
              </a:rPr>
              <a:t>we cannot </a:t>
            </a:r>
            <a:r>
              <a:rPr sz="3200" b="1" spc="-5" dirty="0">
                <a:latin typeface="Arial"/>
                <a:cs typeface="Arial"/>
              </a:rPr>
              <a:t>send </a:t>
            </a:r>
            <a:r>
              <a:rPr sz="3200" b="1" dirty="0">
                <a:latin typeface="Arial"/>
                <a:cs typeface="Arial"/>
              </a:rPr>
              <a:t>the </a:t>
            </a:r>
            <a:r>
              <a:rPr sz="3200" b="1" spc="-5" dirty="0">
                <a:latin typeface="Arial"/>
                <a:cs typeface="Arial"/>
              </a:rPr>
              <a:t>digital </a:t>
            </a:r>
            <a:r>
              <a:rPr sz="3200" b="1" dirty="0">
                <a:latin typeface="Arial"/>
                <a:cs typeface="Arial"/>
              </a:rPr>
              <a:t> signal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directly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to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channel;</a:t>
            </a:r>
            <a:endParaRPr sz="3200">
              <a:latin typeface="Arial"/>
              <a:cs typeface="Arial"/>
            </a:endParaRPr>
          </a:p>
          <a:p>
            <a:pPr marL="12065" marR="5080" algn="ctr">
              <a:lnSpc>
                <a:spcPct val="100000"/>
              </a:lnSpc>
            </a:pPr>
            <a:r>
              <a:rPr sz="3200" b="1" dirty="0">
                <a:latin typeface="Arial"/>
                <a:cs typeface="Arial"/>
              </a:rPr>
              <a:t>we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need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to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convert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digital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signal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to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an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analog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signal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before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transmission.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7200" y="1523936"/>
            <a:ext cx="1143000" cy="566737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669442" y="1545081"/>
            <a:ext cx="715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990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174752"/>
            <a:ext cx="883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Figu</a:t>
            </a:r>
            <a:r>
              <a:rPr sz="2400" b="1" spc="-55" dirty="0">
                <a:solidFill>
                  <a:srgbClr val="3333CC"/>
                </a:solidFill>
                <a:latin typeface="Times New Roman"/>
                <a:cs typeface="Times New Roman"/>
              </a:rPr>
              <a:t>r</a:t>
            </a:r>
            <a:r>
              <a:rPr sz="24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7358" y="225044"/>
            <a:ext cx="6474460" cy="648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latin typeface="Times New Roman"/>
                <a:cs typeface="Times New Roman"/>
              </a:rPr>
              <a:t>Modulation</a:t>
            </a:r>
            <a:r>
              <a:rPr sz="2000" b="1" i="1" spc="-4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of</a:t>
            </a:r>
            <a:r>
              <a:rPr sz="2000" b="1" i="1" spc="-1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a digital</a:t>
            </a:r>
            <a:r>
              <a:rPr sz="2000" b="1" i="1" spc="-3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signal</a:t>
            </a:r>
            <a:r>
              <a:rPr sz="2000" b="1" i="1" spc="-4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for</a:t>
            </a:r>
            <a:r>
              <a:rPr sz="2000" b="1" i="1" spc="-2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transmission</a:t>
            </a:r>
            <a:r>
              <a:rPr sz="2000" b="1" i="1" spc="-5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on</a:t>
            </a:r>
            <a:r>
              <a:rPr sz="2000" b="1" i="1" spc="-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a bandpass</a:t>
            </a:r>
            <a:endParaRPr sz="2000">
              <a:latin typeface="Times New Roman"/>
              <a:cs typeface="Times New Roman"/>
            </a:endParaRPr>
          </a:p>
          <a:p>
            <a:pPr marL="57785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latin typeface="Times New Roman"/>
                <a:cs typeface="Times New Roman"/>
              </a:rPr>
              <a:t>channel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775" y="1633601"/>
            <a:ext cx="8683625" cy="4309999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316481"/>
            <a:ext cx="8378190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b="1" i="1" spc="-10" dirty="0">
                <a:latin typeface="Times New Roman"/>
                <a:cs typeface="Times New Roman"/>
              </a:rPr>
              <a:t>An</a:t>
            </a:r>
            <a:r>
              <a:rPr sz="2800" b="1" i="1" spc="-5" dirty="0">
                <a:latin typeface="Times New Roman"/>
                <a:cs typeface="Times New Roman"/>
              </a:rPr>
              <a:t> example</a:t>
            </a:r>
            <a:r>
              <a:rPr sz="2800" b="1" i="1" dirty="0">
                <a:latin typeface="Times New Roman"/>
                <a:cs typeface="Times New Roman"/>
              </a:rPr>
              <a:t> of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broadband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transmission</a:t>
            </a:r>
            <a:r>
              <a:rPr sz="2800" b="1" i="1" spc="69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using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modulation is the sending </a:t>
            </a:r>
            <a:r>
              <a:rPr sz="2800" b="1" i="1" dirty="0">
                <a:latin typeface="Times New Roman"/>
                <a:cs typeface="Times New Roman"/>
              </a:rPr>
              <a:t>of </a:t>
            </a:r>
            <a:r>
              <a:rPr sz="2800" b="1" i="1" spc="-5" dirty="0">
                <a:latin typeface="Times New Roman"/>
                <a:cs typeface="Times New Roman"/>
              </a:rPr>
              <a:t>computer data through a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telephone subscriber line, the line connecting a resident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to the central telephone </a:t>
            </a:r>
            <a:r>
              <a:rPr sz="2800" b="1" i="1" spc="-10" dirty="0">
                <a:latin typeface="Times New Roman"/>
                <a:cs typeface="Times New Roman"/>
              </a:rPr>
              <a:t>office. </a:t>
            </a:r>
            <a:r>
              <a:rPr sz="2800" b="1" i="1" spc="-5" dirty="0">
                <a:latin typeface="Times New Roman"/>
                <a:cs typeface="Times New Roman"/>
              </a:rPr>
              <a:t>These lines are designed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to carry voice with a limited bandwidth. The channel is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considered a bandpass channel. </a:t>
            </a:r>
            <a:r>
              <a:rPr sz="2800" b="1" i="1" spc="-110" dirty="0">
                <a:latin typeface="Times New Roman"/>
                <a:cs typeface="Times New Roman"/>
              </a:rPr>
              <a:t>We</a:t>
            </a:r>
            <a:r>
              <a:rPr sz="2800" b="1" i="1" spc="-10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convert the digital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signal from the computer to </a:t>
            </a:r>
            <a:r>
              <a:rPr sz="2800" b="1" i="1" dirty="0">
                <a:latin typeface="Times New Roman"/>
                <a:cs typeface="Times New Roman"/>
              </a:rPr>
              <a:t>an </a:t>
            </a:r>
            <a:r>
              <a:rPr sz="2800" b="1" i="1" spc="-5" dirty="0">
                <a:latin typeface="Times New Roman"/>
                <a:cs typeface="Times New Roman"/>
              </a:rPr>
              <a:t>analog </a:t>
            </a:r>
            <a:r>
              <a:rPr sz="2800" b="1" i="1" dirty="0">
                <a:latin typeface="Times New Roman"/>
                <a:cs typeface="Times New Roman"/>
              </a:rPr>
              <a:t>signal, and </a:t>
            </a:r>
            <a:r>
              <a:rPr sz="2800" b="1" i="1" spc="-5" dirty="0">
                <a:latin typeface="Times New Roman"/>
                <a:cs typeface="Times New Roman"/>
              </a:rPr>
              <a:t>send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analog</a:t>
            </a:r>
            <a:r>
              <a:rPr sz="2800" b="1" i="1" dirty="0">
                <a:latin typeface="Times New Roman"/>
                <a:cs typeface="Times New Roman"/>
              </a:rPr>
              <a:t> signal.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110" dirty="0">
                <a:latin typeface="Times New Roman"/>
                <a:cs typeface="Times New Roman"/>
              </a:rPr>
              <a:t>We</a:t>
            </a:r>
            <a:r>
              <a:rPr sz="2800" b="1" i="1" spc="-10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can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install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two</a:t>
            </a:r>
            <a:r>
              <a:rPr sz="2800" b="1" i="1" spc="-5" dirty="0">
                <a:latin typeface="Times New Roman"/>
                <a:cs typeface="Times New Roman"/>
              </a:rPr>
              <a:t> converters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to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change the digital signal to analog </a:t>
            </a:r>
            <a:r>
              <a:rPr sz="2800" b="1" i="1" dirty="0">
                <a:latin typeface="Times New Roman"/>
                <a:cs typeface="Times New Roman"/>
              </a:rPr>
              <a:t>and </a:t>
            </a:r>
            <a:r>
              <a:rPr sz="2800" b="1" i="1" spc="-5" dirty="0">
                <a:latin typeface="Times New Roman"/>
                <a:cs typeface="Times New Roman"/>
              </a:rPr>
              <a:t>vice versa </a:t>
            </a:r>
            <a:r>
              <a:rPr sz="2800" b="1" i="1" dirty="0">
                <a:latin typeface="Times New Roman"/>
                <a:cs typeface="Times New Roman"/>
              </a:rPr>
              <a:t>at </a:t>
            </a:r>
            <a:r>
              <a:rPr sz="2800" b="1" i="1" spc="-5" dirty="0">
                <a:latin typeface="Times New Roman"/>
                <a:cs typeface="Times New Roman"/>
              </a:rPr>
              <a:t>the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receiving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end.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20" dirty="0">
                <a:latin typeface="Times New Roman"/>
                <a:cs typeface="Times New Roman"/>
              </a:rPr>
              <a:t>converter,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in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this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case,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called a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modem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2044" y="201930"/>
            <a:ext cx="15182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Ex</a:t>
            </a:r>
            <a:r>
              <a:rPr sz="3200" b="1" i="1" spc="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mple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350" y="0"/>
            <a:ext cx="9156700" cy="850900"/>
            <a:chOff x="-6350" y="0"/>
            <a:chExt cx="9156700" cy="8509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838200"/>
            </a:xfrm>
            <a:custGeom>
              <a:avLst/>
              <a:gdLst/>
              <a:ahLst/>
              <a:cxnLst/>
              <a:rect l="l" t="t" r="r" b="b"/>
              <a:pathLst>
                <a:path w="9144000" h="838200">
                  <a:moveTo>
                    <a:pt x="914400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9144000" y="8382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838200"/>
            </a:xfrm>
            <a:custGeom>
              <a:avLst/>
              <a:gdLst/>
              <a:ahLst/>
              <a:cxnLst/>
              <a:rect l="l" t="t" r="r" b="b"/>
              <a:pathLst>
                <a:path w="9144000" h="838200">
                  <a:moveTo>
                    <a:pt x="0" y="838200"/>
                  </a:moveTo>
                  <a:lnTo>
                    <a:pt x="9144000" y="8382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056" y="0"/>
              <a:ext cx="2819400" cy="65227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7340" y="55880"/>
            <a:ext cx="23056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630" dirty="0">
                <a:solidFill>
                  <a:srgbClr val="000000"/>
                </a:solidFill>
                <a:latin typeface="Calibri"/>
                <a:cs typeface="Calibri"/>
              </a:rPr>
              <a:t>DA</a:t>
            </a:r>
            <a:r>
              <a:rPr sz="3200" b="1" cap="small" spc="-165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3200" b="1" spc="-54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3200" b="1" spc="-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200" b="1" cap="small" spc="-155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3200" b="1" spc="-54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3200" b="1" cap="small" spc="-165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3200" b="1" spc="-434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3200" b="1" spc="-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200" b="1" cap="small" spc="40" dirty="0">
                <a:solidFill>
                  <a:srgbClr val="000000"/>
                </a:solidFill>
                <a:latin typeface="Calibri"/>
                <a:cs typeface="Calibri"/>
              </a:rPr>
              <a:t>l</a:t>
            </a:r>
            <a:r>
              <a:rPr sz="3200" b="1" spc="-480" dirty="0">
                <a:solidFill>
                  <a:srgbClr val="000000"/>
                </a:solidFill>
                <a:latin typeface="Calibri"/>
                <a:cs typeface="Calibri"/>
              </a:rPr>
              <a:t>IMI</a:t>
            </a:r>
            <a:r>
              <a:rPr sz="3200" b="1" cap="small" spc="-170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3200" b="1" spc="-370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934211"/>
            <a:ext cx="8848725" cy="2717800"/>
            <a:chOff x="0" y="934211"/>
            <a:chExt cx="8848725" cy="271780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516" y="1153096"/>
              <a:ext cx="259983" cy="27360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7179" y="934211"/>
              <a:ext cx="1085088" cy="58369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0891" y="934211"/>
              <a:ext cx="1920239" cy="58369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19755" y="934211"/>
              <a:ext cx="2467356" cy="58369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45735" y="934211"/>
              <a:ext cx="772667" cy="58369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77028" y="934211"/>
              <a:ext cx="1109472" cy="58369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43600" y="934211"/>
              <a:ext cx="2904744" cy="58369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0" y="1360931"/>
              <a:ext cx="659892" cy="58369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12420" y="1360931"/>
              <a:ext cx="1088136" cy="58369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53083" y="1360931"/>
              <a:ext cx="1008888" cy="58369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14500" y="1360931"/>
              <a:ext cx="868680" cy="58369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35707" y="1360931"/>
              <a:ext cx="1008888" cy="58369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897123" y="1360931"/>
              <a:ext cx="1147572" cy="58369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697223" y="1360931"/>
              <a:ext cx="1197864" cy="58369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46091" y="1360931"/>
              <a:ext cx="772667" cy="58369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971288" y="1360931"/>
              <a:ext cx="989076" cy="58369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612891" y="1360931"/>
              <a:ext cx="947928" cy="58369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213347" y="1360931"/>
              <a:ext cx="1571244" cy="58369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437119" y="1360931"/>
              <a:ext cx="1106424" cy="58369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196071" y="1360931"/>
              <a:ext cx="652272" cy="583691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0" y="1787651"/>
              <a:ext cx="1607820" cy="58369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32332" y="1787651"/>
              <a:ext cx="563880" cy="58369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309116" y="1787651"/>
              <a:ext cx="1187196" cy="583691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109216" y="1787651"/>
              <a:ext cx="1048512" cy="58369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769107" y="1787651"/>
              <a:ext cx="1661160" cy="58369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043171" y="1787651"/>
              <a:ext cx="851915" cy="58369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507991" y="1787651"/>
              <a:ext cx="1225296" cy="58369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346191" y="1787651"/>
              <a:ext cx="1484375" cy="583691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355079" y="1787651"/>
              <a:ext cx="594359" cy="583691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11836" y="2214372"/>
              <a:ext cx="653796" cy="583691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90143" y="2214372"/>
              <a:ext cx="563880" cy="583691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66927" y="2214372"/>
              <a:ext cx="1046988" cy="583691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229867" y="2214372"/>
              <a:ext cx="2019300" cy="583691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860548" y="2214372"/>
              <a:ext cx="1799844" cy="583691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211836" y="2641091"/>
              <a:ext cx="653796" cy="583691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90143" y="2641091"/>
              <a:ext cx="563880" cy="583691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66927" y="2641091"/>
              <a:ext cx="1046988" cy="58369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229867" y="2641091"/>
              <a:ext cx="1144524" cy="583691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987295" y="2641091"/>
              <a:ext cx="772668" cy="583691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2372867" y="2641091"/>
              <a:ext cx="929640" cy="583691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2915411" y="2641091"/>
              <a:ext cx="1505712" cy="583691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30979" y="2641091"/>
              <a:ext cx="868679" cy="583691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4514088" y="2641091"/>
              <a:ext cx="969263" cy="583691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211836" y="3067811"/>
              <a:ext cx="653796" cy="583692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90143" y="3067811"/>
              <a:ext cx="563880" cy="583692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66927" y="3067811"/>
              <a:ext cx="1046988" cy="583692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229867" y="3067811"/>
              <a:ext cx="1484376" cy="583692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2324100" y="3067811"/>
              <a:ext cx="772668" cy="583692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2711195" y="3067811"/>
              <a:ext cx="929640" cy="583692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3253740" y="3067811"/>
              <a:ext cx="1661160" cy="583692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4527803" y="3067811"/>
              <a:ext cx="1048512" cy="583692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5190744" y="3067811"/>
              <a:ext cx="1144524" cy="583692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948171" y="3067811"/>
              <a:ext cx="772668" cy="583692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6333744" y="3067811"/>
              <a:ext cx="1365503" cy="583692"/>
            </a:xfrm>
            <a:prstGeom prst="rect">
              <a:avLst/>
            </a:prstGeom>
          </p:spPr>
        </p:pic>
      </p:grpSp>
      <p:grpSp>
        <p:nvGrpSpPr>
          <p:cNvPr id="62" name="object 62"/>
          <p:cNvGrpSpPr/>
          <p:nvPr/>
        </p:nvGrpSpPr>
        <p:grpSpPr>
          <a:xfrm>
            <a:off x="260604" y="4492180"/>
            <a:ext cx="4724400" cy="379095"/>
            <a:chOff x="260604" y="4492180"/>
            <a:chExt cx="4724400" cy="379095"/>
          </a:xfrm>
        </p:grpSpPr>
        <p:pic>
          <p:nvPicPr>
            <p:cNvPr id="63" name="object 63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303276" y="4492180"/>
              <a:ext cx="4631435" cy="351127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260604" y="4757927"/>
              <a:ext cx="4724400" cy="112775"/>
            </a:xfrm>
            <a:prstGeom prst="rect">
              <a:avLst/>
            </a:prstGeom>
          </p:spPr>
        </p:pic>
      </p:grpSp>
      <p:sp>
        <p:nvSpPr>
          <p:cNvPr id="65" name="object 65"/>
          <p:cNvSpPr txBox="1"/>
          <p:nvPr/>
        </p:nvSpPr>
        <p:spPr>
          <a:xfrm>
            <a:off x="154939" y="1025779"/>
            <a:ext cx="8453755" cy="4940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A</a:t>
            </a:r>
            <a:r>
              <a:rPr sz="2800" b="1" i="1" spc="200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very</a:t>
            </a:r>
            <a:r>
              <a:rPr sz="2800" b="1" i="1" spc="36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important</a:t>
            </a:r>
            <a:r>
              <a:rPr sz="2800" b="1" i="1" spc="37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consideration</a:t>
            </a:r>
            <a:r>
              <a:rPr sz="2800" b="1" i="1" spc="37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in</a:t>
            </a:r>
            <a:r>
              <a:rPr sz="2800" b="1" i="1" spc="36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data</a:t>
            </a:r>
            <a:r>
              <a:rPr sz="2800" b="1" i="1" spc="36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communications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 </a:t>
            </a:r>
            <a:r>
              <a:rPr sz="2800" b="1" i="1" dirty="0">
                <a:latin typeface="Times New Roman"/>
                <a:cs typeface="Times New Roman"/>
              </a:rPr>
              <a:t>how </a:t>
            </a:r>
            <a:r>
              <a:rPr sz="2800" b="1" i="1" spc="-5" dirty="0">
                <a:latin typeface="Times New Roman"/>
                <a:cs typeface="Times New Roman"/>
              </a:rPr>
              <a:t>fast we can send </a:t>
            </a:r>
            <a:r>
              <a:rPr sz="2800" b="1" i="1" dirty="0">
                <a:latin typeface="Times New Roman"/>
                <a:cs typeface="Times New Roman"/>
              </a:rPr>
              <a:t>data, </a:t>
            </a:r>
            <a:r>
              <a:rPr sz="2800" b="1" i="1" spc="-5" dirty="0">
                <a:latin typeface="Times New Roman"/>
                <a:cs typeface="Times New Roman"/>
              </a:rPr>
              <a:t>in bits per second, over a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channel.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Data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rate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depends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on </a:t>
            </a:r>
            <a:r>
              <a:rPr sz="2800" b="1" i="1" spc="-5" dirty="0">
                <a:latin typeface="Times New Roman"/>
                <a:cs typeface="Times New Roman"/>
              </a:rPr>
              <a:t>three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factors:</a:t>
            </a:r>
            <a:endParaRPr sz="2800">
              <a:latin typeface="Times New Roman"/>
              <a:cs typeface="Times New Roman"/>
            </a:endParaRPr>
          </a:p>
          <a:p>
            <a:pPr marL="632460" indent="-355600">
              <a:lnSpc>
                <a:spcPct val="100000"/>
              </a:lnSpc>
              <a:buClr>
                <a:srgbClr val="FF0000"/>
              </a:buClr>
              <a:buAutoNum type="arabicPeriod"/>
              <a:tabLst>
                <a:tab pos="633095" algn="l"/>
              </a:tabLst>
            </a:pPr>
            <a:r>
              <a:rPr sz="2800" b="1" i="1" spc="-5" dirty="0">
                <a:latin typeface="Times New Roman"/>
                <a:cs typeface="Times New Roman"/>
              </a:rPr>
              <a:t>The </a:t>
            </a:r>
            <a:r>
              <a:rPr sz="2800" b="1" i="1" dirty="0">
                <a:latin typeface="Times New Roman"/>
                <a:cs typeface="Times New Roman"/>
              </a:rPr>
              <a:t>bandwidth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available</a:t>
            </a:r>
            <a:endParaRPr sz="2800">
              <a:latin typeface="Times New Roman"/>
              <a:cs typeface="Times New Roman"/>
            </a:endParaRPr>
          </a:p>
          <a:p>
            <a:pPr marL="632460" indent="-355600">
              <a:lnSpc>
                <a:spcPct val="100000"/>
              </a:lnSpc>
              <a:buClr>
                <a:srgbClr val="FF0000"/>
              </a:buClr>
              <a:buAutoNum type="arabicPeriod"/>
              <a:tabLst>
                <a:tab pos="633095" algn="l"/>
              </a:tabLst>
            </a:pP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level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 </a:t>
            </a:r>
            <a:r>
              <a:rPr sz="2800" b="1" i="1" dirty="0">
                <a:latin typeface="Times New Roman"/>
                <a:cs typeface="Times New Roman"/>
              </a:rPr>
              <a:t>signals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we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use</a:t>
            </a:r>
            <a:endParaRPr sz="2800">
              <a:latin typeface="Times New Roman"/>
              <a:cs typeface="Times New Roman"/>
            </a:endParaRPr>
          </a:p>
          <a:p>
            <a:pPr marL="632460" indent="-355600">
              <a:lnSpc>
                <a:spcPct val="100000"/>
              </a:lnSpc>
              <a:buClr>
                <a:srgbClr val="FF0000"/>
              </a:buClr>
              <a:buAutoNum type="arabicPeriod"/>
              <a:tabLst>
                <a:tab pos="633095" algn="l"/>
              </a:tabLst>
            </a:pP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quality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</a:t>
            </a:r>
            <a:r>
              <a:rPr sz="2800" b="1" i="1" spc="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channel</a:t>
            </a:r>
            <a:r>
              <a:rPr sz="2800" b="1" i="1" dirty="0">
                <a:latin typeface="Times New Roman"/>
                <a:cs typeface="Times New Roman"/>
              </a:rPr>
              <a:t> (the</a:t>
            </a:r>
            <a:r>
              <a:rPr sz="2800" b="1" i="1" spc="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level</a:t>
            </a:r>
            <a:r>
              <a:rPr sz="2800" b="1" i="1" dirty="0">
                <a:latin typeface="Times New Roman"/>
                <a:cs typeface="Times New Roman"/>
              </a:rPr>
              <a:t> of </a:t>
            </a:r>
            <a:r>
              <a:rPr sz="2800" b="1" i="1" spc="-5" dirty="0">
                <a:latin typeface="Times New Roman"/>
                <a:cs typeface="Times New Roman"/>
              </a:rPr>
              <a:t>noise)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L="88900" marR="3667760" indent="29845">
              <a:lnSpc>
                <a:spcPct val="104000"/>
              </a:lnSpc>
              <a:spcBef>
                <a:spcPts val="2435"/>
              </a:spcBef>
            </a:pPr>
            <a:r>
              <a:rPr sz="2800" b="1" i="1" u="heavy" spc="-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Topics</a:t>
            </a:r>
            <a:r>
              <a:rPr sz="2800" b="1" i="1" u="heavy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discussed in</a:t>
            </a:r>
            <a:r>
              <a:rPr sz="2800" b="1" i="1" u="heavy" spc="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this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section: </a:t>
            </a:r>
            <a:r>
              <a:rPr sz="2800" b="1" i="1" spc="-6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Noiseless</a:t>
            </a:r>
            <a:r>
              <a:rPr sz="2400" b="1" spc="-3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Channel:</a:t>
            </a:r>
            <a:r>
              <a:rPr sz="24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Nyquist</a:t>
            </a:r>
            <a:r>
              <a:rPr sz="2400" b="1" spc="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Bit</a:t>
            </a:r>
            <a:r>
              <a:rPr sz="2400" b="1" spc="-1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Rate </a:t>
            </a:r>
            <a:r>
              <a:rPr sz="2400" b="1" spc="-58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Noisy</a:t>
            </a:r>
            <a:r>
              <a:rPr sz="24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Channel:</a:t>
            </a:r>
            <a:r>
              <a:rPr sz="2400" b="1" spc="1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Shannon</a:t>
            </a:r>
            <a:r>
              <a:rPr sz="2400" b="1" spc="1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Capacity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Using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Both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Limits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63"/>
            <a:ext cx="8593455" cy="1052830"/>
            <a:chOff x="76200" y="63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712" y="10801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3825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82587" y="474662"/>
                  </a:lnTo>
                  <a:lnTo>
                    <a:pt x="382587" y="349186"/>
                  </a:lnTo>
                  <a:lnTo>
                    <a:pt x="382587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108013"/>
              <a:ext cx="328612" cy="4746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537" y="530288"/>
              <a:ext cx="370205" cy="474980"/>
            </a:xfrm>
            <a:custGeom>
              <a:avLst/>
              <a:gdLst/>
              <a:ahLst/>
              <a:cxnLst/>
              <a:rect l="l" t="t" r="r" b="b"/>
              <a:pathLst>
                <a:path w="370205" h="474980">
                  <a:moveTo>
                    <a:pt x="3698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69887" y="474662"/>
                  </a:lnTo>
                  <a:lnTo>
                    <a:pt x="369887" y="349186"/>
                  </a:lnTo>
                  <a:lnTo>
                    <a:pt x="36988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425" y="530288"/>
              <a:ext cx="368300" cy="4746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199"/>
              <a:ext cx="560387" cy="4222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200" y="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565086"/>
                  </a:moveTo>
                  <a:lnTo>
                    <a:pt x="0" y="565086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565086"/>
                  </a:lnTo>
                  <a:close/>
                </a:path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533336"/>
                  </a:lnTo>
                  <a:lnTo>
                    <a:pt x="31750" y="533336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912" y="533399"/>
              <a:ext cx="8226425" cy="31750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457200" y="29718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8787" y="4267200"/>
            <a:ext cx="8154034" cy="0"/>
          </a:xfrm>
          <a:custGeom>
            <a:avLst/>
            <a:gdLst/>
            <a:ahLst/>
            <a:cxnLst/>
            <a:rect l="l" t="t" r="r" b="b"/>
            <a:pathLst>
              <a:path w="8154034">
                <a:moveTo>
                  <a:pt x="0" y="0"/>
                </a:moveTo>
                <a:lnTo>
                  <a:pt x="8153463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95300" y="3063875"/>
            <a:ext cx="8077200" cy="1066800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290" rIns="0" bIns="0" rtlCol="0">
            <a:spAutoFit/>
          </a:bodyPr>
          <a:lstStyle/>
          <a:p>
            <a:pPr marL="647065" marR="513715" indent="-123825">
              <a:lnSpc>
                <a:spcPct val="100000"/>
              </a:lnSpc>
              <a:spcBef>
                <a:spcPts val="270"/>
              </a:spcBef>
            </a:pPr>
            <a:r>
              <a:rPr sz="3200" b="1" spc="-5" dirty="0">
                <a:latin typeface="Arial"/>
                <a:cs typeface="Arial"/>
              </a:rPr>
              <a:t>Increasing</a:t>
            </a:r>
            <a:r>
              <a:rPr sz="3200" b="1" spc="-5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levels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of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 </a:t>
            </a:r>
            <a:r>
              <a:rPr sz="3200" b="1" spc="-5" dirty="0">
                <a:latin typeface="Arial"/>
                <a:cs typeface="Arial"/>
              </a:rPr>
              <a:t>signal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may </a:t>
            </a:r>
            <a:r>
              <a:rPr sz="3200" b="1" spc="-869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reduce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reliability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of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system.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7200" y="2285936"/>
            <a:ext cx="1143000" cy="566737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69442" y="2307462"/>
            <a:ext cx="715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2" y="396621"/>
            <a:ext cx="677862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10" dirty="0">
                <a:solidFill>
                  <a:srgbClr val="333399"/>
                </a:solidFill>
                <a:latin typeface="Tahoma"/>
                <a:cs typeface="Tahoma"/>
              </a:rPr>
              <a:t>Noiseless </a:t>
            </a:r>
            <a:r>
              <a:rPr sz="3400" spc="-5" dirty="0">
                <a:solidFill>
                  <a:srgbClr val="333399"/>
                </a:solidFill>
                <a:latin typeface="Tahoma"/>
                <a:cs typeface="Tahoma"/>
              </a:rPr>
              <a:t>Channel:</a:t>
            </a:r>
            <a:r>
              <a:rPr sz="3400" spc="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400" spc="-10" dirty="0">
                <a:solidFill>
                  <a:srgbClr val="333399"/>
                </a:solidFill>
                <a:latin typeface="Tahoma"/>
                <a:cs typeface="Tahoma"/>
              </a:rPr>
              <a:t>Nyquist</a:t>
            </a:r>
            <a:r>
              <a:rPr sz="3400" spc="5" dirty="0">
                <a:solidFill>
                  <a:srgbClr val="333399"/>
                </a:solidFill>
                <a:latin typeface="Tahoma"/>
                <a:cs typeface="Tahoma"/>
              </a:rPr>
              <a:t> Bit</a:t>
            </a:r>
            <a:r>
              <a:rPr sz="3400" spc="-10" dirty="0">
                <a:solidFill>
                  <a:srgbClr val="333399"/>
                </a:solidFill>
                <a:latin typeface="Tahoma"/>
                <a:cs typeface="Tahoma"/>
              </a:rPr>
              <a:t> Rate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27123" y="1855977"/>
            <a:ext cx="58889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73090" algn="l"/>
              </a:tabLst>
            </a:pPr>
            <a:r>
              <a:rPr sz="3200" spc="-5" dirty="0">
                <a:latin typeface="Tahoma"/>
                <a:cs typeface="Tahoma"/>
              </a:rPr>
              <a:t>B</a:t>
            </a:r>
            <a:r>
              <a:rPr sz="3200" spc="10" dirty="0">
                <a:latin typeface="Tahoma"/>
                <a:cs typeface="Tahoma"/>
              </a:rPr>
              <a:t>i</a:t>
            </a:r>
            <a:r>
              <a:rPr sz="3200" dirty="0">
                <a:latin typeface="Tahoma"/>
                <a:cs typeface="Tahoma"/>
              </a:rPr>
              <a:t>t</a:t>
            </a:r>
            <a:r>
              <a:rPr sz="3200" spc="-5" dirty="0">
                <a:latin typeface="Tahoma"/>
                <a:cs typeface="Tahoma"/>
              </a:rPr>
              <a:t> </a:t>
            </a:r>
            <a:r>
              <a:rPr sz="3200" spc="-35" dirty="0">
                <a:latin typeface="Tahoma"/>
                <a:cs typeface="Tahoma"/>
              </a:rPr>
              <a:t>R</a:t>
            </a:r>
            <a:r>
              <a:rPr sz="3200" dirty="0">
                <a:latin typeface="Tahoma"/>
                <a:cs typeface="Tahoma"/>
              </a:rPr>
              <a:t>ate= 2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* bandwidth * log</a:t>
            </a:r>
            <a:r>
              <a:rPr sz="1600" spc="-5" dirty="0">
                <a:latin typeface="Tahoma"/>
                <a:cs typeface="Tahoma"/>
              </a:rPr>
              <a:t>2</a:t>
            </a:r>
            <a:r>
              <a:rPr sz="1600" dirty="0">
                <a:latin typeface="Tahoma"/>
                <a:cs typeface="Tahoma"/>
              </a:rPr>
              <a:t>	</a:t>
            </a:r>
            <a:r>
              <a:rPr sz="3200" dirty="0">
                <a:latin typeface="Tahoma"/>
                <a:cs typeface="Tahoma"/>
              </a:rPr>
              <a:t>L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468881"/>
            <a:ext cx="837692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Consider a noiseless channel with a bandwidth </a:t>
            </a:r>
            <a:r>
              <a:rPr sz="2800" b="1" i="1" spc="-10" dirty="0">
                <a:latin typeface="Times New Roman"/>
                <a:cs typeface="Times New Roman"/>
              </a:rPr>
              <a:t>of </a:t>
            </a:r>
            <a:r>
              <a:rPr sz="2800" b="1" i="1" dirty="0">
                <a:latin typeface="Times New Roman"/>
                <a:cs typeface="Times New Roman"/>
              </a:rPr>
              <a:t>3000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Hz</a:t>
            </a:r>
            <a:r>
              <a:rPr sz="2800" b="1" i="1" spc="-5" dirty="0">
                <a:latin typeface="Times New Roman"/>
                <a:cs typeface="Times New Roman"/>
              </a:rPr>
              <a:t> transmitting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</a:t>
            </a:r>
            <a:r>
              <a:rPr sz="2800" b="1" i="1" dirty="0">
                <a:latin typeface="Times New Roman"/>
                <a:cs typeface="Times New Roman"/>
              </a:rPr>
              <a:t> signal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with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two</a:t>
            </a:r>
            <a:r>
              <a:rPr sz="2800" b="1" i="1" dirty="0">
                <a:latin typeface="Times New Roman"/>
                <a:cs typeface="Times New Roman"/>
              </a:rPr>
              <a:t> signal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levels.</a:t>
            </a:r>
            <a:r>
              <a:rPr sz="2800" b="1" i="1" dirty="0">
                <a:latin typeface="Times New Roman"/>
                <a:cs typeface="Times New Roman"/>
              </a:rPr>
              <a:t> The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maximum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bit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rate can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be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calculated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2044" y="201930"/>
            <a:ext cx="15182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Ex</a:t>
            </a:r>
            <a:r>
              <a:rPr sz="3200" b="1" i="1" spc="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mple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341498" y="3195320"/>
            <a:ext cx="4460875" cy="466090"/>
            <a:chOff x="2341498" y="3195320"/>
            <a:chExt cx="4460875" cy="4660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98775" y="3252784"/>
              <a:ext cx="4337526" cy="35084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341499" y="3195319"/>
              <a:ext cx="4460875" cy="466090"/>
            </a:xfrm>
            <a:custGeom>
              <a:avLst/>
              <a:gdLst/>
              <a:ahLst/>
              <a:cxnLst/>
              <a:rect l="l" t="t" r="r" b="b"/>
              <a:pathLst>
                <a:path w="4460875" h="466089">
                  <a:moveTo>
                    <a:pt x="4415155" y="57404"/>
                  </a:moveTo>
                  <a:lnTo>
                    <a:pt x="4403725" y="57404"/>
                  </a:lnTo>
                  <a:lnTo>
                    <a:pt x="4403725" y="408305"/>
                  </a:lnTo>
                  <a:lnTo>
                    <a:pt x="4415155" y="408305"/>
                  </a:lnTo>
                  <a:lnTo>
                    <a:pt x="4415155" y="57404"/>
                  </a:lnTo>
                  <a:close/>
                </a:path>
                <a:path w="4460875" h="466089">
                  <a:moveTo>
                    <a:pt x="4415155" y="45720"/>
                  </a:moveTo>
                  <a:lnTo>
                    <a:pt x="45720" y="45720"/>
                  </a:lnTo>
                  <a:lnTo>
                    <a:pt x="45720" y="57150"/>
                  </a:lnTo>
                  <a:lnTo>
                    <a:pt x="45720" y="408940"/>
                  </a:lnTo>
                  <a:lnTo>
                    <a:pt x="45720" y="420370"/>
                  </a:lnTo>
                  <a:lnTo>
                    <a:pt x="4415155" y="420370"/>
                  </a:lnTo>
                  <a:lnTo>
                    <a:pt x="4415155" y="408940"/>
                  </a:lnTo>
                  <a:lnTo>
                    <a:pt x="57150" y="408940"/>
                  </a:lnTo>
                  <a:lnTo>
                    <a:pt x="57150" y="57150"/>
                  </a:lnTo>
                  <a:lnTo>
                    <a:pt x="4415155" y="57150"/>
                  </a:lnTo>
                  <a:lnTo>
                    <a:pt x="4415155" y="45720"/>
                  </a:lnTo>
                  <a:close/>
                </a:path>
                <a:path w="4460875" h="466089">
                  <a:moveTo>
                    <a:pt x="4460875" y="34544"/>
                  </a:moveTo>
                  <a:lnTo>
                    <a:pt x="4426585" y="34544"/>
                  </a:lnTo>
                  <a:lnTo>
                    <a:pt x="4426585" y="431165"/>
                  </a:lnTo>
                  <a:lnTo>
                    <a:pt x="4460875" y="431165"/>
                  </a:lnTo>
                  <a:lnTo>
                    <a:pt x="4460875" y="34544"/>
                  </a:lnTo>
                  <a:close/>
                </a:path>
                <a:path w="4460875" h="466089">
                  <a:moveTo>
                    <a:pt x="4460875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0" y="431800"/>
                  </a:lnTo>
                  <a:lnTo>
                    <a:pt x="0" y="466090"/>
                  </a:lnTo>
                  <a:lnTo>
                    <a:pt x="4460875" y="466090"/>
                  </a:lnTo>
                  <a:lnTo>
                    <a:pt x="4460875" y="431800"/>
                  </a:lnTo>
                  <a:lnTo>
                    <a:pt x="34290" y="431800"/>
                  </a:lnTo>
                  <a:lnTo>
                    <a:pt x="34290" y="34290"/>
                  </a:lnTo>
                  <a:lnTo>
                    <a:pt x="4460875" y="34290"/>
                  </a:lnTo>
                  <a:lnTo>
                    <a:pt x="4460875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395173"/>
            <a:ext cx="62788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>
                <a:latin typeface="Tahoma"/>
                <a:cs typeface="Tahoma"/>
              </a:rPr>
              <a:t>Periodic</a:t>
            </a:r>
            <a:r>
              <a:rPr spc="-7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and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Non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spc="-15" dirty="0">
                <a:latin typeface="Tahoma"/>
                <a:cs typeface="Tahoma"/>
              </a:rPr>
              <a:t>Periodic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848357"/>
            <a:ext cx="7729855" cy="3378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2500" b="1" spc="-5" dirty="0">
                <a:latin typeface="Times New Roman"/>
                <a:cs typeface="Times New Roman"/>
              </a:rPr>
              <a:t>A</a:t>
            </a:r>
            <a:r>
              <a:rPr sz="2500" b="1" dirty="0">
                <a:latin typeface="Times New Roman"/>
                <a:cs typeface="Times New Roman"/>
              </a:rPr>
              <a:t> </a:t>
            </a:r>
            <a:r>
              <a:rPr sz="2500" b="1" spc="-5" dirty="0">
                <a:latin typeface="Times New Roman"/>
                <a:cs typeface="Times New Roman"/>
              </a:rPr>
              <a:t>periodic</a:t>
            </a:r>
            <a:r>
              <a:rPr sz="2500" b="1" dirty="0">
                <a:latin typeface="Times New Roman"/>
                <a:cs typeface="Times New Roman"/>
              </a:rPr>
              <a:t> </a:t>
            </a:r>
            <a:r>
              <a:rPr sz="2500" b="1" spc="-5" dirty="0">
                <a:latin typeface="Times New Roman"/>
                <a:cs typeface="Times New Roman"/>
              </a:rPr>
              <a:t>signal</a:t>
            </a:r>
            <a:r>
              <a:rPr sz="2500" b="1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completes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</a:t>
            </a:r>
            <a:r>
              <a:rPr sz="2500" dirty="0">
                <a:latin typeface="Times New Roman"/>
                <a:cs typeface="Times New Roman"/>
              </a:rPr>
              <a:t> pattern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within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 </a:t>
            </a:r>
            <a:r>
              <a:rPr sz="2500" dirty="0">
                <a:latin typeface="Times New Roman"/>
                <a:cs typeface="Times New Roman"/>
              </a:rPr>
              <a:t> measurable </a:t>
            </a:r>
            <a:r>
              <a:rPr sz="2500" spc="-5" dirty="0">
                <a:latin typeface="Times New Roman"/>
                <a:cs typeface="Times New Roman"/>
              </a:rPr>
              <a:t>time frame, </a:t>
            </a:r>
            <a:r>
              <a:rPr sz="2500" dirty="0">
                <a:latin typeface="Times New Roman"/>
                <a:cs typeface="Times New Roman"/>
              </a:rPr>
              <a:t>called </a:t>
            </a:r>
            <a:r>
              <a:rPr sz="2500" spc="-5" dirty="0">
                <a:latin typeface="Times New Roman"/>
                <a:cs typeface="Times New Roman"/>
              </a:rPr>
              <a:t>a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period, and repeats </a:t>
            </a:r>
            <a:r>
              <a:rPr sz="2500" dirty="0">
                <a:latin typeface="Times New Roman"/>
                <a:cs typeface="Times New Roman"/>
              </a:rPr>
              <a:t>that 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pattern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over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subsequent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identical</a:t>
            </a:r>
            <a:r>
              <a:rPr sz="2500" spc="4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periods.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Font typeface="Wingdings"/>
              <a:buChar char=""/>
            </a:pPr>
            <a:endParaRPr sz="3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  <a:tab pos="6363970" algn="l"/>
              </a:tabLst>
            </a:pPr>
            <a:r>
              <a:rPr sz="2500" spc="-5" dirty="0">
                <a:latin typeface="Times New Roman"/>
                <a:cs typeface="Times New Roman"/>
              </a:rPr>
              <a:t>The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completion</a:t>
            </a:r>
            <a:r>
              <a:rPr sz="2500" spc="6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of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one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full</a:t>
            </a:r>
            <a:r>
              <a:rPr sz="2500" spc="3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pattern</a:t>
            </a:r>
            <a:r>
              <a:rPr sz="2500" spc="4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is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called</a:t>
            </a:r>
            <a:r>
              <a:rPr sz="2500" spc="4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as	a</a:t>
            </a:r>
            <a:r>
              <a:rPr sz="2500" spc="-35" dirty="0">
                <a:latin typeface="Times New Roman"/>
                <a:cs typeface="Times New Roman"/>
              </a:rPr>
              <a:t> </a:t>
            </a:r>
            <a:r>
              <a:rPr sz="2500" b="1" spc="-5" dirty="0">
                <a:latin typeface="Times New Roman"/>
                <a:cs typeface="Times New Roman"/>
              </a:rPr>
              <a:t>cycle.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Font typeface="Wingdings"/>
              <a:buChar char=""/>
            </a:pPr>
            <a:endParaRPr sz="365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ct val="10000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A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b="1" spc="-5" dirty="0">
                <a:latin typeface="Times New Roman"/>
                <a:cs typeface="Times New Roman"/>
              </a:rPr>
              <a:t>non-periodic</a:t>
            </a:r>
            <a:r>
              <a:rPr sz="2500" b="1" dirty="0">
                <a:latin typeface="Times New Roman"/>
                <a:cs typeface="Times New Roman"/>
              </a:rPr>
              <a:t> signal</a:t>
            </a:r>
            <a:r>
              <a:rPr sz="2500" b="1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changes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without</a:t>
            </a:r>
            <a:r>
              <a:rPr sz="2500" dirty="0">
                <a:latin typeface="Times New Roman"/>
                <a:cs typeface="Times New Roman"/>
              </a:rPr>
              <a:t> exhibiting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 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pattern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or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cycle.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391158"/>
            <a:ext cx="837755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Consider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same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noiseless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channel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transmitting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signal </a:t>
            </a:r>
            <a:r>
              <a:rPr sz="2800" b="1" i="1" spc="-10" dirty="0">
                <a:latin typeface="Times New Roman"/>
                <a:cs typeface="Times New Roman"/>
              </a:rPr>
              <a:t>with </a:t>
            </a:r>
            <a:r>
              <a:rPr sz="2800" b="1" i="1" spc="-5" dirty="0">
                <a:latin typeface="Times New Roman"/>
                <a:cs typeface="Times New Roman"/>
              </a:rPr>
              <a:t>four signal levels (for each level, we </a:t>
            </a:r>
            <a:r>
              <a:rPr sz="2800" b="1" i="1" dirty="0">
                <a:latin typeface="Times New Roman"/>
                <a:cs typeface="Times New Roman"/>
              </a:rPr>
              <a:t>send </a:t>
            </a:r>
            <a:r>
              <a:rPr sz="2800" b="1" i="1" spc="-5" dirty="0">
                <a:latin typeface="Times New Roman"/>
                <a:cs typeface="Times New Roman"/>
              </a:rPr>
              <a:t>2 </a:t>
            </a:r>
            <a:r>
              <a:rPr sz="2800" b="1" i="1" dirty="0">
                <a:latin typeface="Times New Roman"/>
                <a:cs typeface="Times New Roman"/>
              </a:rPr>
              <a:t> bits).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maximum</a:t>
            </a:r>
            <a:r>
              <a:rPr sz="2800" b="1" i="1" dirty="0">
                <a:latin typeface="Times New Roman"/>
                <a:cs typeface="Times New Roman"/>
              </a:rPr>
              <a:t> bit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rate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can</a:t>
            </a:r>
            <a:r>
              <a:rPr sz="2800" b="1" i="1" spc="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be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calculated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2044" y="201930"/>
            <a:ext cx="15182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Ex</a:t>
            </a:r>
            <a:r>
              <a:rPr sz="3200" b="1" i="1" spc="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mple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28723" y="3187700"/>
            <a:ext cx="5685155" cy="482600"/>
            <a:chOff x="1728723" y="3187700"/>
            <a:chExt cx="5685155" cy="4826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86000" y="3244853"/>
              <a:ext cx="5543371" cy="36817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728724" y="3187699"/>
              <a:ext cx="5685155" cy="482600"/>
            </a:xfrm>
            <a:custGeom>
              <a:avLst/>
              <a:gdLst/>
              <a:ahLst/>
              <a:cxnLst/>
              <a:rect l="l" t="t" r="r" b="b"/>
              <a:pathLst>
                <a:path w="5685155" h="482600">
                  <a:moveTo>
                    <a:pt x="5639181" y="45720"/>
                  </a:moveTo>
                  <a:lnTo>
                    <a:pt x="5627751" y="45720"/>
                  </a:lnTo>
                  <a:lnTo>
                    <a:pt x="5627751" y="57150"/>
                  </a:lnTo>
                  <a:lnTo>
                    <a:pt x="5627751" y="425450"/>
                  </a:lnTo>
                  <a:lnTo>
                    <a:pt x="57150" y="425450"/>
                  </a:lnTo>
                  <a:lnTo>
                    <a:pt x="57150" y="57150"/>
                  </a:lnTo>
                  <a:lnTo>
                    <a:pt x="5627751" y="57150"/>
                  </a:lnTo>
                  <a:lnTo>
                    <a:pt x="5627751" y="45720"/>
                  </a:lnTo>
                  <a:lnTo>
                    <a:pt x="45720" y="45720"/>
                  </a:lnTo>
                  <a:lnTo>
                    <a:pt x="45720" y="57150"/>
                  </a:lnTo>
                  <a:lnTo>
                    <a:pt x="45720" y="425450"/>
                  </a:lnTo>
                  <a:lnTo>
                    <a:pt x="45720" y="436880"/>
                  </a:lnTo>
                  <a:lnTo>
                    <a:pt x="5639181" y="436880"/>
                  </a:lnTo>
                  <a:lnTo>
                    <a:pt x="5639181" y="425450"/>
                  </a:lnTo>
                  <a:lnTo>
                    <a:pt x="5639181" y="57150"/>
                  </a:lnTo>
                  <a:lnTo>
                    <a:pt x="5639181" y="45720"/>
                  </a:lnTo>
                  <a:close/>
                </a:path>
                <a:path w="5685155" h="482600">
                  <a:moveTo>
                    <a:pt x="5684901" y="0"/>
                  </a:moveTo>
                  <a:lnTo>
                    <a:pt x="5650611" y="0"/>
                  </a:lnTo>
                  <a:lnTo>
                    <a:pt x="5650611" y="34290"/>
                  </a:lnTo>
                  <a:lnTo>
                    <a:pt x="5650611" y="448310"/>
                  </a:lnTo>
                  <a:lnTo>
                    <a:pt x="34290" y="448310"/>
                  </a:lnTo>
                  <a:lnTo>
                    <a:pt x="34290" y="34290"/>
                  </a:lnTo>
                  <a:lnTo>
                    <a:pt x="5650611" y="34290"/>
                  </a:lnTo>
                  <a:lnTo>
                    <a:pt x="5650611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448310"/>
                  </a:lnTo>
                  <a:lnTo>
                    <a:pt x="0" y="482600"/>
                  </a:lnTo>
                  <a:lnTo>
                    <a:pt x="5684901" y="482600"/>
                  </a:lnTo>
                  <a:lnTo>
                    <a:pt x="5684901" y="448310"/>
                  </a:lnTo>
                  <a:lnTo>
                    <a:pt x="5684901" y="34290"/>
                  </a:lnTo>
                  <a:lnTo>
                    <a:pt x="5684901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468881"/>
            <a:ext cx="8376920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b="1" i="1" spc="-110" dirty="0">
                <a:latin typeface="Times New Roman"/>
                <a:cs typeface="Times New Roman"/>
              </a:rPr>
              <a:t>We</a:t>
            </a:r>
            <a:r>
              <a:rPr sz="2800" b="1" i="1" spc="18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need</a:t>
            </a:r>
            <a:r>
              <a:rPr sz="2800" b="1" i="1" spc="19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to</a:t>
            </a:r>
            <a:r>
              <a:rPr sz="2800" b="1" i="1" spc="19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send</a:t>
            </a:r>
            <a:r>
              <a:rPr sz="2800" b="1" i="1" spc="19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265</a:t>
            </a:r>
            <a:r>
              <a:rPr sz="2800" b="1" i="1" spc="20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kbps</a:t>
            </a:r>
            <a:r>
              <a:rPr sz="2800" b="1" i="1" spc="190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over</a:t>
            </a:r>
            <a:r>
              <a:rPr sz="2800" b="1" i="1" spc="19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</a:t>
            </a:r>
            <a:r>
              <a:rPr sz="2800" b="1" i="1" spc="19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noiseless</a:t>
            </a:r>
            <a:r>
              <a:rPr sz="2800" b="1" i="1" spc="20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channel</a:t>
            </a:r>
            <a:r>
              <a:rPr sz="2800" b="1" i="1" spc="19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with </a:t>
            </a:r>
            <a:r>
              <a:rPr sz="2800" b="1" i="1" spc="-69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 bandwidth </a:t>
            </a:r>
            <a:r>
              <a:rPr sz="2800" b="1" i="1" dirty="0">
                <a:latin typeface="Times New Roman"/>
                <a:cs typeface="Times New Roman"/>
              </a:rPr>
              <a:t>of 20 kHz. </a:t>
            </a:r>
            <a:r>
              <a:rPr sz="2800" b="1" i="1" spc="-5" dirty="0">
                <a:latin typeface="Times New Roman"/>
                <a:cs typeface="Times New Roman"/>
              </a:rPr>
              <a:t>How many </a:t>
            </a:r>
            <a:r>
              <a:rPr sz="2800" b="1" i="1" dirty="0">
                <a:latin typeface="Times New Roman"/>
                <a:cs typeface="Times New Roman"/>
              </a:rPr>
              <a:t>signal </a:t>
            </a:r>
            <a:r>
              <a:rPr sz="2800" b="1" i="1" spc="-5" dirty="0">
                <a:latin typeface="Times New Roman"/>
                <a:cs typeface="Times New Roman"/>
              </a:rPr>
              <a:t>levels </a:t>
            </a:r>
            <a:r>
              <a:rPr sz="2800" b="1" i="1" dirty="0">
                <a:latin typeface="Times New Roman"/>
                <a:cs typeface="Times New Roman"/>
              </a:rPr>
              <a:t>do </a:t>
            </a:r>
            <a:r>
              <a:rPr sz="2800" b="1" i="1" spc="-10" dirty="0">
                <a:latin typeface="Times New Roman"/>
                <a:cs typeface="Times New Roman"/>
              </a:rPr>
              <a:t>we </a:t>
            </a:r>
            <a:r>
              <a:rPr sz="2800" b="1" i="1" spc="-5" dirty="0">
                <a:latin typeface="Times New Roman"/>
                <a:cs typeface="Times New Roman"/>
              </a:rPr>
              <a:t> need?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i="1" spc="-110" dirty="0">
                <a:latin typeface="Times New Roman"/>
                <a:cs typeface="Times New Roman"/>
              </a:rPr>
              <a:t>We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can</a:t>
            </a:r>
            <a:r>
              <a:rPr sz="2800" b="1" i="1" spc="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use the Nyquist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formula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as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shown: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2044" y="201930"/>
            <a:ext cx="15182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Ex</a:t>
            </a:r>
            <a:r>
              <a:rPr sz="3200" b="1" i="1" spc="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mple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800225" y="3752850"/>
            <a:ext cx="5542280" cy="869950"/>
            <a:chOff x="1800225" y="3752850"/>
            <a:chExt cx="5542280" cy="8699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7375" y="3809998"/>
              <a:ext cx="5400663" cy="75565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800225" y="3752849"/>
              <a:ext cx="5542280" cy="869950"/>
            </a:xfrm>
            <a:custGeom>
              <a:avLst/>
              <a:gdLst/>
              <a:ahLst/>
              <a:cxnLst/>
              <a:rect l="l" t="t" r="r" b="b"/>
              <a:pathLst>
                <a:path w="5542280" h="869950">
                  <a:moveTo>
                    <a:pt x="5496179" y="45720"/>
                  </a:moveTo>
                  <a:lnTo>
                    <a:pt x="5484749" y="45720"/>
                  </a:lnTo>
                  <a:lnTo>
                    <a:pt x="5484749" y="57150"/>
                  </a:lnTo>
                  <a:lnTo>
                    <a:pt x="5484749" y="812800"/>
                  </a:lnTo>
                  <a:lnTo>
                    <a:pt x="57150" y="812800"/>
                  </a:lnTo>
                  <a:lnTo>
                    <a:pt x="57150" y="57150"/>
                  </a:lnTo>
                  <a:lnTo>
                    <a:pt x="5484749" y="57150"/>
                  </a:lnTo>
                  <a:lnTo>
                    <a:pt x="5484749" y="45720"/>
                  </a:lnTo>
                  <a:lnTo>
                    <a:pt x="45720" y="45720"/>
                  </a:lnTo>
                  <a:lnTo>
                    <a:pt x="45720" y="57150"/>
                  </a:lnTo>
                  <a:lnTo>
                    <a:pt x="45720" y="812800"/>
                  </a:lnTo>
                  <a:lnTo>
                    <a:pt x="45720" y="824230"/>
                  </a:lnTo>
                  <a:lnTo>
                    <a:pt x="5496179" y="824230"/>
                  </a:lnTo>
                  <a:lnTo>
                    <a:pt x="5496179" y="812800"/>
                  </a:lnTo>
                  <a:lnTo>
                    <a:pt x="5496179" y="57150"/>
                  </a:lnTo>
                  <a:lnTo>
                    <a:pt x="5496179" y="45720"/>
                  </a:lnTo>
                  <a:close/>
                </a:path>
                <a:path w="5542280" h="869950">
                  <a:moveTo>
                    <a:pt x="5541899" y="0"/>
                  </a:moveTo>
                  <a:lnTo>
                    <a:pt x="5507609" y="0"/>
                  </a:lnTo>
                  <a:lnTo>
                    <a:pt x="5507609" y="34290"/>
                  </a:lnTo>
                  <a:lnTo>
                    <a:pt x="5507609" y="835660"/>
                  </a:lnTo>
                  <a:lnTo>
                    <a:pt x="34290" y="835660"/>
                  </a:lnTo>
                  <a:lnTo>
                    <a:pt x="34290" y="34290"/>
                  </a:lnTo>
                  <a:lnTo>
                    <a:pt x="5507609" y="34290"/>
                  </a:lnTo>
                  <a:lnTo>
                    <a:pt x="5507609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835660"/>
                  </a:lnTo>
                  <a:lnTo>
                    <a:pt x="0" y="869950"/>
                  </a:lnTo>
                  <a:lnTo>
                    <a:pt x="5541899" y="869950"/>
                  </a:lnTo>
                  <a:lnTo>
                    <a:pt x="5541899" y="835660"/>
                  </a:lnTo>
                  <a:lnTo>
                    <a:pt x="5541899" y="34290"/>
                  </a:lnTo>
                  <a:lnTo>
                    <a:pt x="5541899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31140" y="4669916"/>
            <a:ext cx="837692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b="1" i="1" dirty="0">
                <a:latin typeface="Times New Roman"/>
                <a:cs typeface="Times New Roman"/>
              </a:rPr>
              <a:t>Since </a:t>
            </a:r>
            <a:r>
              <a:rPr sz="2800" b="1" i="1" spc="-5" dirty="0">
                <a:latin typeface="Times New Roman"/>
                <a:cs typeface="Times New Roman"/>
              </a:rPr>
              <a:t>this result </a:t>
            </a:r>
            <a:r>
              <a:rPr sz="2800" b="1" i="1" spc="-10" dirty="0">
                <a:latin typeface="Times New Roman"/>
                <a:cs typeface="Times New Roman"/>
              </a:rPr>
              <a:t>is </a:t>
            </a:r>
            <a:r>
              <a:rPr sz="2800" b="1" i="1" dirty="0">
                <a:latin typeface="Times New Roman"/>
                <a:cs typeface="Times New Roman"/>
              </a:rPr>
              <a:t>not </a:t>
            </a:r>
            <a:r>
              <a:rPr sz="2800" b="1" i="1" spc="-5" dirty="0">
                <a:latin typeface="Times New Roman"/>
                <a:cs typeface="Times New Roman"/>
              </a:rPr>
              <a:t>a </a:t>
            </a:r>
            <a:r>
              <a:rPr sz="2800" b="1" i="1" spc="-10" dirty="0">
                <a:latin typeface="Times New Roman"/>
                <a:cs typeface="Times New Roman"/>
              </a:rPr>
              <a:t>power </a:t>
            </a:r>
            <a:r>
              <a:rPr sz="2800" b="1" i="1" dirty="0">
                <a:latin typeface="Times New Roman"/>
                <a:cs typeface="Times New Roman"/>
              </a:rPr>
              <a:t>of 2, </a:t>
            </a:r>
            <a:r>
              <a:rPr sz="2800" b="1" i="1" spc="-5" dirty="0">
                <a:latin typeface="Times New Roman"/>
                <a:cs typeface="Times New Roman"/>
              </a:rPr>
              <a:t>we need to either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increase </a:t>
            </a:r>
            <a:r>
              <a:rPr sz="2800" b="1" i="1" spc="-10" dirty="0">
                <a:latin typeface="Times New Roman"/>
                <a:cs typeface="Times New Roman"/>
              </a:rPr>
              <a:t>the </a:t>
            </a:r>
            <a:r>
              <a:rPr sz="2800" b="1" i="1" dirty="0">
                <a:latin typeface="Times New Roman"/>
                <a:cs typeface="Times New Roman"/>
              </a:rPr>
              <a:t>number </a:t>
            </a:r>
            <a:r>
              <a:rPr sz="2800" b="1" i="1" spc="-5" dirty="0">
                <a:latin typeface="Times New Roman"/>
                <a:cs typeface="Times New Roman"/>
              </a:rPr>
              <a:t>of levels or reduce the bit rate. If </a:t>
            </a:r>
            <a:r>
              <a:rPr sz="2800" b="1" i="1" dirty="0">
                <a:latin typeface="Times New Roman"/>
                <a:cs typeface="Times New Roman"/>
              </a:rPr>
              <a:t>we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have </a:t>
            </a:r>
            <a:r>
              <a:rPr sz="2800" b="1" i="1" dirty="0">
                <a:latin typeface="Times New Roman"/>
                <a:cs typeface="Times New Roman"/>
              </a:rPr>
              <a:t>128 </a:t>
            </a:r>
            <a:r>
              <a:rPr sz="2800" b="1" i="1" spc="-5" dirty="0">
                <a:latin typeface="Times New Roman"/>
                <a:cs typeface="Times New Roman"/>
              </a:rPr>
              <a:t>levels, the </a:t>
            </a:r>
            <a:r>
              <a:rPr sz="2800" b="1" i="1" dirty="0">
                <a:latin typeface="Times New Roman"/>
                <a:cs typeface="Times New Roman"/>
              </a:rPr>
              <a:t>bit </a:t>
            </a:r>
            <a:r>
              <a:rPr sz="2800" b="1" i="1" spc="-5" dirty="0">
                <a:latin typeface="Times New Roman"/>
                <a:cs typeface="Times New Roman"/>
              </a:rPr>
              <a:t>rate </a:t>
            </a:r>
            <a:r>
              <a:rPr sz="2800" b="1" i="1" spc="-10" dirty="0">
                <a:latin typeface="Times New Roman"/>
                <a:cs typeface="Times New Roman"/>
              </a:rPr>
              <a:t>is </a:t>
            </a:r>
            <a:r>
              <a:rPr sz="2800" b="1" i="1" dirty="0">
                <a:latin typeface="Times New Roman"/>
                <a:cs typeface="Times New Roman"/>
              </a:rPr>
              <a:t>280 </a:t>
            </a:r>
            <a:r>
              <a:rPr sz="2800" b="1" i="1" spc="-5" dirty="0">
                <a:latin typeface="Times New Roman"/>
                <a:cs typeface="Times New Roman"/>
              </a:rPr>
              <a:t>kbps. If we </a:t>
            </a:r>
            <a:r>
              <a:rPr sz="2800" b="1" i="1" dirty="0">
                <a:latin typeface="Times New Roman"/>
                <a:cs typeface="Times New Roman"/>
              </a:rPr>
              <a:t>have 64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levels,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 </a:t>
            </a:r>
            <a:r>
              <a:rPr sz="2800" b="1" i="1" dirty="0">
                <a:latin typeface="Times New Roman"/>
                <a:cs typeface="Times New Roman"/>
              </a:rPr>
              <a:t>bit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rate is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240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kbps.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396621"/>
            <a:ext cx="655129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10" dirty="0">
                <a:latin typeface="Tahoma"/>
                <a:cs typeface="Tahoma"/>
              </a:rPr>
              <a:t>Noisy </a:t>
            </a:r>
            <a:r>
              <a:rPr sz="3400" spc="-5" dirty="0">
                <a:latin typeface="Tahoma"/>
                <a:cs typeface="Tahoma"/>
              </a:rPr>
              <a:t>Channel</a:t>
            </a:r>
            <a:r>
              <a:rPr sz="3400" dirty="0">
                <a:latin typeface="Tahoma"/>
                <a:cs typeface="Tahoma"/>
              </a:rPr>
              <a:t> </a:t>
            </a:r>
            <a:r>
              <a:rPr sz="3400" spc="-5" dirty="0">
                <a:latin typeface="Tahoma"/>
                <a:cs typeface="Tahoma"/>
              </a:rPr>
              <a:t>:</a:t>
            </a:r>
            <a:r>
              <a:rPr sz="3400" dirty="0">
                <a:latin typeface="Tahoma"/>
                <a:cs typeface="Tahoma"/>
              </a:rPr>
              <a:t> </a:t>
            </a:r>
            <a:r>
              <a:rPr sz="3400" spc="-10" dirty="0">
                <a:latin typeface="Tahoma"/>
                <a:cs typeface="Tahoma"/>
              </a:rPr>
              <a:t>Shannon</a:t>
            </a:r>
            <a:r>
              <a:rPr sz="3400" spc="10" dirty="0">
                <a:latin typeface="Tahoma"/>
                <a:cs typeface="Tahoma"/>
              </a:rPr>
              <a:t> </a:t>
            </a:r>
            <a:r>
              <a:rPr sz="3400" spc="-5" dirty="0">
                <a:latin typeface="Tahoma"/>
                <a:cs typeface="Tahoma"/>
              </a:rPr>
              <a:t>Capacity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855977"/>
            <a:ext cx="70288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Capacity=</a:t>
            </a:r>
            <a:r>
              <a:rPr sz="3200" spc="-1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Bandwidth</a:t>
            </a:r>
            <a:r>
              <a:rPr sz="3200" dirty="0">
                <a:latin typeface="Tahoma"/>
                <a:cs typeface="Tahoma"/>
              </a:rPr>
              <a:t> *</a:t>
            </a:r>
            <a:r>
              <a:rPr sz="3200" spc="-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log</a:t>
            </a:r>
            <a:r>
              <a:rPr sz="1600" dirty="0">
                <a:latin typeface="Tahoma"/>
                <a:cs typeface="Tahoma"/>
              </a:rPr>
              <a:t>2</a:t>
            </a:r>
            <a:r>
              <a:rPr sz="3200" dirty="0">
                <a:latin typeface="Tahoma"/>
                <a:cs typeface="Tahoma"/>
              </a:rPr>
              <a:t>( 1+SNR)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392681"/>
            <a:ext cx="837692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Consider </a:t>
            </a:r>
            <a:r>
              <a:rPr sz="2800" b="1" i="1" dirty="0">
                <a:latin typeface="Times New Roman"/>
                <a:cs typeface="Times New Roman"/>
              </a:rPr>
              <a:t>an </a:t>
            </a:r>
            <a:r>
              <a:rPr sz="2800" b="1" i="1" spc="-5" dirty="0">
                <a:latin typeface="Times New Roman"/>
                <a:cs typeface="Times New Roman"/>
              </a:rPr>
              <a:t>extremely noisy channel in which the value </a:t>
            </a:r>
            <a:r>
              <a:rPr sz="2800" b="1" i="1" dirty="0">
                <a:latin typeface="Times New Roman"/>
                <a:cs typeface="Times New Roman"/>
              </a:rPr>
              <a:t> of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signal-to-noise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ratio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almost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zero.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In</a:t>
            </a:r>
            <a:r>
              <a:rPr sz="2800" b="1" i="1" spc="69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other </a:t>
            </a:r>
            <a:r>
              <a:rPr sz="2800" b="1" i="1" dirty="0">
                <a:latin typeface="Times New Roman"/>
                <a:cs typeface="Times New Roman"/>
              </a:rPr>
              <a:t> words, </a:t>
            </a:r>
            <a:r>
              <a:rPr sz="2800" b="1" i="1" spc="-5" dirty="0">
                <a:latin typeface="Times New Roman"/>
                <a:cs typeface="Times New Roman"/>
              </a:rPr>
              <a:t>the </a:t>
            </a:r>
            <a:r>
              <a:rPr sz="2800" b="1" i="1" dirty="0">
                <a:latin typeface="Times New Roman"/>
                <a:cs typeface="Times New Roman"/>
              </a:rPr>
              <a:t>noise </a:t>
            </a:r>
            <a:r>
              <a:rPr sz="2800" b="1" i="1" spc="-5" dirty="0">
                <a:latin typeface="Times New Roman"/>
                <a:cs typeface="Times New Roman"/>
              </a:rPr>
              <a:t>is so </a:t>
            </a:r>
            <a:r>
              <a:rPr sz="2800" b="1" i="1" dirty="0">
                <a:latin typeface="Times New Roman"/>
                <a:cs typeface="Times New Roman"/>
              </a:rPr>
              <a:t>strong </a:t>
            </a:r>
            <a:r>
              <a:rPr sz="2800" b="1" i="1" spc="-5" dirty="0">
                <a:latin typeface="Times New Roman"/>
                <a:cs typeface="Times New Roman"/>
              </a:rPr>
              <a:t>that the </a:t>
            </a:r>
            <a:r>
              <a:rPr sz="2800" b="1" i="1" dirty="0">
                <a:latin typeface="Times New Roman"/>
                <a:cs typeface="Times New Roman"/>
              </a:rPr>
              <a:t>signal </a:t>
            </a:r>
            <a:r>
              <a:rPr sz="2800" b="1" i="1" spc="-5" dirty="0">
                <a:latin typeface="Times New Roman"/>
                <a:cs typeface="Times New Roman"/>
              </a:rPr>
              <a:t>is faint. For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this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channel</a:t>
            </a:r>
            <a:r>
              <a:rPr sz="2800" b="1" i="1" spc="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 capacity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 is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calculated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2044" y="201930"/>
            <a:ext cx="15182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Ex</a:t>
            </a:r>
            <a:r>
              <a:rPr sz="3200" b="1" i="1" spc="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mple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52525" y="3420109"/>
            <a:ext cx="6837680" cy="447040"/>
            <a:chOff x="1152525" y="3420109"/>
            <a:chExt cx="6837680" cy="4470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9675" y="3476624"/>
              <a:ext cx="6723126" cy="33337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52525" y="3420109"/>
              <a:ext cx="6837680" cy="447040"/>
            </a:xfrm>
            <a:custGeom>
              <a:avLst/>
              <a:gdLst/>
              <a:ahLst/>
              <a:cxnLst/>
              <a:rect l="l" t="t" r="r" b="b"/>
              <a:pathLst>
                <a:path w="6837680" h="447039">
                  <a:moveTo>
                    <a:pt x="6791579" y="45720"/>
                  </a:moveTo>
                  <a:lnTo>
                    <a:pt x="6780149" y="45720"/>
                  </a:lnTo>
                  <a:lnTo>
                    <a:pt x="6780149" y="57150"/>
                  </a:lnTo>
                  <a:lnTo>
                    <a:pt x="6780149" y="389890"/>
                  </a:lnTo>
                  <a:lnTo>
                    <a:pt x="57150" y="389890"/>
                  </a:lnTo>
                  <a:lnTo>
                    <a:pt x="57150" y="57150"/>
                  </a:lnTo>
                  <a:lnTo>
                    <a:pt x="6780149" y="57150"/>
                  </a:lnTo>
                  <a:lnTo>
                    <a:pt x="6780149" y="45720"/>
                  </a:lnTo>
                  <a:lnTo>
                    <a:pt x="45720" y="45720"/>
                  </a:lnTo>
                  <a:lnTo>
                    <a:pt x="45720" y="57150"/>
                  </a:lnTo>
                  <a:lnTo>
                    <a:pt x="45720" y="389890"/>
                  </a:lnTo>
                  <a:lnTo>
                    <a:pt x="45720" y="401320"/>
                  </a:lnTo>
                  <a:lnTo>
                    <a:pt x="6791579" y="401320"/>
                  </a:lnTo>
                  <a:lnTo>
                    <a:pt x="6791579" y="389890"/>
                  </a:lnTo>
                  <a:lnTo>
                    <a:pt x="6791579" y="57150"/>
                  </a:lnTo>
                  <a:lnTo>
                    <a:pt x="6791579" y="56515"/>
                  </a:lnTo>
                  <a:lnTo>
                    <a:pt x="6791579" y="45720"/>
                  </a:lnTo>
                  <a:close/>
                </a:path>
                <a:path w="6837680" h="447039">
                  <a:moveTo>
                    <a:pt x="6837299" y="0"/>
                  </a:moveTo>
                  <a:lnTo>
                    <a:pt x="6803009" y="0"/>
                  </a:lnTo>
                  <a:lnTo>
                    <a:pt x="6803009" y="34290"/>
                  </a:lnTo>
                  <a:lnTo>
                    <a:pt x="6803009" y="412750"/>
                  </a:lnTo>
                  <a:lnTo>
                    <a:pt x="34290" y="412750"/>
                  </a:lnTo>
                  <a:lnTo>
                    <a:pt x="34290" y="34290"/>
                  </a:lnTo>
                  <a:lnTo>
                    <a:pt x="6803009" y="34290"/>
                  </a:lnTo>
                  <a:lnTo>
                    <a:pt x="6803009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412750"/>
                  </a:lnTo>
                  <a:lnTo>
                    <a:pt x="0" y="447040"/>
                  </a:lnTo>
                  <a:lnTo>
                    <a:pt x="6837299" y="447040"/>
                  </a:lnTo>
                  <a:lnTo>
                    <a:pt x="6837299" y="412750"/>
                  </a:lnTo>
                  <a:lnTo>
                    <a:pt x="6837299" y="34290"/>
                  </a:lnTo>
                  <a:lnTo>
                    <a:pt x="6837299" y="33655"/>
                  </a:lnTo>
                  <a:lnTo>
                    <a:pt x="6837299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07340" y="4211192"/>
            <a:ext cx="837755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This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means</a:t>
            </a:r>
            <a:r>
              <a:rPr sz="2800" b="1" i="1" dirty="0">
                <a:latin typeface="Times New Roman"/>
                <a:cs typeface="Times New Roman"/>
              </a:rPr>
              <a:t> that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capacity</a:t>
            </a:r>
            <a:r>
              <a:rPr sz="2800" b="1" i="1" dirty="0">
                <a:latin typeface="Times New Roman"/>
                <a:cs typeface="Times New Roman"/>
              </a:rPr>
              <a:t> of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this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channel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zero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regardless </a:t>
            </a:r>
            <a:r>
              <a:rPr sz="2800" b="1" i="1" dirty="0">
                <a:latin typeface="Times New Roman"/>
                <a:cs typeface="Times New Roman"/>
              </a:rPr>
              <a:t>of </a:t>
            </a:r>
            <a:r>
              <a:rPr sz="2800" b="1" i="1" spc="-5" dirty="0">
                <a:latin typeface="Times New Roman"/>
                <a:cs typeface="Times New Roman"/>
              </a:rPr>
              <a:t>the </a:t>
            </a:r>
            <a:r>
              <a:rPr sz="2800" b="1" i="1" dirty="0">
                <a:latin typeface="Times New Roman"/>
                <a:cs typeface="Times New Roman"/>
              </a:rPr>
              <a:t>bandwidth. </a:t>
            </a:r>
            <a:r>
              <a:rPr sz="2800" b="1" i="1" spc="-10" dirty="0">
                <a:latin typeface="Times New Roman"/>
                <a:cs typeface="Times New Roman"/>
              </a:rPr>
              <a:t>In </a:t>
            </a:r>
            <a:r>
              <a:rPr sz="2800" b="1" i="1" spc="-5" dirty="0">
                <a:latin typeface="Times New Roman"/>
                <a:cs typeface="Times New Roman"/>
              </a:rPr>
              <a:t>other words, we cannot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receive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any </a:t>
            </a:r>
            <a:r>
              <a:rPr sz="2800" b="1" i="1" spc="-5" dirty="0">
                <a:latin typeface="Times New Roman"/>
                <a:cs typeface="Times New Roman"/>
              </a:rPr>
              <a:t>data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through</a:t>
            </a:r>
            <a:r>
              <a:rPr sz="2800" b="1" i="1" spc="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this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channel.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253109"/>
            <a:ext cx="8376284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b="1" i="1" spc="-110" dirty="0">
                <a:latin typeface="Times New Roman"/>
                <a:cs typeface="Times New Roman"/>
              </a:rPr>
              <a:t>We</a:t>
            </a:r>
            <a:r>
              <a:rPr sz="2800" b="1" i="1" spc="7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can</a:t>
            </a:r>
            <a:r>
              <a:rPr sz="2800" b="1" i="1" spc="66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calculate</a:t>
            </a:r>
            <a:r>
              <a:rPr sz="2800" b="1" i="1" spc="655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the</a:t>
            </a:r>
            <a:r>
              <a:rPr sz="2800" b="1" i="1" spc="66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theoretical</a:t>
            </a:r>
            <a:r>
              <a:rPr sz="2800" b="1" i="1" spc="66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highest</a:t>
            </a:r>
            <a:r>
              <a:rPr sz="2800" b="1" i="1" spc="67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bit</a:t>
            </a:r>
            <a:r>
              <a:rPr sz="2800" b="1" i="1" spc="66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rate</a:t>
            </a:r>
            <a:r>
              <a:rPr sz="2800" b="1" i="1" spc="64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</a:t>
            </a:r>
            <a:r>
              <a:rPr sz="2800" b="1" i="1" spc="66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 </a:t>
            </a:r>
            <a:r>
              <a:rPr sz="2800" b="1" i="1" spc="-69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regular telephone line. A telephone line normally </a:t>
            </a:r>
            <a:r>
              <a:rPr sz="2800" b="1" i="1" dirty="0">
                <a:latin typeface="Times New Roman"/>
                <a:cs typeface="Times New Roman"/>
              </a:rPr>
              <a:t>has </a:t>
            </a:r>
            <a:r>
              <a:rPr sz="2800" b="1" i="1" spc="-5" dirty="0">
                <a:latin typeface="Times New Roman"/>
                <a:cs typeface="Times New Roman"/>
              </a:rPr>
              <a:t>a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bandwidth </a:t>
            </a:r>
            <a:r>
              <a:rPr sz="2800" b="1" i="1" dirty="0">
                <a:latin typeface="Times New Roman"/>
                <a:cs typeface="Times New Roman"/>
              </a:rPr>
              <a:t>of 3000. </a:t>
            </a:r>
            <a:r>
              <a:rPr sz="2800" b="1" i="1" spc="-5" dirty="0">
                <a:latin typeface="Times New Roman"/>
                <a:cs typeface="Times New Roman"/>
              </a:rPr>
              <a:t>The signal-to-noise ratio </a:t>
            </a:r>
            <a:r>
              <a:rPr sz="2800" b="1" i="1" spc="-10" dirty="0">
                <a:latin typeface="Times New Roman"/>
                <a:cs typeface="Times New Roman"/>
              </a:rPr>
              <a:t>is </a:t>
            </a:r>
            <a:r>
              <a:rPr sz="2800" b="1" i="1" spc="-5" dirty="0">
                <a:latin typeface="Times New Roman"/>
                <a:cs typeface="Times New Roman"/>
              </a:rPr>
              <a:t>usually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3162.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For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this</a:t>
            </a:r>
            <a:r>
              <a:rPr sz="2800" b="1" i="1" spc="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channel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capacity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calculated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2044" y="201930"/>
            <a:ext cx="15182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Ex</a:t>
            </a:r>
            <a:r>
              <a:rPr sz="3200" b="1" i="1" spc="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mple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90600" y="3295650"/>
            <a:ext cx="7161530" cy="788670"/>
            <a:chOff x="990600" y="3295650"/>
            <a:chExt cx="7161530" cy="7886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7750" y="3352882"/>
              <a:ext cx="7019787" cy="67466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90600" y="3295649"/>
              <a:ext cx="7161530" cy="788670"/>
            </a:xfrm>
            <a:custGeom>
              <a:avLst/>
              <a:gdLst/>
              <a:ahLst/>
              <a:cxnLst/>
              <a:rect l="l" t="t" r="r" b="b"/>
              <a:pathLst>
                <a:path w="7161530" h="788670">
                  <a:moveTo>
                    <a:pt x="7115429" y="45720"/>
                  </a:moveTo>
                  <a:lnTo>
                    <a:pt x="7103999" y="45720"/>
                  </a:lnTo>
                  <a:lnTo>
                    <a:pt x="7103999" y="57150"/>
                  </a:lnTo>
                  <a:lnTo>
                    <a:pt x="7103999" y="731520"/>
                  </a:lnTo>
                  <a:lnTo>
                    <a:pt x="57150" y="731520"/>
                  </a:lnTo>
                  <a:lnTo>
                    <a:pt x="57150" y="57150"/>
                  </a:lnTo>
                  <a:lnTo>
                    <a:pt x="7103999" y="57150"/>
                  </a:lnTo>
                  <a:lnTo>
                    <a:pt x="7103999" y="45720"/>
                  </a:lnTo>
                  <a:lnTo>
                    <a:pt x="45720" y="45720"/>
                  </a:lnTo>
                  <a:lnTo>
                    <a:pt x="45720" y="57150"/>
                  </a:lnTo>
                  <a:lnTo>
                    <a:pt x="45720" y="731520"/>
                  </a:lnTo>
                  <a:lnTo>
                    <a:pt x="45720" y="742950"/>
                  </a:lnTo>
                  <a:lnTo>
                    <a:pt x="7115429" y="742950"/>
                  </a:lnTo>
                  <a:lnTo>
                    <a:pt x="7115429" y="731774"/>
                  </a:lnTo>
                  <a:lnTo>
                    <a:pt x="7115429" y="731520"/>
                  </a:lnTo>
                  <a:lnTo>
                    <a:pt x="7115429" y="57150"/>
                  </a:lnTo>
                  <a:lnTo>
                    <a:pt x="7115429" y="45720"/>
                  </a:lnTo>
                  <a:close/>
                </a:path>
                <a:path w="7161530" h="788670">
                  <a:moveTo>
                    <a:pt x="7161149" y="0"/>
                  </a:moveTo>
                  <a:lnTo>
                    <a:pt x="7126859" y="0"/>
                  </a:lnTo>
                  <a:lnTo>
                    <a:pt x="7126859" y="34290"/>
                  </a:lnTo>
                  <a:lnTo>
                    <a:pt x="7126859" y="754380"/>
                  </a:lnTo>
                  <a:lnTo>
                    <a:pt x="34290" y="754380"/>
                  </a:lnTo>
                  <a:lnTo>
                    <a:pt x="34290" y="34290"/>
                  </a:lnTo>
                  <a:lnTo>
                    <a:pt x="7126859" y="34290"/>
                  </a:lnTo>
                  <a:lnTo>
                    <a:pt x="7126859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754380"/>
                  </a:lnTo>
                  <a:lnTo>
                    <a:pt x="0" y="788670"/>
                  </a:lnTo>
                  <a:lnTo>
                    <a:pt x="7161149" y="788670"/>
                  </a:lnTo>
                  <a:lnTo>
                    <a:pt x="7161149" y="754634"/>
                  </a:lnTo>
                  <a:lnTo>
                    <a:pt x="7161149" y="754380"/>
                  </a:lnTo>
                  <a:lnTo>
                    <a:pt x="7161149" y="34290"/>
                  </a:lnTo>
                  <a:lnTo>
                    <a:pt x="7161149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07340" y="4441316"/>
            <a:ext cx="837755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This</a:t>
            </a:r>
            <a:r>
              <a:rPr sz="2800" b="1" i="1" spc="1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means</a:t>
            </a:r>
            <a:r>
              <a:rPr sz="2800" b="1" i="1" spc="19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that</a:t>
            </a:r>
            <a:r>
              <a:rPr sz="2800" b="1" i="1" spc="1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1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highest</a:t>
            </a:r>
            <a:r>
              <a:rPr sz="2800" b="1" i="1" spc="20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bit</a:t>
            </a:r>
            <a:r>
              <a:rPr sz="2800" b="1" i="1" spc="1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rate</a:t>
            </a:r>
            <a:r>
              <a:rPr sz="2800" b="1" i="1" spc="17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for</a:t>
            </a:r>
            <a:r>
              <a:rPr sz="2800" b="1" i="1" spc="1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</a:t>
            </a:r>
            <a:r>
              <a:rPr sz="2800" b="1" i="1" spc="1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telephone</a:t>
            </a:r>
            <a:r>
              <a:rPr sz="2800" b="1" i="1" spc="1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line </a:t>
            </a:r>
            <a:r>
              <a:rPr sz="2800" b="1" i="1" spc="-69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 34.860 </a:t>
            </a:r>
            <a:r>
              <a:rPr sz="2800" b="1" i="1" dirty="0">
                <a:latin typeface="Times New Roman"/>
                <a:cs typeface="Times New Roman"/>
              </a:rPr>
              <a:t>kbps. </a:t>
            </a:r>
            <a:r>
              <a:rPr sz="2800" b="1" i="1" spc="-5" dirty="0">
                <a:latin typeface="Times New Roman"/>
                <a:cs typeface="Times New Roman"/>
              </a:rPr>
              <a:t>If </a:t>
            </a:r>
            <a:r>
              <a:rPr sz="2800" b="1" i="1" spc="-15" dirty="0">
                <a:latin typeface="Times New Roman"/>
                <a:cs typeface="Times New Roman"/>
              </a:rPr>
              <a:t>we </a:t>
            </a:r>
            <a:r>
              <a:rPr sz="2800" b="1" i="1" spc="-5" dirty="0">
                <a:latin typeface="Times New Roman"/>
                <a:cs typeface="Times New Roman"/>
              </a:rPr>
              <a:t>want to send data faster than this,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we</a:t>
            </a:r>
            <a:r>
              <a:rPr sz="2800" b="1" i="1" spc="-5" dirty="0">
                <a:latin typeface="Times New Roman"/>
                <a:cs typeface="Times New Roman"/>
              </a:rPr>
              <a:t> can</a:t>
            </a:r>
            <a:r>
              <a:rPr sz="2800" b="1" i="1" dirty="0">
                <a:latin typeface="Times New Roman"/>
                <a:cs typeface="Times New Roman"/>
              </a:rPr>
              <a:t> either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increase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bandwidth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of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line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or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improve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signal-to-noise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ratio.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1940" y="1240281"/>
            <a:ext cx="842962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algn="just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signal-to-noise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ratio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is</a:t>
            </a:r>
            <a:r>
              <a:rPr sz="2800" b="1" i="1" spc="-5" dirty="0">
                <a:latin typeface="Times New Roman"/>
                <a:cs typeface="Times New Roman"/>
              </a:rPr>
              <a:t> often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given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in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decibels.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Assume </a:t>
            </a:r>
            <a:r>
              <a:rPr sz="2800" b="1" i="1" dirty="0">
                <a:latin typeface="Times New Roman"/>
                <a:cs typeface="Times New Roman"/>
              </a:rPr>
              <a:t>that SNR</a:t>
            </a:r>
            <a:r>
              <a:rPr sz="2775" b="1" i="1" baseline="-21021" dirty="0">
                <a:latin typeface="Times New Roman"/>
                <a:cs typeface="Times New Roman"/>
              </a:rPr>
              <a:t>dB </a:t>
            </a:r>
            <a:r>
              <a:rPr sz="2800" b="1" i="1" spc="-5" dirty="0">
                <a:latin typeface="Times New Roman"/>
                <a:cs typeface="Times New Roman"/>
              </a:rPr>
              <a:t>= </a:t>
            </a:r>
            <a:r>
              <a:rPr sz="2800" b="1" i="1" dirty="0">
                <a:latin typeface="Times New Roman"/>
                <a:cs typeface="Times New Roman"/>
              </a:rPr>
              <a:t>36 and the </a:t>
            </a:r>
            <a:r>
              <a:rPr sz="2800" b="1" i="1" spc="-5" dirty="0">
                <a:latin typeface="Times New Roman"/>
                <a:cs typeface="Times New Roman"/>
              </a:rPr>
              <a:t>channel bandwidth is 2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MHz. The theoretical channel capacity can be calculated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2044" y="201930"/>
            <a:ext cx="15182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Ex</a:t>
            </a:r>
            <a:r>
              <a:rPr sz="3200" b="1" i="1" spc="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mple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41312" y="3401059"/>
            <a:ext cx="8479155" cy="923290"/>
            <a:chOff x="341312" y="3401059"/>
            <a:chExt cx="8479155" cy="9232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8462" y="3457583"/>
              <a:ext cx="8339386" cy="80961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41312" y="3401059"/>
              <a:ext cx="8479155" cy="923290"/>
            </a:xfrm>
            <a:custGeom>
              <a:avLst/>
              <a:gdLst/>
              <a:ahLst/>
              <a:cxnLst/>
              <a:rect l="l" t="t" r="r" b="b"/>
              <a:pathLst>
                <a:path w="8479155" h="923289">
                  <a:moveTo>
                    <a:pt x="8433117" y="45720"/>
                  </a:moveTo>
                  <a:lnTo>
                    <a:pt x="8421687" y="45720"/>
                  </a:lnTo>
                  <a:lnTo>
                    <a:pt x="8421687" y="57150"/>
                  </a:lnTo>
                  <a:lnTo>
                    <a:pt x="8421687" y="866140"/>
                  </a:lnTo>
                  <a:lnTo>
                    <a:pt x="57150" y="866140"/>
                  </a:lnTo>
                  <a:lnTo>
                    <a:pt x="57150" y="57150"/>
                  </a:lnTo>
                  <a:lnTo>
                    <a:pt x="8421687" y="57150"/>
                  </a:lnTo>
                  <a:lnTo>
                    <a:pt x="8421687" y="45720"/>
                  </a:lnTo>
                  <a:lnTo>
                    <a:pt x="45720" y="45720"/>
                  </a:lnTo>
                  <a:lnTo>
                    <a:pt x="45720" y="57150"/>
                  </a:lnTo>
                  <a:lnTo>
                    <a:pt x="45720" y="866140"/>
                  </a:lnTo>
                  <a:lnTo>
                    <a:pt x="45720" y="877570"/>
                  </a:lnTo>
                  <a:lnTo>
                    <a:pt x="8433117" y="877570"/>
                  </a:lnTo>
                  <a:lnTo>
                    <a:pt x="8433117" y="866140"/>
                  </a:lnTo>
                  <a:lnTo>
                    <a:pt x="8433117" y="57150"/>
                  </a:lnTo>
                  <a:lnTo>
                    <a:pt x="8433117" y="56515"/>
                  </a:lnTo>
                  <a:lnTo>
                    <a:pt x="8433117" y="45720"/>
                  </a:lnTo>
                  <a:close/>
                </a:path>
                <a:path w="8479155" h="923289">
                  <a:moveTo>
                    <a:pt x="8478837" y="0"/>
                  </a:moveTo>
                  <a:lnTo>
                    <a:pt x="8444547" y="0"/>
                  </a:lnTo>
                  <a:lnTo>
                    <a:pt x="8444547" y="34290"/>
                  </a:lnTo>
                  <a:lnTo>
                    <a:pt x="8444547" y="889000"/>
                  </a:lnTo>
                  <a:lnTo>
                    <a:pt x="34290" y="889000"/>
                  </a:lnTo>
                  <a:lnTo>
                    <a:pt x="34290" y="34290"/>
                  </a:lnTo>
                  <a:lnTo>
                    <a:pt x="8444547" y="34290"/>
                  </a:lnTo>
                  <a:lnTo>
                    <a:pt x="8444547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889000"/>
                  </a:lnTo>
                  <a:lnTo>
                    <a:pt x="0" y="923290"/>
                  </a:lnTo>
                  <a:lnTo>
                    <a:pt x="8478837" y="923290"/>
                  </a:lnTo>
                  <a:lnTo>
                    <a:pt x="8478837" y="889000"/>
                  </a:lnTo>
                  <a:lnTo>
                    <a:pt x="8478837" y="34290"/>
                  </a:lnTo>
                  <a:lnTo>
                    <a:pt x="8478837" y="33655"/>
                  </a:lnTo>
                  <a:lnTo>
                    <a:pt x="847883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345184"/>
            <a:ext cx="837819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For practical purposes, when the </a:t>
            </a:r>
            <a:r>
              <a:rPr sz="2800" b="1" i="1" dirty="0">
                <a:latin typeface="Times New Roman"/>
                <a:cs typeface="Times New Roman"/>
              </a:rPr>
              <a:t>SNR </a:t>
            </a:r>
            <a:r>
              <a:rPr sz="2800" b="1" i="1" spc="-5" dirty="0">
                <a:latin typeface="Times New Roman"/>
                <a:cs typeface="Times New Roman"/>
              </a:rPr>
              <a:t>is </a:t>
            </a:r>
            <a:r>
              <a:rPr sz="2800" b="1" i="1" spc="-10" dirty="0">
                <a:latin typeface="Times New Roman"/>
                <a:cs typeface="Times New Roman"/>
              </a:rPr>
              <a:t>very </a:t>
            </a:r>
            <a:r>
              <a:rPr sz="2800" b="1" i="1" dirty="0">
                <a:latin typeface="Times New Roman"/>
                <a:cs typeface="Times New Roman"/>
              </a:rPr>
              <a:t>high, </a:t>
            </a:r>
            <a:r>
              <a:rPr sz="2800" b="1" i="1" spc="-10" dirty="0">
                <a:latin typeface="Times New Roman"/>
                <a:cs typeface="Times New Roman"/>
              </a:rPr>
              <a:t>we </a:t>
            </a:r>
            <a:r>
              <a:rPr sz="2800" b="1" i="1" spc="-5" dirty="0">
                <a:latin typeface="Times New Roman"/>
                <a:cs typeface="Times New Roman"/>
              </a:rPr>
              <a:t> can assume </a:t>
            </a:r>
            <a:r>
              <a:rPr sz="2800" b="1" i="1" dirty="0">
                <a:latin typeface="Times New Roman"/>
                <a:cs typeface="Times New Roman"/>
              </a:rPr>
              <a:t>that </a:t>
            </a:r>
            <a:r>
              <a:rPr sz="2800" b="1" i="1" spc="-5" dirty="0">
                <a:latin typeface="Times New Roman"/>
                <a:cs typeface="Times New Roman"/>
              </a:rPr>
              <a:t>SNR + 1 is almost the same </a:t>
            </a:r>
            <a:r>
              <a:rPr sz="2800" b="1" i="1" dirty="0">
                <a:latin typeface="Times New Roman"/>
                <a:cs typeface="Times New Roman"/>
              </a:rPr>
              <a:t>as </a:t>
            </a:r>
            <a:r>
              <a:rPr sz="2800" b="1" i="1" spc="-5" dirty="0">
                <a:latin typeface="Times New Roman"/>
                <a:cs typeface="Times New Roman"/>
              </a:rPr>
              <a:t>SNR. In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these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cases,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theoretical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channel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capacity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can</a:t>
            </a:r>
            <a:r>
              <a:rPr sz="2800" b="1" i="1" dirty="0">
                <a:latin typeface="Times New Roman"/>
                <a:cs typeface="Times New Roman"/>
              </a:rPr>
              <a:t> be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simplified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to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2044" y="201930"/>
            <a:ext cx="15182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Ex</a:t>
            </a:r>
            <a:r>
              <a:rPr sz="3200" b="1" i="1" spc="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mple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130550" y="3143250"/>
            <a:ext cx="2336800" cy="754380"/>
            <a:chOff x="3130550" y="3143250"/>
            <a:chExt cx="2336800" cy="7543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87700" y="3200336"/>
              <a:ext cx="2222500" cy="63976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130550" y="3143249"/>
              <a:ext cx="2336800" cy="754380"/>
            </a:xfrm>
            <a:custGeom>
              <a:avLst/>
              <a:gdLst/>
              <a:ahLst/>
              <a:cxnLst/>
              <a:rect l="l" t="t" r="r" b="b"/>
              <a:pathLst>
                <a:path w="2336800" h="754379">
                  <a:moveTo>
                    <a:pt x="2291080" y="45720"/>
                  </a:moveTo>
                  <a:lnTo>
                    <a:pt x="45720" y="45720"/>
                  </a:lnTo>
                  <a:lnTo>
                    <a:pt x="45720" y="57150"/>
                  </a:lnTo>
                  <a:lnTo>
                    <a:pt x="45720" y="697230"/>
                  </a:lnTo>
                  <a:lnTo>
                    <a:pt x="45720" y="708660"/>
                  </a:lnTo>
                  <a:lnTo>
                    <a:pt x="2291080" y="708660"/>
                  </a:lnTo>
                  <a:lnTo>
                    <a:pt x="2291080" y="697230"/>
                  </a:lnTo>
                  <a:lnTo>
                    <a:pt x="57150" y="697230"/>
                  </a:lnTo>
                  <a:lnTo>
                    <a:pt x="57150" y="57150"/>
                  </a:lnTo>
                  <a:lnTo>
                    <a:pt x="2279650" y="57150"/>
                  </a:lnTo>
                  <a:lnTo>
                    <a:pt x="2279650" y="696849"/>
                  </a:lnTo>
                  <a:lnTo>
                    <a:pt x="2291080" y="696849"/>
                  </a:lnTo>
                  <a:lnTo>
                    <a:pt x="2291080" y="57150"/>
                  </a:lnTo>
                  <a:lnTo>
                    <a:pt x="2291080" y="45720"/>
                  </a:lnTo>
                  <a:close/>
                </a:path>
                <a:path w="2336800" h="754379">
                  <a:moveTo>
                    <a:pt x="233680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0" y="720090"/>
                  </a:lnTo>
                  <a:lnTo>
                    <a:pt x="0" y="754380"/>
                  </a:lnTo>
                  <a:lnTo>
                    <a:pt x="2336800" y="754380"/>
                  </a:lnTo>
                  <a:lnTo>
                    <a:pt x="2336800" y="720090"/>
                  </a:lnTo>
                  <a:lnTo>
                    <a:pt x="34290" y="720090"/>
                  </a:lnTo>
                  <a:lnTo>
                    <a:pt x="34290" y="34290"/>
                  </a:lnTo>
                  <a:lnTo>
                    <a:pt x="2302510" y="34290"/>
                  </a:lnTo>
                  <a:lnTo>
                    <a:pt x="2302510" y="719709"/>
                  </a:lnTo>
                  <a:lnTo>
                    <a:pt x="2336800" y="719709"/>
                  </a:lnTo>
                  <a:lnTo>
                    <a:pt x="2336800" y="34290"/>
                  </a:lnTo>
                  <a:lnTo>
                    <a:pt x="23368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07340" y="4136516"/>
            <a:ext cx="837692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For</a:t>
            </a:r>
            <a:r>
              <a:rPr sz="2800" b="1" i="1" spc="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example,</a:t>
            </a:r>
            <a:r>
              <a:rPr sz="2800" b="1" i="1" spc="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we</a:t>
            </a:r>
            <a:r>
              <a:rPr sz="2800" b="1" i="1" spc="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can</a:t>
            </a:r>
            <a:r>
              <a:rPr sz="2800" b="1" i="1" spc="2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calculate</a:t>
            </a:r>
            <a:r>
              <a:rPr sz="2800" b="1" i="1" spc="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3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theoretical</a:t>
            </a:r>
            <a:r>
              <a:rPr sz="2800" b="1" i="1" spc="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capacity</a:t>
            </a:r>
            <a:r>
              <a:rPr sz="2800" b="1" i="1" spc="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previous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example</a:t>
            </a:r>
            <a:r>
              <a:rPr sz="2800" b="1" i="1" dirty="0">
                <a:latin typeface="Times New Roman"/>
                <a:cs typeface="Times New Roman"/>
              </a:rPr>
              <a:t> as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862198" y="5270500"/>
            <a:ext cx="3418204" cy="654050"/>
            <a:chOff x="2862198" y="5270500"/>
            <a:chExt cx="3418204" cy="65405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19475" y="5327650"/>
              <a:ext cx="3303524" cy="53975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862199" y="5270499"/>
              <a:ext cx="3418204" cy="654050"/>
            </a:xfrm>
            <a:custGeom>
              <a:avLst/>
              <a:gdLst/>
              <a:ahLst/>
              <a:cxnLst/>
              <a:rect l="l" t="t" r="r" b="b"/>
              <a:pathLst>
                <a:path w="3418204" h="654050">
                  <a:moveTo>
                    <a:pt x="3372231" y="45720"/>
                  </a:moveTo>
                  <a:lnTo>
                    <a:pt x="3360801" y="45720"/>
                  </a:lnTo>
                  <a:lnTo>
                    <a:pt x="3360801" y="57150"/>
                  </a:lnTo>
                  <a:lnTo>
                    <a:pt x="3360801" y="596900"/>
                  </a:lnTo>
                  <a:lnTo>
                    <a:pt x="57150" y="596900"/>
                  </a:lnTo>
                  <a:lnTo>
                    <a:pt x="57150" y="57150"/>
                  </a:lnTo>
                  <a:lnTo>
                    <a:pt x="3360801" y="57150"/>
                  </a:lnTo>
                  <a:lnTo>
                    <a:pt x="3360801" y="45720"/>
                  </a:lnTo>
                  <a:lnTo>
                    <a:pt x="45720" y="45720"/>
                  </a:lnTo>
                  <a:lnTo>
                    <a:pt x="45720" y="57150"/>
                  </a:lnTo>
                  <a:lnTo>
                    <a:pt x="45720" y="596900"/>
                  </a:lnTo>
                  <a:lnTo>
                    <a:pt x="45720" y="608330"/>
                  </a:lnTo>
                  <a:lnTo>
                    <a:pt x="3372231" y="608330"/>
                  </a:lnTo>
                  <a:lnTo>
                    <a:pt x="3372231" y="596900"/>
                  </a:lnTo>
                  <a:lnTo>
                    <a:pt x="3372231" y="57150"/>
                  </a:lnTo>
                  <a:lnTo>
                    <a:pt x="3372231" y="45720"/>
                  </a:lnTo>
                  <a:close/>
                </a:path>
                <a:path w="3418204" h="654050">
                  <a:moveTo>
                    <a:pt x="3417951" y="0"/>
                  </a:moveTo>
                  <a:lnTo>
                    <a:pt x="3383661" y="0"/>
                  </a:lnTo>
                  <a:lnTo>
                    <a:pt x="3383661" y="34290"/>
                  </a:lnTo>
                  <a:lnTo>
                    <a:pt x="3383661" y="619760"/>
                  </a:lnTo>
                  <a:lnTo>
                    <a:pt x="34290" y="619760"/>
                  </a:lnTo>
                  <a:lnTo>
                    <a:pt x="34290" y="34290"/>
                  </a:lnTo>
                  <a:lnTo>
                    <a:pt x="3383661" y="34290"/>
                  </a:lnTo>
                  <a:lnTo>
                    <a:pt x="3383661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619760"/>
                  </a:lnTo>
                  <a:lnTo>
                    <a:pt x="0" y="654050"/>
                  </a:lnTo>
                  <a:lnTo>
                    <a:pt x="3417951" y="654050"/>
                  </a:lnTo>
                  <a:lnTo>
                    <a:pt x="3417951" y="619760"/>
                  </a:lnTo>
                  <a:lnTo>
                    <a:pt x="3417951" y="34290"/>
                  </a:lnTo>
                  <a:lnTo>
                    <a:pt x="3417951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621281"/>
            <a:ext cx="8378825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b="1" i="1" spc="-110" dirty="0">
                <a:latin typeface="Times New Roman"/>
                <a:cs typeface="Times New Roman"/>
              </a:rPr>
              <a:t>We </a:t>
            </a:r>
            <a:r>
              <a:rPr sz="2800" b="1" i="1" spc="-5" dirty="0">
                <a:latin typeface="Times New Roman"/>
                <a:cs typeface="Times New Roman"/>
              </a:rPr>
              <a:t>have a channel with a 1-MHz </a:t>
            </a:r>
            <a:r>
              <a:rPr sz="2800" b="1" i="1" dirty="0">
                <a:latin typeface="Times New Roman"/>
                <a:cs typeface="Times New Roman"/>
              </a:rPr>
              <a:t>bandwidth. </a:t>
            </a:r>
            <a:r>
              <a:rPr sz="2800" b="1" i="1" spc="-5" dirty="0">
                <a:latin typeface="Times New Roman"/>
                <a:cs typeface="Times New Roman"/>
              </a:rPr>
              <a:t>The </a:t>
            </a:r>
            <a:r>
              <a:rPr sz="2800" b="1" i="1" dirty="0">
                <a:latin typeface="Times New Roman"/>
                <a:cs typeface="Times New Roman"/>
              </a:rPr>
              <a:t>SNR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for this channel is 63. What </a:t>
            </a:r>
            <a:r>
              <a:rPr sz="2800" b="1" i="1" dirty="0">
                <a:latin typeface="Times New Roman"/>
                <a:cs typeface="Times New Roman"/>
              </a:rPr>
              <a:t>are </a:t>
            </a:r>
            <a:r>
              <a:rPr sz="2800" b="1" i="1" spc="-5" dirty="0">
                <a:latin typeface="Times New Roman"/>
                <a:cs typeface="Times New Roman"/>
              </a:rPr>
              <a:t>the appropriate bit </a:t>
            </a:r>
            <a:r>
              <a:rPr sz="2800" b="1" i="1" dirty="0">
                <a:latin typeface="Times New Roman"/>
                <a:cs typeface="Times New Roman"/>
              </a:rPr>
              <a:t>rate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and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signal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level?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12700" marR="7620">
              <a:lnSpc>
                <a:spcPct val="100000"/>
              </a:lnSpc>
              <a:tabLst>
                <a:tab pos="978535" algn="l"/>
                <a:tab pos="1537970" algn="l"/>
                <a:tab pos="2197735" algn="l"/>
                <a:tab pos="2818130" algn="l"/>
                <a:tab pos="4333240" algn="l"/>
                <a:tab pos="5688330" algn="l"/>
                <a:tab pos="6130290" algn="l"/>
                <a:tab pos="6891020" algn="l"/>
                <a:tab pos="7513320" algn="l"/>
              </a:tabLst>
            </a:pPr>
            <a:r>
              <a:rPr sz="2800" b="1" i="1" spc="-5" dirty="0">
                <a:latin typeface="Times New Roman"/>
                <a:cs typeface="Times New Roman"/>
              </a:rPr>
              <a:t>First,	</a:t>
            </a:r>
            <a:r>
              <a:rPr sz="2800" b="1" i="1" spc="-15" dirty="0">
                <a:latin typeface="Times New Roman"/>
                <a:cs typeface="Times New Roman"/>
              </a:rPr>
              <a:t>w</a:t>
            </a:r>
            <a:r>
              <a:rPr sz="2800" b="1" i="1" spc="-5" dirty="0">
                <a:latin typeface="Times New Roman"/>
                <a:cs typeface="Times New Roman"/>
              </a:rPr>
              <a:t>e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use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5" dirty="0">
                <a:latin typeface="Times New Roman"/>
                <a:cs typeface="Times New Roman"/>
              </a:rPr>
              <a:t>S</a:t>
            </a:r>
            <a:r>
              <a:rPr sz="2800" b="1" i="1" spc="-5" dirty="0">
                <a:latin typeface="Times New Roman"/>
                <a:cs typeface="Times New Roman"/>
              </a:rPr>
              <a:t>h</a:t>
            </a:r>
            <a:r>
              <a:rPr sz="2800" b="1" i="1" dirty="0">
                <a:latin typeface="Times New Roman"/>
                <a:cs typeface="Times New Roman"/>
              </a:rPr>
              <a:t>a</a:t>
            </a:r>
            <a:r>
              <a:rPr sz="2800" b="1" i="1" spc="-5" dirty="0">
                <a:latin typeface="Times New Roman"/>
                <a:cs typeface="Times New Roman"/>
              </a:rPr>
              <a:t>nn</a:t>
            </a:r>
            <a:r>
              <a:rPr sz="2800" b="1" i="1" spc="5" dirty="0">
                <a:latin typeface="Times New Roman"/>
                <a:cs typeface="Times New Roman"/>
              </a:rPr>
              <a:t>o</a:t>
            </a:r>
            <a:r>
              <a:rPr sz="2800" b="1" i="1" spc="-5" dirty="0">
                <a:latin typeface="Times New Roman"/>
                <a:cs typeface="Times New Roman"/>
              </a:rPr>
              <a:t>n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5" dirty="0">
                <a:latin typeface="Times New Roman"/>
                <a:cs typeface="Times New Roman"/>
              </a:rPr>
              <a:t>f</a:t>
            </a:r>
            <a:r>
              <a:rPr sz="2800" b="1" i="1" spc="-5" dirty="0">
                <a:latin typeface="Times New Roman"/>
                <a:cs typeface="Times New Roman"/>
              </a:rPr>
              <a:t>ormu</a:t>
            </a:r>
            <a:r>
              <a:rPr sz="2800" b="1" i="1" dirty="0">
                <a:latin typeface="Times New Roman"/>
                <a:cs typeface="Times New Roman"/>
              </a:rPr>
              <a:t>l</a:t>
            </a:r>
            <a:r>
              <a:rPr sz="2800" b="1" i="1" spc="-5" dirty="0">
                <a:latin typeface="Times New Roman"/>
                <a:cs typeface="Times New Roman"/>
              </a:rPr>
              <a:t>a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to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fi</a:t>
            </a:r>
            <a:r>
              <a:rPr sz="2800" b="1" i="1" dirty="0">
                <a:latin typeface="Times New Roman"/>
                <a:cs typeface="Times New Roman"/>
              </a:rPr>
              <a:t>n</a:t>
            </a:r>
            <a:r>
              <a:rPr sz="2800" b="1" i="1" spc="-5" dirty="0">
                <a:latin typeface="Times New Roman"/>
                <a:cs typeface="Times New Roman"/>
              </a:rPr>
              <a:t>d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u</a:t>
            </a:r>
            <a:r>
              <a:rPr sz="2800" b="1" i="1" dirty="0">
                <a:latin typeface="Times New Roman"/>
                <a:cs typeface="Times New Roman"/>
              </a:rPr>
              <a:t>p</a:t>
            </a:r>
            <a:r>
              <a:rPr sz="2800" b="1" i="1" spc="-5" dirty="0">
                <a:latin typeface="Times New Roman"/>
                <a:cs typeface="Times New Roman"/>
              </a:rPr>
              <a:t>per  limit.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2044" y="201930"/>
            <a:ext cx="15182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Ex</a:t>
            </a:r>
            <a:r>
              <a:rPr sz="3200" b="1" i="1" spc="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mple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28675" y="5064759"/>
            <a:ext cx="7485380" cy="554990"/>
            <a:chOff x="828675" y="5064759"/>
            <a:chExt cx="7485380" cy="5549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825" y="5121265"/>
              <a:ext cx="7352780" cy="44121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28675" y="5064759"/>
              <a:ext cx="7485380" cy="554990"/>
            </a:xfrm>
            <a:custGeom>
              <a:avLst/>
              <a:gdLst/>
              <a:ahLst/>
              <a:cxnLst/>
              <a:rect l="l" t="t" r="r" b="b"/>
              <a:pathLst>
                <a:path w="7485380" h="554989">
                  <a:moveTo>
                    <a:pt x="7439279" y="45720"/>
                  </a:moveTo>
                  <a:lnTo>
                    <a:pt x="7427849" y="45720"/>
                  </a:lnTo>
                  <a:lnTo>
                    <a:pt x="7427849" y="57150"/>
                  </a:lnTo>
                  <a:lnTo>
                    <a:pt x="7427849" y="497840"/>
                  </a:lnTo>
                  <a:lnTo>
                    <a:pt x="57150" y="497840"/>
                  </a:lnTo>
                  <a:lnTo>
                    <a:pt x="57150" y="57150"/>
                  </a:lnTo>
                  <a:lnTo>
                    <a:pt x="7427849" y="57150"/>
                  </a:lnTo>
                  <a:lnTo>
                    <a:pt x="7427849" y="45720"/>
                  </a:lnTo>
                  <a:lnTo>
                    <a:pt x="45720" y="45720"/>
                  </a:lnTo>
                  <a:lnTo>
                    <a:pt x="45720" y="57150"/>
                  </a:lnTo>
                  <a:lnTo>
                    <a:pt x="45720" y="497840"/>
                  </a:lnTo>
                  <a:lnTo>
                    <a:pt x="45720" y="509270"/>
                  </a:lnTo>
                  <a:lnTo>
                    <a:pt x="7439279" y="509270"/>
                  </a:lnTo>
                  <a:lnTo>
                    <a:pt x="7439279" y="497840"/>
                  </a:lnTo>
                  <a:lnTo>
                    <a:pt x="7439279" y="57150"/>
                  </a:lnTo>
                  <a:lnTo>
                    <a:pt x="7439279" y="56515"/>
                  </a:lnTo>
                  <a:lnTo>
                    <a:pt x="7439279" y="45720"/>
                  </a:lnTo>
                  <a:close/>
                </a:path>
                <a:path w="7485380" h="554989">
                  <a:moveTo>
                    <a:pt x="7484999" y="0"/>
                  </a:moveTo>
                  <a:lnTo>
                    <a:pt x="7450709" y="0"/>
                  </a:lnTo>
                  <a:lnTo>
                    <a:pt x="7450709" y="34290"/>
                  </a:lnTo>
                  <a:lnTo>
                    <a:pt x="7450709" y="520700"/>
                  </a:lnTo>
                  <a:lnTo>
                    <a:pt x="34290" y="520700"/>
                  </a:lnTo>
                  <a:lnTo>
                    <a:pt x="34290" y="34290"/>
                  </a:lnTo>
                  <a:lnTo>
                    <a:pt x="7450709" y="34290"/>
                  </a:lnTo>
                  <a:lnTo>
                    <a:pt x="7450709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520700"/>
                  </a:lnTo>
                  <a:lnTo>
                    <a:pt x="0" y="554990"/>
                  </a:lnTo>
                  <a:lnTo>
                    <a:pt x="7484999" y="554990"/>
                  </a:lnTo>
                  <a:lnTo>
                    <a:pt x="7484999" y="520700"/>
                  </a:lnTo>
                  <a:lnTo>
                    <a:pt x="7484999" y="34290"/>
                  </a:lnTo>
                  <a:lnTo>
                    <a:pt x="7484999" y="33655"/>
                  </a:lnTo>
                  <a:lnTo>
                    <a:pt x="7484999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621281"/>
            <a:ext cx="837882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The </a:t>
            </a:r>
            <a:r>
              <a:rPr sz="2800" b="1" i="1" dirty="0">
                <a:latin typeface="Times New Roman"/>
                <a:cs typeface="Times New Roman"/>
              </a:rPr>
              <a:t>Shannon formula </a:t>
            </a:r>
            <a:r>
              <a:rPr sz="2800" b="1" i="1" spc="-5" dirty="0">
                <a:latin typeface="Times New Roman"/>
                <a:cs typeface="Times New Roman"/>
              </a:rPr>
              <a:t>gives </a:t>
            </a:r>
            <a:r>
              <a:rPr sz="2800" b="1" i="1" dirty="0">
                <a:latin typeface="Times New Roman"/>
                <a:cs typeface="Times New Roman"/>
              </a:rPr>
              <a:t>us </a:t>
            </a:r>
            <a:r>
              <a:rPr sz="2800" b="1" i="1" spc="-5" dirty="0">
                <a:latin typeface="Times New Roman"/>
                <a:cs typeface="Times New Roman"/>
              </a:rPr>
              <a:t>6 Mbps, the upper limit.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For better performance </a:t>
            </a:r>
            <a:r>
              <a:rPr sz="2800" b="1" i="1" spc="-10" dirty="0">
                <a:latin typeface="Times New Roman"/>
                <a:cs typeface="Times New Roman"/>
              </a:rPr>
              <a:t>we </a:t>
            </a:r>
            <a:r>
              <a:rPr sz="2800" b="1" i="1" dirty="0">
                <a:latin typeface="Times New Roman"/>
                <a:cs typeface="Times New Roman"/>
              </a:rPr>
              <a:t>choose </a:t>
            </a:r>
            <a:r>
              <a:rPr sz="2800" b="1" i="1" spc="-5" dirty="0">
                <a:latin typeface="Times New Roman"/>
                <a:cs typeface="Times New Roman"/>
              </a:rPr>
              <a:t>something </a:t>
            </a:r>
            <a:r>
              <a:rPr sz="2800" b="1" i="1" spc="-30" dirty="0">
                <a:latin typeface="Times New Roman"/>
                <a:cs typeface="Times New Roman"/>
              </a:rPr>
              <a:t>lower, </a:t>
            </a:r>
            <a:r>
              <a:rPr sz="2800" b="1" i="1" spc="-5" dirty="0">
                <a:latin typeface="Times New Roman"/>
                <a:cs typeface="Times New Roman"/>
              </a:rPr>
              <a:t>4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Mbps, for example. Then we use the Nyquist formula to </a:t>
            </a:r>
            <a:r>
              <a:rPr sz="2800" b="1" i="1" dirty="0">
                <a:latin typeface="Times New Roman"/>
                <a:cs typeface="Times New Roman"/>
              </a:rPr>
              <a:t> find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number</a:t>
            </a:r>
            <a:r>
              <a:rPr sz="2800" b="1" i="1" spc="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 signal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levels.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2044" y="201930"/>
            <a:ext cx="15182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Ex</a:t>
            </a:r>
            <a:r>
              <a:rPr sz="3200" b="1" i="1" spc="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mple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98598" y="3783329"/>
            <a:ext cx="5145405" cy="464820"/>
            <a:chOff x="1998598" y="3783329"/>
            <a:chExt cx="5145405" cy="4648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5875" y="3840159"/>
              <a:ext cx="5004045" cy="35084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998599" y="3783329"/>
              <a:ext cx="5145405" cy="464820"/>
            </a:xfrm>
            <a:custGeom>
              <a:avLst/>
              <a:gdLst/>
              <a:ahLst/>
              <a:cxnLst/>
              <a:rect l="l" t="t" r="r" b="b"/>
              <a:pathLst>
                <a:path w="5145405" h="464820">
                  <a:moveTo>
                    <a:pt x="5099431" y="45720"/>
                  </a:moveTo>
                  <a:lnTo>
                    <a:pt x="5088001" y="45720"/>
                  </a:lnTo>
                  <a:lnTo>
                    <a:pt x="5088001" y="57150"/>
                  </a:lnTo>
                  <a:lnTo>
                    <a:pt x="5088001" y="407670"/>
                  </a:lnTo>
                  <a:lnTo>
                    <a:pt x="57150" y="407670"/>
                  </a:lnTo>
                  <a:lnTo>
                    <a:pt x="57150" y="57150"/>
                  </a:lnTo>
                  <a:lnTo>
                    <a:pt x="5088001" y="57150"/>
                  </a:lnTo>
                  <a:lnTo>
                    <a:pt x="5088001" y="45720"/>
                  </a:lnTo>
                  <a:lnTo>
                    <a:pt x="45720" y="45720"/>
                  </a:lnTo>
                  <a:lnTo>
                    <a:pt x="45720" y="57150"/>
                  </a:lnTo>
                  <a:lnTo>
                    <a:pt x="45720" y="407670"/>
                  </a:lnTo>
                  <a:lnTo>
                    <a:pt x="45720" y="419100"/>
                  </a:lnTo>
                  <a:lnTo>
                    <a:pt x="5099431" y="419100"/>
                  </a:lnTo>
                  <a:lnTo>
                    <a:pt x="5099431" y="407670"/>
                  </a:lnTo>
                  <a:lnTo>
                    <a:pt x="5099431" y="57150"/>
                  </a:lnTo>
                  <a:lnTo>
                    <a:pt x="5099431" y="56769"/>
                  </a:lnTo>
                  <a:lnTo>
                    <a:pt x="5099431" y="45720"/>
                  </a:lnTo>
                  <a:close/>
                </a:path>
                <a:path w="5145405" h="464820">
                  <a:moveTo>
                    <a:pt x="5145151" y="0"/>
                  </a:moveTo>
                  <a:lnTo>
                    <a:pt x="5110861" y="0"/>
                  </a:lnTo>
                  <a:lnTo>
                    <a:pt x="5110861" y="34290"/>
                  </a:lnTo>
                  <a:lnTo>
                    <a:pt x="5110861" y="430530"/>
                  </a:lnTo>
                  <a:lnTo>
                    <a:pt x="34417" y="430530"/>
                  </a:lnTo>
                  <a:lnTo>
                    <a:pt x="34417" y="34290"/>
                  </a:lnTo>
                  <a:lnTo>
                    <a:pt x="5110861" y="34290"/>
                  </a:lnTo>
                  <a:lnTo>
                    <a:pt x="5110861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430530"/>
                  </a:lnTo>
                  <a:lnTo>
                    <a:pt x="0" y="464820"/>
                  </a:lnTo>
                  <a:lnTo>
                    <a:pt x="5145151" y="464820"/>
                  </a:lnTo>
                  <a:lnTo>
                    <a:pt x="5145151" y="430530"/>
                  </a:lnTo>
                  <a:lnTo>
                    <a:pt x="5145151" y="34290"/>
                  </a:lnTo>
                  <a:lnTo>
                    <a:pt x="5145151" y="33909"/>
                  </a:lnTo>
                  <a:lnTo>
                    <a:pt x="5145151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63"/>
            <a:ext cx="8593455" cy="1052830"/>
            <a:chOff x="76200" y="63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712" y="10801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3825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82587" y="474662"/>
                  </a:lnTo>
                  <a:lnTo>
                    <a:pt x="382587" y="349186"/>
                  </a:lnTo>
                  <a:lnTo>
                    <a:pt x="382587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108013"/>
              <a:ext cx="328612" cy="4746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537" y="530288"/>
              <a:ext cx="370205" cy="474980"/>
            </a:xfrm>
            <a:custGeom>
              <a:avLst/>
              <a:gdLst/>
              <a:ahLst/>
              <a:cxnLst/>
              <a:rect l="l" t="t" r="r" b="b"/>
              <a:pathLst>
                <a:path w="370205" h="474980">
                  <a:moveTo>
                    <a:pt x="3698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69887" y="474662"/>
                  </a:lnTo>
                  <a:lnTo>
                    <a:pt x="369887" y="349186"/>
                  </a:lnTo>
                  <a:lnTo>
                    <a:pt x="36988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425" y="530288"/>
              <a:ext cx="368300" cy="4746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199"/>
              <a:ext cx="560387" cy="4222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200" y="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565086"/>
                  </a:moveTo>
                  <a:lnTo>
                    <a:pt x="0" y="565086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565086"/>
                  </a:lnTo>
                  <a:close/>
                </a:path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533336"/>
                  </a:lnTo>
                  <a:lnTo>
                    <a:pt x="31750" y="533336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912" y="533399"/>
              <a:ext cx="8226425" cy="31750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457200" y="25146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8787" y="4267200"/>
            <a:ext cx="8154034" cy="0"/>
          </a:xfrm>
          <a:custGeom>
            <a:avLst/>
            <a:gdLst/>
            <a:ahLst/>
            <a:cxnLst/>
            <a:rect l="l" t="t" r="r" b="b"/>
            <a:pathLst>
              <a:path w="8154034">
                <a:moveTo>
                  <a:pt x="0" y="0"/>
                </a:moveTo>
                <a:lnTo>
                  <a:pt x="8153463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95300" y="2606675"/>
            <a:ext cx="8077200" cy="1554480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290" rIns="0" bIns="0" rtlCol="0">
            <a:spAutoFit/>
          </a:bodyPr>
          <a:lstStyle/>
          <a:p>
            <a:pPr marL="216535" marR="209550" indent="1270" algn="ctr">
              <a:lnSpc>
                <a:spcPct val="100000"/>
              </a:lnSpc>
              <a:spcBef>
                <a:spcPts val="270"/>
              </a:spcBef>
            </a:pPr>
            <a:r>
              <a:rPr sz="3200" b="1" dirty="0">
                <a:latin typeface="Arial"/>
                <a:cs typeface="Arial"/>
              </a:rPr>
              <a:t>The Shannon </a:t>
            </a:r>
            <a:r>
              <a:rPr sz="3200" b="1" spc="-5" dirty="0">
                <a:latin typeface="Arial"/>
                <a:cs typeface="Arial"/>
              </a:rPr>
              <a:t>capacity gives </a:t>
            </a:r>
            <a:r>
              <a:rPr sz="3200" b="1" dirty="0">
                <a:latin typeface="Arial"/>
                <a:cs typeface="Arial"/>
              </a:rPr>
              <a:t>us the 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upper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limit;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Nyquist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formula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tells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us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how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many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signal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levels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we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need.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7200" y="1871662"/>
            <a:ext cx="1143000" cy="566737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69442" y="1892935"/>
            <a:ext cx="715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63"/>
            <a:ext cx="8593455" cy="1052830"/>
            <a:chOff x="76200" y="63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712" y="10801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3825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82587" y="474662"/>
                  </a:lnTo>
                  <a:lnTo>
                    <a:pt x="382587" y="349186"/>
                  </a:lnTo>
                  <a:lnTo>
                    <a:pt x="382587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108013"/>
              <a:ext cx="328612" cy="4746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537" y="530288"/>
              <a:ext cx="370205" cy="474980"/>
            </a:xfrm>
            <a:custGeom>
              <a:avLst/>
              <a:gdLst/>
              <a:ahLst/>
              <a:cxnLst/>
              <a:rect l="l" t="t" r="r" b="b"/>
              <a:pathLst>
                <a:path w="370205" h="474980">
                  <a:moveTo>
                    <a:pt x="3698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69887" y="474662"/>
                  </a:lnTo>
                  <a:lnTo>
                    <a:pt x="369887" y="349186"/>
                  </a:lnTo>
                  <a:lnTo>
                    <a:pt x="36988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425" y="530288"/>
              <a:ext cx="368300" cy="4746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199"/>
              <a:ext cx="560387" cy="4222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200" y="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565086"/>
                  </a:moveTo>
                  <a:lnTo>
                    <a:pt x="0" y="565086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565086"/>
                  </a:lnTo>
                  <a:close/>
                </a:path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533336"/>
                  </a:lnTo>
                  <a:lnTo>
                    <a:pt x="31750" y="533336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912" y="533399"/>
              <a:ext cx="8226425" cy="31750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457200" y="24384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8787" y="4191000"/>
            <a:ext cx="8154034" cy="0"/>
          </a:xfrm>
          <a:custGeom>
            <a:avLst/>
            <a:gdLst/>
            <a:ahLst/>
            <a:cxnLst/>
            <a:rect l="l" t="t" r="r" b="b"/>
            <a:pathLst>
              <a:path w="8154034">
                <a:moveTo>
                  <a:pt x="0" y="0"/>
                </a:moveTo>
                <a:lnTo>
                  <a:pt x="8153463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95300" y="2530475"/>
            <a:ext cx="8077200" cy="1554480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290" rIns="0" bIns="0" rtlCol="0">
            <a:spAutoFit/>
          </a:bodyPr>
          <a:lstStyle/>
          <a:p>
            <a:pPr marL="260985" marR="252729" algn="ctr">
              <a:lnSpc>
                <a:spcPct val="100000"/>
              </a:lnSpc>
              <a:spcBef>
                <a:spcPts val="270"/>
              </a:spcBef>
            </a:pPr>
            <a:r>
              <a:rPr sz="3200" b="1" dirty="0">
                <a:latin typeface="Arial"/>
                <a:cs typeface="Arial"/>
              </a:rPr>
              <a:t>In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data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communications,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we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commonly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use periodic </a:t>
            </a:r>
            <a:r>
              <a:rPr sz="3200" b="1" spc="-5" dirty="0">
                <a:latin typeface="Arial"/>
                <a:cs typeface="Arial"/>
              </a:rPr>
              <a:t>analog signals </a:t>
            </a:r>
            <a:r>
              <a:rPr sz="3200" b="1" dirty="0">
                <a:latin typeface="Arial"/>
                <a:cs typeface="Arial"/>
              </a:rPr>
              <a:t>and 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nonperiodic</a:t>
            </a:r>
            <a:r>
              <a:rPr sz="3200" b="1" spc="-7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digital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signals.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7200" y="1828736"/>
            <a:ext cx="1143000" cy="566737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69442" y="1849881"/>
            <a:ext cx="715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350" y="0"/>
            <a:ext cx="9156700" cy="850900"/>
            <a:chOff x="-6350" y="0"/>
            <a:chExt cx="9156700" cy="8509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838200"/>
            </a:xfrm>
            <a:custGeom>
              <a:avLst/>
              <a:gdLst/>
              <a:ahLst/>
              <a:cxnLst/>
              <a:rect l="l" t="t" r="r" b="b"/>
              <a:pathLst>
                <a:path w="9144000" h="838200">
                  <a:moveTo>
                    <a:pt x="914400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9144000" y="8382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838200"/>
            </a:xfrm>
            <a:custGeom>
              <a:avLst/>
              <a:gdLst/>
              <a:ahLst/>
              <a:cxnLst/>
              <a:rect l="l" t="t" r="r" b="b"/>
              <a:pathLst>
                <a:path w="9144000" h="838200">
                  <a:moveTo>
                    <a:pt x="0" y="838200"/>
                  </a:moveTo>
                  <a:lnTo>
                    <a:pt x="9144000" y="8382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056" y="0"/>
              <a:ext cx="678180" cy="65227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5740" y="0"/>
              <a:ext cx="702563" cy="6522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8808" y="0"/>
              <a:ext cx="2700528" cy="652272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07340" y="55880"/>
            <a:ext cx="24885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8820" algn="l"/>
              </a:tabLst>
            </a:pPr>
            <a:r>
              <a:rPr sz="3200" b="1" spc="-535" dirty="0">
                <a:solidFill>
                  <a:srgbClr val="000000"/>
                </a:solidFill>
                <a:latin typeface="Calibri"/>
                <a:cs typeface="Calibri"/>
              </a:rPr>
              <a:t>3</a:t>
            </a:r>
            <a:r>
              <a:rPr sz="3200" b="1" spc="295" dirty="0">
                <a:solidFill>
                  <a:srgbClr val="000000"/>
                </a:solidFill>
                <a:latin typeface="Calibri"/>
                <a:cs typeface="Calibri"/>
              </a:rPr>
              <a:t>-</a:t>
            </a:r>
            <a:r>
              <a:rPr sz="3200" b="1" spc="-535" dirty="0">
                <a:solidFill>
                  <a:srgbClr val="000000"/>
                </a:solidFill>
                <a:latin typeface="Calibri"/>
                <a:cs typeface="Calibri"/>
              </a:rPr>
              <a:t>6</a:t>
            </a:r>
            <a:r>
              <a:rPr sz="3200" b="1" dirty="0">
                <a:solidFill>
                  <a:srgbClr val="000000"/>
                </a:solidFill>
                <a:latin typeface="Calibri"/>
                <a:cs typeface="Calibri"/>
              </a:rPr>
              <a:t>	</a:t>
            </a:r>
            <a:r>
              <a:rPr sz="3200" b="1" spc="-465" dirty="0">
                <a:solidFill>
                  <a:srgbClr val="000000"/>
                </a:solidFill>
                <a:latin typeface="Calibri"/>
                <a:cs typeface="Calibri"/>
              </a:rPr>
              <a:t>PE</a:t>
            </a:r>
            <a:r>
              <a:rPr sz="3200" b="1" cap="small" spc="-160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3200" b="1" spc="-405" dirty="0">
                <a:solidFill>
                  <a:srgbClr val="000000"/>
                </a:solidFill>
                <a:latin typeface="Calibri"/>
                <a:cs typeface="Calibri"/>
              </a:rPr>
              <a:t>F</a:t>
            </a:r>
            <a:r>
              <a:rPr sz="3200" b="1" cap="small" spc="-335" dirty="0">
                <a:solidFill>
                  <a:srgbClr val="000000"/>
                </a:solidFill>
                <a:latin typeface="Calibri"/>
                <a:cs typeface="Calibri"/>
              </a:rPr>
              <a:t>or</a:t>
            </a:r>
            <a:r>
              <a:rPr sz="3200" b="1" spc="-825" dirty="0">
                <a:solidFill>
                  <a:srgbClr val="000000"/>
                </a:solidFill>
                <a:latin typeface="Calibri"/>
                <a:cs typeface="Calibri"/>
              </a:rPr>
              <a:t>MAN</a:t>
            </a:r>
            <a:r>
              <a:rPr sz="3200" b="1" cap="small" spc="-250" dirty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sz="3200" b="1" spc="-44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1001267"/>
            <a:ext cx="8848725" cy="1010919"/>
            <a:chOff x="0" y="1001267"/>
            <a:chExt cx="8848725" cy="1010919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7728" y="1220152"/>
              <a:ext cx="622709" cy="27816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1415" y="1001267"/>
              <a:ext cx="1920239" cy="58369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08276" y="1001267"/>
              <a:ext cx="1203960" cy="58369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38855" y="1001267"/>
              <a:ext cx="772668" cy="58369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38144" y="1001267"/>
              <a:ext cx="2136648" cy="58369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01411" y="1001267"/>
              <a:ext cx="713232" cy="58369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541264" y="1001267"/>
              <a:ext cx="928115" cy="58369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096000" y="1001267"/>
              <a:ext cx="2350007" cy="58369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072628" y="1001267"/>
              <a:ext cx="775716" cy="58369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0" y="1427987"/>
              <a:ext cx="876300" cy="58369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87680" y="1427987"/>
              <a:ext cx="1661160" cy="58369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673351" y="1427987"/>
              <a:ext cx="830580" cy="58369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028444" y="1427987"/>
              <a:ext cx="1088136" cy="58369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729483" y="1427987"/>
              <a:ext cx="1188720" cy="58369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29584" y="1427987"/>
              <a:ext cx="713232" cy="58369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855720" y="1427987"/>
              <a:ext cx="851915" cy="58369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232147" y="1427987"/>
              <a:ext cx="563879" cy="583691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54939" y="1092454"/>
            <a:ext cx="845312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One</a:t>
            </a:r>
            <a:r>
              <a:rPr sz="2800" b="1" i="1" spc="114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important</a:t>
            </a:r>
            <a:r>
              <a:rPr sz="2800" b="1" i="1" spc="13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issue</a:t>
            </a:r>
            <a:r>
              <a:rPr sz="2800" b="1" i="1" spc="10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in</a:t>
            </a:r>
            <a:r>
              <a:rPr sz="2800" b="1" i="1" spc="114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networking</a:t>
            </a:r>
            <a:r>
              <a:rPr sz="2800" b="1" i="1" spc="12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</a:t>
            </a:r>
            <a:r>
              <a:rPr sz="2800" b="1" i="1" spc="114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10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performance</a:t>
            </a:r>
            <a:r>
              <a:rPr sz="2800" b="1" i="1" spc="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spc="10" dirty="0">
                <a:latin typeface="Times New Roman"/>
                <a:cs typeface="Times New Roman"/>
              </a:rPr>
              <a:t>of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network—how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good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it?.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60604" y="4492180"/>
            <a:ext cx="4724400" cy="379095"/>
            <a:chOff x="260604" y="4492180"/>
            <a:chExt cx="4724400" cy="379095"/>
          </a:xfrm>
        </p:grpSpPr>
        <p:pic>
          <p:nvPicPr>
            <p:cNvPr id="29" name="object 2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03276" y="4492180"/>
              <a:ext cx="4631435" cy="35112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60604" y="4757927"/>
              <a:ext cx="4724400" cy="112775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231140" y="4304781"/>
            <a:ext cx="4703445" cy="202755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570"/>
              </a:spcBef>
            </a:pPr>
            <a:r>
              <a:rPr sz="2800" b="1" i="1" u="heavy" spc="-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Topics</a:t>
            </a:r>
            <a:r>
              <a:rPr sz="2800" b="1" i="1" u="heavy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discussed in</a:t>
            </a:r>
            <a:r>
              <a:rPr sz="2800" b="1" i="1" u="heavy" spc="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this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section:</a:t>
            </a:r>
            <a:endParaRPr sz="2800">
              <a:latin typeface="Times New Roman"/>
              <a:cs typeface="Times New Roman"/>
            </a:endParaRPr>
          </a:p>
          <a:p>
            <a:pPr marL="12700" marR="2609215">
              <a:lnSpc>
                <a:spcPct val="100000"/>
              </a:lnSpc>
              <a:spcBef>
                <a:spcPts val="405"/>
              </a:spcBef>
            </a:pP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Bandwidth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Throughput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 Latency</a:t>
            </a:r>
            <a:r>
              <a:rPr sz="2400" b="1" spc="-4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(Delay)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Bandwidth-Delay</a:t>
            </a:r>
            <a:r>
              <a:rPr sz="2400" b="1" spc="-1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Product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63"/>
            <a:ext cx="8593455" cy="1052830"/>
            <a:chOff x="76200" y="63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712" y="10801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3825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82587" y="474662"/>
                  </a:lnTo>
                  <a:lnTo>
                    <a:pt x="382587" y="349186"/>
                  </a:lnTo>
                  <a:lnTo>
                    <a:pt x="382587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108013"/>
              <a:ext cx="328612" cy="4746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537" y="530288"/>
              <a:ext cx="370205" cy="474980"/>
            </a:xfrm>
            <a:custGeom>
              <a:avLst/>
              <a:gdLst/>
              <a:ahLst/>
              <a:cxnLst/>
              <a:rect l="l" t="t" r="r" b="b"/>
              <a:pathLst>
                <a:path w="370205" h="474980">
                  <a:moveTo>
                    <a:pt x="3698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69887" y="474662"/>
                  </a:lnTo>
                  <a:lnTo>
                    <a:pt x="369887" y="349186"/>
                  </a:lnTo>
                  <a:lnTo>
                    <a:pt x="36988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425" y="530288"/>
              <a:ext cx="368300" cy="4746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199"/>
              <a:ext cx="560387" cy="4222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200" y="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565086"/>
                  </a:moveTo>
                  <a:lnTo>
                    <a:pt x="0" y="565086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565086"/>
                  </a:lnTo>
                  <a:close/>
                </a:path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533336"/>
                  </a:lnTo>
                  <a:lnTo>
                    <a:pt x="31750" y="533336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912" y="533399"/>
              <a:ext cx="8226425" cy="31750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457200" y="1665287"/>
            <a:ext cx="8153400" cy="38100"/>
          </a:xfrm>
          <a:custGeom>
            <a:avLst/>
            <a:gdLst/>
            <a:ahLst/>
            <a:cxnLst/>
            <a:rect l="l" t="t" r="r" b="b"/>
            <a:pathLst>
              <a:path w="8153400" h="38100">
                <a:moveTo>
                  <a:pt x="0" y="38100"/>
                </a:moveTo>
                <a:lnTo>
                  <a:pt x="8153400" y="38100"/>
                </a:lnTo>
              </a:path>
              <a:path w="8153400" h="381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22225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458787" y="1692275"/>
            <a:ext cx="8154034" cy="4594225"/>
            <a:chOff x="458787" y="1692275"/>
            <a:chExt cx="8154034" cy="4594225"/>
          </a:xfrm>
        </p:grpSpPr>
        <p:sp>
          <p:nvSpPr>
            <p:cNvPr id="12" name="object 12"/>
            <p:cNvSpPr/>
            <p:nvPr/>
          </p:nvSpPr>
          <p:spPr>
            <a:xfrm>
              <a:off x="458787" y="6248400"/>
              <a:ext cx="8154034" cy="0"/>
            </a:xfrm>
            <a:custGeom>
              <a:avLst/>
              <a:gdLst/>
              <a:ahLst/>
              <a:cxnLst/>
              <a:rect l="l" t="t" r="r" b="b"/>
              <a:pathLst>
                <a:path w="8154034">
                  <a:moveTo>
                    <a:pt x="0" y="0"/>
                  </a:moveTo>
                  <a:lnTo>
                    <a:pt x="8153463" y="0"/>
                  </a:lnTo>
                </a:path>
              </a:pathLst>
            </a:custGeom>
            <a:ln w="76200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5300" y="1692275"/>
              <a:ext cx="7734300" cy="4483100"/>
            </a:xfrm>
            <a:custGeom>
              <a:avLst/>
              <a:gdLst/>
              <a:ahLst/>
              <a:cxnLst/>
              <a:rect l="l" t="t" r="r" b="b"/>
              <a:pathLst>
                <a:path w="7734300" h="4483100">
                  <a:moveTo>
                    <a:pt x="7734300" y="0"/>
                  </a:moveTo>
                  <a:lnTo>
                    <a:pt x="0" y="0"/>
                  </a:lnTo>
                  <a:lnTo>
                    <a:pt x="0" y="4483100"/>
                  </a:lnTo>
                  <a:lnTo>
                    <a:pt x="7734300" y="4483100"/>
                  </a:lnTo>
                  <a:lnTo>
                    <a:pt x="7734300" y="0"/>
                  </a:lnTo>
                  <a:close/>
                </a:path>
              </a:pathLst>
            </a:custGeom>
            <a:solidFill>
              <a:srgbClr val="99F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385061" y="1713357"/>
            <a:ext cx="595503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3380" marR="5080" indent="-361315">
              <a:lnSpc>
                <a:spcPct val="100000"/>
              </a:lnSpc>
              <a:spcBef>
                <a:spcPts val="105"/>
              </a:spcBef>
            </a:pPr>
            <a:r>
              <a:rPr sz="3200" b="1" i="1" dirty="0">
                <a:solidFill>
                  <a:srgbClr val="3333CC"/>
                </a:solidFill>
                <a:latin typeface="Arial"/>
                <a:cs typeface="Arial"/>
              </a:rPr>
              <a:t>In</a:t>
            </a:r>
            <a:r>
              <a:rPr sz="3200" b="1" i="1" spc="-4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3200" b="1" i="1" dirty="0">
                <a:solidFill>
                  <a:srgbClr val="3333CC"/>
                </a:solidFill>
                <a:latin typeface="Arial"/>
                <a:cs typeface="Arial"/>
              </a:rPr>
              <a:t>networking,</a:t>
            </a:r>
            <a:r>
              <a:rPr sz="3200" b="1" i="1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3200" b="1" i="1" dirty="0">
                <a:solidFill>
                  <a:srgbClr val="3333CC"/>
                </a:solidFill>
                <a:latin typeface="Arial"/>
                <a:cs typeface="Arial"/>
              </a:rPr>
              <a:t>we</a:t>
            </a:r>
            <a:r>
              <a:rPr sz="3200" b="1" i="1" spc="-3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3200" b="1" i="1" dirty="0">
                <a:solidFill>
                  <a:srgbClr val="3333CC"/>
                </a:solidFill>
                <a:latin typeface="Arial"/>
                <a:cs typeface="Arial"/>
              </a:rPr>
              <a:t>use</a:t>
            </a:r>
            <a:r>
              <a:rPr sz="3200" b="1" i="1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3200" b="1" i="1" dirty="0">
                <a:solidFill>
                  <a:srgbClr val="3333CC"/>
                </a:solidFill>
                <a:latin typeface="Arial"/>
                <a:cs typeface="Arial"/>
              </a:rPr>
              <a:t>the</a:t>
            </a:r>
            <a:r>
              <a:rPr sz="3200" b="1" i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3200" b="1" i="1" dirty="0">
                <a:solidFill>
                  <a:srgbClr val="3333CC"/>
                </a:solidFill>
                <a:latin typeface="Arial"/>
                <a:cs typeface="Arial"/>
              </a:rPr>
              <a:t>term </a:t>
            </a:r>
            <a:r>
              <a:rPr sz="3200" b="1" i="1" spc="-87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3200" b="1" i="1" dirty="0">
                <a:solidFill>
                  <a:srgbClr val="3333CC"/>
                </a:solidFill>
                <a:latin typeface="Arial"/>
                <a:cs typeface="Arial"/>
              </a:rPr>
              <a:t>bandwidth</a:t>
            </a:r>
            <a:r>
              <a:rPr sz="3200" b="1" i="1" spc="-7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3200" b="1" i="1" dirty="0">
                <a:solidFill>
                  <a:srgbClr val="3333CC"/>
                </a:solidFill>
                <a:latin typeface="Arial"/>
                <a:cs typeface="Arial"/>
              </a:rPr>
              <a:t>in</a:t>
            </a:r>
            <a:r>
              <a:rPr sz="3200" b="1" i="1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3200" b="1" i="1" dirty="0">
                <a:solidFill>
                  <a:srgbClr val="3333CC"/>
                </a:solidFill>
                <a:latin typeface="Arial"/>
                <a:cs typeface="Arial"/>
              </a:rPr>
              <a:t>two</a:t>
            </a:r>
            <a:r>
              <a:rPr sz="3200" b="1" i="1" spc="-4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3200" b="1" i="1" spc="-5" dirty="0">
                <a:solidFill>
                  <a:srgbClr val="3333CC"/>
                </a:solidFill>
                <a:latin typeface="Arial"/>
                <a:cs typeface="Arial"/>
              </a:rPr>
              <a:t>contexts.</a:t>
            </a:r>
            <a:endParaRPr sz="3200">
              <a:latin typeface="Arial"/>
              <a:cs typeface="Arial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554990" y="2741530"/>
          <a:ext cx="7614284" cy="820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4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3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5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05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0188">
                <a:tc>
                  <a:txBody>
                    <a:bodyPr/>
                    <a:lstStyle/>
                    <a:p>
                      <a:pPr marR="93980" algn="r">
                        <a:lnSpc>
                          <a:spcPts val="3090"/>
                        </a:lnSpc>
                      </a:pPr>
                      <a:r>
                        <a:rPr sz="2800" spc="-5" dirty="0">
                          <a:solidFill>
                            <a:srgbClr val="3333CC"/>
                          </a:solidFill>
                          <a:latin typeface="MS Gothic"/>
                          <a:cs typeface="MS Gothic"/>
                        </a:rPr>
                        <a:t>❏</a:t>
                      </a:r>
                      <a:r>
                        <a:rPr sz="2800" spc="140" dirty="0">
                          <a:solidFill>
                            <a:srgbClr val="3333CC"/>
                          </a:solidFill>
                          <a:latin typeface="MS Gothic"/>
                          <a:cs typeface="MS Gothic"/>
                        </a:rPr>
                        <a:t> </a:t>
                      </a:r>
                      <a:r>
                        <a:rPr sz="2800" b="1" spc="-10" dirty="0">
                          <a:latin typeface="Arial"/>
                          <a:cs typeface="Arial"/>
                        </a:rPr>
                        <a:t>The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ts val="3090"/>
                        </a:lnSpc>
                        <a:tabLst>
                          <a:tab pos="1078230" algn="l"/>
                          <a:tab pos="3056890" algn="l"/>
                          <a:tab pos="3575685" algn="l"/>
                        </a:tabLst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first,	</a:t>
                      </a:r>
                      <a:r>
                        <a:rPr sz="2800" b="1" spc="-5" dirty="0">
                          <a:latin typeface="Arial"/>
                          <a:cs typeface="Arial"/>
                        </a:rPr>
                        <a:t>bandwidth	in	hertz,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3090"/>
                        </a:lnSpc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refers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090"/>
                        </a:lnSpc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to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99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188">
                <a:tc>
                  <a:txBody>
                    <a:bodyPr/>
                    <a:lstStyle/>
                    <a:p>
                      <a:pPr marR="160655" algn="r">
                        <a:lnSpc>
                          <a:spcPts val="3130"/>
                        </a:lnSpc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the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pPr marL="354330">
                        <a:lnSpc>
                          <a:spcPts val="3130"/>
                        </a:lnSpc>
                        <a:tabLst>
                          <a:tab pos="1845310" algn="l"/>
                          <a:tab pos="2701925" algn="l"/>
                        </a:tabLst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800" b="1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800" b="1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800" b="1" spc="-1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2800" b="1" dirty="0">
                          <a:latin typeface="Arial"/>
                          <a:cs typeface="Arial"/>
                        </a:rPr>
                        <a:t>e	</a:t>
                      </a:r>
                      <a:r>
                        <a:rPr sz="2800" b="1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800" b="1" dirty="0">
                          <a:latin typeface="Arial"/>
                          <a:cs typeface="Arial"/>
                        </a:rPr>
                        <a:t>f	f</a:t>
                      </a:r>
                      <a:r>
                        <a:rPr sz="2800" b="1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800" b="1" dirty="0">
                          <a:latin typeface="Arial"/>
                          <a:cs typeface="Arial"/>
                        </a:rPr>
                        <a:t>equ</a:t>
                      </a:r>
                      <a:r>
                        <a:rPr sz="2800" b="1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800" b="1" dirty="0">
                          <a:latin typeface="Arial"/>
                          <a:cs typeface="Arial"/>
                        </a:rPr>
                        <a:t>nc</a:t>
                      </a:r>
                      <a:r>
                        <a:rPr sz="2800" b="1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800" b="1" dirty="0">
                          <a:latin typeface="Arial"/>
                          <a:cs typeface="Arial"/>
                        </a:rPr>
                        <a:t>es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pPr marL="509270">
                        <a:lnSpc>
                          <a:spcPts val="3130"/>
                        </a:lnSpc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in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130"/>
                        </a:lnSpc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a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99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6428613" y="3545535"/>
            <a:ext cx="17195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72235" algn="l"/>
              </a:tabLst>
            </a:pPr>
            <a:r>
              <a:rPr sz="2800" b="1" spc="-15" dirty="0">
                <a:latin typeface="Arial"/>
                <a:cs typeface="Arial"/>
              </a:rPr>
              <a:t>r</a:t>
            </a:r>
            <a:r>
              <a:rPr sz="2800" b="1" spc="-5" dirty="0">
                <a:latin typeface="Arial"/>
                <a:cs typeface="Arial"/>
              </a:rPr>
              <a:t>a</a:t>
            </a:r>
            <a:r>
              <a:rPr sz="2800" b="1" dirty="0">
                <a:latin typeface="Arial"/>
                <a:cs typeface="Arial"/>
              </a:rPr>
              <a:t>n</a:t>
            </a:r>
            <a:r>
              <a:rPr sz="2800" b="1" spc="-5" dirty="0">
                <a:latin typeface="Arial"/>
                <a:cs typeface="Arial"/>
              </a:rPr>
              <a:t>ge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15" dirty="0">
                <a:latin typeface="Arial"/>
                <a:cs typeface="Arial"/>
              </a:rPr>
              <a:t>of</a:t>
            </a:r>
            <a:endParaRPr sz="2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65656" y="3545535"/>
            <a:ext cx="202057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composite 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f</a:t>
            </a:r>
            <a:r>
              <a:rPr sz="2800" b="1" dirty="0">
                <a:latin typeface="Arial"/>
                <a:cs typeface="Arial"/>
              </a:rPr>
              <a:t>r</a:t>
            </a:r>
            <a:r>
              <a:rPr sz="2800" b="1" spc="-5" dirty="0">
                <a:latin typeface="Arial"/>
                <a:cs typeface="Arial"/>
              </a:rPr>
              <a:t>eq</a:t>
            </a:r>
            <a:r>
              <a:rPr sz="2800" b="1" dirty="0">
                <a:latin typeface="Arial"/>
                <a:cs typeface="Arial"/>
              </a:rPr>
              <a:t>u</a:t>
            </a:r>
            <a:r>
              <a:rPr sz="2800" b="1" spc="-5" dirty="0">
                <a:latin typeface="Arial"/>
                <a:cs typeface="Arial"/>
              </a:rPr>
              <a:t>enc</a:t>
            </a:r>
            <a:r>
              <a:rPr sz="2800" b="1" dirty="0">
                <a:latin typeface="Arial"/>
                <a:cs typeface="Arial"/>
              </a:rPr>
              <a:t>i</a:t>
            </a:r>
            <a:r>
              <a:rPr sz="2800" b="1" spc="-5" dirty="0">
                <a:latin typeface="Arial"/>
                <a:cs typeface="Arial"/>
              </a:rPr>
              <a:t>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36163" y="3545535"/>
            <a:ext cx="119824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6995" marR="5080" indent="-74930">
              <a:lnSpc>
                <a:spcPct val="100000"/>
              </a:lnSpc>
              <a:spcBef>
                <a:spcPts val="95"/>
              </a:spcBef>
              <a:tabLst>
                <a:tab pos="987425" algn="l"/>
              </a:tabLst>
            </a:pPr>
            <a:r>
              <a:rPr sz="2800" b="1" spc="-5" dirty="0">
                <a:latin typeface="Arial"/>
                <a:cs typeface="Arial"/>
              </a:rPr>
              <a:t>signal 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5" dirty="0">
                <a:latin typeface="Arial"/>
                <a:cs typeface="Arial"/>
              </a:rPr>
              <a:t>t</a:t>
            </a:r>
            <a:r>
              <a:rPr sz="2800" b="1" spc="-5" dirty="0">
                <a:latin typeface="Arial"/>
                <a:cs typeface="Arial"/>
              </a:rPr>
              <a:t>hat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5" dirty="0"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56530" y="3545535"/>
            <a:ext cx="223520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 marR="5080" indent="-1905">
              <a:lnSpc>
                <a:spcPct val="100000"/>
              </a:lnSpc>
              <a:spcBef>
                <a:spcPts val="95"/>
              </a:spcBef>
              <a:tabLst>
                <a:tab pos="759460" algn="l"/>
                <a:tab pos="1608455" algn="l"/>
              </a:tabLst>
            </a:pPr>
            <a:r>
              <a:rPr sz="2800" b="1" spc="-10" dirty="0">
                <a:latin typeface="Arial"/>
                <a:cs typeface="Arial"/>
              </a:rPr>
              <a:t>or	</a:t>
            </a:r>
            <a:r>
              <a:rPr sz="2800" b="1" spc="-5" dirty="0">
                <a:latin typeface="Arial"/>
                <a:cs typeface="Arial"/>
              </a:rPr>
              <a:t>the 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5" dirty="0">
                <a:latin typeface="Arial"/>
                <a:cs typeface="Arial"/>
              </a:rPr>
              <a:t>c</a:t>
            </a:r>
            <a:r>
              <a:rPr sz="2800" b="1" spc="-5" dirty="0">
                <a:latin typeface="Arial"/>
                <a:cs typeface="Arial"/>
              </a:rPr>
              <a:t>h</a:t>
            </a:r>
            <a:r>
              <a:rPr sz="2800" b="1" spc="5" dirty="0">
                <a:latin typeface="Arial"/>
                <a:cs typeface="Arial"/>
              </a:rPr>
              <a:t>a</a:t>
            </a:r>
            <a:r>
              <a:rPr sz="2800" b="1" spc="-5" dirty="0">
                <a:latin typeface="Arial"/>
                <a:cs typeface="Arial"/>
              </a:rPr>
              <a:t>nn</a:t>
            </a:r>
            <a:r>
              <a:rPr sz="2800" b="1" dirty="0">
                <a:latin typeface="Arial"/>
                <a:cs typeface="Arial"/>
              </a:rPr>
              <a:t>e</a:t>
            </a:r>
            <a:r>
              <a:rPr sz="2800" b="1" spc="-5" dirty="0">
                <a:latin typeface="Arial"/>
                <a:cs typeface="Arial"/>
              </a:rPr>
              <a:t>l</a:t>
            </a:r>
            <a:r>
              <a:rPr sz="2800" b="1" dirty="0">
                <a:latin typeface="Arial"/>
                <a:cs typeface="Arial"/>
              </a:rPr>
              <a:t>	can</a:t>
            </a:r>
            <a:endParaRPr sz="2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213854" y="3972559"/>
            <a:ext cx="9366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pa</a:t>
            </a:r>
            <a:r>
              <a:rPr sz="2800" b="1" spc="10" dirty="0">
                <a:latin typeface="Arial"/>
                <a:cs typeface="Arial"/>
              </a:rPr>
              <a:t>s</a:t>
            </a:r>
            <a:r>
              <a:rPr sz="2800" b="1" dirty="0">
                <a:latin typeface="Arial"/>
                <a:cs typeface="Arial"/>
              </a:rPr>
              <a:t>s</a:t>
            </a:r>
            <a:r>
              <a:rPr sz="2800" b="1" spc="-5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4040" y="4829047"/>
            <a:ext cx="13354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92150" algn="l"/>
              </a:tabLst>
            </a:pPr>
            <a:r>
              <a:rPr sz="2800" spc="-5" dirty="0">
                <a:solidFill>
                  <a:srgbClr val="3333CC"/>
                </a:solidFill>
                <a:latin typeface="MS Gothic"/>
                <a:cs typeface="MS Gothic"/>
              </a:rPr>
              <a:t>❏	</a:t>
            </a:r>
            <a:r>
              <a:rPr sz="2800" b="1" spc="-10" dirty="0">
                <a:latin typeface="Arial"/>
                <a:cs typeface="Arial"/>
              </a:rPr>
              <a:t>The</a:t>
            </a:r>
            <a:endParaRPr sz="2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64666" y="5253024"/>
            <a:ext cx="61410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64335" algn="l"/>
                <a:tab pos="2966085" algn="l"/>
                <a:tab pos="3610610" algn="l"/>
                <a:tab pos="4453890" algn="l"/>
                <a:tab pos="5793740" algn="l"/>
              </a:tabLst>
            </a:pPr>
            <a:r>
              <a:rPr sz="2800" b="1" spc="-5" dirty="0">
                <a:latin typeface="Arial"/>
                <a:cs typeface="Arial"/>
              </a:rPr>
              <a:t>s</a:t>
            </a:r>
            <a:r>
              <a:rPr sz="2800" b="1" dirty="0">
                <a:latin typeface="Arial"/>
                <a:cs typeface="Arial"/>
              </a:rPr>
              <a:t>e</a:t>
            </a:r>
            <a:r>
              <a:rPr sz="2800" b="1" spc="-5" dirty="0">
                <a:latin typeface="Arial"/>
                <a:cs typeface="Arial"/>
              </a:rPr>
              <a:t>cond,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5" dirty="0">
                <a:latin typeface="Arial"/>
                <a:cs typeface="Arial"/>
              </a:rPr>
              <a:t>r</a:t>
            </a:r>
            <a:r>
              <a:rPr sz="2800" b="1" dirty="0">
                <a:latin typeface="Arial"/>
                <a:cs typeface="Arial"/>
              </a:rPr>
              <a:t>e</a:t>
            </a:r>
            <a:r>
              <a:rPr sz="2800" b="1" spc="-5" dirty="0">
                <a:latin typeface="Arial"/>
                <a:cs typeface="Arial"/>
              </a:rPr>
              <a:t>f</a:t>
            </a:r>
            <a:r>
              <a:rPr sz="2800" b="1" spc="10" dirty="0">
                <a:latin typeface="Arial"/>
                <a:cs typeface="Arial"/>
              </a:rPr>
              <a:t>e</a:t>
            </a:r>
            <a:r>
              <a:rPr sz="2800" b="1" spc="-5" dirty="0">
                <a:latin typeface="Arial"/>
                <a:cs typeface="Arial"/>
              </a:rPr>
              <a:t>rs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5" dirty="0">
                <a:latin typeface="Arial"/>
                <a:cs typeface="Arial"/>
              </a:rPr>
              <a:t>to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5" dirty="0">
                <a:latin typeface="Arial"/>
                <a:cs typeface="Arial"/>
              </a:rPr>
              <a:t>the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5" dirty="0">
                <a:latin typeface="Arial"/>
                <a:cs typeface="Arial"/>
              </a:rPr>
              <a:t>sp</a:t>
            </a:r>
            <a:r>
              <a:rPr sz="2800" b="1" spc="10" dirty="0">
                <a:latin typeface="Arial"/>
                <a:cs typeface="Arial"/>
              </a:rPr>
              <a:t>e</a:t>
            </a:r>
            <a:r>
              <a:rPr sz="2800" b="1" spc="5" dirty="0">
                <a:latin typeface="Arial"/>
                <a:cs typeface="Arial"/>
              </a:rPr>
              <a:t>e</a:t>
            </a:r>
            <a:r>
              <a:rPr sz="2800" b="1" spc="-5" dirty="0">
                <a:latin typeface="Arial"/>
                <a:cs typeface="Arial"/>
              </a:rPr>
              <a:t>d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10" dirty="0">
                <a:latin typeface="Arial"/>
                <a:cs typeface="Arial"/>
              </a:rPr>
              <a:t>of</a:t>
            </a:r>
            <a:endParaRPr sz="2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09545" y="4829047"/>
            <a:ext cx="5941695" cy="875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7620" algn="r">
              <a:lnSpc>
                <a:spcPts val="3350"/>
              </a:lnSpc>
              <a:spcBef>
                <a:spcPts val="95"/>
              </a:spcBef>
              <a:tabLst>
                <a:tab pos="1667510" algn="l"/>
                <a:tab pos="3767454" algn="l"/>
                <a:tab pos="4404360" algn="l"/>
                <a:tab pos="5360670" algn="l"/>
              </a:tabLst>
            </a:pPr>
            <a:r>
              <a:rPr sz="2800" b="1" spc="-5" dirty="0">
                <a:latin typeface="Arial"/>
                <a:cs typeface="Arial"/>
              </a:rPr>
              <a:t>s</a:t>
            </a:r>
            <a:r>
              <a:rPr sz="2800" b="1" dirty="0">
                <a:latin typeface="Arial"/>
                <a:cs typeface="Arial"/>
              </a:rPr>
              <a:t>e</a:t>
            </a:r>
            <a:r>
              <a:rPr sz="2800" b="1" spc="-5" dirty="0">
                <a:latin typeface="Arial"/>
                <a:cs typeface="Arial"/>
              </a:rPr>
              <a:t>co</a:t>
            </a:r>
            <a:r>
              <a:rPr sz="2800" b="1" dirty="0">
                <a:latin typeface="Arial"/>
                <a:cs typeface="Arial"/>
              </a:rPr>
              <a:t>n</a:t>
            </a:r>
            <a:r>
              <a:rPr sz="2800" b="1" spc="-5" dirty="0">
                <a:latin typeface="Arial"/>
                <a:cs typeface="Arial"/>
              </a:rPr>
              <a:t>d,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5" dirty="0">
                <a:latin typeface="Arial"/>
                <a:cs typeface="Arial"/>
              </a:rPr>
              <a:t>ba</a:t>
            </a:r>
            <a:r>
              <a:rPr sz="2800" b="1" dirty="0">
                <a:latin typeface="Arial"/>
                <a:cs typeface="Arial"/>
              </a:rPr>
              <a:t>n</a:t>
            </a:r>
            <a:r>
              <a:rPr sz="2800" b="1" spc="-5" dirty="0">
                <a:latin typeface="Arial"/>
                <a:cs typeface="Arial"/>
              </a:rPr>
              <a:t>dwidth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5" dirty="0">
                <a:latin typeface="Arial"/>
                <a:cs typeface="Arial"/>
              </a:rPr>
              <a:t>in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5" dirty="0">
                <a:latin typeface="Arial"/>
                <a:cs typeface="Arial"/>
              </a:rPr>
              <a:t>bits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5" dirty="0">
                <a:latin typeface="Arial"/>
                <a:cs typeface="Arial"/>
              </a:rPr>
              <a:t>per</a:t>
            </a:r>
            <a:endParaRPr sz="2800">
              <a:latin typeface="Arial"/>
              <a:cs typeface="Arial"/>
            </a:endParaRPr>
          </a:p>
          <a:p>
            <a:pPr marR="5080" algn="r">
              <a:lnSpc>
                <a:spcPts val="3350"/>
              </a:lnSpc>
            </a:pPr>
            <a:r>
              <a:rPr sz="2800" b="1" dirty="0">
                <a:latin typeface="Arial"/>
                <a:cs typeface="Arial"/>
              </a:rPr>
              <a:t>bit</a:t>
            </a:r>
            <a:endParaRPr sz="2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61617" y="5679744"/>
            <a:ext cx="56616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transmission</a:t>
            </a:r>
            <a:r>
              <a:rPr sz="2800" b="1" spc="3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in a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channel</a:t>
            </a:r>
            <a:r>
              <a:rPr sz="2800" b="1" spc="2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or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link.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25" name="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7200" y="1033462"/>
            <a:ext cx="1143000" cy="566737"/>
          </a:xfrm>
          <a:prstGeom prst="rect">
            <a:avLst/>
          </a:prstGeom>
        </p:spPr>
      </p:pic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669442" y="1054430"/>
            <a:ext cx="7162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316481"/>
            <a:ext cx="837882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If the telephone company improves the quality </a:t>
            </a:r>
            <a:r>
              <a:rPr sz="2800" b="1" i="1" dirty="0">
                <a:latin typeface="Times New Roman"/>
                <a:cs typeface="Times New Roman"/>
              </a:rPr>
              <a:t>of </a:t>
            </a:r>
            <a:r>
              <a:rPr sz="2800" b="1" i="1" spc="-5" dirty="0">
                <a:latin typeface="Times New Roman"/>
                <a:cs typeface="Times New Roman"/>
              </a:rPr>
              <a:t>the line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and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increases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bandwidth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to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8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kHz,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we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can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send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25" dirty="0">
                <a:latin typeface="Times New Roman"/>
                <a:cs typeface="Times New Roman"/>
              </a:rPr>
              <a:t>112,000 </a:t>
            </a:r>
            <a:r>
              <a:rPr sz="2800" b="1" i="1" spc="-5" dirty="0">
                <a:latin typeface="Times New Roman"/>
                <a:cs typeface="Times New Roman"/>
              </a:rPr>
              <a:t>bps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by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using</a:t>
            </a:r>
            <a:r>
              <a:rPr sz="2800" b="1" i="1" spc="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 same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technology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2044" y="201930"/>
            <a:ext cx="15182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Ex</a:t>
            </a:r>
            <a:r>
              <a:rPr sz="3200" b="1" i="1" spc="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mple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201930"/>
            <a:ext cx="15182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Ex</a:t>
            </a:r>
            <a:r>
              <a:rPr sz="3200" b="1" i="1" spc="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mple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000250" y="4438650"/>
            <a:ext cx="4892675" cy="735330"/>
            <a:chOff x="2000250" y="4438650"/>
            <a:chExt cx="4892675" cy="7353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7400" y="4495736"/>
              <a:ext cx="4778375" cy="62071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000250" y="4438649"/>
              <a:ext cx="4892675" cy="735330"/>
            </a:xfrm>
            <a:custGeom>
              <a:avLst/>
              <a:gdLst/>
              <a:ahLst/>
              <a:cxnLst/>
              <a:rect l="l" t="t" r="r" b="b"/>
              <a:pathLst>
                <a:path w="4892675" h="735329">
                  <a:moveTo>
                    <a:pt x="4846955" y="45720"/>
                  </a:moveTo>
                  <a:lnTo>
                    <a:pt x="45720" y="45720"/>
                  </a:lnTo>
                  <a:lnTo>
                    <a:pt x="45720" y="57150"/>
                  </a:lnTo>
                  <a:lnTo>
                    <a:pt x="45720" y="678180"/>
                  </a:lnTo>
                  <a:lnTo>
                    <a:pt x="45720" y="689610"/>
                  </a:lnTo>
                  <a:lnTo>
                    <a:pt x="4846955" y="689610"/>
                  </a:lnTo>
                  <a:lnTo>
                    <a:pt x="4846955" y="678180"/>
                  </a:lnTo>
                  <a:lnTo>
                    <a:pt x="57150" y="678180"/>
                  </a:lnTo>
                  <a:lnTo>
                    <a:pt x="57150" y="57150"/>
                  </a:lnTo>
                  <a:lnTo>
                    <a:pt x="4835525" y="57150"/>
                  </a:lnTo>
                  <a:lnTo>
                    <a:pt x="4835525" y="677799"/>
                  </a:lnTo>
                  <a:lnTo>
                    <a:pt x="4846955" y="677799"/>
                  </a:lnTo>
                  <a:lnTo>
                    <a:pt x="4846955" y="57150"/>
                  </a:lnTo>
                  <a:lnTo>
                    <a:pt x="4846955" y="45720"/>
                  </a:lnTo>
                  <a:close/>
                </a:path>
                <a:path w="4892675" h="735329">
                  <a:moveTo>
                    <a:pt x="4892675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0" y="701040"/>
                  </a:lnTo>
                  <a:lnTo>
                    <a:pt x="0" y="735330"/>
                  </a:lnTo>
                  <a:lnTo>
                    <a:pt x="4892675" y="735330"/>
                  </a:lnTo>
                  <a:lnTo>
                    <a:pt x="4892675" y="701040"/>
                  </a:lnTo>
                  <a:lnTo>
                    <a:pt x="34290" y="701040"/>
                  </a:lnTo>
                  <a:lnTo>
                    <a:pt x="34290" y="34290"/>
                  </a:lnTo>
                  <a:lnTo>
                    <a:pt x="4858385" y="34290"/>
                  </a:lnTo>
                  <a:lnTo>
                    <a:pt x="4858385" y="700659"/>
                  </a:lnTo>
                  <a:lnTo>
                    <a:pt x="4892675" y="700659"/>
                  </a:lnTo>
                  <a:lnTo>
                    <a:pt x="4892675" y="34290"/>
                  </a:lnTo>
                  <a:lnTo>
                    <a:pt x="4892675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07340" y="1316481"/>
            <a:ext cx="8378825" cy="4918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A network with </a:t>
            </a:r>
            <a:r>
              <a:rPr sz="2800" b="1" i="1" dirty="0">
                <a:latin typeface="Times New Roman"/>
                <a:cs typeface="Times New Roman"/>
              </a:rPr>
              <a:t>bandwidth of 10 </a:t>
            </a:r>
            <a:r>
              <a:rPr sz="2800" b="1" i="1" spc="-5" dirty="0">
                <a:latin typeface="Times New Roman"/>
                <a:cs typeface="Times New Roman"/>
              </a:rPr>
              <a:t>Mbps can pass only </a:t>
            </a:r>
            <a:r>
              <a:rPr sz="2800" b="1" i="1" dirty="0">
                <a:latin typeface="Times New Roman"/>
                <a:cs typeface="Times New Roman"/>
              </a:rPr>
              <a:t>an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average </a:t>
            </a:r>
            <a:r>
              <a:rPr sz="2800" b="1" i="1" spc="-10" dirty="0">
                <a:latin typeface="Times New Roman"/>
                <a:cs typeface="Times New Roman"/>
              </a:rPr>
              <a:t>of </a:t>
            </a:r>
            <a:r>
              <a:rPr sz="2800" b="1" i="1" dirty="0">
                <a:latin typeface="Times New Roman"/>
                <a:cs typeface="Times New Roman"/>
              </a:rPr>
              <a:t>12,000 </a:t>
            </a:r>
            <a:r>
              <a:rPr sz="2800" b="1" i="1" spc="-5" dirty="0">
                <a:latin typeface="Times New Roman"/>
                <a:cs typeface="Times New Roman"/>
              </a:rPr>
              <a:t>frames per minute with each frame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carrying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an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average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of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10,000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bits.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What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is</a:t>
            </a:r>
            <a:r>
              <a:rPr sz="2800" b="1" i="1" spc="-5" dirty="0">
                <a:latin typeface="Times New Roman"/>
                <a:cs typeface="Times New Roman"/>
              </a:rPr>
              <a:t> the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throughput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 </a:t>
            </a:r>
            <a:r>
              <a:rPr sz="2800" b="1" i="1" spc="-5" dirty="0">
                <a:latin typeface="Times New Roman"/>
                <a:cs typeface="Times New Roman"/>
              </a:rPr>
              <a:t>this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network?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i="1" spc="-110" dirty="0">
                <a:latin typeface="Times New Roman"/>
                <a:cs typeface="Times New Roman"/>
              </a:rPr>
              <a:t>We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can</a:t>
            </a:r>
            <a:r>
              <a:rPr sz="2800" b="1" i="1" spc="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calculate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throughput</a:t>
            </a:r>
            <a:r>
              <a:rPr sz="2800" b="1" i="1" dirty="0">
                <a:latin typeface="Times New Roman"/>
                <a:cs typeface="Times New Roman"/>
              </a:rPr>
              <a:t> as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100">
              <a:latin typeface="Times New Roman"/>
              <a:cs typeface="Times New Roman"/>
            </a:endParaRPr>
          </a:p>
          <a:p>
            <a:pPr marL="12700" marR="6350">
              <a:lnSpc>
                <a:spcPct val="100000"/>
              </a:lnSpc>
              <a:spcBef>
                <a:spcPts val="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3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throughput</a:t>
            </a:r>
            <a:r>
              <a:rPr sz="2800" b="1" i="1" spc="34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</a:t>
            </a:r>
            <a:r>
              <a:rPr sz="2800" b="1" i="1" spc="3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almost</a:t>
            </a:r>
            <a:r>
              <a:rPr sz="2800" b="1" i="1" spc="32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one-fifth</a:t>
            </a:r>
            <a:r>
              <a:rPr sz="2800" b="1" i="1" spc="33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of</a:t>
            </a:r>
            <a:r>
              <a:rPr sz="2800" b="1" i="1" spc="325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the</a:t>
            </a:r>
            <a:r>
              <a:rPr sz="2800" b="1" i="1" spc="3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bandwidth</a:t>
            </a:r>
            <a:r>
              <a:rPr sz="2800" b="1" i="1" spc="34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in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this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case.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395173"/>
            <a:ext cx="39001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ahoma"/>
                <a:cs typeface="Tahoma"/>
              </a:rPr>
              <a:t>Latency</a:t>
            </a:r>
            <a:r>
              <a:rPr spc="-10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(Delay)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53920" y="2620176"/>
            <a:ext cx="5833110" cy="86741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300" dirty="0">
                <a:latin typeface="Times New Roman"/>
                <a:cs typeface="Times New Roman"/>
              </a:rPr>
              <a:t>Latency=</a:t>
            </a:r>
            <a:r>
              <a:rPr sz="2300" spc="-2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Propagation</a:t>
            </a:r>
            <a:r>
              <a:rPr sz="2300" spc="-80" dirty="0">
                <a:latin typeface="Times New Roman"/>
                <a:cs typeface="Times New Roman"/>
              </a:rPr>
              <a:t> </a:t>
            </a:r>
            <a:r>
              <a:rPr sz="2300" spc="-20" dirty="0">
                <a:latin typeface="Times New Roman"/>
                <a:cs typeface="Times New Roman"/>
              </a:rPr>
              <a:t>Time+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transmission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time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+</a:t>
            </a:r>
            <a:endParaRPr sz="2300">
              <a:latin typeface="Times New Roman"/>
              <a:cs typeface="Times New Roman"/>
            </a:endParaRPr>
          </a:p>
          <a:p>
            <a:pPr marL="1619250">
              <a:lnSpc>
                <a:spcPct val="100000"/>
              </a:lnSpc>
              <a:spcBef>
                <a:spcPts val="555"/>
              </a:spcBef>
            </a:pPr>
            <a:r>
              <a:rPr sz="2300" dirty="0">
                <a:latin typeface="Times New Roman"/>
                <a:cs typeface="Times New Roman"/>
              </a:rPr>
              <a:t>queuing</a:t>
            </a:r>
            <a:r>
              <a:rPr sz="2300" spc="-3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time+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processing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delay</a:t>
            </a:r>
            <a:endParaRPr sz="2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316481"/>
            <a:ext cx="8376920" cy="2585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What is the propagation time if the distance between the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two points is 12,000 km? Assume the propagation speed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to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be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2.4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× 108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m/s in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cable.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i="1" spc="-110" dirty="0">
                <a:latin typeface="Times New Roman"/>
                <a:cs typeface="Times New Roman"/>
              </a:rPr>
              <a:t>We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can</a:t>
            </a:r>
            <a:r>
              <a:rPr sz="2800" b="1" i="1" spc="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calculate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 </a:t>
            </a:r>
            <a:r>
              <a:rPr sz="2800" b="1" i="1" dirty="0">
                <a:latin typeface="Times New Roman"/>
                <a:cs typeface="Times New Roman"/>
              </a:rPr>
              <a:t>propagation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time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2044" y="201930"/>
            <a:ext cx="15182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Ex</a:t>
            </a:r>
            <a:r>
              <a:rPr sz="3200" b="1" i="1" spc="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mple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95450" y="3980179"/>
            <a:ext cx="5108575" cy="933450"/>
            <a:chOff x="1695450" y="3980179"/>
            <a:chExt cx="5108575" cy="9334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2600" y="4037049"/>
              <a:ext cx="4976503" cy="81917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695450" y="3980179"/>
              <a:ext cx="5108575" cy="933450"/>
            </a:xfrm>
            <a:custGeom>
              <a:avLst/>
              <a:gdLst/>
              <a:ahLst/>
              <a:cxnLst/>
              <a:rect l="l" t="t" r="r" b="b"/>
              <a:pathLst>
                <a:path w="5108575" h="933450">
                  <a:moveTo>
                    <a:pt x="5062855" y="45720"/>
                  </a:moveTo>
                  <a:lnTo>
                    <a:pt x="45720" y="45720"/>
                  </a:lnTo>
                  <a:lnTo>
                    <a:pt x="45720" y="57150"/>
                  </a:lnTo>
                  <a:lnTo>
                    <a:pt x="45720" y="876300"/>
                  </a:lnTo>
                  <a:lnTo>
                    <a:pt x="45720" y="887730"/>
                  </a:lnTo>
                  <a:lnTo>
                    <a:pt x="5062855" y="887730"/>
                  </a:lnTo>
                  <a:lnTo>
                    <a:pt x="5062855" y="876300"/>
                  </a:lnTo>
                  <a:lnTo>
                    <a:pt x="57150" y="876300"/>
                  </a:lnTo>
                  <a:lnTo>
                    <a:pt x="57150" y="57150"/>
                  </a:lnTo>
                  <a:lnTo>
                    <a:pt x="5051425" y="57150"/>
                  </a:lnTo>
                  <a:lnTo>
                    <a:pt x="5051425" y="875919"/>
                  </a:lnTo>
                  <a:lnTo>
                    <a:pt x="5062855" y="875919"/>
                  </a:lnTo>
                  <a:lnTo>
                    <a:pt x="5062855" y="57150"/>
                  </a:lnTo>
                  <a:lnTo>
                    <a:pt x="5062855" y="56769"/>
                  </a:lnTo>
                  <a:lnTo>
                    <a:pt x="5062855" y="45720"/>
                  </a:lnTo>
                  <a:close/>
                </a:path>
                <a:path w="5108575" h="933450">
                  <a:moveTo>
                    <a:pt x="5108575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0" y="899160"/>
                  </a:lnTo>
                  <a:lnTo>
                    <a:pt x="0" y="933450"/>
                  </a:lnTo>
                  <a:lnTo>
                    <a:pt x="5108575" y="933450"/>
                  </a:lnTo>
                  <a:lnTo>
                    <a:pt x="5108575" y="899160"/>
                  </a:lnTo>
                  <a:lnTo>
                    <a:pt x="34290" y="899160"/>
                  </a:lnTo>
                  <a:lnTo>
                    <a:pt x="34290" y="34290"/>
                  </a:lnTo>
                  <a:lnTo>
                    <a:pt x="5074285" y="34290"/>
                  </a:lnTo>
                  <a:lnTo>
                    <a:pt x="5074285" y="898779"/>
                  </a:lnTo>
                  <a:lnTo>
                    <a:pt x="5108575" y="898779"/>
                  </a:lnTo>
                  <a:lnTo>
                    <a:pt x="5108575" y="34290"/>
                  </a:lnTo>
                  <a:lnTo>
                    <a:pt x="5108575" y="33909"/>
                  </a:lnTo>
                  <a:lnTo>
                    <a:pt x="5108575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31140" y="5050916"/>
            <a:ext cx="8379459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The </a:t>
            </a:r>
            <a:r>
              <a:rPr sz="2800" b="1" i="1" dirty="0">
                <a:latin typeface="Times New Roman"/>
                <a:cs typeface="Times New Roman"/>
              </a:rPr>
              <a:t>example </a:t>
            </a:r>
            <a:r>
              <a:rPr sz="2800" b="1" i="1" spc="-5" dirty="0">
                <a:latin typeface="Times New Roman"/>
                <a:cs typeface="Times New Roman"/>
              </a:rPr>
              <a:t>shows </a:t>
            </a:r>
            <a:r>
              <a:rPr sz="2800" b="1" i="1" dirty="0">
                <a:latin typeface="Times New Roman"/>
                <a:cs typeface="Times New Roman"/>
              </a:rPr>
              <a:t>that </a:t>
            </a:r>
            <a:r>
              <a:rPr sz="2800" b="1" i="1" spc="-5" dirty="0">
                <a:latin typeface="Times New Roman"/>
                <a:cs typeface="Times New Roman"/>
              </a:rPr>
              <a:t>a bit can </a:t>
            </a:r>
            <a:r>
              <a:rPr sz="2800" b="1" i="1" dirty="0">
                <a:latin typeface="Times New Roman"/>
                <a:cs typeface="Times New Roman"/>
              </a:rPr>
              <a:t>go </a:t>
            </a:r>
            <a:r>
              <a:rPr sz="2800" b="1" i="1" spc="-10" dirty="0">
                <a:latin typeface="Times New Roman"/>
                <a:cs typeface="Times New Roman"/>
              </a:rPr>
              <a:t>over </a:t>
            </a:r>
            <a:r>
              <a:rPr sz="2800" b="1" i="1" spc="-5" dirty="0">
                <a:latin typeface="Times New Roman"/>
                <a:cs typeface="Times New Roman"/>
              </a:rPr>
              <a:t>the Atlantic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Ocean </a:t>
            </a:r>
            <a:r>
              <a:rPr sz="2800" b="1" i="1" spc="-5" dirty="0">
                <a:latin typeface="Times New Roman"/>
                <a:cs typeface="Times New Roman"/>
              </a:rPr>
              <a:t>in only </a:t>
            </a:r>
            <a:r>
              <a:rPr sz="2800" b="1" i="1" dirty="0">
                <a:latin typeface="Times New Roman"/>
                <a:cs typeface="Times New Roman"/>
              </a:rPr>
              <a:t>50 </a:t>
            </a:r>
            <a:r>
              <a:rPr sz="2800" b="1" i="1" spc="-10" dirty="0">
                <a:latin typeface="Times New Roman"/>
                <a:cs typeface="Times New Roman"/>
              </a:rPr>
              <a:t>ms </a:t>
            </a:r>
            <a:r>
              <a:rPr sz="2800" b="1" i="1" spc="-5" dirty="0">
                <a:latin typeface="Times New Roman"/>
                <a:cs typeface="Times New Roman"/>
              </a:rPr>
              <a:t>if there is a direct cable </a:t>
            </a:r>
            <a:r>
              <a:rPr sz="2800" b="1" i="1" spc="-10" dirty="0">
                <a:latin typeface="Times New Roman"/>
                <a:cs typeface="Times New Roman"/>
              </a:rPr>
              <a:t>between </a:t>
            </a:r>
            <a:r>
              <a:rPr sz="2800" b="1" i="1" dirty="0">
                <a:latin typeface="Times New Roman"/>
                <a:cs typeface="Times New Roman"/>
              </a:rPr>
              <a:t>the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source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and </a:t>
            </a:r>
            <a:r>
              <a:rPr sz="2800" b="1" i="1" spc="-5" dirty="0">
                <a:latin typeface="Times New Roman"/>
                <a:cs typeface="Times New Roman"/>
              </a:rPr>
              <a:t>the </a:t>
            </a:r>
            <a:r>
              <a:rPr sz="2800" b="1" i="1" dirty="0">
                <a:latin typeface="Times New Roman"/>
                <a:cs typeface="Times New Roman"/>
              </a:rPr>
              <a:t>destination.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316481"/>
            <a:ext cx="8378825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715" algn="just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What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are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propagation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time</a:t>
            </a:r>
            <a:r>
              <a:rPr sz="2800" b="1" i="1" spc="-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and</a:t>
            </a:r>
            <a:r>
              <a:rPr sz="2800" b="1" i="1" spc="70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70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transmission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time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for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2.5-kbyte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message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(an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e-mail)</a:t>
            </a:r>
            <a:r>
              <a:rPr sz="2800" b="1" i="1" spc="69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if</a:t>
            </a:r>
            <a:r>
              <a:rPr sz="2800" b="1" i="1" spc="69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bandwidth of the network is 1 </a:t>
            </a:r>
            <a:r>
              <a:rPr sz="2800" b="1" i="1" dirty="0">
                <a:latin typeface="Times New Roman"/>
                <a:cs typeface="Times New Roman"/>
              </a:rPr>
              <a:t>Gbps? </a:t>
            </a:r>
            <a:r>
              <a:rPr sz="2800" b="1" i="1" spc="-5" dirty="0">
                <a:latin typeface="Times New Roman"/>
                <a:cs typeface="Times New Roman"/>
              </a:rPr>
              <a:t>Assume that the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distance </a:t>
            </a:r>
            <a:r>
              <a:rPr sz="2800" b="1" i="1" spc="-10" dirty="0">
                <a:latin typeface="Times New Roman"/>
                <a:cs typeface="Times New Roman"/>
              </a:rPr>
              <a:t>between</a:t>
            </a:r>
            <a:r>
              <a:rPr sz="2800" b="1" i="1" spc="-5" dirty="0">
                <a:latin typeface="Times New Roman"/>
                <a:cs typeface="Times New Roman"/>
              </a:rPr>
              <a:t> the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sender </a:t>
            </a:r>
            <a:r>
              <a:rPr sz="2800" b="1" i="1" dirty="0">
                <a:latin typeface="Times New Roman"/>
                <a:cs typeface="Times New Roman"/>
              </a:rPr>
              <a:t>and </a:t>
            </a:r>
            <a:r>
              <a:rPr sz="2800" b="1" i="1" spc="-5" dirty="0">
                <a:latin typeface="Times New Roman"/>
                <a:cs typeface="Times New Roman"/>
              </a:rPr>
              <a:t>the </a:t>
            </a:r>
            <a:r>
              <a:rPr sz="2800" b="1" i="1" spc="-10" dirty="0">
                <a:latin typeface="Times New Roman"/>
                <a:cs typeface="Times New Roman"/>
              </a:rPr>
              <a:t>receiver</a:t>
            </a:r>
            <a:r>
              <a:rPr sz="2800" b="1" i="1" spc="68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 </a:t>
            </a:r>
            <a:r>
              <a:rPr sz="2800" b="1" i="1" dirty="0">
                <a:latin typeface="Times New Roman"/>
                <a:cs typeface="Times New Roman"/>
              </a:rPr>
              <a:t>12,000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km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and that </a:t>
            </a:r>
            <a:r>
              <a:rPr sz="2800" b="1" i="1" spc="-5" dirty="0">
                <a:latin typeface="Times New Roman"/>
                <a:cs typeface="Times New Roman"/>
              </a:rPr>
              <a:t>light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travels </a:t>
            </a:r>
            <a:r>
              <a:rPr sz="2800" b="1" i="1" dirty="0">
                <a:latin typeface="Times New Roman"/>
                <a:cs typeface="Times New Roman"/>
              </a:rPr>
              <a:t>at</a:t>
            </a:r>
            <a:r>
              <a:rPr sz="2800" b="1" i="1" spc="-5" dirty="0">
                <a:latin typeface="Times New Roman"/>
                <a:cs typeface="Times New Roman"/>
              </a:rPr>
              <a:t> 2.4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× </a:t>
            </a:r>
            <a:r>
              <a:rPr sz="2800" b="1" i="1" dirty="0">
                <a:latin typeface="Times New Roman"/>
                <a:cs typeface="Times New Roman"/>
              </a:rPr>
              <a:t>108 </a:t>
            </a:r>
            <a:r>
              <a:rPr sz="2800" b="1" i="1" spc="-5" dirty="0">
                <a:latin typeface="Times New Roman"/>
                <a:cs typeface="Times New Roman"/>
              </a:rPr>
              <a:t>m/s.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800" b="1" i="1" spc="-110" dirty="0">
                <a:latin typeface="Times New Roman"/>
                <a:cs typeface="Times New Roman"/>
              </a:rPr>
              <a:t>We</a:t>
            </a:r>
            <a:r>
              <a:rPr sz="2800" b="1" i="1" spc="14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can</a:t>
            </a:r>
            <a:r>
              <a:rPr sz="2800" b="1" i="1" spc="16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calculate</a:t>
            </a:r>
            <a:r>
              <a:rPr sz="2800" b="1" i="1" spc="14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16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propagation</a:t>
            </a:r>
            <a:r>
              <a:rPr sz="2800" b="1" i="1" spc="17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and</a:t>
            </a:r>
            <a:r>
              <a:rPr sz="2800" b="1" i="1" spc="16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transmission</a:t>
            </a:r>
            <a:r>
              <a:rPr sz="2800" b="1" i="1" spc="16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time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as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shown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on </a:t>
            </a:r>
            <a:r>
              <a:rPr sz="2800" b="1" i="1" spc="-5" dirty="0">
                <a:latin typeface="Times New Roman"/>
                <a:cs typeface="Times New Roman"/>
              </a:rPr>
              <a:t>the next</a:t>
            </a:r>
            <a:r>
              <a:rPr sz="2800" b="1" i="1" dirty="0">
                <a:latin typeface="Times New Roman"/>
                <a:cs typeface="Times New Roman"/>
              </a:rPr>
              <a:t> slide: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2044" y="201930"/>
            <a:ext cx="15182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Ex</a:t>
            </a:r>
            <a:r>
              <a:rPr sz="3200" b="1" i="1" spc="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mple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242887"/>
            <a:ext cx="8593455" cy="2710180"/>
            <a:chOff x="76200" y="242887"/>
            <a:chExt cx="8593455" cy="27101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39976" y="1249425"/>
              <a:ext cx="5462524" cy="164617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782699" y="1192529"/>
              <a:ext cx="5577205" cy="1760220"/>
            </a:xfrm>
            <a:custGeom>
              <a:avLst/>
              <a:gdLst/>
              <a:ahLst/>
              <a:cxnLst/>
              <a:rect l="l" t="t" r="r" b="b"/>
              <a:pathLst>
                <a:path w="5577205" h="1760220">
                  <a:moveTo>
                    <a:pt x="5531231" y="45720"/>
                  </a:moveTo>
                  <a:lnTo>
                    <a:pt x="5519801" y="45720"/>
                  </a:lnTo>
                  <a:lnTo>
                    <a:pt x="5519801" y="57150"/>
                  </a:lnTo>
                  <a:lnTo>
                    <a:pt x="5519801" y="1703070"/>
                  </a:lnTo>
                  <a:lnTo>
                    <a:pt x="57150" y="1703070"/>
                  </a:lnTo>
                  <a:lnTo>
                    <a:pt x="57150" y="57150"/>
                  </a:lnTo>
                  <a:lnTo>
                    <a:pt x="5519801" y="57150"/>
                  </a:lnTo>
                  <a:lnTo>
                    <a:pt x="5519801" y="45720"/>
                  </a:lnTo>
                  <a:lnTo>
                    <a:pt x="45720" y="45720"/>
                  </a:lnTo>
                  <a:lnTo>
                    <a:pt x="45720" y="57150"/>
                  </a:lnTo>
                  <a:lnTo>
                    <a:pt x="45720" y="1703070"/>
                  </a:lnTo>
                  <a:lnTo>
                    <a:pt x="45720" y="1714500"/>
                  </a:lnTo>
                  <a:lnTo>
                    <a:pt x="5531231" y="1714500"/>
                  </a:lnTo>
                  <a:lnTo>
                    <a:pt x="5531231" y="1703070"/>
                  </a:lnTo>
                  <a:lnTo>
                    <a:pt x="5531231" y="57150"/>
                  </a:lnTo>
                  <a:lnTo>
                    <a:pt x="5531231" y="56769"/>
                  </a:lnTo>
                  <a:lnTo>
                    <a:pt x="5531231" y="45720"/>
                  </a:lnTo>
                  <a:close/>
                </a:path>
                <a:path w="5577205" h="1760220">
                  <a:moveTo>
                    <a:pt x="5576951" y="0"/>
                  </a:moveTo>
                  <a:lnTo>
                    <a:pt x="5542661" y="0"/>
                  </a:lnTo>
                  <a:lnTo>
                    <a:pt x="5542661" y="34290"/>
                  </a:lnTo>
                  <a:lnTo>
                    <a:pt x="5542661" y="1725930"/>
                  </a:lnTo>
                  <a:lnTo>
                    <a:pt x="34290" y="1725930"/>
                  </a:lnTo>
                  <a:lnTo>
                    <a:pt x="34290" y="34290"/>
                  </a:lnTo>
                  <a:lnTo>
                    <a:pt x="5542661" y="34290"/>
                  </a:lnTo>
                  <a:lnTo>
                    <a:pt x="5542661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1725930"/>
                  </a:lnTo>
                  <a:lnTo>
                    <a:pt x="0" y="1760220"/>
                  </a:lnTo>
                  <a:lnTo>
                    <a:pt x="5576951" y="1760220"/>
                  </a:lnTo>
                  <a:lnTo>
                    <a:pt x="5576951" y="1725930"/>
                  </a:lnTo>
                  <a:lnTo>
                    <a:pt x="5576951" y="34290"/>
                  </a:lnTo>
                  <a:lnTo>
                    <a:pt x="5576951" y="34036"/>
                  </a:lnTo>
                  <a:lnTo>
                    <a:pt x="5576951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07340" y="3860038"/>
            <a:ext cx="837882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Note </a:t>
            </a:r>
            <a:r>
              <a:rPr sz="2800" b="1" i="1" dirty="0">
                <a:latin typeface="Times New Roman"/>
                <a:cs typeface="Times New Roman"/>
              </a:rPr>
              <a:t>that </a:t>
            </a:r>
            <a:r>
              <a:rPr sz="2800" b="1" i="1" spc="-5" dirty="0">
                <a:latin typeface="Times New Roman"/>
                <a:cs typeface="Times New Roman"/>
              </a:rPr>
              <a:t>in this case, because the message is </a:t>
            </a:r>
            <a:r>
              <a:rPr sz="2800" b="1" i="1" dirty="0">
                <a:latin typeface="Times New Roman"/>
                <a:cs typeface="Times New Roman"/>
              </a:rPr>
              <a:t>short and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bandwidth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</a:t>
            </a:r>
            <a:r>
              <a:rPr sz="2800" b="1" i="1" dirty="0">
                <a:latin typeface="Times New Roman"/>
                <a:cs typeface="Times New Roman"/>
              </a:rPr>
              <a:t> high,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dominant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factor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is</a:t>
            </a:r>
            <a:r>
              <a:rPr sz="2800" b="1" i="1" spc="-5" dirty="0">
                <a:latin typeface="Times New Roman"/>
                <a:cs typeface="Times New Roman"/>
              </a:rPr>
              <a:t> the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propagation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time,</a:t>
            </a:r>
            <a:r>
              <a:rPr sz="2800" b="1" i="1" dirty="0">
                <a:latin typeface="Times New Roman"/>
                <a:cs typeface="Times New Roman"/>
              </a:rPr>
              <a:t> not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transmission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time.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transmission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time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can</a:t>
            </a:r>
            <a:r>
              <a:rPr sz="2800" b="1" i="1" spc="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be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ignored.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2044" y="201930"/>
            <a:ext cx="15182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Ex</a:t>
            </a:r>
            <a:r>
              <a:rPr sz="3200" b="1" i="1" spc="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mple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9240" y="1316481"/>
            <a:ext cx="8453755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 marR="43180" algn="just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What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are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propagation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time</a:t>
            </a:r>
            <a:r>
              <a:rPr sz="2800" b="1" i="1" spc="-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and</a:t>
            </a:r>
            <a:r>
              <a:rPr sz="2800" b="1" i="1" spc="70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70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transmission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time for a 5-Mbyte message (an image) if the bandwidth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of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network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is</a:t>
            </a:r>
            <a:r>
              <a:rPr sz="2800" b="1" i="1" spc="-5" dirty="0">
                <a:latin typeface="Times New Roman"/>
                <a:cs typeface="Times New Roman"/>
              </a:rPr>
              <a:t> 1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Mbps?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Assume</a:t>
            </a:r>
            <a:r>
              <a:rPr sz="2800" b="1" i="1" dirty="0">
                <a:latin typeface="Times New Roman"/>
                <a:cs typeface="Times New Roman"/>
              </a:rPr>
              <a:t> that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distance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between the sender </a:t>
            </a:r>
            <a:r>
              <a:rPr sz="2800" b="1" i="1" dirty="0">
                <a:latin typeface="Times New Roman"/>
                <a:cs typeface="Times New Roman"/>
              </a:rPr>
              <a:t>and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69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receiver is </a:t>
            </a:r>
            <a:r>
              <a:rPr sz="2800" b="1" i="1" dirty="0">
                <a:latin typeface="Times New Roman"/>
                <a:cs typeface="Times New Roman"/>
              </a:rPr>
              <a:t>12,000 </a:t>
            </a:r>
            <a:r>
              <a:rPr sz="2800" b="1" i="1" spc="-10" dirty="0">
                <a:latin typeface="Times New Roman"/>
                <a:cs typeface="Times New Roman"/>
              </a:rPr>
              <a:t>km </a:t>
            </a:r>
            <a:r>
              <a:rPr sz="2800" b="1" i="1" dirty="0">
                <a:latin typeface="Times New Roman"/>
                <a:cs typeface="Times New Roman"/>
              </a:rPr>
              <a:t>and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that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light travels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at </a:t>
            </a:r>
            <a:r>
              <a:rPr sz="2800" b="1" i="1" spc="-5" dirty="0">
                <a:latin typeface="Times New Roman"/>
                <a:cs typeface="Times New Roman"/>
              </a:rPr>
              <a:t>2.4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× </a:t>
            </a:r>
            <a:r>
              <a:rPr sz="2800" b="1" i="1" spc="5" dirty="0">
                <a:latin typeface="Times New Roman"/>
                <a:cs typeface="Times New Roman"/>
              </a:rPr>
              <a:t>10</a:t>
            </a:r>
            <a:r>
              <a:rPr sz="2775" b="1" i="1" spc="7" baseline="25525" dirty="0">
                <a:latin typeface="Times New Roman"/>
                <a:cs typeface="Times New Roman"/>
              </a:rPr>
              <a:t>8</a:t>
            </a:r>
            <a:r>
              <a:rPr sz="2775" b="1" i="1" spc="345" baseline="2552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m/s.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50800" marR="46355">
              <a:lnSpc>
                <a:spcPct val="100000"/>
              </a:lnSpc>
              <a:tabLst>
                <a:tab pos="727075" algn="l"/>
                <a:tab pos="1492250" algn="l"/>
                <a:tab pos="3044190" algn="l"/>
                <a:tab pos="3728720" algn="l"/>
                <a:tab pos="5739130" algn="l"/>
                <a:tab pos="6523990" algn="l"/>
              </a:tabLst>
            </a:pPr>
            <a:r>
              <a:rPr sz="2800" b="1" i="1" spc="-215" dirty="0">
                <a:latin typeface="Times New Roman"/>
                <a:cs typeface="Times New Roman"/>
              </a:rPr>
              <a:t>W</a:t>
            </a:r>
            <a:r>
              <a:rPr sz="2800" b="1" i="1" spc="-5" dirty="0">
                <a:latin typeface="Times New Roman"/>
                <a:cs typeface="Times New Roman"/>
              </a:rPr>
              <a:t>e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can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calcul</a:t>
            </a:r>
            <a:r>
              <a:rPr sz="2800" b="1" i="1" dirty="0">
                <a:latin typeface="Times New Roman"/>
                <a:cs typeface="Times New Roman"/>
              </a:rPr>
              <a:t>a</a:t>
            </a:r>
            <a:r>
              <a:rPr sz="2800" b="1" i="1" spc="-5" dirty="0">
                <a:latin typeface="Times New Roman"/>
                <a:cs typeface="Times New Roman"/>
              </a:rPr>
              <a:t>te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p</a:t>
            </a:r>
            <a:r>
              <a:rPr sz="2800" b="1" i="1" dirty="0">
                <a:latin typeface="Times New Roman"/>
                <a:cs typeface="Times New Roman"/>
              </a:rPr>
              <a:t>r</a:t>
            </a:r>
            <a:r>
              <a:rPr sz="2800" b="1" i="1" spc="-5" dirty="0">
                <a:latin typeface="Times New Roman"/>
                <a:cs typeface="Times New Roman"/>
              </a:rPr>
              <a:t>o</a:t>
            </a:r>
            <a:r>
              <a:rPr sz="2800" b="1" i="1" dirty="0">
                <a:latin typeface="Times New Roman"/>
                <a:cs typeface="Times New Roman"/>
              </a:rPr>
              <a:t>p</a:t>
            </a:r>
            <a:r>
              <a:rPr sz="2800" b="1" i="1" spc="-5" dirty="0">
                <a:latin typeface="Times New Roman"/>
                <a:cs typeface="Times New Roman"/>
              </a:rPr>
              <a:t>agation</a:t>
            </a:r>
            <a:r>
              <a:rPr sz="2800" b="1" i="1" dirty="0">
                <a:latin typeface="Times New Roman"/>
                <a:cs typeface="Times New Roman"/>
              </a:rPr>
              <a:t>	an</a:t>
            </a:r>
            <a:r>
              <a:rPr sz="2800" b="1" i="1" spc="-5" dirty="0">
                <a:latin typeface="Times New Roman"/>
                <a:cs typeface="Times New Roman"/>
              </a:rPr>
              <a:t>d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tr</a:t>
            </a:r>
            <a:r>
              <a:rPr sz="2800" b="1" i="1" spc="5" dirty="0">
                <a:latin typeface="Times New Roman"/>
                <a:cs typeface="Times New Roman"/>
              </a:rPr>
              <a:t>a</a:t>
            </a:r>
            <a:r>
              <a:rPr sz="2800" b="1" i="1" spc="-5" dirty="0">
                <a:latin typeface="Times New Roman"/>
                <a:cs typeface="Times New Roman"/>
              </a:rPr>
              <a:t>n</a:t>
            </a:r>
            <a:r>
              <a:rPr sz="2800" b="1" i="1" dirty="0">
                <a:latin typeface="Times New Roman"/>
                <a:cs typeface="Times New Roman"/>
              </a:rPr>
              <a:t>s</a:t>
            </a:r>
            <a:r>
              <a:rPr sz="2800" b="1" i="1" spc="-5" dirty="0">
                <a:latin typeface="Times New Roman"/>
                <a:cs typeface="Times New Roman"/>
              </a:rPr>
              <a:t>m</a:t>
            </a:r>
            <a:r>
              <a:rPr sz="2800" b="1" i="1" spc="-20" dirty="0">
                <a:latin typeface="Times New Roman"/>
                <a:cs typeface="Times New Roman"/>
              </a:rPr>
              <a:t>i</a:t>
            </a:r>
            <a:r>
              <a:rPr sz="2800" b="1" i="1" spc="-5" dirty="0">
                <a:latin typeface="Times New Roman"/>
                <a:cs typeface="Times New Roman"/>
              </a:rPr>
              <a:t>s</a:t>
            </a:r>
            <a:r>
              <a:rPr sz="2800" b="1" i="1" dirty="0">
                <a:latin typeface="Times New Roman"/>
                <a:cs typeface="Times New Roman"/>
              </a:rPr>
              <a:t>s</a:t>
            </a:r>
            <a:r>
              <a:rPr sz="2800" b="1" i="1" spc="-15" dirty="0">
                <a:latin typeface="Times New Roman"/>
                <a:cs typeface="Times New Roman"/>
              </a:rPr>
              <a:t>i</a:t>
            </a:r>
            <a:r>
              <a:rPr sz="2800" b="1" i="1" spc="-5" dirty="0">
                <a:latin typeface="Times New Roman"/>
                <a:cs typeface="Times New Roman"/>
              </a:rPr>
              <a:t>on  times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as </a:t>
            </a:r>
            <a:r>
              <a:rPr sz="2800" b="1" i="1" spc="-5" dirty="0">
                <a:latin typeface="Times New Roman"/>
                <a:cs typeface="Times New Roman"/>
              </a:rPr>
              <a:t>shown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on</a:t>
            </a:r>
            <a:r>
              <a:rPr sz="2800" b="1" i="1" spc="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next</a:t>
            </a:r>
            <a:r>
              <a:rPr sz="2800" b="1" i="1" dirty="0">
                <a:latin typeface="Times New Roman"/>
                <a:cs typeface="Times New Roman"/>
              </a:rPr>
              <a:t> slide.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2044" y="201930"/>
            <a:ext cx="15182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Ex</a:t>
            </a:r>
            <a:r>
              <a:rPr sz="3200" b="1" i="1" spc="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mple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3831716"/>
            <a:ext cx="837692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Note </a:t>
            </a:r>
            <a:r>
              <a:rPr sz="2800" b="1" i="1" dirty="0">
                <a:latin typeface="Times New Roman"/>
                <a:cs typeface="Times New Roman"/>
              </a:rPr>
              <a:t>that </a:t>
            </a:r>
            <a:r>
              <a:rPr sz="2800" b="1" i="1" spc="-5" dirty="0">
                <a:latin typeface="Times New Roman"/>
                <a:cs typeface="Times New Roman"/>
              </a:rPr>
              <a:t>in this case, because the message is </a:t>
            </a:r>
            <a:r>
              <a:rPr sz="2800" b="1" i="1" spc="-10" dirty="0">
                <a:latin typeface="Times New Roman"/>
                <a:cs typeface="Times New Roman"/>
              </a:rPr>
              <a:t>very </a:t>
            </a:r>
            <a:r>
              <a:rPr sz="2800" b="1" i="1" spc="-5" dirty="0">
                <a:latin typeface="Times New Roman"/>
                <a:cs typeface="Times New Roman"/>
              </a:rPr>
              <a:t>long </a:t>
            </a:r>
            <a:r>
              <a:rPr sz="2800" b="1" i="1" dirty="0">
                <a:latin typeface="Times New Roman"/>
                <a:cs typeface="Times New Roman"/>
              </a:rPr>
              <a:t> and </a:t>
            </a:r>
            <a:r>
              <a:rPr sz="2800" b="1" i="1" spc="-5" dirty="0">
                <a:latin typeface="Times New Roman"/>
                <a:cs typeface="Times New Roman"/>
              </a:rPr>
              <a:t>the bandwidth is </a:t>
            </a:r>
            <a:r>
              <a:rPr sz="2800" b="1" i="1" dirty="0">
                <a:latin typeface="Times New Roman"/>
                <a:cs typeface="Times New Roman"/>
              </a:rPr>
              <a:t>not </a:t>
            </a:r>
            <a:r>
              <a:rPr sz="2800" b="1" i="1" spc="-10" dirty="0">
                <a:latin typeface="Times New Roman"/>
                <a:cs typeface="Times New Roman"/>
              </a:rPr>
              <a:t>very </a:t>
            </a:r>
            <a:r>
              <a:rPr sz="2800" b="1" i="1" dirty="0">
                <a:latin typeface="Times New Roman"/>
                <a:cs typeface="Times New Roman"/>
              </a:rPr>
              <a:t>high, </a:t>
            </a:r>
            <a:r>
              <a:rPr sz="2800" b="1" i="1" spc="-5" dirty="0">
                <a:latin typeface="Times New Roman"/>
                <a:cs typeface="Times New Roman"/>
              </a:rPr>
              <a:t>the dominant factor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 the transmission time, </a:t>
            </a:r>
            <a:r>
              <a:rPr sz="2800" b="1" i="1" dirty="0">
                <a:latin typeface="Times New Roman"/>
                <a:cs typeface="Times New Roman"/>
              </a:rPr>
              <a:t>not </a:t>
            </a:r>
            <a:r>
              <a:rPr sz="2800" b="1" i="1" spc="-5" dirty="0">
                <a:latin typeface="Times New Roman"/>
                <a:cs typeface="Times New Roman"/>
              </a:rPr>
              <a:t>the propagation time. The </a:t>
            </a:r>
            <a:r>
              <a:rPr sz="2800" b="1" i="1" dirty="0">
                <a:latin typeface="Times New Roman"/>
                <a:cs typeface="Times New Roman"/>
              </a:rPr>
              <a:t> propagation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time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can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be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ignored.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2044" y="201930"/>
            <a:ext cx="15182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Ex</a:t>
            </a:r>
            <a:r>
              <a:rPr sz="3200" b="1" i="1" spc="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mple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12824" y="1648460"/>
            <a:ext cx="6116955" cy="1689100"/>
            <a:chOff x="1512824" y="1648460"/>
            <a:chExt cx="6116955" cy="16891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70101" y="1704941"/>
              <a:ext cx="5984574" cy="157483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512824" y="1648459"/>
              <a:ext cx="6116955" cy="1689100"/>
            </a:xfrm>
            <a:custGeom>
              <a:avLst/>
              <a:gdLst/>
              <a:ahLst/>
              <a:cxnLst/>
              <a:rect l="l" t="t" r="r" b="b"/>
              <a:pathLst>
                <a:path w="6116955" h="1689100">
                  <a:moveTo>
                    <a:pt x="6070981" y="45720"/>
                  </a:moveTo>
                  <a:lnTo>
                    <a:pt x="45720" y="45720"/>
                  </a:lnTo>
                  <a:lnTo>
                    <a:pt x="45720" y="57150"/>
                  </a:lnTo>
                  <a:lnTo>
                    <a:pt x="45720" y="1631950"/>
                  </a:lnTo>
                  <a:lnTo>
                    <a:pt x="45720" y="1643380"/>
                  </a:lnTo>
                  <a:lnTo>
                    <a:pt x="6070981" y="1643380"/>
                  </a:lnTo>
                  <a:lnTo>
                    <a:pt x="6070981" y="1631950"/>
                  </a:lnTo>
                  <a:lnTo>
                    <a:pt x="57150" y="1631950"/>
                  </a:lnTo>
                  <a:lnTo>
                    <a:pt x="57150" y="57150"/>
                  </a:lnTo>
                  <a:lnTo>
                    <a:pt x="6059551" y="57150"/>
                  </a:lnTo>
                  <a:lnTo>
                    <a:pt x="6059551" y="1631315"/>
                  </a:lnTo>
                  <a:lnTo>
                    <a:pt x="6070981" y="1631315"/>
                  </a:lnTo>
                  <a:lnTo>
                    <a:pt x="6070981" y="57150"/>
                  </a:lnTo>
                  <a:lnTo>
                    <a:pt x="6070981" y="56515"/>
                  </a:lnTo>
                  <a:lnTo>
                    <a:pt x="6070981" y="45720"/>
                  </a:lnTo>
                  <a:close/>
                </a:path>
                <a:path w="6116955" h="1689100">
                  <a:moveTo>
                    <a:pt x="6116701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0" y="1654810"/>
                  </a:lnTo>
                  <a:lnTo>
                    <a:pt x="0" y="1689100"/>
                  </a:lnTo>
                  <a:lnTo>
                    <a:pt x="6116701" y="1689100"/>
                  </a:lnTo>
                  <a:lnTo>
                    <a:pt x="6116701" y="1654810"/>
                  </a:lnTo>
                  <a:lnTo>
                    <a:pt x="34290" y="1654810"/>
                  </a:lnTo>
                  <a:lnTo>
                    <a:pt x="34290" y="34290"/>
                  </a:lnTo>
                  <a:lnTo>
                    <a:pt x="6082411" y="34290"/>
                  </a:lnTo>
                  <a:lnTo>
                    <a:pt x="6082411" y="1654175"/>
                  </a:lnTo>
                  <a:lnTo>
                    <a:pt x="6116701" y="1654187"/>
                  </a:lnTo>
                  <a:lnTo>
                    <a:pt x="6116701" y="34290"/>
                  </a:lnTo>
                  <a:lnTo>
                    <a:pt x="6116701" y="33655"/>
                  </a:lnTo>
                  <a:lnTo>
                    <a:pt x="6116701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350" y="0"/>
            <a:ext cx="9156700" cy="850900"/>
            <a:chOff x="-6350" y="0"/>
            <a:chExt cx="9156700" cy="8509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838200"/>
            </a:xfrm>
            <a:custGeom>
              <a:avLst/>
              <a:gdLst/>
              <a:ahLst/>
              <a:cxnLst/>
              <a:rect l="l" t="t" r="r" b="b"/>
              <a:pathLst>
                <a:path w="9144000" h="838200">
                  <a:moveTo>
                    <a:pt x="914400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9144000" y="8382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838200"/>
            </a:xfrm>
            <a:custGeom>
              <a:avLst/>
              <a:gdLst/>
              <a:ahLst/>
              <a:cxnLst/>
              <a:rect l="l" t="t" r="r" b="b"/>
              <a:pathLst>
                <a:path w="9144000" h="838200">
                  <a:moveTo>
                    <a:pt x="0" y="838200"/>
                  </a:moveTo>
                  <a:lnTo>
                    <a:pt x="9144000" y="8382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056" y="0"/>
              <a:ext cx="3828288" cy="65227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272501" y="162242"/>
            <a:ext cx="443026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465" dirty="0">
                <a:latin typeface="Calibri"/>
                <a:cs typeface="Calibri"/>
              </a:rPr>
              <a:t>PE</a:t>
            </a:r>
            <a:r>
              <a:rPr sz="3200" b="1" cap="small" spc="-160" dirty="0">
                <a:latin typeface="Calibri"/>
                <a:cs typeface="Calibri"/>
              </a:rPr>
              <a:t>r</a:t>
            </a:r>
            <a:r>
              <a:rPr sz="3200" b="1" spc="-125" dirty="0">
                <a:latin typeface="Calibri"/>
                <a:cs typeface="Calibri"/>
              </a:rPr>
              <a:t>I</a:t>
            </a:r>
            <a:r>
              <a:rPr sz="3200" b="1" cap="small" spc="-505" dirty="0">
                <a:latin typeface="Calibri"/>
                <a:cs typeface="Calibri"/>
              </a:rPr>
              <a:t>o</a:t>
            </a:r>
            <a:r>
              <a:rPr sz="3200" b="1" spc="-595" dirty="0">
                <a:latin typeface="Calibri"/>
                <a:cs typeface="Calibri"/>
              </a:rPr>
              <a:t>D</a:t>
            </a:r>
            <a:r>
              <a:rPr sz="3200" b="1" spc="-265" dirty="0">
                <a:latin typeface="Calibri"/>
                <a:cs typeface="Calibri"/>
              </a:rPr>
              <a:t>I</a:t>
            </a:r>
            <a:r>
              <a:rPr sz="3200" b="1" cap="small" spc="-245" dirty="0">
                <a:latin typeface="Calibri"/>
                <a:cs typeface="Calibri"/>
              </a:rPr>
              <a:t>c</a:t>
            </a:r>
            <a:r>
              <a:rPr sz="3200" b="1" spc="-45" dirty="0">
                <a:latin typeface="Calibri"/>
                <a:cs typeface="Calibri"/>
              </a:rPr>
              <a:t> </a:t>
            </a:r>
            <a:r>
              <a:rPr sz="3200" b="1" spc="-605" dirty="0" err="1">
                <a:latin typeface="Calibri"/>
                <a:cs typeface="Calibri"/>
              </a:rPr>
              <a:t>ANA</a:t>
            </a:r>
            <a:r>
              <a:rPr sz="3200" b="1" cap="small" spc="-225" dirty="0" err="1">
                <a:latin typeface="Calibri"/>
                <a:cs typeface="Calibri"/>
              </a:rPr>
              <a:t>lo</a:t>
            </a:r>
            <a:r>
              <a:rPr sz="3200" b="1" spc="-869" dirty="0" err="1">
                <a:latin typeface="Calibri"/>
                <a:cs typeface="Calibri"/>
              </a:rPr>
              <a:t>G</a:t>
            </a:r>
            <a:r>
              <a:rPr sz="3200" b="1" spc="-30" dirty="0">
                <a:latin typeface="Calibri"/>
                <a:cs typeface="Calibri"/>
              </a:rPr>
              <a:t> </a:t>
            </a:r>
            <a:r>
              <a:rPr lang="en-IN" sz="3200" b="1" spc="-30" dirty="0">
                <a:latin typeface="Calibri"/>
                <a:cs typeface="Calibri"/>
              </a:rPr>
              <a:t> </a:t>
            </a:r>
            <a:r>
              <a:rPr sz="3200" b="1" spc="-310" dirty="0" err="1">
                <a:latin typeface="Calibri"/>
                <a:cs typeface="Calibri"/>
              </a:rPr>
              <a:t>S</a:t>
            </a:r>
            <a:r>
              <a:rPr sz="3200" b="1" spc="-190" dirty="0" err="1">
                <a:latin typeface="Calibri"/>
                <a:cs typeface="Calibri"/>
              </a:rPr>
              <a:t>I</a:t>
            </a:r>
            <a:r>
              <a:rPr sz="3200" b="1" spc="-715" dirty="0" err="1">
                <a:latin typeface="Calibri"/>
                <a:cs typeface="Calibri"/>
              </a:rPr>
              <a:t>GNA</a:t>
            </a:r>
            <a:r>
              <a:rPr sz="3200" b="1" cap="small" spc="45" dirty="0" err="1">
                <a:latin typeface="Calibri"/>
                <a:cs typeface="Calibri"/>
              </a:rPr>
              <a:t>l</a:t>
            </a:r>
            <a:r>
              <a:rPr sz="3200" b="1" spc="-365" dirty="0" err="1">
                <a:latin typeface="Calibri"/>
                <a:cs typeface="Calibri"/>
              </a:rPr>
              <a:t>S</a:t>
            </a:r>
            <a:endParaRPr sz="3200" dirty="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1560575"/>
            <a:ext cx="8848725" cy="1010919"/>
            <a:chOff x="0" y="1560575"/>
            <a:chExt cx="8848725" cy="1010919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020" y="1779460"/>
              <a:ext cx="1261872" cy="27816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9596" y="1560575"/>
              <a:ext cx="1484376" cy="58369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17648" y="1560575"/>
              <a:ext cx="1504188" cy="58369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15511" y="1560575"/>
              <a:ext cx="1007363" cy="58369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16552" y="1560575"/>
              <a:ext cx="810768" cy="58369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20996" y="1560575"/>
              <a:ext cx="1837944" cy="58369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52615" y="1560575"/>
              <a:ext cx="792480" cy="58369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38771" y="1560575"/>
              <a:ext cx="1421892" cy="58369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054340" y="1560575"/>
              <a:ext cx="794003" cy="58369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0" y="1987295"/>
              <a:ext cx="1883664" cy="58369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08175" y="1987295"/>
              <a:ext cx="563880" cy="583691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54939" y="1653031"/>
            <a:ext cx="845185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405255" algn="l"/>
                <a:tab pos="2583815" algn="l"/>
                <a:tab pos="3782060" algn="l"/>
                <a:tab pos="4483100" algn="l"/>
                <a:tab pos="4987290" algn="l"/>
                <a:tab pos="6518909" algn="l"/>
                <a:tab pos="7005320" algn="l"/>
                <a:tab pos="8121015" algn="l"/>
              </a:tabLst>
            </a:pPr>
            <a:r>
              <a:rPr sz="2800" b="1" i="1" spc="-5" dirty="0">
                <a:latin typeface="Times New Roman"/>
                <a:cs typeface="Times New Roman"/>
              </a:rPr>
              <a:t>P</a:t>
            </a:r>
            <a:r>
              <a:rPr sz="2800" b="1" i="1" spc="-15" dirty="0">
                <a:latin typeface="Times New Roman"/>
                <a:cs typeface="Times New Roman"/>
              </a:rPr>
              <a:t>e</a:t>
            </a:r>
            <a:r>
              <a:rPr sz="2800" b="1" i="1" spc="-5" dirty="0">
                <a:latin typeface="Times New Roman"/>
                <a:cs typeface="Times New Roman"/>
              </a:rPr>
              <a:t>ri</a:t>
            </a:r>
            <a:r>
              <a:rPr sz="2800" b="1" i="1" spc="5" dirty="0">
                <a:latin typeface="Times New Roman"/>
                <a:cs typeface="Times New Roman"/>
              </a:rPr>
              <a:t>o</a:t>
            </a:r>
            <a:r>
              <a:rPr sz="2800" b="1" i="1" spc="-5" dirty="0">
                <a:latin typeface="Times New Roman"/>
                <a:cs typeface="Times New Roman"/>
              </a:rPr>
              <a:t>d</a:t>
            </a:r>
            <a:r>
              <a:rPr sz="2800" b="1" i="1" dirty="0">
                <a:latin typeface="Times New Roman"/>
                <a:cs typeface="Times New Roman"/>
              </a:rPr>
              <a:t>i</a:t>
            </a:r>
            <a:r>
              <a:rPr sz="2800" b="1" i="1" spc="-5" dirty="0">
                <a:latin typeface="Times New Roman"/>
                <a:cs typeface="Times New Roman"/>
              </a:rPr>
              <a:t>c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a</a:t>
            </a:r>
            <a:r>
              <a:rPr sz="2800" b="1" i="1" dirty="0">
                <a:latin typeface="Times New Roman"/>
                <a:cs typeface="Times New Roman"/>
              </a:rPr>
              <a:t>n</a:t>
            </a:r>
            <a:r>
              <a:rPr sz="2800" b="1" i="1" spc="-5" dirty="0">
                <a:latin typeface="Times New Roman"/>
                <a:cs typeface="Times New Roman"/>
              </a:rPr>
              <a:t>a</a:t>
            </a:r>
            <a:r>
              <a:rPr sz="2800" b="1" i="1" dirty="0">
                <a:latin typeface="Times New Roman"/>
                <a:cs typeface="Times New Roman"/>
              </a:rPr>
              <a:t>l</a:t>
            </a:r>
            <a:r>
              <a:rPr sz="2800" b="1" i="1" spc="-5" dirty="0">
                <a:latin typeface="Times New Roman"/>
                <a:cs typeface="Times New Roman"/>
              </a:rPr>
              <a:t>og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sign</a:t>
            </a:r>
            <a:r>
              <a:rPr sz="2800" b="1" i="1" dirty="0">
                <a:latin typeface="Times New Roman"/>
                <a:cs typeface="Times New Roman"/>
              </a:rPr>
              <a:t>a</a:t>
            </a:r>
            <a:r>
              <a:rPr sz="2800" b="1" i="1" spc="-5" dirty="0">
                <a:latin typeface="Times New Roman"/>
                <a:cs typeface="Times New Roman"/>
              </a:rPr>
              <a:t>ls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can</a:t>
            </a:r>
            <a:r>
              <a:rPr sz="2800" b="1" i="1" dirty="0">
                <a:latin typeface="Times New Roman"/>
                <a:cs typeface="Times New Roman"/>
              </a:rPr>
              <a:t>	b</a:t>
            </a:r>
            <a:r>
              <a:rPr sz="2800" b="1" i="1" spc="-5" dirty="0">
                <a:latin typeface="Times New Roman"/>
                <a:cs typeface="Times New Roman"/>
              </a:rPr>
              <a:t>e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clas</a:t>
            </a:r>
            <a:r>
              <a:rPr sz="2800" b="1" i="1" dirty="0">
                <a:latin typeface="Times New Roman"/>
                <a:cs typeface="Times New Roman"/>
              </a:rPr>
              <a:t>s</a:t>
            </a:r>
            <a:r>
              <a:rPr sz="2800" b="1" i="1" spc="-15" dirty="0">
                <a:latin typeface="Times New Roman"/>
                <a:cs typeface="Times New Roman"/>
              </a:rPr>
              <a:t>i</a:t>
            </a:r>
            <a:r>
              <a:rPr sz="2800" b="1" i="1" spc="-5" dirty="0">
                <a:latin typeface="Times New Roman"/>
                <a:cs typeface="Times New Roman"/>
              </a:rPr>
              <a:t>fied</a:t>
            </a:r>
            <a:r>
              <a:rPr sz="2800" b="1" i="1" dirty="0">
                <a:latin typeface="Times New Roman"/>
                <a:cs typeface="Times New Roman"/>
              </a:rPr>
              <a:t>	a</a:t>
            </a:r>
            <a:r>
              <a:rPr sz="2800" b="1" i="1" spc="-5" dirty="0">
                <a:latin typeface="Times New Roman"/>
                <a:cs typeface="Times New Roman"/>
              </a:rPr>
              <a:t>s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simple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b="1" i="1" dirty="0">
                <a:latin typeface="Times New Roman"/>
                <a:cs typeface="Times New Roman"/>
              </a:rPr>
              <a:t>or  </a:t>
            </a: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composite</a:t>
            </a:r>
            <a:r>
              <a:rPr sz="2800" b="1" i="1" spc="-5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2987</Words>
  <Application>Microsoft Office PowerPoint</Application>
  <PresentationFormat>On-screen Show (4:3)</PresentationFormat>
  <Paragraphs>290</Paragraphs>
  <Slides>89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6" baseType="lpstr">
      <vt:lpstr>MS Gothic</vt:lpstr>
      <vt:lpstr>Arial</vt:lpstr>
      <vt:lpstr>Calibri</vt:lpstr>
      <vt:lpstr>Tahoma</vt:lpstr>
      <vt:lpstr>Times New Roman</vt:lpstr>
      <vt:lpstr>Wingdings</vt:lpstr>
      <vt:lpstr>Office Theme</vt:lpstr>
      <vt:lpstr>DATA AND SIGNALS</vt:lpstr>
      <vt:lpstr>To be transmitted, data must be  transformed to electromagnetic signals.</vt:lpstr>
      <vt:lpstr>ANALOG AND DIGITAL</vt:lpstr>
      <vt:lpstr>Data can be analog or digital. Analog data are continuous and take  continuous values.</vt:lpstr>
      <vt:lpstr>Signals can be analog or digital. Analog signals can have an infinite  number of values in a range; digital  signals can have only a limited  number of values.</vt:lpstr>
      <vt:lpstr>Comparison of analog and digital signals</vt:lpstr>
      <vt:lpstr>Periodic and Non Periodic</vt:lpstr>
      <vt:lpstr>Note</vt:lpstr>
      <vt:lpstr>PowerPoint Presentation</vt:lpstr>
      <vt:lpstr>Figure A sine wave</vt:lpstr>
      <vt:lpstr>PowerPoint Presentation</vt:lpstr>
      <vt:lpstr>Peak Amplitude</vt:lpstr>
      <vt:lpstr>PowerPoint Presentation</vt:lpstr>
      <vt:lpstr>Example</vt:lpstr>
      <vt:lpstr>Period and Frequency</vt:lpstr>
      <vt:lpstr>Note</vt:lpstr>
      <vt:lpstr>Note</vt:lpstr>
      <vt:lpstr>Note</vt:lpstr>
      <vt:lpstr>Table Units of period and frequency</vt:lpstr>
      <vt:lpstr>Figure</vt:lpstr>
      <vt:lpstr>PowerPoint Presentation</vt:lpstr>
      <vt:lpstr>PowerPoint Presentation</vt:lpstr>
      <vt:lpstr>Example</vt:lpstr>
      <vt:lpstr>Note</vt:lpstr>
      <vt:lpstr>Figure</vt:lpstr>
      <vt:lpstr>PowerPoint Presentation</vt:lpstr>
      <vt:lpstr>Figure</vt:lpstr>
      <vt:lpstr>Wavelength</vt:lpstr>
      <vt:lpstr>Figure</vt:lpstr>
      <vt:lpstr>Note</vt:lpstr>
      <vt:lpstr>Example</vt:lpstr>
      <vt:lpstr>Figure</vt:lpstr>
      <vt:lpstr>PowerPoint Presentation</vt:lpstr>
      <vt:lpstr>Note</vt:lpstr>
      <vt:lpstr>If the composite signal is periodic, the  decomposition gives a series of signals  with discrete frequencies; if the composite signal is nonperiodic,  the decomposition gives a combination  of sine waves with continuous  frequencies.</vt:lpstr>
      <vt:lpstr>Example</vt:lpstr>
      <vt:lpstr>Figure A composite periodic signal</vt:lpstr>
      <vt:lpstr>Figure</vt:lpstr>
      <vt:lpstr>Example</vt:lpstr>
      <vt:lpstr>Figure The time and frequency domains of a nonperiodic signal</vt:lpstr>
      <vt:lpstr>PowerPoint Presentation</vt:lpstr>
      <vt:lpstr>Figure</vt:lpstr>
      <vt:lpstr>Example</vt:lpstr>
      <vt:lpstr>Figure The bandwidth for Example 3.10</vt:lpstr>
      <vt:lpstr>Example</vt:lpstr>
      <vt:lpstr>Figure The bandwidth for Example 3.11</vt:lpstr>
      <vt:lpstr>Example</vt:lpstr>
      <vt:lpstr>Figure</vt:lpstr>
      <vt:lpstr>3-3 DIGItAl SIGNAlS</vt:lpstr>
      <vt:lpstr>Figure</vt:lpstr>
      <vt:lpstr>Example</vt:lpstr>
      <vt:lpstr>Example</vt:lpstr>
      <vt:lpstr>Bit Rate</vt:lpstr>
      <vt:lpstr>Example</vt:lpstr>
      <vt:lpstr>Bit Length</vt:lpstr>
      <vt:lpstr>Figure</vt:lpstr>
      <vt:lpstr>Note</vt:lpstr>
      <vt:lpstr>Figure</vt:lpstr>
      <vt:lpstr>Figure Baseband transmission using a dedicated medium</vt:lpstr>
      <vt:lpstr>Note</vt:lpstr>
      <vt:lpstr>Note</vt:lpstr>
      <vt:lpstr>Broadband Transmission: Bandwidth of a bandpass channel</vt:lpstr>
      <vt:lpstr>Note</vt:lpstr>
      <vt:lpstr>Figure</vt:lpstr>
      <vt:lpstr>Example</vt:lpstr>
      <vt:lpstr>DAtA rAtE lIMItS</vt:lpstr>
      <vt:lpstr>Note</vt:lpstr>
      <vt:lpstr>PowerPoint Presentation</vt:lpstr>
      <vt:lpstr>PowerPoint Presentation</vt:lpstr>
      <vt:lpstr>PowerPoint Presentation</vt:lpstr>
      <vt:lpstr>Example</vt:lpstr>
      <vt:lpstr>Noisy Channel : Shannon Capacity</vt:lpstr>
      <vt:lpstr>Example</vt:lpstr>
      <vt:lpstr>Example</vt:lpstr>
      <vt:lpstr>Example</vt:lpstr>
      <vt:lpstr>Example</vt:lpstr>
      <vt:lpstr>Example</vt:lpstr>
      <vt:lpstr>Example</vt:lpstr>
      <vt:lpstr>Note</vt:lpstr>
      <vt:lpstr>3-6 PErForMANcE</vt:lpstr>
      <vt:lpstr>Note</vt:lpstr>
      <vt:lpstr>PowerPoint Presentation</vt:lpstr>
      <vt:lpstr>Example</vt:lpstr>
      <vt:lpstr>Latency (Delay)</vt:lpstr>
      <vt:lpstr>Example</vt:lpstr>
      <vt:lpstr>Example</vt:lpstr>
      <vt:lpstr>Example</vt:lpstr>
      <vt:lpstr>Example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SHREY GARG</cp:lastModifiedBy>
  <cp:revision>1</cp:revision>
  <dcterms:created xsi:type="dcterms:W3CDTF">2023-07-29T17:53:34Z</dcterms:created>
  <dcterms:modified xsi:type="dcterms:W3CDTF">2023-07-29T18:02:13Z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2019-02-08T00:00:00Z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2023-07-29T00:00:00Z</vt:filetime>
  </property>
</Properties>
</file>