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350837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313"/>
                </a:lnTo>
                <a:lnTo>
                  <a:pt x="38258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350837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773112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313"/>
                </a:lnTo>
                <a:lnTo>
                  <a:pt x="369887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773112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700151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242887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2038"/>
                </a:moveTo>
                <a:lnTo>
                  <a:pt x="0" y="562038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2038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0288"/>
                </a:lnTo>
                <a:lnTo>
                  <a:pt x="31750" y="530288"/>
                </a:lnTo>
                <a:lnTo>
                  <a:pt x="3175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773176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2044" y="201930"/>
            <a:ext cx="669991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3134" y="622757"/>
            <a:ext cx="663773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269" y="2003882"/>
            <a:ext cx="7617460" cy="287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2.png"/><Relationship Id="rId4" Type="http://schemas.openxmlformats.org/officeDocument/2006/relationships/image" Target="../media/image47.png"/><Relationship Id="rId5" Type="http://schemas.openxmlformats.org/officeDocument/2006/relationships/image" Target="../media/image4.png"/><Relationship Id="rId6" Type="http://schemas.openxmlformats.org/officeDocument/2006/relationships/image" Target="../media/image4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2.png"/><Relationship Id="rId4" Type="http://schemas.openxmlformats.org/officeDocument/2006/relationships/image" Target="../media/image47.png"/><Relationship Id="rId5" Type="http://schemas.openxmlformats.org/officeDocument/2006/relationships/image" Target="../media/image4.png"/><Relationship Id="rId6" Type="http://schemas.openxmlformats.org/officeDocument/2006/relationships/image" Target="../media/image48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2.png"/><Relationship Id="rId4" Type="http://schemas.openxmlformats.org/officeDocument/2006/relationships/image" Target="../media/image47.png"/><Relationship Id="rId5" Type="http://schemas.openxmlformats.org/officeDocument/2006/relationships/image" Target="../media/image4.png"/><Relationship Id="rId6" Type="http://schemas.openxmlformats.org/officeDocument/2006/relationships/image" Target="../media/image4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6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8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0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1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053" y="2903347"/>
            <a:ext cx="66376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0"/>
              <a:t>Transmission</a:t>
            </a:r>
            <a:r>
              <a:rPr dirty="0" sz="6000" spc="-75"/>
              <a:t> </a:t>
            </a:r>
            <a:r>
              <a:rPr dirty="0" sz="6000"/>
              <a:t>Media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804" y="518287"/>
            <a:ext cx="54317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Shielded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Twisted-Pair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Cable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12" y="3200273"/>
            <a:ext cx="6105650" cy="19320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0413" y="1406778"/>
            <a:ext cx="86658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290955" algn="l"/>
                <a:tab pos="2364740" algn="l"/>
                <a:tab pos="3725545" algn="l"/>
                <a:tab pos="4339590" algn="l"/>
                <a:tab pos="6055995" algn="l"/>
                <a:tab pos="6501130" algn="l"/>
              </a:tabLst>
            </a:pPr>
            <a:r>
              <a:rPr dirty="0" sz="2400">
                <a:latin typeface="Arial MT"/>
                <a:cs typeface="Arial MT"/>
              </a:rPr>
              <a:t>Met</a:t>
            </a:r>
            <a:r>
              <a:rPr dirty="0" sz="2400" spc="-5">
                <a:latin typeface="Arial MT"/>
                <a:cs typeface="Arial MT"/>
              </a:rPr>
              <a:t>al</a:t>
            </a:r>
            <a:r>
              <a:rPr dirty="0" sz="2400" spc="-5">
                <a:latin typeface="Arial MT"/>
                <a:cs typeface="Arial MT"/>
              </a:rPr>
              <a:t>	ca</a:t>
            </a:r>
            <a:r>
              <a:rPr dirty="0" sz="2400" spc="5">
                <a:latin typeface="Arial MT"/>
                <a:cs typeface="Arial MT"/>
              </a:rPr>
              <a:t>s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pre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5">
                <a:latin typeface="Arial MT"/>
                <a:cs typeface="Arial MT"/>
              </a:rPr>
              <a:t>ents</a:t>
            </a:r>
            <a:r>
              <a:rPr dirty="0" sz="2400">
                <a:latin typeface="Arial MT"/>
                <a:cs typeface="Arial MT"/>
              </a:rPr>
              <a:t>	the	</a:t>
            </a:r>
            <a:r>
              <a:rPr dirty="0" sz="2400" spc="-5">
                <a:latin typeface="Arial MT"/>
                <a:cs typeface="Arial MT"/>
              </a:rPr>
              <a:t>penetration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	</a:t>
            </a:r>
            <a:r>
              <a:rPr dirty="0" sz="2400" spc="-5">
                <a:latin typeface="Arial MT"/>
                <a:cs typeface="Arial MT"/>
              </a:rPr>
              <a:t>el</a:t>
            </a:r>
            <a:r>
              <a:rPr dirty="0" sz="2400" spc="-15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ct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 spc="-5">
                <a:latin typeface="Arial MT"/>
                <a:cs typeface="Arial MT"/>
              </a:rPr>
              <a:t>om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gn</a:t>
            </a:r>
            <a:r>
              <a:rPr dirty="0" sz="2400" spc="-15">
                <a:latin typeface="Arial MT"/>
                <a:cs typeface="Arial MT"/>
              </a:rPr>
              <a:t>e</a:t>
            </a:r>
            <a:r>
              <a:rPr dirty="0" sz="2400">
                <a:latin typeface="Arial MT"/>
                <a:cs typeface="Arial MT"/>
              </a:rPr>
              <a:t>tic  </a:t>
            </a:r>
            <a:r>
              <a:rPr dirty="0" sz="2400" spc="-5">
                <a:latin typeface="Arial MT"/>
                <a:cs typeface="Arial MT"/>
              </a:rPr>
              <a:t>noise.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Arial MT"/>
                <a:cs typeface="Arial MT"/>
              </a:rPr>
              <a:t>Eliminate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phenomenon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called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CROSSTALK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7151"/>
            <a:ext cx="1654175" cy="376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solidFill>
                  <a:srgbClr val="000000"/>
                </a:solidFill>
              </a:rPr>
              <a:t>Advantages</a:t>
            </a:r>
            <a:r>
              <a:rPr dirty="0" sz="2300" spc="-114">
                <a:solidFill>
                  <a:srgbClr val="000000"/>
                </a:solidFill>
              </a:rPr>
              <a:t> </a:t>
            </a:r>
            <a:r>
              <a:rPr dirty="0" sz="2300">
                <a:solidFill>
                  <a:srgbClr val="000000"/>
                </a:solidFill>
              </a:rPr>
              <a:t>: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726440" y="1168653"/>
            <a:ext cx="7691755" cy="4022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04165" algn="l"/>
              </a:tabLst>
            </a:pPr>
            <a:r>
              <a:rPr dirty="0" sz="2300">
                <a:latin typeface="Times New Roman"/>
                <a:cs typeface="Times New Roman"/>
              </a:rPr>
              <a:t>Cheaper</a:t>
            </a:r>
            <a:endParaRPr sz="2300">
              <a:latin typeface="Times New Roman"/>
              <a:cs typeface="Times New Roman"/>
            </a:endParaRPr>
          </a:p>
          <a:p>
            <a:pPr marL="12700" marR="454025">
              <a:lnSpc>
                <a:spcPct val="100000"/>
              </a:lnSpc>
              <a:buAutoNum type="arabicPeriod"/>
              <a:tabLst>
                <a:tab pos="304165" algn="l"/>
              </a:tabLst>
            </a:pPr>
            <a:r>
              <a:rPr dirty="0" sz="2300">
                <a:latin typeface="Times New Roman"/>
                <a:cs typeface="Times New Roman"/>
              </a:rPr>
              <a:t>Less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susceptible</a:t>
            </a:r>
            <a:r>
              <a:rPr dirty="0" sz="2300" spc="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to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electrical</a:t>
            </a:r>
            <a:r>
              <a:rPr dirty="0" sz="2300" spc="2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interference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caused</a:t>
            </a:r>
            <a:r>
              <a:rPr dirty="0" sz="2300" spc="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by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nearby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equipment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or wires.</a:t>
            </a:r>
            <a:endParaRPr sz="2300">
              <a:latin typeface="Times New Roman"/>
              <a:cs typeface="Times New Roman"/>
            </a:endParaRPr>
          </a:p>
          <a:p>
            <a:pPr marL="303530" indent="-291465">
              <a:lnSpc>
                <a:spcPct val="100000"/>
              </a:lnSpc>
              <a:buAutoNum type="arabicPeriod"/>
              <a:tabLst>
                <a:tab pos="304165" algn="l"/>
              </a:tabLst>
            </a:pPr>
            <a:r>
              <a:rPr dirty="0" sz="2300">
                <a:latin typeface="Times New Roman"/>
                <a:cs typeface="Times New Roman"/>
              </a:rPr>
              <a:t>In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turn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are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less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likely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to cause</a:t>
            </a:r>
            <a:r>
              <a:rPr dirty="0" sz="2300" spc="1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interference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themselves.</a:t>
            </a:r>
            <a:endParaRPr sz="2300">
              <a:latin typeface="Times New Roman"/>
              <a:cs typeface="Times New Roman"/>
            </a:endParaRPr>
          </a:p>
          <a:p>
            <a:pPr marL="12700" marR="149860">
              <a:lnSpc>
                <a:spcPct val="100000"/>
              </a:lnSpc>
              <a:buAutoNum type="arabicPeriod"/>
              <a:tabLst>
                <a:tab pos="304165" algn="l"/>
              </a:tabLst>
            </a:pPr>
            <a:r>
              <a:rPr dirty="0" sz="2300">
                <a:latin typeface="Times New Roman"/>
                <a:cs typeface="Times New Roman"/>
              </a:rPr>
              <a:t>Because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it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is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electrically</a:t>
            </a:r>
            <a:r>
              <a:rPr dirty="0" sz="2300" spc="1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"cleaner",</a:t>
            </a:r>
            <a:r>
              <a:rPr dirty="0" sz="2300" spc="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STP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wire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can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carry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data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at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faster </a:t>
            </a:r>
            <a:r>
              <a:rPr dirty="0" sz="2300" spc="-5">
                <a:latin typeface="Times New Roman"/>
                <a:cs typeface="Times New Roman"/>
              </a:rPr>
              <a:t>speed.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300" b="1">
                <a:latin typeface="Times New Roman"/>
                <a:cs typeface="Times New Roman"/>
              </a:rPr>
              <a:t>Disadvantages</a:t>
            </a:r>
            <a:r>
              <a:rPr dirty="0" sz="2300" spc="-8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300">
                <a:latin typeface="Times New Roman"/>
                <a:cs typeface="Times New Roman"/>
              </a:rPr>
              <a:t>1.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STP</a:t>
            </a:r>
            <a:r>
              <a:rPr dirty="0" sz="2300" spc="-10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wire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is </a:t>
            </a:r>
            <a:r>
              <a:rPr dirty="0" sz="2300" spc="-5">
                <a:latin typeface="Times New Roman"/>
                <a:cs typeface="Times New Roman"/>
              </a:rPr>
              <a:t>that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it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is physically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larger</a:t>
            </a:r>
            <a:r>
              <a:rPr dirty="0" sz="2300">
                <a:latin typeface="Times New Roman"/>
                <a:cs typeface="Times New Roman"/>
              </a:rPr>
              <a:t> and </a:t>
            </a:r>
            <a:r>
              <a:rPr dirty="0" sz="2300" spc="-5">
                <a:latin typeface="Times New Roman"/>
                <a:cs typeface="Times New Roman"/>
              </a:rPr>
              <a:t>more</a:t>
            </a:r>
            <a:r>
              <a:rPr dirty="0" sz="2300">
                <a:latin typeface="Times New Roman"/>
                <a:cs typeface="Times New Roman"/>
              </a:rPr>
              <a:t> expensive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than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twisted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pair</a:t>
            </a:r>
            <a:r>
              <a:rPr dirty="0" sz="2300">
                <a:latin typeface="Times New Roman"/>
                <a:cs typeface="Times New Roman"/>
              </a:rPr>
              <a:t> wire.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321" y="6431381"/>
            <a:ext cx="3092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888888"/>
                </a:solidFill>
                <a:latin typeface="Arial"/>
                <a:cs typeface="Arial"/>
              </a:rPr>
              <a:t>7.</a:t>
            </a:r>
            <a:r>
              <a:rPr dirty="0" sz="1200" spc="-65" b="1">
                <a:solidFill>
                  <a:srgbClr val="888888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362" y="1973326"/>
            <a:ext cx="7783701" cy="3468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0004" y="518287"/>
            <a:ext cx="5927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0279F"/>
                </a:solidFill>
                <a:latin typeface="Arial"/>
                <a:cs typeface="Arial"/>
              </a:rPr>
              <a:t>Unshielded</a:t>
            </a:r>
            <a:r>
              <a:rPr dirty="0" sz="3200" spc="-70">
                <a:solidFill>
                  <a:srgbClr val="00279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00279F"/>
                </a:solidFill>
                <a:latin typeface="Arial"/>
                <a:cs typeface="Arial"/>
              </a:rPr>
              <a:t>Twisted-Pair</a:t>
            </a:r>
            <a:r>
              <a:rPr dirty="0" sz="3200" spc="-50">
                <a:solidFill>
                  <a:srgbClr val="00279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279F"/>
                </a:solidFill>
                <a:latin typeface="Arial"/>
                <a:cs typeface="Arial"/>
              </a:rPr>
              <a:t>Cable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037" y="2417826"/>
            <a:ext cx="7840850" cy="3700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8058" y="60782"/>
            <a:ext cx="26873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Coaxial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Cable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662" y="1055750"/>
            <a:ext cx="7999601" cy="8812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056208"/>
            <a:ext cx="480504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5">
                <a:latin typeface="Arial"/>
                <a:cs typeface="Arial"/>
              </a:rPr>
              <a:t>Two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kinds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of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coaxial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cable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882521"/>
            <a:ext cx="864870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085215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One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kind,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50-ohm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cable,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commonly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when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5">
                <a:latin typeface="Arial MT"/>
                <a:cs typeface="Arial MT"/>
              </a:rPr>
              <a:t> is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intended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-5">
                <a:latin typeface="Arial MT"/>
                <a:cs typeface="Arial MT"/>
              </a:rPr>
              <a:t>digital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transmission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start.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500">
              <a:latin typeface="Arial MT"/>
              <a:cs typeface="Arial MT"/>
            </a:endParaRPr>
          </a:p>
          <a:p>
            <a:pPr marL="355600" marR="27368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other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kind,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75-ohm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cable,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commonly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analog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transmission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cable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television.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2500">
              <a:latin typeface="Arial MT"/>
              <a:cs typeface="Arial MT"/>
            </a:endParaRPr>
          </a:p>
          <a:p>
            <a:pPr lvl="1" marL="812800" marR="5080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dirty="0" sz="2400" spc="-5">
                <a:latin typeface="Arial MT"/>
                <a:cs typeface="Arial MT"/>
              </a:rPr>
              <a:t>Cable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TV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operators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began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provide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Internet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access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over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cable,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which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has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made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75-ohm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cable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important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communication.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224534"/>
            <a:ext cx="827341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Excellent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noise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immunity.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bandwidth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possible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depends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quality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telephone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system,</a:t>
            </a:r>
            <a:r>
              <a:rPr dirty="0" sz="2400">
                <a:latin typeface="Times New Roman"/>
                <a:cs typeface="Times New Roman"/>
              </a:rPr>
              <a:t> cable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television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long-distance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lines,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replaced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fiber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optics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long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distance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routes.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1381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888888"/>
                </a:solidFill>
                <a:latin typeface="Arial"/>
                <a:cs typeface="Arial"/>
              </a:rPr>
              <a:t>7.16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994" y="705358"/>
            <a:ext cx="44189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i="1">
                <a:latin typeface="Times New Roman"/>
                <a:cs typeface="Times New Roman"/>
              </a:rPr>
              <a:t>Categories</a:t>
            </a:r>
            <a:r>
              <a:rPr dirty="0" sz="3000" spc="-25" i="1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of</a:t>
            </a:r>
            <a:r>
              <a:rPr dirty="0" sz="3000" spc="-20" i="1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coaxial cables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174" y="2427303"/>
            <a:ext cx="5728546" cy="18790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594" y="95503"/>
            <a:ext cx="34740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Optical</a:t>
            </a:r>
            <a:r>
              <a:rPr dirty="0" sz="3200" spc="-75"/>
              <a:t> </a:t>
            </a:r>
            <a:r>
              <a:rPr dirty="0" sz="3200"/>
              <a:t>Fiber</a:t>
            </a:r>
            <a:r>
              <a:rPr dirty="0" sz="3200" spc="-80"/>
              <a:t> </a:t>
            </a:r>
            <a:r>
              <a:rPr dirty="0" sz="3200"/>
              <a:t>Cable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21691" y="783081"/>
            <a:ext cx="7729220" cy="4462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Optical </a:t>
            </a:r>
            <a:r>
              <a:rPr dirty="0" sz="2800">
                <a:latin typeface="Times New Roman"/>
                <a:cs typeface="Times New Roman"/>
              </a:rPr>
              <a:t>Fiber </a:t>
            </a:r>
            <a:r>
              <a:rPr dirty="0" sz="2800" spc="-5">
                <a:latin typeface="Times New Roman"/>
                <a:cs typeface="Times New Roman"/>
              </a:rPr>
              <a:t>is a glass or plastic cable that </a:t>
            </a:r>
            <a:r>
              <a:rPr dirty="0" sz="2800" spc="-10">
                <a:latin typeface="Times New Roman"/>
                <a:cs typeface="Times New Roman"/>
              </a:rPr>
              <a:t>accept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transport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signals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form</a:t>
            </a:r>
            <a:r>
              <a:rPr dirty="0" sz="2800" spc="-5">
                <a:latin typeface="Times New Roman"/>
                <a:cs typeface="Times New Roman"/>
              </a:rPr>
              <a:t>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Light.</a:t>
            </a:r>
            <a:endParaRPr sz="280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  <a:spcBef>
                <a:spcPts val="2295"/>
              </a:spcBef>
            </a:pPr>
            <a:r>
              <a:rPr dirty="0" sz="2400" spc="-5">
                <a:latin typeface="Times New Roman"/>
                <a:cs typeface="Times New Roman"/>
              </a:rPr>
              <a:t>Advantages:</a:t>
            </a:r>
            <a:endParaRPr sz="2400">
              <a:latin typeface="Times New Roman"/>
              <a:cs typeface="Times New Roman"/>
            </a:endParaRPr>
          </a:p>
          <a:p>
            <a:pPr marL="860425" indent="-45847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860425" algn="l"/>
                <a:tab pos="861060" algn="l"/>
              </a:tabLst>
            </a:pPr>
            <a:r>
              <a:rPr dirty="0" sz="2400" spc="-5">
                <a:latin typeface="Times New Roman"/>
                <a:cs typeface="Times New Roman"/>
              </a:rPr>
              <a:t>Noise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Resistance</a:t>
            </a:r>
            <a:endParaRPr sz="2400">
              <a:latin typeface="Times New Roman"/>
              <a:cs typeface="Times New Roman"/>
            </a:endParaRPr>
          </a:p>
          <a:p>
            <a:pPr marL="860425" indent="-458470">
              <a:lnSpc>
                <a:spcPct val="100000"/>
              </a:lnSpc>
              <a:buFont typeface="Wingdings"/>
              <a:buChar char=""/>
              <a:tabLst>
                <a:tab pos="860425" algn="l"/>
                <a:tab pos="861060" algn="l"/>
              </a:tabLst>
            </a:pPr>
            <a:r>
              <a:rPr dirty="0" sz="2400" spc="-5">
                <a:latin typeface="Times New Roman"/>
                <a:cs typeface="Times New Roman"/>
              </a:rPr>
              <a:t>Less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Signal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Attenuation</a:t>
            </a:r>
            <a:endParaRPr sz="2400">
              <a:latin typeface="Times New Roman"/>
              <a:cs typeface="Times New Roman"/>
            </a:endParaRPr>
          </a:p>
          <a:p>
            <a:pPr marL="860425" indent="-458470">
              <a:lnSpc>
                <a:spcPct val="100000"/>
              </a:lnSpc>
              <a:buFont typeface="Wingdings"/>
              <a:buChar char=""/>
              <a:tabLst>
                <a:tab pos="860425" algn="l"/>
                <a:tab pos="861060" algn="l"/>
              </a:tabLst>
            </a:pPr>
            <a:r>
              <a:rPr dirty="0" sz="2400">
                <a:latin typeface="Times New Roman"/>
                <a:cs typeface="Times New Roman"/>
              </a:rPr>
              <a:t>Higher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BW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Disadvantages:</a:t>
            </a:r>
            <a:endParaRPr sz="2400">
              <a:latin typeface="Times New Roman"/>
              <a:cs typeface="Times New Roman"/>
            </a:endParaRPr>
          </a:p>
          <a:p>
            <a:pPr marL="860425" indent="-458470">
              <a:lnSpc>
                <a:spcPct val="100000"/>
              </a:lnSpc>
              <a:buFont typeface="Wingdings"/>
              <a:buChar char=""/>
              <a:tabLst>
                <a:tab pos="860425" algn="l"/>
                <a:tab pos="861060" algn="l"/>
              </a:tabLst>
            </a:pPr>
            <a:r>
              <a:rPr dirty="0" sz="2400"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  <a:p>
            <a:pPr marL="860425" indent="-458470">
              <a:lnSpc>
                <a:spcPct val="100000"/>
              </a:lnSpc>
              <a:buFont typeface="Wingdings"/>
              <a:buChar char=""/>
              <a:tabLst>
                <a:tab pos="860425" algn="l"/>
                <a:tab pos="861060" algn="l"/>
              </a:tabLst>
            </a:pPr>
            <a:r>
              <a:rPr dirty="0" sz="2400" spc="-5">
                <a:latin typeface="Times New Roman"/>
                <a:cs typeface="Times New Roman"/>
              </a:rPr>
              <a:t>Installation/Maintenance</a:t>
            </a:r>
            <a:endParaRPr sz="2400">
              <a:latin typeface="Times New Roman"/>
              <a:cs typeface="Times New Roman"/>
            </a:endParaRPr>
          </a:p>
          <a:p>
            <a:pPr marL="860425" indent="-458470">
              <a:lnSpc>
                <a:spcPct val="100000"/>
              </a:lnSpc>
              <a:buFont typeface="Wingdings"/>
              <a:buChar char=""/>
              <a:tabLst>
                <a:tab pos="860425" algn="l"/>
                <a:tab pos="861060" algn="l"/>
              </a:tabLst>
            </a:pPr>
            <a:r>
              <a:rPr dirty="0" sz="2400">
                <a:latin typeface="Times New Roman"/>
                <a:cs typeface="Times New Roman"/>
              </a:rPr>
              <a:t>Fragility(Broken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Wire)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550" y="2362073"/>
            <a:ext cx="8070850" cy="22247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175" y="549605"/>
            <a:ext cx="26606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latin typeface="Times New Roman"/>
                <a:cs typeface="Times New Roman"/>
              </a:rPr>
              <a:t>Optical</a:t>
            </a:r>
            <a:r>
              <a:rPr dirty="0" sz="4000" spc="-65" i="1">
                <a:latin typeface="Times New Roman"/>
                <a:cs typeface="Times New Roman"/>
              </a:rPr>
              <a:t> </a:t>
            </a:r>
            <a:r>
              <a:rPr dirty="0" sz="4000" spc="-5" i="1">
                <a:latin typeface="Times New Roman"/>
                <a:cs typeface="Times New Roman"/>
              </a:rPr>
              <a:t>fiber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360" y="2987675"/>
            <a:ext cx="8303439" cy="1584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162557"/>
            <a:ext cx="7615555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transmission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medium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broadly </a:t>
            </a:r>
            <a:r>
              <a:rPr dirty="0" sz="3200">
                <a:latin typeface="Times New Roman"/>
                <a:cs typeface="Times New Roman"/>
              </a:rPr>
              <a:t> defined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anything</a:t>
            </a:r>
            <a:r>
              <a:rPr dirty="0" sz="3200">
                <a:latin typeface="Times New Roman"/>
                <a:cs typeface="Times New Roman"/>
              </a:rPr>
              <a:t> that</a:t>
            </a:r>
            <a:r>
              <a:rPr dirty="0" sz="3200" spc="5">
                <a:latin typeface="Times New Roman"/>
                <a:cs typeface="Times New Roman"/>
              </a:rPr>
              <a:t> can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carry </a:t>
            </a:r>
            <a:r>
              <a:rPr dirty="0" sz="3200">
                <a:latin typeface="Times New Roman"/>
                <a:cs typeface="Times New Roman"/>
              </a:rPr>
              <a:t> information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from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source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 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destination.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algn="just" marL="355600" marR="276225" indent="-343535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dirty="0" sz="3200">
                <a:latin typeface="Times New Roman"/>
                <a:cs typeface="Times New Roman"/>
              </a:rPr>
              <a:t>For example, the transmission medium for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two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people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having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 dinner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conversation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 </a:t>
            </a:r>
            <a:r>
              <a:rPr dirty="0" sz="3200" spc="-7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45">
                <a:latin typeface="Times New Roman"/>
                <a:cs typeface="Times New Roman"/>
              </a:rPr>
              <a:t>air.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1384300"/>
            <a:chOff x="-6350" y="0"/>
            <a:chExt cx="9156700" cy="1384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23088"/>
              <a:ext cx="5458968" cy="6598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49396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 b="0">
                <a:solidFill>
                  <a:srgbClr val="000000"/>
                </a:solidFill>
                <a:latin typeface="SimSun-ExtB"/>
                <a:cs typeface="SimSun-ExtB"/>
              </a:rPr>
              <a:t>UNGUIDED</a:t>
            </a:r>
            <a:r>
              <a:rPr dirty="0" sz="3200" spc="-60" b="0">
                <a:solidFill>
                  <a:srgbClr val="000000"/>
                </a:solidFill>
                <a:latin typeface="SimSun-ExtB"/>
                <a:cs typeface="SimSun-ExtB"/>
              </a:rPr>
              <a:t> </a:t>
            </a:r>
            <a:r>
              <a:rPr dirty="0" sz="3200" spc="10" b="0">
                <a:solidFill>
                  <a:srgbClr val="000000"/>
                </a:solidFill>
                <a:latin typeface="SimSun-ExtB"/>
                <a:cs typeface="SimSun-ExtB"/>
              </a:rPr>
              <a:t>MEDIA:</a:t>
            </a:r>
            <a:r>
              <a:rPr dirty="0" sz="3200" spc="-35" b="0">
                <a:solidFill>
                  <a:srgbClr val="000000"/>
                </a:solidFill>
                <a:latin typeface="SimSun-ExtB"/>
                <a:cs typeface="SimSun-ExtB"/>
              </a:rPr>
              <a:t> </a:t>
            </a:r>
            <a:r>
              <a:rPr dirty="0" sz="3200" spc="15" b="0">
                <a:solidFill>
                  <a:srgbClr val="000000"/>
                </a:solidFill>
                <a:latin typeface="SimSun-ExtB"/>
                <a:cs typeface="SimSun-ExtB"/>
              </a:rPr>
              <a:t>WIRELESS</a:t>
            </a:r>
            <a:endParaRPr sz="3200">
              <a:latin typeface="SimSun-ExtB"/>
              <a:cs typeface="SimSun-Ext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260" y="1316736"/>
            <a:ext cx="8521065" cy="1864360"/>
            <a:chOff x="175260" y="1316736"/>
            <a:chExt cx="8521065" cy="18643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" y="1316736"/>
              <a:ext cx="1918716" cy="5836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620" y="1316736"/>
              <a:ext cx="1363980" cy="5836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5243" y="1316736"/>
              <a:ext cx="1818132" cy="5836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2019" y="1316736"/>
              <a:ext cx="2804160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3300" y="1316736"/>
              <a:ext cx="1342644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60" y="1743455"/>
              <a:ext cx="1583436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9427" y="1743455"/>
              <a:ext cx="1287780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7939" y="1743455"/>
              <a:ext cx="653795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82467" y="1743455"/>
              <a:ext cx="1679448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22648" y="1743455"/>
              <a:ext cx="1937003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84163" y="1743455"/>
              <a:ext cx="562356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7251" y="1743455"/>
              <a:ext cx="1127759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95743" y="1743455"/>
              <a:ext cx="1066800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3276" y="1743455"/>
              <a:ext cx="772668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260" y="2170175"/>
              <a:ext cx="2766060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70632" y="2170175"/>
              <a:ext cx="711707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11652" y="2170175"/>
              <a:ext cx="1226820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67783" y="2170175"/>
              <a:ext cx="1659636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56731" y="2170175"/>
              <a:ext cx="751332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37375" y="2170175"/>
              <a:ext cx="792479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59167" y="2170175"/>
              <a:ext cx="1636776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5260" y="2596896"/>
              <a:ext cx="2767584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67355" y="2596896"/>
              <a:ext cx="563880" cy="58369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83540" y="1407922"/>
            <a:ext cx="691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50060" algn="l"/>
                <a:tab pos="2933065" algn="l"/>
                <a:tab pos="456946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Unguided	media	transport	electromagnetic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9166" y="1834642"/>
            <a:ext cx="144081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12090">
              <a:lnSpc>
                <a:spcPct val="100000"/>
              </a:lnSpc>
              <a:spcBef>
                <a:spcPts val="95"/>
              </a:spcBef>
              <a:tabLst>
                <a:tab pos="55372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physical  </a:t>
            </a:r>
            <a:r>
              <a:rPr dirty="0" sz="2800" spc="-5" b="1" i="1">
                <a:latin typeface="Times New Roman"/>
                <a:cs typeface="Times New Roman"/>
              </a:rPr>
              <a:t>is	often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6698" y="1834642"/>
            <a:ext cx="251650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95"/>
              </a:spcBef>
              <a:tabLst>
                <a:tab pos="1501775" algn="l"/>
                <a:tab pos="1852295" algn="l"/>
                <a:tab pos="2082164" algn="l"/>
              </a:tabLst>
            </a:pPr>
            <a:r>
              <a:rPr dirty="0" sz="2800" spc="-25" b="1" i="1">
                <a:latin typeface="Times New Roman"/>
                <a:cs typeface="Times New Roman"/>
              </a:rPr>
              <a:t>c</a:t>
            </a:r>
            <a:r>
              <a:rPr dirty="0" sz="2800" spc="-5" b="1" i="1">
                <a:latin typeface="Times New Roman"/>
                <a:cs typeface="Times New Roman"/>
              </a:rPr>
              <a:t>o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d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spc="-5" b="1" i="1">
                <a:latin typeface="Times New Roman"/>
                <a:cs typeface="Times New Roman"/>
              </a:rPr>
              <a:t>cto</a:t>
            </a:r>
            <a:r>
              <a:rPr dirty="0" sz="2800" spc="-150" b="1" i="1">
                <a:latin typeface="Times New Roman"/>
                <a:cs typeface="Times New Roman"/>
              </a:rPr>
              <a:t>r</a:t>
            </a:r>
            <a:r>
              <a:rPr dirty="0" sz="2800" spc="-5" b="1" i="1">
                <a:latin typeface="Times New Roman"/>
                <a:cs typeface="Times New Roman"/>
              </a:rPr>
              <a:t>.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This  </a:t>
            </a:r>
            <a:r>
              <a:rPr dirty="0" sz="2800" spc="-5" b="1" i="1">
                <a:latin typeface="Times New Roman"/>
                <a:cs typeface="Times New Roman"/>
              </a:rPr>
              <a:t>referred	</a:t>
            </a:r>
            <a:r>
              <a:rPr dirty="0" sz="2800" spc="-10" b="1" i="1">
                <a:latin typeface="Times New Roman"/>
                <a:cs typeface="Times New Roman"/>
              </a:rPr>
              <a:t>to		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68718" y="1407922"/>
            <a:ext cx="118745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294005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wav</a:t>
            </a:r>
            <a:r>
              <a:rPr dirty="0" sz="2800" spc="-15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s  </a:t>
            </a:r>
            <a:r>
              <a:rPr dirty="0" sz="2800" spc="-5" b="1" i="1">
                <a:latin typeface="Times New Roman"/>
                <a:cs typeface="Times New Roman"/>
              </a:rPr>
              <a:t>type</a:t>
            </a:r>
            <a:r>
              <a:rPr dirty="0" sz="2800" b="1" i="1">
                <a:latin typeface="Times New Roman"/>
                <a:cs typeface="Times New Roman"/>
              </a:rPr>
              <a:t> of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w</a:t>
            </a:r>
            <a:r>
              <a:rPr dirty="0" sz="2800" spc="-20" b="1" i="1">
                <a:latin typeface="Times New Roman"/>
                <a:cs typeface="Times New Roman"/>
              </a:rPr>
              <a:t>i</a:t>
            </a:r>
            <a:r>
              <a:rPr dirty="0" sz="2800" spc="-5" b="1" i="1">
                <a:latin typeface="Times New Roman"/>
                <a:cs typeface="Times New Roman"/>
              </a:rPr>
              <a:t>reless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1834642"/>
            <a:ext cx="259588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356995" algn="l"/>
                <a:tab pos="240538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with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ut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u</a:t>
            </a:r>
            <a:r>
              <a:rPr dirty="0" sz="2800" b="1" i="1">
                <a:latin typeface="Times New Roman"/>
                <a:cs typeface="Times New Roman"/>
              </a:rPr>
              <a:t>s</a:t>
            </a:r>
            <a:r>
              <a:rPr dirty="0" sz="2800" spc="-5" b="1" i="1">
                <a:latin typeface="Times New Roman"/>
                <a:cs typeface="Times New Roman"/>
              </a:rPr>
              <a:t>ing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a  </a:t>
            </a:r>
            <a:r>
              <a:rPr dirty="0" sz="2800" spc="-5" b="1" i="1">
                <a:latin typeface="Times New Roman"/>
                <a:cs typeface="Times New Roman"/>
              </a:rPr>
              <a:t>communication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communication.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615" y="705358"/>
            <a:ext cx="85966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i="1">
                <a:latin typeface="Times New Roman"/>
                <a:cs typeface="Times New Roman"/>
              </a:rPr>
              <a:t>Electromagnetic</a:t>
            </a:r>
            <a:r>
              <a:rPr dirty="0" sz="3000" spc="40" i="1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Times New Roman"/>
                <a:cs typeface="Times New Roman"/>
              </a:rPr>
              <a:t>spectrum</a:t>
            </a:r>
            <a:r>
              <a:rPr dirty="0" sz="3000" spc="30" i="1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Times New Roman"/>
                <a:cs typeface="Times New Roman"/>
              </a:rPr>
              <a:t>for wireless</a:t>
            </a:r>
            <a:r>
              <a:rPr dirty="0" sz="3000" spc="25" i="1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Times New Roman"/>
                <a:cs typeface="Times New Roman"/>
              </a:rPr>
              <a:t>communication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163" y="2590800"/>
            <a:ext cx="8384436" cy="207774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404" y="461594"/>
            <a:ext cx="49523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 b="0">
                <a:solidFill>
                  <a:srgbClr val="000000"/>
                </a:solidFill>
                <a:latin typeface="Calibri"/>
                <a:cs typeface="Calibri"/>
              </a:rPr>
              <a:t>Propagation</a:t>
            </a:r>
            <a:r>
              <a:rPr dirty="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547870" cy="17818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Ground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Propagation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Sky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Propagation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Line-of-Sight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Propagation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3702" y="6431381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888888"/>
                </a:solidFill>
                <a:latin typeface="Arial"/>
                <a:cs typeface="Arial"/>
              </a:rPr>
              <a:t>7.22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905" y="397205"/>
            <a:ext cx="1351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latin typeface="Times New Roman"/>
                <a:cs typeface="Times New Roman"/>
              </a:rPr>
              <a:t>Bands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717" y="1247278"/>
            <a:ext cx="7513818" cy="46117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702310"/>
            <a:ext cx="8788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5740" algn="l"/>
                <a:tab pos="8775065" algn="l"/>
              </a:tabLst>
            </a:pPr>
            <a:r>
              <a:rPr dirty="0" u="heavy" sz="4000" spc="-5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5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4000" spc="-20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Wireless</a:t>
            </a:r>
            <a:r>
              <a:rPr dirty="0" u="heavy" sz="4000" spc="-30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transmission</a:t>
            </a:r>
            <a:r>
              <a:rPr dirty="0" u="heavy" sz="4000" spc="-20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5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waves	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437" y="2043048"/>
            <a:ext cx="823912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043" y="4381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495300" y="2771775"/>
            <a:ext cx="8115934" cy="2554605"/>
            <a:chOff x="495300" y="2771775"/>
            <a:chExt cx="8115934" cy="2554605"/>
          </a:xfrm>
        </p:grpSpPr>
        <p:sp>
          <p:nvSpPr>
            <p:cNvPr id="13" name="object 13"/>
            <p:cNvSpPr/>
            <p:nvPr/>
          </p:nvSpPr>
          <p:spPr>
            <a:xfrm>
              <a:off x="8592375" y="43815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36512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300" y="2771775"/>
              <a:ext cx="8077200" cy="2554605"/>
            </a:xfrm>
            <a:custGeom>
              <a:avLst/>
              <a:gdLst/>
              <a:ahLst/>
              <a:cxnLst/>
              <a:rect l="l" t="t" r="r" b="b"/>
              <a:pathLst>
                <a:path w="8077200" h="2554604">
                  <a:moveTo>
                    <a:pt x="8077200" y="0"/>
                  </a:moveTo>
                  <a:lnTo>
                    <a:pt x="0" y="0"/>
                  </a:lnTo>
                  <a:lnTo>
                    <a:pt x="0" y="2554351"/>
                  </a:lnTo>
                  <a:lnTo>
                    <a:pt x="8077200" y="2554351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74040" y="2793238"/>
            <a:ext cx="692404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"/>
                <a:cs typeface="Arial"/>
              </a:rPr>
              <a:t>Radio </a:t>
            </a:r>
            <a:r>
              <a:rPr dirty="0" sz="3200" spc="-5" b="1">
                <a:latin typeface="Arial"/>
                <a:cs typeface="Arial"/>
              </a:rPr>
              <a:t>waves </a:t>
            </a:r>
            <a:r>
              <a:rPr dirty="0" sz="3200" b="1">
                <a:latin typeface="Arial"/>
                <a:cs typeface="Arial"/>
              </a:rPr>
              <a:t>are </a:t>
            </a:r>
            <a:r>
              <a:rPr dirty="0" sz="3200" spc="-5" b="1">
                <a:latin typeface="Arial"/>
                <a:cs typeface="Arial"/>
              </a:rPr>
              <a:t>used </a:t>
            </a:r>
            <a:r>
              <a:rPr dirty="0" sz="3200" b="1">
                <a:latin typeface="Arial"/>
                <a:cs typeface="Arial"/>
              </a:rPr>
              <a:t>for </a:t>
            </a:r>
            <a:r>
              <a:rPr dirty="0" sz="3200" spc="-5" b="1">
                <a:latin typeface="Arial"/>
                <a:cs typeface="Arial"/>
              </a:rPr>
              <a:t>multicast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communications,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such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radio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 </a:t>
            </a:r>
            <a:r>
              <a:rPr dirty="0" sz="3200" spc="-88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television.</a:t>
            </a:r>
            <a:endParaRPr sz="3200">
              <a:latin typeface="Arial"/>
              <a:cs typeface="Arial"/>
            </a:endParaRPr>
          </a:p>
          <a:p>
            <a:pPr algn="just" marL="12700" marR="344805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They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can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penetrate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through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walls. </a:t>
            </a:r>
            <a:r>
              <a:rPr dirty="0" sz="3200" spc="-88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Use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Omni</a:t>
            </a:r>
            <a:r>
              <a:rPr dirty="0" sz="3200" spc="-5" b="1">
                <a:latin typeface="Arial"/>
                <a:cs typeface="Arial"/>
              </a:rPr>
              <a:t> directional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antennas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024062"/>
            <a:ext cx="1143000" cy="56673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69442" y="2045335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26682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Omnidirectional</a:t>
            </a:r>
            <a:r>
              <a:rPr dirty="0" sz="2000" spc="-1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antenna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951" y="2040001"/>
            <a:ext cx="3205846" cy="36684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395601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495300" y="2487612"/>
            <a:ext cx="8191500" cy="3540125"/>
            <a:chOff x="495300" y="2487612"/>
            <a:chExt cx="8191500" cy="3540125"/>
          </a:xfrm>
        </p:grpSpPr>
        <p:sp>
          <p:nvSpPr>
            <p:cNvPr id="12" name="object 12"/>
            <p:cNvSpPr/>
            <p:nvPr/>
          </p:nvSpPr>
          <p:spPr>
            <a:xfrm>
              <a:off x="8572500" y="5138673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 h="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5300" y="2487612"/>
              <a:ext cx="8077200" cy="3540125"/>
            </a:xfrm>
            <a:custGeom>
              <a:avLst/>
              <a:gdLst/>
              <a:ahLst/>
              <a:cxnLst/>
              <a:rect l="l" t="t" r="r" b="b"/>
              <a:pathLst>
                <a:path w="8077200" h="3540125">
                  <a:moveTo>
                    <a:pt x="8077200" y="0"/>
                  </a:moveTo>
                  <a:lnTo>
                    <a:pt x="0" y="0"/>
                  </a:lnTo>
                  <a:lnTo>
                    <a:pt x="0" y="3540125"/>
                  </a:lnTo>
                  <a:lnTo>
                    <a:pt x="8077200" y="3540125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7525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74040" y="1773681"/>
            <a:ext cx="7778750" cy="4175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  <a:p>
            <a:pPr algn="just" marL="12700" marR="1489710">
              <a:lnSpc>
                <a:spcPct val="100000"/>
              </a:lnSpc>
              <a:spcBef>
                <a:spcPts val="2435"/>
              </a:spcBef>
            </a:pPr>
            <a:r>
              <a:rPr dirty="0" sz="3200" spc="-5" b="1">
                <a:latin typeface="Arial"/>
                <a:cs typeface="Arial"/>
              </a:rPr>
              <a:t>Microwaves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used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unicast </a:t>
            </a:r>
            <a:r>
              <a:rPr dirty="0" sz="3200" spc="-88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communication </a:t>
            </a:r>
            <a:r>
              <a:rPr dirty="0" sz="3200" b="1">
                <a:latin typeface="Arial"/>
                <a:cs typeface="Arial"/>
              </a:rPr>
              <a:t>such as </a:t>
            </a:r>
            <a:r>
              <a:rPr dirty="0" sz="3200" spc="-5" b="1">
                <a:latin typeface="Arial"/>
                <a:cs typeface="Arial"/>
              </a:rPr>
              <a:t>cellular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telephones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and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wireless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LANs.</a:t>
            </a:r>
            <a:endParaRPr sz="3200">
              <a:latin typeface="Arial"/>
              <a:cs typeface="Arial"/>
            </a:endParaRPr>
          </a:p>
          <a:p>
            <a:pPr algn="just" marL="12700" marR="153543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latin typeface="Arial"/>
                <a:cs typeface="Arial"/>
              </a:rPr>
              <a:t>Higher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frequency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ranges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cannot </a:t>
            </a:r>
            <a:r>
              <a:rPr dirty="0" sz="3200" spc="-88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penetrate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walls.</a:t>
            </a:r>
            <a:endParaRPr sz="32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Use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directional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antennas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-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point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point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line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sight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communications.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6130"/>
            <a:ext cx="25711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Unidirectional</a:t>
            </a:r>
            <a:r>
              <a:rPr dirty="0" sz="2000" spc="-12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antennas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825" y="2051050"/>
            <a:ext cx="7394575" cy="34613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667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 h="0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/>
              <a:cs typeface="Times New Roman"/>
            </a:endParaRPr>
          </a:p>
          <a:p>
            <a:pPr algn="ctr" marL="340360" marR="333375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Infrared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signals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can </a:t>
            </a:r>
            <a:r>
              <a:rPr dirty="0" sz="3200" b="1">
                <a:latin typeface="Arial"/>
                <a:cs typeface="Arial"/>
              </a:rPr>
              <a:t>be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used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short-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range </a:t>
            </a:r>
            <a:r>
              <a:rPr dirty="0" sz="3200" spc="-5" b="1">
                <a:latin typeface="Arial"/>
                <a:cs typeface="Arial"/>
              </a:rPr>
              <a:t>communication </a:t>
            </a:r>
            <a:r>
              <a:rPr dirty="0" sz="3200" b="1">
                <a:latin typeface="Arial"/>
                <a:cs typeface="Arial"/>
              </a:rPr>
              <a:t>in a </a:t>
            </a:r>
            <a:r>
              <a:rPr dirty="0" sz="3200" spc="-5" b="1">
                <a:latin typeface="Arial"/>
                <a:cs typeface="Arial"/>
              </a:rPr>
              <a:t>closed </a:t>
            </a:r>
            <a:r>
              <a:rPr dirty="0" sz="3200" b="1">
                <a:latin typeface="Arial"/>
                <a:cs typeface="Arial"/>
              </a:rPr>
              <a:t>area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using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line-of-sight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propagation.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024062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045335"/>
            <a:ext cx="715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0000FF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012" y="2053566"/>
            <a:ext cx="6334125" cy="26789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705" y="478358"/>
            <a:ext cx="62458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Transmission</a:t>
            </a:r>
            <a:r>
              <a:rPr dirty="0" spc="-100"/>
              <a:t> </a:t>
            </a:r>
            <a:r>
              <a:rPr dirty="0"/>
              <a:t>Impairment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8074659" cy="334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580515" algn="l"/>
                <a:tab pos="3097530" algn="l"/>
                <a:tab pos="4545330" algn="l"/>
                <a:tab pos="6061710" algn="l"/>
                <a:tab pos="6858000" algn="l"/>
                <a:tab pos="7539355" algn="l"/>
              </a:tabLst>
            </a:pPr>
            <a:r>
              <a:rPr dirty="0" sz="3200">
                <a:latin typeface="Times New Roman"/>
                <a:cs typeface="Times New Roman"/>
              </a:rPr>
              <a:t>Signal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t</a:t>
            </a:r>
            <a:r>
              <a:rPr dirty="0" sz="3200" spc="-10">
                <a:latin typeface="Times New Roman"/>
                <a:cs typeface="Times New Roman"/>
              </a:rPr>
              <a:t>r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5">
                <a:latin typeface="Times New Roman"/>
                <a:cs typeface="Times New Roman"/>
              </a:rPr>
              <a:t>n</a:t>
            </a:r>
            <a:r>
              <a:rPr dirty="0" sz="3200">
                <a:latin typeface="Times New Roman"/>
                <a:cs typeface="Times New Roman"/>
              </a:rPr>
              <a:t>sm</a:t>
            </a:r>
            <a:r>
              <a:rPr dirty="0" sz="3200" spc="-10">
                <a:latin typeface="Times New Roman"/>
                <a:cs typeface="Times New Roman"/>
              </a:rPr>
              <a:t>i</a:t>
            </a:r>
            <a:r>
              <a:rPr dirty="0" sz="3200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hrou</a:t>
            </a:r>
            <a:r>
              <a:rPr dirty="0" sz="3200" spc="-10">
                <a:latin typeface="Times New Roman"/>
                <a:cs typeface="Times New Roman"/>
              </a:rPr>
              <a:t>g</a:t>
            </a:r>
            <a:r>
              <a:rPr dirty="0" sz="3200">
                <a:latin typeface="Times New Roman"/>
                <a:cs typeface="Times New Roman"/>
              </a:rPr>
              <a:t>h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medium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">
                <a:latin typeface="Times New Roman"/>
                <a:cs typeface="Times New Roman"/>
              </a:rPr>
              <a:t>not  </a:t>
            </a:r>
            <a:r>
              <a:rPr dirty="0" sz="3200">
                <a:latin typeface="Times New Roman"/>
                <a:cs typeface="Times New Roman"/>
              </a:rPr>
              <a:t>perfect.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This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imperfection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cause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impairment.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What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 sent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5">
                <a:latin typeface="Times New Roman"/>
                <a:cs typeface="Times New Roman"/>
              </a:rPr>
              <a:t> not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received.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7489" y="549605"/>
            <a:ext cx="46266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latin typeface="Times New Roman"/>
                <a:cs typeface="Times New Roman"/>
              </a:rPr>
              <a:t>Causes</a:t>
            </a:r>
            <a:r>
              <a:rPr dirty="0" sz="4000" spc="-40" i="1">
                <a:latin typeface="Times New Roman"/>
                <a:cs typeface="Times New Roman"/>
              </a:rPr>
              <a:t> </a:t>
            </a:r>
            <a:r>
              <a:rPr dirty="0" sz="4000" spc="-5" i="1">
                <a:latin typeface="Times New Roman"/>
                <a:cs typeface="Times New Roman"/>
              </a:rPr>
              <a:t>of</a:t>
            </a:r>
            <a:r>
              <a:rPr dirty="0" sz="4000" spc="-35" i="1">
                <a:latin typeface="Times New Roman"/>
                <a:cs typeface="Times New Roman"/>
              </a:rPr>
              <a:t> </a:t>
            </a:r>
            <a:r>
              <a:rPr dirty="0" sz="4000" i="1">
                <a:latin typeface="Times New Roman"/>
                <a:cs typeface="Times New Roman"/>
              </a:rPr>
              <a:t>impairment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2286000"/>
            <a:ext cx="7019925" cy="22176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9533" y="622757"/>
            <a:ext cx="28854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Attenuation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687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/>
              <a:t>Means</a:t>
            </a:r>
            <a:r>
              <a:rPr dirty="0" spc="-35"/>
              <a:t> </a:t>
            </a:r>
            <a:r>
              <a:rPr dirty="0"/>
              <a:t>loss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 spc="-10"/>
              <a:t>energy </a:t>
            </a:r>
            <a:r>
              <a:rPr dirty="0"/>
              <a:t>-&gt;</a:t>
            </a:r>
            <a:r>
              <a:rPr dirty="0" spc="-20"/>
              <a:t> </a:t>
            </a:r>
            <a:r>
              <a:rPr dirty="0"/>
              <a:t>weaker</a:t>
            </a:r>
            <a:r>
              <a:rPr dirty="0" spc="-20"/>
              <a:t> </a:t>
            </a:r>
            <a:r>
              <a:rPr dirty="0"/>
              <a:t>signal</a:t>
            </a:r>
          </a:p>
          <a:p>
            <a:pPr marL="1270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/>
          </a:p>
          <a:p>
            <a:pPr marL="35687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  <a:tab pos="1213485" algn="l"/>
                <a:tab pos="1478280" algn="l"/>
                <a:tab pos="2335530" algn="l"/>
                <a:tab pos="3275329" algn="l"/>
                <a:tab pos="4352925" algn="l"/>
                <a:tab pos="4618355" algn="l"/>
                <a:tab pos="5742940" algn="l"/>
                <a:tab pos="6040120" algn="l"/>
                <a:tab pos="6781165" algn="l"/>
              </a:tabLst>
            </a:pPr>
            <a:r>
              <a:rPr dirty="0" spc="-10"/>
              <a:t>W</a:t>
            </a:r>
            <a:r>
              <a:rPr dirty="0"/>
              <a:t>hen	a	signal	trav</a:t>
            </a:r>
            <a:r>
              <a:rPr dirty="0" spc="-10"/>
              <a:t>e</a:t>
            </a:r>
            <a:r>
              <a:rPr dirty="0" spc="-5"/>
              <a:t>ls</a:t>
            </a:r>
            <a:r>
              <a:rPr dirty="0"/>
              <a:t>	t</a:t>
            </a:r>
            <a:r>
              <a:rPr dirty="0" spc="-10"/>
              <a:t>h</a:t>
            </a:r>
            <a:r>
              <a:rPr dirty="0"/>
              <a:t>rough	a	</a:t>
            </a:r>
            <a:r>
              <a:rPr dirty="0" spc="-20"/>
              <a:t>m</a:t>
            </a:r>
            <a:r>
              <a:rPr dirty="0"/>
              <a:t>ed</a:t>
            </a:r>
            <a:r>
              <a:rPr dirty="0" spc="5"/>
              <a:t>i</a:t>
            </a:r>
            <a:r>
              <a:rPr dirty="0"/>
              <a:t>um	</a:t>
            </a:r>
            <a:r>
              <a:rPr dirty="0" spc="-10"/>
              <a:t>i</a:t>
            </a:r>
            <a:r>
              <a:rPr dirty="0"/>
              <a:t>t	los</a:t>
            </a:r>
            <a:r>
              <a:rPr dirty="0" spc="5"/>
              <a:t>e</a:t>
            </a:r>
            <a:r>
              <a:rPr dirty="0" spc="-5"/>
              <a:t>s</a:t>
            </a:r>
            <a:r>
              <a:rPr dirty="0"/>
              <a:t>	ene</a:t>
            </a:r>
            <a:r>
              <a:rPr dirty="0" spc="-40"/>
              <a:t>r</a:t>
            </a:r>
            <a:r>
              <a:rPr dirty="0" spc="-15"/>
              <a:t>g</a:t>
            </a:r>
            <a:r>
              <a:rPr dirty="0"/>
              <a:t>y  </a:t>
            </a:r>
            <a:r>
              <a:rPr dirty="0" spc="-5"/>
              <a:t>overcoming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resistance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medium</a:t>
            </a:r>
          </a:p>
          <a:p>
            <a:pPr marL="1270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/>
          </a:p>
          <a:p>
            <a:pPr marL="35687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pc="-5"/>
              <a:t>Amplifiers</a:t>
            </a:r>
            <a:r>
              <a:rPr dirty="0" spc="260"/>
              <a:t> </a:t>
            </a:r>
            <a:r>
              <a:rPr dirty="0"/>
              <a:t>are</a:t>
            </a:r>
            <a:r>
              <a:rPr dirty="0" spc="254"/>
              <a:t> </a:t>
            </a:r>
            <a:r>
              <a:rPr dirty="0"/>
              <a:t>used</a:t>
            </a:r>
            <a:r>
              <a:rPr dirty="0" spc="245"/>
              <a:t> </a:t>
            </a:r>
            <a:r>
              <a:rPr dirty="0"/>
              <a:t>to</a:t>
            </a:r>
            <a:r>
              <a:rPr dirty="0" spc="240"/>
              <a:t> </a:t>
            </a:r>
            <a:r>
              <a:rPr dirty="0" spc="-5"/>
              <a:t>compensate</a:t>
            </a:r>
            <a:r>
              <a:rPr dirty="0" spc="250"/>
              <a:t> </a:t>
            </a:r>
            <a:r>
              <a:rPr dirty="0"/>
              <a:t>for</a:t>
            </a:r>
            <a:r>
              <a:rPr dirty="0" spc="250"/>
              <a:t> </a:t>
            </a:r>
            <a:r>
              <a:rPr dirty="0"/>
              <a:t>this</a:t>
            </a:r>
            <a:r>
              <a:rPr dirty="0" spc="245"/>
              <a:t> </a:t>
            </a:r>
            <a:r>
              <a:rPr dirty="0" spc="-5"/>
              <a:t>loss</a:t>
            </a:r>
            <a:r>
              <a:rPr dirty="0" spc="260"/>
              <a:t> </a:t>
            </a:r>
            <a:r>
              <a:rPr dirty="0"/>
              <a:t>of</a:t>
            </a:r>
            <a:r>
              <a:rPr dirty="0" spc="245"/>
              <a:t> </a:t>
            </a:r>
            <a:r>
              <a:rPr dirty="0" spc="-10"/>
              <a:t>energy </a:t>
            </a:r>
            <a:r>
              <a:rPr dirty="0" spc="-585"/>
              <a:t> </a:t>
            </a:r>
            <a:r>
              <a:rPr dirty="0"/>
              <a:t>by</a:t>
            </a:r>
            <a:r>
              <a:rPr dirty="0" spc="-20"/>
              <a:t> </a:t>
            </a:r>
            <a:r>
              <a:rPr dirty="0" spc="-5"/>
              <a:t>amplifying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signal.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262" y="622757"/>
            <a:ext cx="68814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Measurement</a:t>
            </a:r>
            <a:r>
              <a:rPr dirty="0" spc="-75"/>
              <a:t> </a:t>
            </a:r>
            <a:r>
              <a:rPr dirty="0"/>
              <a:t>of</a:t>
            </a:r>
            <a:r>
              <a:rPr dirty="0" spc="-260"/>
              <a:t> </a:t>
            </a:r>
            <a:r>
              <a:rPr dirty="0"/>
              <a:t>Attenuation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2000834"/>
            <a:ext cx="7325359" cy="334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0" marR="177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dirty="0" sz="3200" spc="-114">
                <a:latin typeface="Times New Roman"/>
                <a:cs typeface="Times New Roman"/>
              </a:rPr>
              <a:t>To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show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loss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 gain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energy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unit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“decibel”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 used.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algn="ctr" marL="2350135" marR="2025014">
              <a:lnSpc>
                <a:spcPct val="120000"/>
              </a:lnSpc>
            </a:pPr>
            <a:r>
              <a:rPr dirty="0" sz="3200">
                <a:latin typeface="Times New Roman"/>
                <a:cs typeface="Times New Roman"/>
              </a:rPr>
              <a:t>dB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10log</a:t>
            </a:r>
            <a:r>
              <a:rPr dirty="0" baseline="-21164" sz="3150" spc="7">
                <a:latin typeface="Times New Roman"/>
                <a:cs typeface="Times New Roman"/>
              </a:rPr>
              <a:t>10</a:t>
            </a:r>
            <a:r>
              <a:rPr dirty="0" sz="3200" spc="5">
                <a:latin typeface="Times New Roman"/>
                <a:cs typeface="Times New Roman"/>
              </a:rPr>
              <a:t>P</a:t>
            </a:r>
            <a:r>
              <a:rPr dirty="0" baseline="-21164" sz="3150" spc="7">
                <a:latin typeface="Times New Roman"/>
                <a:cs typeface="Times New Roman"/>
              </a:rPr>
              <a:t>2</a:t>
            </a:r>
            <a:r>
              <a:rPr dirty="0" sz="3200" spc="5">
                <a:latin typeface="Times New Roman"/>
                <a:cs typeface="Times New Roman"/>
              </a:rPr>
              <a:t>/P</a:t>
            </a:r>
            <a:r>
              <a:rPr dirty="0" baseline="-21164" sz="3150" spc="7">
                <a:latin typeface="Times New Roman"/>
                <a:cs typeface="Times New Roman"/>
              </a:rPr>
              <a:t>1 </a:t>
            </a:r>
            <a:r>
              <a:rPr dirty="0" baseline="-21164" sz="3150" spc="-7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</a:t>
            </a:r>
            <a:r>
              <a:rPr dirty="0" baseline="-21164" sz="3150">
                <a:latin typeface="Times New Roman"/>
                <a:cs typeface="Times New Roman"/>
              </a:rPr>
              <a:t>1</a:t>
            </a:r>
            <a:r>
              <a:rPr dirty="0" baseline="-21164" sz="3150" spc="787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- input signal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</a:t>
            </a:r>
            <a:r>
              <a:rPr dirty="0" baseline="-21164" sz="3150">
                <a:latin typeface="Times New Roman"/>
                <a:cs typeface="Times New Roman"/>
              </a:rPr>
              <a:t>2</a:t>
            </a:r>
            <a:r>
              <a:rPr dirty="0" baseline="-21164" sz="3150" spc="35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-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output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signal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0303"/>
            <a:ext cx="18865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i="1">
                <a:solidFill>
                  <a:srgbClr val="000000"/>
                </a:solidFill>
                <a:latin typeface="Times New Roman"/>
                <a:cs typeface="Times New Roman"/>
              </a:rPr>
              <a:t>Attenuation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200" y="2093772"/>
            <a:ext cx="7797800" cy="293542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619757"/>
            <a:ext cx="7973695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3200" i="1">
                <a:latin typeface="Times New Roman"/>
                <a:cs typeface="Times New Roman"/>
              </a:rPr>
              <a:t>Suppose a signal travels </a:t>
            </a:r>
            <a:r>
              <a:rPr dirty="0" sz="3200" spc="-15" i="1">
                <a:latin typeface="Times New Roman"/>
                <a:cs typeface="Times New Roman"/>
              </a:rPr>
              <a:t>through </a:t>
            </a:r>
            <a:r>
              <a:rPr dirty="0" sz="3200" i="1">
                <a:latin typeface="Times New Roman"/>
                <a:cs typeface="Times New Roman"/>
              </a:rPr>
              <a:t>a </a:t>
            </a:r>
            <a:r>
              <a:rPr dirty="0" sz="3200" spc="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transmission</a:t>
            </a:r>
            <a:r>
              <a:rPr dirty="0" sz="3200" spc="-4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medium</a:t>
            </a:r>
            <a:r>
              <a:rPr dirty="0" sz="3200" spc="-2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and</a:t>
            </a:r>
            <a:r>
              <a:rPr dirty="0" sz="3200" spc="-2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its power is</a:t>
            </a:r>
            <a:r>
              <a:rPr dirty="0" sz="3200" spc="-15" i="1">
                <a:latin typeface="Times New Roman"/>
                <a:cs typeface="Times New Roman"/>
              </a:rPr>
              <a:t> reduced </a:t>
            </a:r>
            <a:r>
              <a:rPr dirty="0" sz="3200" spc="-78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to one-half. This means that </a:t>
            </a:r>
            <a:r>
              <a:rPr dirty="0" sz="3200" spc="15" i="1">
                <a:latin typeface="Times New Roman"/>
                <a:cs typeface="Times New Roman"/>
              </a:rPr>
              <a:t>P</a:t>
            </a:r>
            <a:r>
              <a:rPr dirty="0" baseline="-14550" sz="3150" spc="22" i="1">
                <a:latin typeface="Times New Roman"/>
                <a:cs typeface="Times New Roman"/>
              </a:rPr>
              <a:t>2</a:t>
            </a:r>
            <a:r>
              <a:rPr dirty="0" baseline="-14550" sz="3150" spc="3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is (1/2)P</a:t>
            </a:r>
            <a:r>
              <a:rPr dirty="0" baseline="-14550" sz="3150" i="1">
                <a:latin typeface="Times New Roman"/>
                <a:cs typeface="Times New Roman"/>
              </a:rPr>
              <a:t>1</a:t>
            </a:r>
            <a:r>
              <a:rPr dirty="0" sz="3200" i="1">
                <a:latin typeface="Times New Roman"/>
                <a:cs typeface="Times New Roman"/>
              </a:rPr>
              <a:t>. In </a:t>
            </a:r>
            <a:r>
              <a:rPr dirty="0" sz="3200" spc="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this case, the attenuation (loss of power) can </a:t>
            </a:r>
            <a:r>
              <a:rPr dirty="0" sz="3200" spc="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be</a:t>
            </a:r>
            <a:r>
              <a:rPr dirty="0" sz="3200" spc="-2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calculated</a:t>
            </a:r>
            <a:r>
              <a:rPr dirty="0" sz="3200" spc="-3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3702" y="6431381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888888"/>
                </a:solidFill>
                <a:latin typeface="Arial"/>
                <a:cs typeface="Arial"/>
              </a:rPr>
              <a:t>7.35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95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0000FF"/>
                </a:solidFill>
                <a:latin typeface="Times New Roman"/>
                <a:cs typeface="Times New Roman"/>
              </a:rPr>
              <a:t>3.26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5324043"/>
            <a:ext cx="837565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57910" algn="l"/>
                <a:tab pos="1492250" algn="l"/>
                <a:tab pos="1807845" algn="l"/>
                <a:tab pos="2359660" algn="l"/>
                <a:tab pos="2972435" algn="l"/>
                <a:tab pos="3642995" algn="l"/>
                <a:tab pos="4018279" algn="l"/>
                <a:tab pos="5676265" algn="l"/>
                <a:tab pos="6089650" algn="l"/>
                <a:tab pos="711708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2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l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ss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3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d</a:t>
            </a:r>
            <a:r>
              <a:rPr dirty="0" sz="2800" spc="-5" b="1" i="1">
                <a:latin typeface="Times New Roman"/>
                <a:cs typeface="Times New Roman"/>
              </a:rPr>
              <a:t>B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(</a:t>
            </a:r>
            <a:r>
              <a:rPr dirty="0" sz="2800" b="1" i="1">
                <a:latin typeface="Times New Roman"/>
                <a:cs typeface="Times New Roman"/>
              </a:rPr>
              <a:t>–</a:t>
            </a:r>
            <a:r>
              <a:rPr dirty="0" sz="2800" spc="-5" b="1" i="1">
                <a:latin typeface="Times New Roman"/>
                <a:cs typeface="Times New Roman"/>
              </a:rPr>
              <a:t>3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dB)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equ</a:t>
            </a:r>
            <a:r>
              <a:rPr dirty="0" sz="2800" b="1" i="1">
                <a:latin typeface="Times New Roman"/>
                <a:cs typeface="Times New Roman"/>
              </a:rPr>
              <a:t>i</a:t>
            </a:r>
            <a:r>
              <a:rPr dirty="0" sz="2800" spc="-5" b="1" i="1">
                <a:latin typeface="Times New Roman"/>
                <a:cs typeface="Times New Roman"/>
              </a:rPr>
              <a:t>valent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15" b="1" i="1">
                <a:latin typeface="Times New Roman"/>
                <a:cs typeface="Times New Roman"/>
              </a:rPr>
              <a:t>t</a:t>
            </a:r>
            <a:r>
              <a:rPr dirty="0" sz="2800" spc="-5" b="1" i="1">
                <a:latin typeface="Times New Roman"/>
                <a:cs typeface="Times New Roman"/>
              </a:rPr>
              <a:t>o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l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sing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on</a:t>
            </a:r>
            <a:r>
              <a:rPr dirty="0" sz="2800" spc="-15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-h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-5" b="1" i="1">
                <a:latin typeface="Times New Roman"/>
                <a:cs typeface="Times New Roman"/>
              </a:rPr>
              <a:t>lf 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spc="-30" b="1" i="1">
                <a:latin typeface="Times New Roman"/>
                <a:cs typeface="Times New Roman"/>
              </a:rPr>
              <a:t>power.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1700" y="3862070"/>
            <a:ext cx="7340600" cy="843280"/>
            <a:chOff x="901700" y="3862070"/>
            <a:chExt cx="7340600" cy="843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850" y="3919537"/>
              <a:ext cx="7226300" cy="7286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1700" y="3862069"/>
              <a:ext cx="7340600" cy="843280"/>
            </a:xfrm>
            <a:custGeom>
              <a:avLst/>
              <a:gdLst/>
              <a:ahLst/>
              <a:cxnLst/>
              <a:rect l="l" t="t" r="r" b="b"/>
              <a:pathLst>
                <a:path w="7340600" h="843279">
                  <a:moveTo>
                    <a:pt x="729488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786130"/>
                  </a:lnTo>
                  <a:lnTo>
                    <a:pt x="45720" y="797560"/>
                  </a:lnTo>
                  <a:lnTo>
                    <a:pt x="7294880" y="797560"/>
                  </a:lnTo>
                  <a:lnTo>
                    <a:pt x="7294880" y="786130"/>
                  </a:lnTo>
                  <a:lnTo>
                    <a:pt x="7294880" y="57404"/>
                  </a:lnTo>
                  <a:lnTo>
                    <a:pt x="7283450" y="57404"/>
                  </a:lnTo>
                  <a:lnTo>
                    <a:pt x="7283450" y="786130"/>
                  </a:lnTo>
                  <a:lnTo>
                    <a:pt x="57150" y="786130"/>
                  </a:lnTo>
                  <a:lnTo>
                    <a:pt x="57150" y="57150"/>
                  </a:lnTo>
                  <a:lnTo>
                    <a:pt x="7294880" y="57150"/>
                  </a:lnTo>
                  <a:lnTo>
                    <a:pt x="7294880" y="45720"/>
                  </a:lnTo>
                  <a:close/>
                </a:path>
                <a:path w="7340600" h="843279">
                  <a:moveTo>
                    <a:pt x="73406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808990"/>
                  </a:lnTo>
                  <a:lnTo>
                    <a:pt x="0" y="843280"/>
                  </a:lnTo>
                  <a:lnTo>
                    <a:pt x="7340600" y="843280"/>
                  </a:lnTo>
                  <a:lnTo>
                    <a:pt x="7340600" y="808990"/>
                  </a:lnTo>
                  <a:lnTo>
                    <a:pt x="7340600" y="34544"/>
                  </a:lnTo>
                  <a:lnTo>
                    <a:pt x="7306310" y="34544"/>
                  </a:lnTo>
                  <a:lnTo>
                    <a:pt x="7306310" y="808990"/>
                  </a:lnTo>
                  <a:lnTo>
                    <a:pt x="34290" y="808990"/>
                  </a:lnTo>
                  <a:lnTo>
                    <a:pt x="34290" y="34290"/>
                  </a:lnTo>
                  <a:lnTo>
                    <a:pt x="7340600" y="34290"/>
                  </a:lnTo>
                  <a:lnTo>
                    <a:pt x="734060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2887"/>
            <a:ext cx="8593455" cy="1052830"/>
            <a:chOff x="76200" y="242887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350837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313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313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350837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773112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313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313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773112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700151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242887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2038"/>
                  </a:moveTo>
                  <a:lnTo>
                    <a:pt x="0" y="562038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2038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0288"/>
                  </a:lnTo>
                  <a:lnTo>
                    <a:pt x="31750" y="530288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773176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1940" y="1468881"/>
            <a:ext cx="842899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 </a:t>
            </a:r>
            <a:r>
              <a:rPr dirty="0" sz="2800" b="1" i="1">
                <a:latin typeface="Times New Roman"/>
                <a:cs typeface="Times New Roman"/>
              </a:rPr>
              <a:t>signal </a:t>
            </a:r>
            <a:r>
              <a:rPr dirty="0" sz="2800" spc="-5" b="1" i="1">
                <a:latin typeface="Times New Roman"/>
                <a:cs typeface="Times New Roman"/>
              </a:rPr>
              <a:t>travels through </a:t>
            </a:r>
            <a:r>
              <a:rPr dirty="0" sz="2800" b="1" i="1">
                <a:latin typeface="Times New Roman"/>
                <a:cs typeface="Times New Roman"/>
              </a:rPr>
              <a:t>an </a:t>
            </a:r>
            <a:r>
              <a:rPr dirty="0" sz="2800" spc="-20" b="1" i="1">
                <a:latin typeface="Times New Roman"/>
                <a:cs typeface="Times New Roman"/>
              </a:rPr>
              <a:t>amplifier, </a:t>
            </a:r>
            <a:r>
              <a:rPr dirty="0" sz="2800" b="1" i="1">
                <a:latin typeface="Times New Roman"/>
                <a:cs typeface="Times New Roman"/>
              </a:rPr>
              <a:t>and </a:t>
            </a:r>
            <a:r>
              <a:rPr dirty="0" sz="2800" spc="-5" b="1" i="1">
                <a:latin typeface="Times New Roman"/>
                <a:cs typeface="Times New Roman"/>
              </a:rPr>
              <a:t>its </a:t>
            </a:r>
            <a:r>
              <a:rPr dirty="0" sz="2800" spc="-10" b="1" i="1">
                <a:latin typeface="Times New Roman"/>
                <a:cs typeface="Times New Roman"/>
              </a:rPr>
              <a:t>power </a:t>
            </a:r>
            <a:r>
              <a:rPr dirty="0" sz="2800" spc="-5" b="1" i="1">
                <a:latin typeface="Times New Roman"/>
                <a:cs typeface="Times New Roman"/>
              </a:rPr>
              <a:t>is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increased </a:t>
            </a:r>
            <a:r>
              <a:rPr dirty="0" sz="2800" b="1" i="1">
                <a:latin typeface="Times New Roman"/>
                <a:cs typeface="Times New Roman"/>
              </a:rPr>
              <a:t>10 </a:t>
            </a:r>
            <a:r>
              <a:rPr dirty="0" sz="2800" spc="-5" b="1" i="1">
                <a:latin typeface="Times New Roman"/>
                <a:cs typeface="Times New Roman"/>
              </a:rPr>
              <a:t>times. This means </a:t>
            </a:r>
            <a:r>
              <a:rPr dirty="0" sz="2800" b="1" i="1">
                <a:latin typeface="Times New Roman"/>
                <a:cs typeface="Times New Roman"/>
              </a:rPr>
              <a:t>that P</a:t>
            </a:r>
            <a:r>
              <a:rPr dirty="0" baseline="-21021" sz="2775" b="1" i="1">
                <a:latin typeface="Times New Roman"/>
                <a:cs typeface="Times New Roman"/>
              </a:rPr>
              <a:t>2</a:t>
            </a:r>
            <a:r>
              <a:rPr dirty="0" baseline="-21021" sz="2775" spc="7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= </a:t>
            </a:r>
            <a:r>
              <a:rPr dirty="0" sz="2800" b="1" i="1">
                <a:latin typeface="Times New Roman"/>
                <a:cs typeface="Times New Roman"/>
              </a:rPr>
              <a:t>10P</a:t>
            </a:r>
            <a:r>
              <a:rPr dirty="0" baseline="-21021" sz="2775" b="1" i="1">
                <a:latin typeface="Times New Roman"/>
                <a:cs typeface="Times New Roman"/>
              </a:rPr>
              <a:t>1 </a:t>
            </a:r>
            <a:r>
              <a:rPr dirty="0" sz="2800" spc="-5" b="1" i="1">
                <a:latin typeface="Times New Roman"/>
                <a:cs typeface="Times New Roman"/>
              </a:rPr>
              <a:t>. In this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case, the amplification </a:t>
            </a:r>
            <a:r>
              <a:rPr dirty="0" sz="2800" b="1" i="1">
                <a:latin typeface="Times New Roman"/>
                <a:cs typeface="Times New Roman"/>
              </a:rPr>
              <a:t>(gain </a:t>
            </a:r>
            <a:r>
              <a:rPr dirty="0" sz="2800" spc="-1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power) can </a:t>
            </a:r>
            <a:r>
              <a:rPr dirty="0" sz="2800" b="1" i="1">
                <a:latin typeface="Times New Roman"/>
                <a:cs typeface="Times New Roman"/>
              </a:rPr>
              <a:t>be </a:t>
            </a:r>
            <a:r>
              <a:rPr dirty="0" sz="2800" spc="-5" b="1" i="1">
                <a:latin typeface="Times New Roman"/>
                <a:cs typeface="Times New Roman"/>
              </a:rPr>
              <a:t>calculated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9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3.27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09875" y="3295650"/>
            <a:ext cx="3524250" cy="933450"/>
            <a:chOff x="2809875" y="3295650"/>
            <a:chExt cx="3524250" cy="9334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7025" y="3352800"/>
              <a:ext cx="3409950" cy="8191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09875" y="3295649"/>
              <a:ext cx="3524250" cy="933450"/>
            </a:xfrm>
            <a:custGeom>
              <a:avLst/>
              <a:gdLst/>
              <a:ahLst/>
              <a:cxnLst/>
              <a:rect l="l" t="t" r="r" b="b"/>
              <a:pathLst>
                <a:path w="3524250" h="933450">
                  <a:moveTo>
                    <a:pt x="3501390" y="22860"/>
                  </a:moveTo>
                  <a:lnTo>
                    <a:pt x="3467100" y="22860"/>
                  </a:lnTo>
                  <a:lnTo>
                    <a:pt x="3467100" y="57150"/>
                  </a:lnTo>
                  <a:lnTo>
                    <a:pt x="3467100" y="876300"/>
                  </a:lnTo>
                  <a:lnTo>
                    <a:pt x="57150" y="876300"/>
                  </a:lnTo>
                  <a:lnTo>
                    <a:pt x="57150" y="57150"/>
                  </a:lnTo>
                  <a:lnTo>
                    <a:pt x="3467100" y="57150"/>
                  </a:lnTo>
                  <a:lnTo>
                    <a:pt x="3467100" y="22860"/>
                  </a:lnTo>
                  <a:lnTo>
                    <a:pt x="22860" y="22860"/>
                  </a:lnTo>
                  <a:lnTo>
                    <a:pt x="22860" y="57150"/>
                  </a:lnTo>
                  <a:lnTo>
                    <a:pt x="22860" y="876300"/>
                  </a:lnTo>
                  <a:lnTo>
                    <a:pt x="22860" y="910590"/>
                  </a:lnTo>
                  <a:lnTo>
                    <a:pt x="3501390" y="910590"/>
                  </a:lnTo>
                  <a:lnTo>
                    <a:pt x="3501390" y="876300"/>
                  </a:lnTo>
                  <a:lnTo>
                    <a:pt x="3501390" y="57150"/>
                  </a:lnTo>
                  <a:lnTo>
                    <a:pt x="3501390" y="22860"/>
                  </a:lnTo>
                  <a:close/>
                </a:path>
                <a:path w="3524250" h="933450">
                  <a:moveTo>
                    <a:pt x="3524250" y="0"/>
                  </a:moveTo>
                  <a:lnTo>
                    <a:pt x="3512820" y="0"/>
                  </a:lnTo>
                  <a:lnTo>
                    <a:pt x="3512820" y="11430"/>
                  </a:lnTo>
                  <a:lnTo>
                    <a:pt x="3512820" y="922020"/>
                  </a:lnTo>
                  <a:lnTo>
                    <a:pt x="11430" y="922020"/>
                  </a:lnTo>
                  <a:lnTo>
                    <a:pt x="11430" y="11430"/>
                  </a:lnTo>
                  <a:lnTo>
                    <a:pt x="3512820" y="11430"/>
                  </a:lnTo>
                  <a:lnTo>
                    <a:pt x="351282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922020"/>
                  </a:lnTo>
                  <a:lnTo>
                    <a:pt x="0" y="933450"/>
                  </a:lnTo>
                  <a:lnTo>
                    <a:pt x="3524250" y="933450"/>
                  </a:lnTo>
                  <a:lnTo>
                    <a:pt x="3524250" y="922020"/>
                  </a:lnTo>
                  <a:lnTo>
                    <a:pt x="3524250" y="11430"/>
                  </a:lnTo>
                  <a:lnTo>
                    <a:pt x="352425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790825" y="4342129"/>
            <a:ext cx="3561079" cy="744220"/>
            <a:chOff x="2790825" y="4342129"/>
            <a:chExt cx="3561079" cy="7442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7975" y="4398938"/>
              <a:ext cx="3437387" cy="63026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90825" y="4342129"/>
              <a:ext cx="3561079" cy="744220"/>
            </a:xfrm>
            <a:custGeom>
              <a:avLst/>
              <a:gdLst/>
              <a:ahLst/>
              <a:cxnLst/>
              <a:rect l="l" t="t" r="r" b="b"/>
              <a:pathLst>
                <a:path w="3561079" h="744220">
                  <a:moveTo>
                    <a:pt x="3537839" y="22860"/>
                  </a:moveTo>
                  <a:lnTo>
                    <a:pt x="3503549" y="22860"/>
                  </a:lnTo>
                  <a:lnTo>
                    <a:pt x="3503549" y="57150"/>
                  </a:lnTo>
                  <a:lnTo>
                    <a:pt x="3503549" y="687070"/>
                  </a:lnTo>
                  <a:lnTo>
                    <a:pt x="57150" y="687070"/>
                  </a:lnTo>
                  <a:lnTo>
                    <a:pt x="57150" y="57150"/>
                  </a:lnTo>
                  <a:lnTo>
                    <a:pt x="3503549" y="57150"/>
                  </a:lnTo>
                  <a:lnTo>
                    <a:pt x="3503549" y="22860"/>
                  </a:lnTo>
                  <a:lnTo>
                    <a:pt x="22860" y="22860"/>
                  </a:lnTo>
                  <a:lnTo>
                    <a:pt x="22860" y="57150"/>
                  </a:lnTo>
                  <a:lnTo>
                    <a:pt x="22860" y="687070"/>
                  </a:lnTo>
                  <a:lnTo>
                    <a:pt x="22860" y="721360"/>
                  </a:lnTo>
                  <a:lnTo>
                    <a:pt x="3537839" y="721360"/>
                  </a:lnTo>
                  <a:lnTo>
                    <a:pt x="3537839" y="687070"/>
                  </a:lnTo>
                  <a:lnTo>
                    <a:pt x="3537839" y="57150"/>
                  </a:lnTo>
                  <a:lnTo>
                    <a:pt x="3537839" y="56769"/>
                  </a:lnTo>
                  <a:lnTo>
                    <a:pt x="3537839" y="22860"/>
                  </a:lnTo>
                  <a:close/>
                </a:path>
                <a:path w="3561079" h="744220">
                  <a:moveTo>
                    <a:pt x="3560699" y="0"/>
                  </a:moveTo>
                  <a:lnTo>
                    <a:pt x="3549269" y="0"/>
                  </a:lnTo>
                  <a:lnTo>
                    <a:pt x="3549269" y="11430"/>
                  </a:lnTo>
                  <a:lnTo>
                    <a:pt x="3549269" y="732790"/>
                  </a:lnTo>
                  <a:lnTo>
                    <a:pt x="11430" y="732790"/>
                  </a:lnTo>
                  <a:lnTo>
                    <a:pt x="11430" y="11430"/>
                  </a:lnTo>
                  <a:lnTo>
                    <a:pt x="3549269" y="11430"/>
                  </a:lnTo>
                  <a:lnTo>
                    <a:pt x="3549269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732790"/>
                  </a:lnTo>
                  <a:lnTo>
                    <a:pt x="0" y="744220"/>
                  </a:lnTo>
                  <a:lnTo>
                    <a:pt x="3560699" y="744220"/>
                  </a:lnTo>
                  <a:lnTo>
                    <a:pt x="3560699" y="732790"/>
                  </a:lnTo>
                  <a:lnTo>
                    <a:pt x="3560699" y="11430"/>
                  </a:lnTo>
                  <a:lnTo>
                    <a:pt x="3560699" y="11049"/>
                  </a:lnTo>
                  <a:lnTo>
                    <a:pt x="3560699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2887"/>
            <a:ext cx="8593455" cy="1052830"/>
            <a:chOff x="76200" y="242887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350837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313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313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350837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773112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313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313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773112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700151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242887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2038"/>
                  </a:moveTo>
                  <a:lnTo>
                    <a:pt x="0" y="562038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2038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0288"/>
                  </a:lnTo>
                  <a:lnTo>
                    <a:pt x="31750" y="530288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773176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340" y="1316481"/>
            <a:ext cx="8378190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One reason </a:t>
            </a:r>
            <a:r>
              <a:rPr dirty="0" sz="2800" b="1" i="1">
                <a:latin typeface="Times New Roman"/>
                <a:cs typeface="Times New Roman"/>
              </a:rPr>
              <a:t>that </a:t>
            </a:r>
            <a:r>
              <a:rPr dirty="0" sz="2800" spc="-5" b="1" i="1">
                <a:latin typeface="Times New Roman"/>
                <a:cs typeface="Times New Roman"/>
              </a:rPr>
              <a:t>engineers use the decibel to measure the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changes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in</a:t>
            </a:r>
            <a:r>
              <a:rPr dirty="0" sz="2800" spc="-5" b="1" i="1">
                <a:latin typeface="Times New Roman"/>
                <a:cs typeface="Times New Roman"/>
              </a:rPr>
              <a:t> the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strength</a:t>
            </a:r>
            <a:r>
              <a:rPr dirty="0" sz="2800" b="1" i="1">
                <a:latin typeface="Times New Roman"/>
                <a:cs typeface="Times New Roman"/>
              </a:rPr>
              <a:t> of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signal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b="1" i="1">
                <a:latin typeface="Times New Roman"/>
                <a:cs typeface="Times New Roman"/>
              </a:rPr>
              <a:t> that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decibel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numbers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can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be</a:t>
            </a:r>
            <a:r>
              <a:rPr dirty="0" sz="2800" b="1" i="1">
                <a:latin typeface="Times New Roman"/>
                <a:cs typeface="Times New Roman"/>
              </a:rPr>
              <a:t> added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(or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subtracted)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when</a:t>
            </a:r>
            <a:r>
              <a:rPr dirty="0" sz="2800" b="1" i="1">
                <a:latin typeface="Times New Roman"/>
                <a:cs typeface="Times New Roman"/>
              </a:rPr>
              <a:t> we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are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measuring several points (cascading) instead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just two. 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 Figure 3.27 a signal travels from point 1 to point </a:t>
            </a:r>
            <a:r>
              <a:rPr dirty="0" sz="2800" b="1" i="1">
                <a:latin typeface="Times New Roman"/>
                <a:cs typeface="Times New Roman"/>
              </a:rPr>
              <a:t>4. </a:t>
            </a:r>
            <a:r>
              <a:rPr dirty="0" sz="2800" spc="-5" b="1" i="1">
                <a:latin typeface="Times New Roman"/>
                <a:cs typeface="Times New Roman"/>
              </a:rPr>
              <a:t>In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this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case,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decibel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value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can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be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calculated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9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3.28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33650" y="4210050"/>
            <a:ext cx="3935729" cy="546100"/>
            <a:chOff x="2533650" y="4210050"/>
            <a:chExt cx="3935729" cy="5461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800" y="4267200"/>
              <a:ext cx="3821049" cy="431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33650" y="4210049"/>
              <a:ext cx="3935729" cy="546100"/>
            </a:xfrm>
            <a:custGeom>
              <a:avLst/>
              <a:gdLst/>
              <a:ahLst/>
              <a:cxnLst/>
              <a:rect l="l" t="t" r="r" b="b"/>
              <a:pathLst>
                <a:path w="3935729" h="546100">
                  <a:moveTo>
                    <a:pt x="3912489" y="22860"/>
                  </a:moveTo>
                  <a:lnTo>
                    <a:pt x="3878199" y="22860"/>
                  </a:lnTo>
                  <a:lnTo>
                    <a:pt x="3878199" y="57150"/>
                  </a:lnTo>
                  <a:lnTo>
                    <a:pt x="3878199" y="488950"/>
                  </a:lnTo>
                  <a:lnTo>
                    <a:pt x="57150" y="488950"/>
                  </a:lnTo>
                  <a:lnTo>
                    <a:pt x="57150" y="57150"/>
                  </a:lnTo>
                  <a:lnTo>
                    <a:pt x="3878199" y="57150"/>
                  </a:lnTo>
                  <a:lnTo>
                    <a:pt x="3878199" y="22860"/>
                  </a:lnTo>
                  <a:lnTo>
                    <a:pt x="22860" y="22860"/>
                  </a:lnTo>
                  <a:lnTo>
                    <a:pt x="22860" y="57150"/>
                  </a:lnTo>
                  <a:lnTo>
                    <a:pt x="22860" y="488950"/>
                  </a:lnTo>
                  <a:lnTo>
                    <a:pt x="22860" y="523240"/>
                  </a:lnTo>
                  <a:lnTo>
                    <a:pt x="3912489" y="523240"/>
                  </a:lnTo>
                  <a:lnTo>
                    <a:pt x="3912489" y="488950"/>
                  </a:lnTo>
                  <a:lnTo>
                    <a:pt x="3912489" y="57150"/>
                  </a:lnTo>
                  <a:lnTo>
                    <a:pt x="3912489" y="22860"/>
                  </a:lnTo>
                  <a:close/>
                </a:path>
                <a:path w="3935729" h="546100">
                  <a:moveTo>
                    <a:pt x="3935349" y="0"/>
                  </a:moveTo>
                  <a:lnTo>
                    <a:pt x="3923919" y="0"/>
                  </a:lnTo>
                  <a:lnTo>
                    <a:pt x="3923919" y="11430"/>
                  </a:lnTo>
                  <a:lnTo>
                    <a:pt x="3923919" y="534670"/>
                  </a:lnTo>
                  <a:lnTo>
                    <a:pt x="11430" y="534670"/>
                  </a:lnTo>
                  <a:lnTo>
                    <a:pt x="11430" y="11430"/>
                  </a:lnTo>
                  <a:lnTo>
                    <a:pt x="3923919" y="11430"/>
                  </a:lnTo>
                  <a:lnTo>
                    <a:pt x="3923919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534670"/>
                  </a:lnTo>
                  <a:lnTo>
                    <a:pt x="0" y="546100"/>
                  </a:lnTo>
                  <a:lnTo>
                    <a:pt x="3935349" y="546100"/>
                  </a:lnTo>
                  <a:lnTo>
                    <a:pt x="3935349" y="534670"/>
                  </a:lnTo>
                  <a:lnTo>
                    <a:pt x="3935349" y="11430"/>
                  </a:lnTo>
                  <a:lnTo>
                    <a:pt x="3935349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397205"/>
            <a:ext cx="8788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75065" algn="l"/>
              </a:tabLst>
            </a:pPr>
            <a:r>
              <a:rPr dirty="0" u="heavy" sz="4000" spc="-5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80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5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Decibels</a:t>
            </a:r>
            <a:r>
              <a:rPr dirty="0" u="heavy" sz="4000" spc="-15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5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heavy" sz="4000" spc="15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5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4000" spc="-20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5" i="1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3.28	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06" y="2234885"/>
            <a:ext cx="8740966" cy="2313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578" y="813562"/>
            <a:ext cx="715390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Classes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transmission</a:t>
            </a:r>
            <a:r>
              <a:rPr dirty="0" spc="-40"/>
              <a:t> </a:t>
            </a:r>
            <a:r>
              <a:rPr dirty="0"/>
              <a:t>media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887" y="2517851"/>
            <a:ext cx="8304388" cy="323682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2887"/>
            <a:ext cx="8593455" cy="1052830"/>
            <a:chOff x="76200" y="242887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350837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313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313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350837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773112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313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313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773112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700151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242887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2038"/>
                  </a:moveTo>
                  <a:lnTo>
                    <a:pt x="0" y="562038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2038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0288"/>
                  </a:lnTo>
                  <a:lnTo>
                    <a:pt x="31750" y="530288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773176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9240" y="1468881"/>
            <a:ext cx="845439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0800" marR="4318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Sometimes</a:t>
            </a:r>
            <a:r>
              <a:rPr dirty="0" sz="2800" spc="37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37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decibel</a:t>
            </a:r>
            <a:r>
              <a:rPr dirty="0" sz="2800" spc="37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spc="37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used</a:t>
            </a:r>
            <a:r>
              <a:rPr dirty="0" sz="2800" spc="37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to</a:t>
            </a:r>
            <a:r>
              <a:rPr dirty="0" sz="2800" spc="37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measure</a:t>
            </a:r>
            <a:r>
              <a:rPr dirty="0" sz="2800" spc="37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signal</a:t>
            </a:r>
            <a:r>
              <a:rPr dirty="0" sz="2800" spc="36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power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 milliwatts. In this case, it is referred </a:t>
            </a:r>
            <a:r>
              <a:rPr dirty="0" sz="2800" spc="-10" b="1" i="1">
                <a:latin typeface="Times New Roman"/>
                <a:cs typeface="Times New Roman"/>
              </a:rPr>
              <a:t>to </a:t>
            </a:r>
            <a:r>
              <a:rPr dirty="0" sz="2800" b="1" i="1">
                <a:latin typeface="Times New Roman"/>
                <a:cs typeface="Times New Roman"/>
              </a:rPr>
              <a:t>as </a:t>
            </a:r>
            <a:r>
              <a:rPr dirty="0" sz="2800" b="1" i="1">
                <a:solidFill>
                  <a:srgbClr val="0000FF"/>
                </a:solidFill>
                <a:latin typeface="Times New Roman"/>
                <a:cs typeface="Times New Roman"/>
              </a:rPr>
              <a:t>dB</a:t>
            </a:r>
            <a:r>
              <a:rPr dirty="0" baseline="-21021" sz="2775" b="1" i="1">
                <a:solidFill>
                  <a:srgbClr val="0000FF"/>
                </a:solidFill>
                <a:latin typeface="Times New Roman"/>
                <a:cs typeface="Times New Roman"/>
              </a:rPr>
              <a:t>m </a:t>
            </a:r>
            <a:r>
              <a:rPr dirty="0" sz="2800" b="1" i="1">
                <a:latin typeface="Times New Roman"/>
                <a:cs typeface="Times New Roman"/>
              </a:rPr>
              <a:t>and </a:t>
            </a:r>
            <a:r>
              <a:rPr dirty="0" sz="2800" spc="-15" b="1" i="1">
                <a:latin typeface="Times New Roman"/>
                <a:cs typeface="Times New Roman"/>
              </a:rPr>
              <a:t>is 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calculated </a:t>
            </a:r>
            <a:r>
              <a:rPr dirty="0" sz="2800" b="1" i="1">
                <a:latin typeface="Times New Roman"/>
                <a:cs typeface="Times New Roman"/>
              </a:rPr>
              <a:t>as dB</a:t>
            </a:r>
            <a:r>
              <a:rPr dirty="0" baseline="-21021" sz="2775" b="1" i="1">
                <a:latin typeface="Times New Roman"/>
                <a:cs typeface="Times New Roman"/>
              </a:rPr>
              <a:t>m </a:t>
            </a:r>
            <a:r>
              <a:rPr dirty="0" sz="2800" spc="-5" b="1" i="1">
                <a:latin typeface="Times New Roman"/>
                <a:cs typeface="Times New Roman"/>
              </a:rPr>
              <a:t>= </a:t>
            </a:r>
            <a:r>
              <a:rPr dirty="0" sz="2800" b="1" i="1">
                <a:latin typeface="Times New Roman"/>
                <a:cs typeface="Times New Roman"/>
              </a:rPr>
              <a:t>10 </a:t>
            </a:r>
            <a:r>
              <a:rPr dirty="0" sz="2800" spc="-5" b="1" i="1">
                <a:latin typeface="Times New Roman"/>
                <a:cs typeface="Times New Roman"/>
              </a:rPr>
              <a:t>log10 </a:t>
            </a:r>
            <a:r>
              <a:rPr dirty="0" sz="2800" b="1" i="1">
                <a:latin typeface="Times New Roman"/>
                <a:cs typeface="Times New Roman"/>
              </a:rPr>
              <a:t>P</a:t>
            </a:r>
            <a:r>
              <a:rPr dirty="0" baseline="-21021" sz="2775" b="1" i="1">
                <a:latin typeface="Times New Roman"/>
                <a:cs typeface="Times New Roman"/>
              </a:rPr>
              <a:t>m </a:t>
            </a:r>
            <a:r>
              <a:rPr dirty="0" sz="2800" spc="-5" b="1" i="1">
                <a:latin typeface="Times New Roman"/>
                <a:cs typeface="Times New Roman"/>
              </a:rPr>
              <a:t>, where </a:t>
            </a:r>
            <a:r>
              <a:rPr dirty="0" sz="2800" b="1" i="1">
                <a:latin typeface="Times New Roman"/>
                <a:cs typeface="Times New Roman"/>
              </a:rPr>
              <a:t>P</a:t>
            </a:r>
            <a:r>
              <a:rPr dirty="0" baseline="-21021" sz="2775" b="1" i="1">
                <a:latin typeface="Times New Roman"/>
                <a:cs typeface="Times New Roman"/>
              </a:rPr>
              <a:t>m </a:t>
            </a:r>
            <a:r>
              <a:rPr dirty="0" sz="2800" spc="-5" b="1" i="1">
                <a:latin typeface="Times New Roman"/>
                <a:cs typeface="Times New Roman"/>
              </a:rPr>
              <a:t>is the </a:t>
            </a:r>
            <a:r>
              <a:rPr dirty="0" sz="2800" spc="-15" b="1" i="1">
                <a:latin typeface="Times New Roman"/>
                <a:cs typeface="Times New Roman"/>
              </a:rPr>
              <a:t>power 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</a:t>
            </a:r>
            <a:r>
              <a:rPr dirty="0" sz="2800" spc="1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milliwatts.</a:t>
            </a:r>
            <a:r>
              <a:rPr dirty="0" sz="2800" spc="9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Calculate</a:t>
            </a:r>
            <a:r>
              <a:rPr dirty="0" sz="2800" spc="1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10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power</a:t>
            </a:r>
            <a:r>
              <a:rPr dirty="0" sz="2800" spc="10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of</a:t>
            </a:r>
            <a:r>
              <a:rPr dirty="0" sz="2800" spc="1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10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signal</a:t>
            </a:r>
            <a:r>
              <a:rPr dirty="0" sz="2800" spc="1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with</a:t>
            </a:r>
            <a:r>
              <a:rPr dirty="0" sz="2800" spc="9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dB</a:t>
            </a:r>
            <a:r>
              <a:rPr dirty="0" baseline="-21021" sz="2775" b="1" i="1">
                <a:latin typeface="Times New Roman"/>
                <a:cs typeface="Times New Roman"/>
              </a:rPr>
              <a:t>m</a:t>
            </a:r>
            <a:r>
              <a:rPr dirty="0" baseline="-21021" sz="2775" spc="494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−30.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800" b="1" i="1">
                <a:solidFill>
                  <a:srgbClr val="0000FF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800" spc="-110" b="1" i="1">
                <a:latin typeface="Times New Roman"/>
                <a:cs typeface="Times New Roman"/>
              </a:rPr>
              <a:t>We</a:t>
            </a:r>
            <a:r>
              <a:rPr dirty="0" sz="2800" spc="-3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can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calculate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 power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 signal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9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3.29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03451" y="5016500"/>
            <a:ext cx="5059680" cy="984250"/>
            <a:chOff x="1703451" y="5016500"/>
            <a:chExt cx="5059680" cy="9842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0601" y="5073650"/>
              <a:ext cx="4944999" cy="8699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03451" y="5016499"/>
              <a:ext cx="5059680" cy="984250"/>
            </a:xfrm>
            <a:custGeom>
              <a:avLst/>
              <a:gdLst/>
              <a:ahLst/>
              <a:cxnLst/>
              <a:rect l="l" t="t" r="r" b="b"/>
              <a:pathLst>
                <a:path w="5059680" h="984250">
                  <a:moveTo>
                    <a:pt x="5013579" y="45720"/>
                  </a:moveTo>
                  <a:lnTo>
                    <a:pt x="5002149" y="45720"/>
                  </a:lnTo>
                  <a:lnTo>
                    <a:pt x="5002149" y="57150"/>
                  </a:lnTo>
                  <a:lnTo>
                    <a:pt x="5002149" y="927100"/>
                  </a:lnTo>
                  <a:lnTo>
                    <a:pt x="57150" y="927100"/>
                  </a:lnTo>
                  <a:lnTo>
                    <a:pt x="57150" y="57150"/>
                  </a:lnTo>
                  <a:lnTo>
                    <a:pt x="5002149" y="57150"/>
                  </a:lnTo>
                  <a:lnTo>
                    <a:pt x="5002149" y="45720"/>
                  </a:lnTo>
                  <a:lnTo>
                    <a:pt x="45593" y="45720"/>
                  </a:lnTo>
                  <a:lnTo>
                    <a:pt x="45593" y="57150"/>
                  </a:lnTo>
                  <a:lnTo>
                    <a:pt x="45593" y="927100"/>
                  </a:lnTo>
                  <a:lnTo>
                    <a:pt x="45593" y="938530"/>
                  </a:lnTo>
                  <a:lnTo>
                    <a:pt x="5013579" y="938530"/>
                  </a:lnTo>
                  <a:lnTo>
                    <a:pt x="5013579" y="927100"/>
                  </a:lnTo>
                  <a:lnTo>
                    <a:pt x="5013579" y="57150"/>
                  </a:lnTo>
                  <a:lnTo>
                    <a:pt x="5013579" y="45720"/>
                  </a:lnTo>
                  <a:close/>
                </a:path>
                <a:path w="5059680" h="984250">
                  <a:moveTo>
                    <a:pt x="5059299" y="0"/>
                  </a:moveTo>
                  <a:lnTo>
                    <a:pt x="5025009" y="0"/>
                  </a:lnTo>
                  <a:lnTo>
                    <a:pt x="5025009" y="34290"/>
                  </a:lnTo>
                  <a:lnTo>
                    <a:pt x="5025009" y="949960"/>
                  </a:lnTo>
                  <a:lnTo>
                    <a:pt x="34290" y="949960"/>
                  </a:lnTo>
                  <a:lnTo>
                    <a:pt x="34290" y="34290"/>
                  </a:lnTo>
                  <a:lnTo>
                    <a:pt x="5025009" y="34290"/>
                  </a:lnTo>
                  <a:lnTo>
                    <a:pt x="50250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949960"/>
                  </a:lnTo>
                  <a:lnTo>
                    <a:pt x="0" y="984250"/>
                  </a:lnTo>
                  <a:lnTo>
                    <a:pt x="5059299" y="984250"/>
                  </a:lnTo>
                  <a:lnTo>
                    <a:pt x="5059299" y="949960"/>
                  </a:lnTo>
                  <a:lnTo>
                    <a:pt x="5059299" y="34290"/>
                  </a:lnTo>
                  <a:lnTo>
                    <a:pt x="5059299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7465" y="622757"/>
            <a:ext cx="24504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Distortion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35289"/>
            <a:ext cx="7616190" cy="35255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Times New Roman"/>
                <a:cs typeface="Times New Roman"/>
              </a:rPr>
              <a:t>Means</a:t>
            </a:r>
            <a:r>
              <a:rPr dirty="0" sz="2800" spc="-5">
                <a:latin typeface="Times New Roman"/>
                <a:cs typeface="Times New Roman"/>
              </a:rPr>
              <a:t> that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signal</a:t>
            </a:r>
            <a:r>
              <a:rPr dirty="0" sz="2800" spc="-5">
                <a:latin typeface="Times New Roman"/>
                <a:cs typeface="Times New Roman"/>
              </a:rPr>
              <a:t> changes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form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 </a:t>
            </a:r>
            <a:r>
              <a:rPr dirty="0" sz="2800" spc="-5">
                <a:latin typeface="Times New Roman"/>
                <a:cs typeface="Times New Roman"/>
              </a:rPr>
              <a:t>shape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Distortion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occurs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composite</a:t>
            </a:r>
            <a:r>
              <a:rPr dirty="0" sz="28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02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  <a:tab pos="1486535" algn="l"/>
                <a:tab pos="3333750" algn="l"/>
                <a:tab pos="5335270" algn="l"/>
                <a:tab pos="6231255" algn="l"/>
                <a:tab pos="6990715" algn="l"/>
              </a:tabLst>
            </a:pPr>
            <a:r>
              <a:rPr dirty="0" sz="2800" spc="-5">
                <a:latin typeface="Times New Roman"/>
                <a:cs typeface="Times New Roman"/>
              </a:rPr>
              <a:t>E</a:t>
            </a:r>
            <a:r>
              <a:rPr dirty="0" sz="2800" spc="-15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ch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5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sz="2800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Times New Roman"/>
                <a:cs typeface="Times New Roman"/>
              </a:rPr>
              <a:t>q</a:t>
            </a:r>
            <a:r>
              <a:rPr dirty="0" sz="2800">
                <a:latin typeface="Times New Roman"/>
                <a:cs typeface="Times New Roman"/>
              </a:rPr>
              <a:t>u</a:t>
            </a:r>
            <a:r>
              <a:rPr dirty="0" sz="2800" spc="-5">
                <a:latin typeface="Times New Roman"/>
                <a:cs typeface="Times New Roman"/>
              </a:rPr>
              <a:t>ency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co</a:t>
            </a:r>
            <a:r>
              <a:rPr dirty="0" sz="2800" spc="-20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nent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has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own 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propagation</a:t>
            </a:r>
            <a:r>
              <a:rPr dirty="0" sz="28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speed </a:t>
            </a:r>
            <a:r>
              <a:rPr dirty="0" sz="2800" spc="-5">
                <a:latin typeface="Times New Roman"/>
                <a:cs typeface="Times New Roman"/>
              </a:rPr>
              <a:t>traveling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medium.</a:t>
            </a:r>
            <a:endParaRPr sz="28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303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  <a:tab pos="1109980" algn="l"/>
                <a:tab pos="2532380" algn="l"/>
                <a:tab pos="4450715" algn="l"/>
                <a:tab pos="5935345" algn="l"/>
                <a:tab pos="6969125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d</a:t>
            </a:r>
            <a:r>
              <a:rPr dirty="0" sz="2800">
                <a:latin typeface="Times New Roman"/>
                <a:cs typeface="Times New Roman"/>
              </a:rPr>
              <a:t>i</a:t>
            </a:r>
            <a:r>
              <a:rPr dirty="0" sz="2800" spc="-50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Times New Roman"/>
                <a:cs typeface="Times New Roman"/>
              </a:rPr>
              <a:t>ferent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co</a:t>
            </a:r>
            <a:r>
              <a:rPr dirty="0" sz="2800" spc="-20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nents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th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Times New Roman"/>
                <a:cs typeface="Times New Roman"/>
              </a:rPr>
              <a:t>ref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re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ri</a:t>
            </a:r>
            <a:r>
              <a:rPr dirty="0" sz="2800" spc="5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with  </a:t>
            </a:r>
            <a:r>
              <a:rPr dirty="0" sz="2800" spc="-10">
                <a:solidFill>
                  <a:srgbClr val="0000FF"/>
                </a:solidFill>
                <a:latin typeface="Times New Roman"/>
                <a:cs typeface="Times New Roman"/>
              </a:rPr>
              <a:t>different</a:t>
            </a:r>
            <a:r>
              <a:rPr dirty="0" sz="2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delays</a:t>
            </a:r>
            <a:r>
              <a:rPr dirty="0" sz="28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at</a:t>
            </a:r>
            <a:r>
              <a:rPr dirty="0" sz="2800" spc="-5">
                <a:latin typeface="Times New Roman"/>
                <a:cs typeface="Times New Roman"/>
              </a:rPr>
              <a:t> the </a:t>
            </a:r>
            <a:r>
              <a:rPr dirty="0" sz="2800" spc="-20">
                <a:latin typeface="Times New Roman"/>
                <a:cs typeface="Times New Roman"/>
              </a:rPr>
              <a:t>receiver.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means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signals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have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Times New Roman"/>
                <a:cs typeface="Times New Roman"/>
              </a:rPr>
              <a:t>different</a:t>
            </a:r>
            <a:r>
              <a:rPr dirty="0" sz="2800" spc="3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phases </a:t>
            </a:r>
            <a:r>
              <a:rPr dirty="0" sz="2800" spc="-6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receiver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they </a:t>
            </a:r>
            <a:r>
              <a:rPr dirty="0" sz="2800">
                <a:latin typeface="Times New Roman"/>
                <a:cs typeface="Times New Roman"/>
              </a:rPr>
              <a:t>did</a:t>
            </a:r>
            <a:r>
              <a:rPr dirty="0" sz="2800" spc="-10">
                <a:latin typeface="Times New Roman"/>
                <a:cs typeface="Times New Roman"/>
              </a:rPr>
              <a:t> at</a:t>
            </a:r>
            <a:r>
              <a:rPr dirty="0" sz="2800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source.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2133"/>
            <a:ext cx="21437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solidFill>
                  <a:srgbClr val="000000"/>
                </a:solidFill>
                <a:latin typeface="Times New Roman"/>
                <a:cs typeface="Times New Roman"/>
              </a:rPr>
              <a:t>Dist</a:t>
            </a:r>
            <a:r>
              <a:rPr dirty="0" sz="4000" spc="5" i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4000" spc="-5" i="1">
                <a:solidFill>
                  <a:srgbClr val="000000"/>
                </a:solidFill>
                <a:latin typeface="Times New Roman"/>
                <a:cs typeface="Times New Roman"/>
              </a:rPr>
              <a:t>rt</a:t>
            </a:r>
            <a:r>
              <a:rPr dirty="0" sz="4000" spc="5" i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4000" spc="-5" i="1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837" y="1887601"/>
            <a:ext cx="8335899" cy="316380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773" y="622757"/>
            <a:ext cx="13309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97198"/>
            <a:ext cx="7616825" cy="359473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There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different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types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noise</a:t>
            </a:r>
            <a:endParaRPr sz="32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ts val="3020"/>
              </a:lnSpc>
              <a:spcBef>
                <a:spcPts val="73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Thermal</a:t>
            </a:r>
            <a:r>
              <a:rPr dirty="0" sz="28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-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random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noise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electrons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wire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creates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extra</a:t>
            </a:r>
            <a:r>
              <a:rPr dirty="0" sz="2800">
                <a:latin typeface="Times New Roman"/>
                <a:cs typeface="Times New Roman"/>
              </a:rPr>
              <a:t> signal</a:t>
            </a:r>
            <a:endParaRPr sz="2800">
              <a:latin typeface="Times New Roman"/>
              <a:cs typeface="Times New Roman"/>
            </a:endParaRPr>
          </a:p>
          <a:p>
            <a:pPr lvl="1" marL="756285" marR="5715" indent="-287020">
              <a:lnSpc>
                <a:spcPts val="302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  <a:tab pos="2289175" algn="l"/>
                <a:tab pos="2600960" algn="l"/>
                <a:tab pos="3519804" algn="l"/>
                <a:tab pos="4008754" algn="l"/>
                <a:tab pos="5050155" algn="l"/>
                <a:tab pos="5695950" algn="l"/>
                <a:tab pos="7069455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Cro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stalk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-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sa</a:t>
            </a:r>
            <a:r>
              <a:rPr dirty="0" sz="2800" spc="-25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5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abo</a:t>
            </a:r>
            <a:r>
              <a:rPr dirty="0" sz="2800">
                <a:latin typeface="Times New Roman"/>
                <a:cs typeface="Times New Roman"/>
              </a:rPr>
              <a:t>v</a:t>
            </a:r>
            <a:r>
              <a:rPr dirty="0" sz="2800" spc="-5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but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 spc="-20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Times New Roman"/>
                <a:cs typeface="Times New Roman"/>
              </a:rPr>
              <a:t>twe</a:t>
            </a:r>
            <a:r>
              <a:rPr dirty="0" sz="2800" spc="-20">
                <a:latin typeface="Times New Roman"/>
                <a:cs typeface="Times New Roman"/>
              </a:rPr>
              <a:t>e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two  </a:t>
            </a:r>
            <a:r>
              <a:rPr dirty="0" sz="2800" spc="-5">
                <a:latin typeface="Times New Roman"/>
                <a:cs typeface="Times New Roman"/>
              </a:rPr>
              <a:t>wires.</a:t>
            </a:r>
            <a:endParaRPr sz="28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ts val="302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  <a:tab pos="2039620" algn="l"/>
                <a:tab pos="2298700" algn="l"/>
                <a:tab pos="3387090" algn="l"/>
                <a:tab pos="4056379" algn="l"/>
                <a:tab pos="4984750" algn="l"/>
                <a:tab pos="5813425" algn="l"/>
                <a:tab pos="6842759" algn="l"/>
              </a:tabLst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800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lse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-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Times New Roman"/>
                <a:cs typeface="Times New Roman"/>
              </a:rPr>
              <a:t>es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5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Times New Roman"/>
                <a:cs typeface="Times New Roman"/>
              </a:rPr>
              <a:t>h</a:t>
            </a:r>
            <a:r>
              <a:rPr dirty="0" sz="2800" spc="-2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res</a:t>
            </a:r>
            <a:r>
              <a:rPr dirty="0" sz="2800">
                <a:latin typeface="Times New Roman"/>
                <a:cs typeface="Times New Roman"/>
              </a:rPr>
              <a:t>u</a:t>
            </a:r>
            <a:r>
              <a:rPr dirty="0" sz="2800" spc="-15">
                <a:latin typeface="Times New Roman"/>
                <a:cs typeface="Times New Roman"/>
              </a:rPr>
              <a:t>l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f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sz="2800" spc="-5">
                <a:latin typeface="Times New Roman"/>
                <a:cs typeface="Times New Roman"/>
              </a:rPr>
              <a:t>om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p</a:t>
            </a:r>
            <a:r>
              <a:rPr dirty="0" sz="2800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wer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li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es,  </a:t>
            </a:r>
            <a:r>
              <a:rPr dirty="0" sz="2800" spc="-5">
                <a:latin typeface="Times New Roman"/>
                <a:cs typeface="Times New Roman"/>
              </a:rPr>
              <a:t>lightening,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Induced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700" y="321005"/>
            <a:ext cx="8788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87090" algn="l"/>
                <a:tab pos="8775065" algn="l"/>
              </a:tabLst>
            </a:pPr>
            <a:r>
              <a:rPr dirty="0" u="heavy" sz="4000" spc="-5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000" spc="-5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4000" spc="-5" i="1"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Noise	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2408301"/>
            <a:ext cx="7486650" cy="264038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Signal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Noise</a:t>
            </a:r>
            <a:r>
              <a:rPr dirty="0" spc="-35"/>
              <a:t> </a:t>
            </a:r>
            <a:r>
              <a:rPr dirty="0"/>
              <a:t>Ratio</a:t>
            </a:r>
            <a:r>
              <a:rPr dirty="0" spc="-40"/>
              <a:t> </a:t>
            </a:r>
            <a:r>
              <a:rPr dirty="0"/>
              <a:t>(SNR)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2000834"/>
            <a:ext cx="7668259" cy="314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0" marR="304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1635" algn="l"/>
              </a:tabLst>
            </a:pPr>
            <a:r>
              <a:rPr dirty="0" sz="3200" spc="-114">
                <a:latin typeface="Times New Roman"/>
                <a:cs typeface="Times New Roman"/>
              </a:rPr>
              <a:t>To </a:t>
            </a:r>
            <a:r>
              <a:rPr dirty="0" sz="3200">
                <a:latin typeface="Times New Roman"/>
                <a:cs typeface="Times New Roman"/>
              </a:rPr>
              <a:t>measure </a:t>
            </a:r>
            <a:r>
              <a:rPr dirty="0" sz="3200" spc="-5">
                <a:latin typeface="Times New Roman"/>
                <a:cs typeface="Times New Roman"/>
              </a:rPr>
              <a:t>the quality of </a:t>
            </a:r>
            <a:r>
              <a:rPr dirty="0" sz="3200">
                <a:latin typeface="Times New Roman"/>
                <a:cs typeface="Times New Roman"/>
              </a:rPr>
              <a:t>a system the SNR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 often </a:t>
            </a:r>
            <a:r>
              <a:rPr dirty="0" sz="3200">
                <a:latin typeface="Times New Roman"/>
                <a:cs typeface="Times New Roman"/>
              </a:rPr>
              <a:t>used. It </a:t>
            </a:r>
            <a:r>
              <a:rPr dirty="0" sz="3200" spc="-5">
                <a:latin typeface="Times New Roman"/>
                <a:cs typeface="Times New Roman"/>
              </a:rPr>
              <a:t>indicates the </a:t>
            </a:r>
            <a:r>
              <a:rPr dirty="0" sz="3200">
                <a:latin typeface="Times New Roman"/>
                <a:cs typeface="Times New Roman"/>
              </a:rPr>
              <a:t>strength of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 signal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wrt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noise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power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system.</a:t>
            </a:r>
            <a:endParaRPr sz="3200">
              <a:latin typeface="Times New Roman"/>
              <a:cs typeface="Times New Roman"/>
            </a:endParaRPr>
          </a:p>
          <a:p>
            <a:pPr algn="just" marL="3810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635" algn="l"/>
              </a:tabLst>
            </a:pP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ratio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between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two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powers.</a:t>
            </a:r>
            <a:endParaRPr sz="3200">
              <a:latin typeface="Times New Roman"/>
              <a:cs typeface="Times New Roman"/>
            </a:endParaRPr>
          </a:p>
          <a:p>
            <a:pPr algn="just" marL="381000" marR="32384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1635" algn="l"/>
              </a:tabLst>
            </a:pPr>
            <a:r>
              <a:rPr dirty="0" sz="3200">
                <a:latin typeface="Times New Roman"/>
                <a:cs typeface="Times New Roman"/>
              </a:rPr>
              <a:t>It </a:t>
            </a:r>
            <a:r>
              <a:rPr dirty="0" sz="3200" spc="-5">
                <a:latin typeface="Times New Roman"/>
                <a:cs typeface="Times New Roman"/>
              </a:rPr>
              <a:t>is </a:t>
            </a:r>
            <a:r>
              <a:rPr dirty="0" sz="3200">
                <a:latin typeface="Times New Roman"/>
                <a:cs typeface="Times New Roman"/>
              </a:rPr>
              <a:t>usually given </a:t>
            </a:r>
            <a:r>
              <a:rPr dirty="0" sz="3200" spc="-10">
                <a:latin typeface="Times New Roman"/>
                <a:cs typeface="Times New Roman"/>
              </a:rPr>
              <a:t>in </a:t>
            </a:r>
            <a:r>
              <a:rPr dirty="0" sz="3200">
                <a:latin typeface="Times New Roman"/>
                <a:cs typeface="Times New Roman"/>
              </a:rPr>
              <a:t>dB and </a:t>
            </a:r>
            <a:r>
              <a:rPr dirty="0" sz="3200" spc="-5">
                <a:latin typeface="Times New Roman"/>
                <a:cs typeface="Times New Roman"/>
              </a:rPr>
              <a:t>referred to </a:t>
            </a:r>
            <a:r>
              <a:rPr dirty="0" sz="3200" spc="5">
                <a:latin typeface="Times New Roman"/>
                <a:cs typeface="Times New Roman"/>
              </a:rPr>
              <a:t>as 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SNR</a:t>
            </a:r>
            <a:r>
              <a:rPr dirty="0" baseline="-21164" sz="3150" spc="7">
                <a:latin typeface="Times New Roman"/>
                <a:cs typeface="Times New Roman"/>
              </a:rPr>
              <a:t>dB.</a:t>
            </a:r>
            <a:endParaRPr baseline="-21164"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1468881"/>
            <a:ext cx="842899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751205" algn="l"/>
                <a:tab pos="1783080" algn="l"/>
                <a:tab pos="2221865" algn="l"/>
                <a:tab pos="2541905" algn="l"/>
                <a:tab pos="3572510" algn="l"/>
                <a:tab pos="3950335" algn="l"/>
                <a:tab pos="4447540" algn="l"/>
                <a:tab pos="5174615" algn="l"/>
                <a:tab pos="5871210" algn="l"/>
                <a:tab pos="6466840" algn="l"/>
                <a:tab pos="7497445" algn="l"/>
                <a:tab pos="793623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p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wer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si</a:t>
            </a:r>
            <a:r>
              <a:rPr dirty="0" sz="2800" spc="-20" b="1" i="1">
                <a:latin typeface="Times New Roman"/>
                <a:cs typeface="Times New Roman"/>
              </a:rPr>
              <a:t>g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-5" b="1" i="1">
                <a:latin typeface="Times New Roman"/>
                <a:cs typeface="Times New Roman"/>
              </a:rPr>
              <a:t>l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1</a:t>
            </a:r>
            <a:r>
              <a:rPr dirty="0" sz="2800" spc="-5" b="1" i="1">
                <a:latin typeface="Times New Roman"/>
                <a:cs typeface="Times New Roman"/>
              </a:rPr>
              <a:t>0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10" b="1" i="1">
                <a:latin typeface="Times New Roman"/>
                <a:cs typeface="Times New Roman"/>
              </a:rPr>
              <a:t>m</a:t>
            </a:r>
            <a:r>
              <a:rPr dirty="0" sz="2800" spc="-5" b="1" i="1">
                <a:latin typeface="Times New Roman"/>
                <a:cs typeface="Times New Roman"/>
              </a:rPr>
              <a:t>W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an</a:t>
            </a:r>
            <a:r>
              <a:rPr dirty="0" sz="2800" spc="-5" b="1" i="1">
                <a:latin typeface="Times New Roman"/>
                <a:cs typeface="Times New Roman"/>
              </a:rPr>
              <a:t>d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p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w</a:t>
            </a:r>
            <a:r>
              <a:rPr dirty="0" sz="2800" spc="-20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the  </a:t>
            </a:r>
            <a:r>
              <a:rPr dirty="0" sz="2800" spc="-5" b="1" i="1">
                <a:latin typeface="Times New Roman"/>
                <a:cs typeface="Times New Roman"/>
              </a:rPr>
              <a:t>noise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1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μW;</a:t>
            </a:r>
            <a:r>
              <a:rPr dirty="0" sz="2800" spc="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what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are the values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of </a:t>
            </a:r>
            <a:r>
              <a:rPr dirty="0" sz="2800" spc="-5" b="1" i="1">
                <a:latin typeface="Times New Roman"/>
                <a:cs typeface="Times New Roman"/>
              </a:rPr>
              <a:t>SNR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and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SNR</a:t>
            </a:r>
            <a:r>
              <a:rPr dirty="0" baseline="-21021" sz="2775" b="1" i="1">
                <a:latin typeface="Times New Roman"/>
                <a:cs typeface="Times New Roman"/>
              </a:rPr>
              <a:t>dB</a:t>
            </a:r>
            <a:r>
              <a:rPr dirty="0" baseline="-21021" sz="2775" spc="22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95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0000FF"/>
                </a:solidFill>
                <a:latin typeface="Times New Roman"/>
                <a:cs typeface="Times New Roman"/>
              </a:rPr>
              <a:t>3.31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2887"/>
            <a:ext cx="8593455" cy="1052830"/>
            <a:chOff x="76200" y="242887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350837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313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313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350837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773112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313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313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773112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700151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242887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2038"/>
                  </a:moveTo>
                  <a:lnTo>
                    <a:pt x="0" y="562038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2038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0288"/>
                  </a:lnTo>
                  <a:lnTo>
                    <a:pt x="31750" y="530288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773176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1940" y="1468881"/>
            <a:ext cx="84277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746125" algn="l"/>
                <a:tab pos="1813560" algn="l"/>
                <a:tab pos="2247900" algn="l"/>
                <a:tab pos="3077210" algn="l"/>
                <a:tab pos="3769360" algn="l"/>
                <a:tab pos="4875530" algn="l"/>
                <a:tab pos="5448935" algn="l"/>
                <a:tab pos="5764530" algn="l"/>
                <a:tab pos="7204709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val</a:t>
            </a:r>
            <a:r>
              <a:rPr dirty="0" sz="2800" b="1" i="1">
                <a:latin typeface="Times New Roman"/>
                <a:cs typeface="Times New Roman"/>
              </a:rPr>
              <a:t>u</a:t>
            </a:r>
            <a:r>
              <a:rPr dirty="0" sz="2800" spc="-5" b="1" i="1">
                <a:latin typeface="Times New Roman"/>
                <a:cs typeface="Times New Roman"/>
              </a:rPr>
              <a:t>es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SNR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b="1" i="1">
                <a:latin typeface="Times New Roman"/>
                <a:cs typeface="Times New Roman"/>
              </a:rPr>
              <a:t>an</a:t>
            </a:r>
            <a:r>
              <a:rPr dirty="0" sz="2800" spc="-5" b="1" i="1">
                <a:latin typeface="Times New Roman"/>
                <a:cs typeface="Times New Roman"/>
              </a:rPr>
              <a:t>d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SN</a:t>
            </a:r>
            <a:r>
              <a:rPr dirty="0" sz="2800" spc="-10" b="1" i="1">
                <a:latin typeface="Times New Roman"/>
                <a:cs typeface="Times New Roman"/>
              </a:rPr>
              <a:t>R</a:t>
            </a:r>
            <a:r>
              <a:rPr dirty="0" baseline="-15015" sz="2775" spc="30" b="1" i="1">
                <a:latin typeface="Times New Roman"/>
                <a:cs typeface="Times New Roman"/>
              </a:rPr>
              <a:t>d</a:t>
            </a:r>
            <a:r>
              <a:rPr dirty="0" baseline="-15015" sz="2775" spc="15" b="1" i="1">
                <a:latin typeface="Times New Roman"/>
                <a:cs typeface="Times New Roman"/>
              </a:rPr>
              <a:t>B</a:t>
            </a:r>
            <a:r>
              <a:rPr dirty="0" baseline="-15015" sz="277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isel</a:t>
            </a:r>
            <a:r>
              <a:rPr dirty="0" sz="2800" spc="-20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ss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25" b="1" i="1">
                <a:latin typeface="Times New Roman"/>
                <a:cs typeface="Times New Roman"/>
              </a:rPr>
              <a:t>c</a:t>
            </a:r>
            <a:r>
              <a:rPr dirty="0" sz="2800" spc="-5" b="1" i="1">
                <a:latin typeface="Times New Roman"/>
                <a:cs typeface="Times New Roman"/>
              </a:rPr>
              <a:t>h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b="1" i="1">
                <a:latin typeface="Times New Roman"/>
                <a:cs typeface="Times New Roman"/>
              </a:rPr>
              <a:t>n</a:t>
            </a:r>
            <a:r>
              <a:rPr dirty="0" sz="2800" spc="-5" b="1" i="1">
                <a:latin typeface="Times New Roman"/>
                <a:cs typeface="Times New Roman"/>
              </a:rPr>
              <a:t>el  </a:t>
            </a:r>
            <a:r>
              <a:rPr dirty="0" sz="2800" spc="-5" b="1" i="1"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r>
              <a:rPr dirty="0" sz="3200" spc="-9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0000FF"/>
                </a:solidFill>
                <a:latin typeface="Times New Roman"/>
                <a:cs typeface="Times New Roman"/>
              </a:rPr>
              <a:t>3.32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35223" y="2754629"/>
            <a:ext cx="3273425" cy="1112520"/>
            <a:chOff x="2935223" y="2754629"/>
            <a:chExt cx="3273425" cy="111252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2500" y="2811483"/>
              <a:ext cx="3141196" cy="9985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35224" y="2754629"/>
              <a:ext cx="3273425" cy="1112520"/>
            </a:xfrm>
            <a:custGeom>
              <a:avLst/>
              <a:gdLst/>
              <a:ahLst/>
              <a:cxnLst/>
              <a:rect l="l" t="t" r="r" b="b"/>
              <a:pathLst>
                <a:path w="3273425" h="1112520">
                  <a:moveTo>
                    <a:pt x="3250565" y="22860"/>
                  </a:moveTo>
                  <a:lnTo>
                    <a:pt x="3216275" y="22860"/>
                  </a:lnTo>
                  <a:lnTo>
                    <a:pt x="3216275" y="57150"/>
                  </a:lnTo>
                  <a:lnTo>
                    <a:pt x="3216275" y="1055370"/>
                  </a:lnTo>
                  <a:lnTo>
                    <a:pt x="57150" y="1055370"/>
                  </a:lnTo>
                  <a:lnTo>
                    <a:pt x="57150" y="57150"/>
                  </a:lnTo>
                  <a:lnTo>
                    <a:pt x="3216275" y="57150"/>
                  </a:lnTo>
                  <a:lnTo>
                    <a:pt x="3216275" y="22860"/>
                  </a:lnTo>
                  <a:lnTo>
                    <a:pt x="22860" y="22860"/>
                  </a:lnTo>
                  <a:lnTo>
                    <a:pt x="22860" y="57150"/>
                  </a:lnTo>
                  <a:lnTo>
                    <a:pt x="22860" y="1055370"/>
                  </a:lnTo>
                  <a:lnTo>
                    <a:pt x="22860" y="1089660"/>
                  </a:lnTo>
                  <a:lnTo>
                    <a:pt x="3250565" y="1089660"/>
                  </a:lnTo>
                  <a:lnTo>
                    <a:pt x="3250565" y="1055370"/>
                  </a:lnTo>
                  <a:lnTo>
                    <a:pt x="3250565" y="57150"/>
                  </a:lnTo>
                  <a:lnTo>
                    <a:pt x="3250565" y="56769"/>
                  </a:lnTo>
                  <a:lnTo>
                    <a:pt x="3250565" y="22860"/>
                  </a:lnTo>
                  <a:close/>
                </a:path>
                <a:path w="3273425" h="1112520">
                  <a:moveTo>
                    <a:pt x="3273425" y="0"/>
                  </a:moveTo>
                  <a:lnTo>
                    <a:pt x="3261995" y="0"/>
                  </a:lnTo>
                  <a:lnTo>
                    <a:pt x="3261995" y="11430"/>
                  </a:lnTo>
                  <a:lnTo>
                    <a:pt x="3261995" y="1101090"/>
                  </a:lnTo>
                  <a:lnTo>
                    <a:pt x="11430" y="1101090"/>
                  </a:lnTo>
                  <a:lnTo>
                    <a:pt x="11430" y="11430"/>
                  </a:lnTo>
                  <a:lnTo>
                    <a:pt x="3261995" y="11430"/>
                  </a:lnTo>
                  <a:lnTo>
                    <a:pt x="3261995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1101090"/>
                  </a:lnTo>
                  <a:lnTo>
                    <a:pt x="0" y="1112520"/>
                  </a:lnTo>
                  <a:lnTo>
                    <a:pt x="3273425" y="1112520"/>
                  </a:lnTo>
                  <a:lnTo>
                    <a:pt x="3273425" y="1101090"/>
                  </a:lnTo>
                  <a:lnTo>
                    <a:pt x="3273425" y="11430"/>
                  </a:lnTo>
                  <a:lnTo>
                    <a:pt x="3273425" y="11049"/>
                  </a:lnTo>
                  <a:lnTo>
                    <a:pt x="3273425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07340" y="4227067"/>
            <a:ext cx="8278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0" b="1" i="1">
                <a:latin typeface="Times New Roman"/>
                <a:cs typeface="Times New Roman"/>
              </a:rPr>
              <a:t>We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can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never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achieve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this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ratio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in</a:t>
            </a:r>
            <a:r>
              <a:rPr dirty="0" sz="2800" spc="2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real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life;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it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an ideal.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65462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dirty="0" sz="2400" spc="-10">
                <a:solidFill>
                  <a:srgbClr val="800080"/>
                </a:solidFill>
              </a:rPr>
              <a:t>Figure</a:t>
            </a:r>
            <a:r>
              <a:rPr dirty="0" sz="2400" spc="-20">
                <a:solidFill>
                  <a:srgbClr val="800080"/>
                </a:solidFill>
              </a:rPr>
              <a:t> </a:t>
            </a:r>
            <a:r>
              <a:rPr dirty="0" sz="2400">
                <a:solidFill>
                  <a:srgbClr val="800080"/>
                </a:solidFill>
              </a:rPr>
              <a:t>3.30	</a:t>
            </a:r>
            <a:r>
              <a:rPr dirty="0" sz="2000" spc="-25" i="1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cases</a:t>
            </a:r>
            <a:r>
              <a:rPr dirty="0" sz="2000" spc="-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SNR:</a:t>
            </a:r>
            <a:r>
              <a:rPr dirty="0" sz="2000" spc="-1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 high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SNR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low</a:t>
            </a:r>
            <a:r>
              <a:rPr dirty="0" sz="20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000000"/>
                </a:solidFill>
                <a:latin typeface="Times New Roman"/>
                <a:cs typeface="Times New Roman"/>
              </a:rPr>
              <a:t>SNR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12" y="1406525"/>
            <a:ext cx="8281924" cy="4708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9045" y="6431381"/>
            <a:ext cx="238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888888"/>
                </a:solidFill>
                <a:latin typeface="Arial"/>
                <a:cs typeface="Arial"/>
              </a:rPr>
              <a:t>7.5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87881"/>
            <a:ext cx="762825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Guided media, which are </a:t>
            </a:r>
            <a:r>
              <a:rPr dirty="0" sz="2800">
                <a:latin typeface="Times New Roman"/>
                <a:cs typeface="Times New Roman"/>
              </a:rPr>
              <a:t>those </a:t>
            </a:r>
            <a:r>
              <a:rPr dirty="0" sz="2800" spc="-5">
                <a:latin typeface="Times New Roman"/>
                <a:cs typeface="Times New Roman"/>
              </a:rPr>
              <a:t>that </a:t>
            </a:r>
            <a:r>
              <a:rPr dirty="0" sz="2800">
                <a:latin typeface="Times New Roman"/>
                <a:cs typeface="Times New Roman"/>
              </a:rPr>
              <a:t>provide </a:t>
            </a:r>
            <a:r>
              <a:rPr dirty="0" sz="2800" spc="-5">
                <a:latin typeface="Times New Roman"/>
                <a:cs typeface="Times New Roman"/>
              </a:rPr>
              <a:t>a conduit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from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device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 spc="-25">
                <a:latin typeface="Times New Roman"/>
                <a:cs typeface="Times New Roman"/>
              </a:rPr>
              <a:t>another.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795142"/>
            <a:ext cx="706247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Unguided media </a:t>
            </a:r>
            <a:r>
              <a:rPr dirty="0" sz="2800">
                <a:latin typeface="Times New Roman"/>
                <a:cs typeface="Times New Roman"/>
              </a:rPr>
              <a:t>transport </a:t>
            </a:r>
            <a:r>
              <a:rPr dirty="0" sz="2800" spc="-5">
                <a:latin typeface="Times New Roman"/>
                <a:cs typeface="Times New Roman"/>
              </a:rPr>
              <a:t>electromagnetic </a:t>
            </a:r>
            <a:r>
              <a:rPr dirty="0" sz="2800" spc="-10">
                <a:latin typeface="Times New Roman"/>
                <a:cs typeface="Times New Roman"/>
              </a:rPr>
              <a:t>waves </a:t>
            </a:r>
            <a:r>
              <a:rPr dirty="0" sz="2800" spc="-69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without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using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 physical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conductor.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25" y="4538726"/>
            <a:ext cx="6939150" cy="1811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13" y="277499"/>
            <a:ext cx="8321040" cy="2115820"/>
          </a:xfrm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algn="ctr" marL="639445">
              <a:lnSpc>
                <a:spcPct val="100000"/>
              </a:lnSpc>
              <a:spcBef>
                <a:spcPts val="1025"/>
              </a:spcBef>
            </a:pPr>
            <a:r>
              <a:rPr dirty="0" sz="4000" spc="-30"/>
              <a:t>Twisted-Pair</a:t>
            </a:r>
            <a:r>
              <a:rPr dirty="0" sz="4000" spc="-85"/>
              <a:t> </a:t>
            </a:r>
            <a:r>
              <a:rPr dirty="0" sz="4000" spc="-5"/>
              <a:t>Cable</a:t>
            </a:r>
            <a:endParaRPr sz="4000"/>
          </a:p>
          <a:p>
            <a:pPr algn="just" marL="12700" marR="5080">
              <a:lnSpc>
                <a:spcPct val="100000"/>
              </a:lnSpc>
              <a:spcBef>
                <a:spcPts val="650"/>
              </a:spcBef>
            </a:pPr>
            <a:r>
              <a:rPr dirty="0" sz="2800" spc="-35" b="0">
                <a:solidFill>
                  <a:srgbClr val="000000"/>
                </a:solidFill>
                <a:latin typeface="Times New Roman"/>
                <a:cs typeface="Times New Roman"/>
              </a:rPr>
              <a:t>Twisted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Pair and Coax use metallic(Copper) conductors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000000"/>
                </a:solidFill>
                <a:latin typeface="Times New Roman"/>
                <a:cs typeface="Times New Roman"/>
              </a:rPr>
              <a:t>accept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 and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transport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 the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signals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form</a:t>
            </a:r>
            <a:r>
              <a:rPr dirty="0" sz="2800" b="0">
                <a:solidFill>
                  <a:srgbClr val="000000"/>
                </a:solidFill>
                <a:latin typeface="Times New Roman"/>
                <a:cs typeface="Times New Roman"/>
              </a:rPr>
              <a:t> of </a:t>
            </a:r>
            <a:r>
              <a:rPr dirty="0" sz="28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Electrical</a:t>
            </a:r>
            <a:r>
              <a:rPr dirty="0" sz="2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Times New Roman"/>
                <a:cs typeface="Times New Roman"/>
              </a:rPr>
              <a:t>Current.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200" y="3200400"/>
            <a:ext cx="7999601" cy="881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58" y="1428132"/>
            <a:ext cx="8450578" cy="39240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7604" y="365887"/>
            <a:ext cx="6203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Arial"/>
                <a:cs typeface="Arial"/>
              </a:rPr>
              <a:t>Effect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of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Noise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on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Parallel Lines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31" y="1394597"/>
            <a:ext cx="8747883" cy="43304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0004" y="213182"/>
            <a:ext cx="54070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Arial"/>
                <a:cs typeface="Arial"/>
              </a:rPr>
              <a:t>Noise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on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Twisted-Pair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Lines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778510"/>
            <a:ext cx="43440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i="1">
                <a:latin typeface="Times New Roman"/>
                <a:cs typeface="Times New Roman"/>
              </a:rPr>
              <a:t>UTP</a:t>
            </a:r>
            <a:r>
              <a:rPr dirty="0" sz="4000" spc="-190" i="1">
                <a:latin typeface="Times New Roman"/>
                <a:cs typeface="Times New Roman"/>
              </a:rPr>
              <a:t> </a:t>
            </a:r>
            <a:r>
              <a:rPr dirty="0" sz="4000" spc="-5" i="1">
                <a:latin typeface="Times New Roman"/>
                <a:cs typeface="Times New Roman"/>
              </a:rPr>
              <a:t>and</a:t>
            </a:r>
            <a:r>
              <a:rPr dirty="0" sz="4000" spc="-30" i="1">
                <a:latin typeface="Times New Roman"/>
                <a:cs typeface="Times New Roman"/>
              </a:rPr>
              <a:t> </a:t>
            </a:r>
            <a:r>
              <a:rPr dirty="0" sz="4000" spc="-5" i="1">
                <a:latin typeface="Times New Roman"/>
                <a:cs typeface="Times New Roman"/>
              </a:rPr>
              <a:t>STP</a:t>
            </a:r>
            <a:r>
              <a:rPr dirty="0" sz="4000" spc="-180" i="1">
                <a:latin typeface="Times New Roman"/>
                <a:cs typeface="Times New Roman"/>
              </a:rPr>
              <a:t> </a:t>
            </a:r>
            <a:r>
              <a:rPr dirty="0" sz="4000" i="1">
                <a:latin typeface="Times New Roman"/>
                <a:cs typeface="Times New Roman"/>
              </a:rPr>
              <a:t>cables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137" y="2113026"/>
            <a:ext cx="8500999" cy="3327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2023-07-29T17:59:59Z</dcterms:created>
  <dcterms:modified xsi:type="dcterms:W3CDTF">2023-07-29T17:59:59Z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2023-07-29T00:00:00Z</vt:filetime>
  </property>
</Properties>
</file>