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52400" y="1371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639521"/>
            <a:ext cx="7767319" cy="136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140" y="3159709"/>
            <a:ext cx="7531734" cy="304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7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47" Type="http://schemas.openxmlformats.org/officeDocument/2006/relationships/image" Target="../media/image46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8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9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60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60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60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1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60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6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5994" y="2635376"/>
            <a:ext cx="364807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FF0000"/>
                </a:solidFill>
                <a:latin typeface="Times New Roman"/>
                <a:cs typeface="Times New Roman"/>
              </a:rPr>
              <a:t>Digital</a:t>
            </a:r>
            <a:r>
              <a:rPr dirty="0" sz="3200" spc="-114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FF0000"/>
                </a:solidFill>
                <a:latin typeface="Times New Roman"/>
                <a:cs typeface="Times New Roman"/>
              </a:rPr>
              <a:t>Transmission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639521"/>
            <a:ext cx="7136130" cy="1671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815079" algn="l"/>
              </a:tabLst>
            </a:pPr>
            <a:r>
              <a:rPr dirty="0" sz="3600"/>
              <a:t>Considerations</a:t>
            </a:r>
            <a:r>
              <a:rPr dirty="0" sz="3600" spc="15"/>
              <a:t> </a:t>
            </a:r>
            <a:r>
              <a:rPr dirty="0" sz="3600"/>
              <a:t>for	</a:t>
            </a:r>
            <a:r>
              <a:rPr dirty="0" sz="3600" spc="-5"/>
              <a:t>choosing</a:t>
            </a:r>
            <a:r>
              <a:rPr dirty="0" sz="3600" spc="-30"/>
              <a:t> </a:t>
            </a:r>
            <a:r>
              <a:rPr dirty="0" sz="3600"/>
              <a:t>a</a:t>
            </a:r>
            <a:r>
              <a:rPr dirty="0" sz="3600" spc="-40"/>
              <a:t> </a:t>
            </a:r>
            <a:r>
              <a:rPr dirty="0" sz="3600"/>
              <a:t>good </a:t>
            </a:r>
            <a:r>
              <a:rPr dirty="0" sz="3600" spc="-1110"/>
              <a:t> </a:t>
            </a:r>
            <a:r>
              <a:rPr dirty="0" sz="3600" spc="-5"/>
              <a:t>signal element</a:t>
            </a:r>
            <a:r>
              <a:rPr dirty="0" sz="3600" spc="25"/>
              <a:t> </a:t>
            </a:r>
            <a:r>
              <a:rPr dirty="0" sz="3600" spc="-5"/>
              <a:t>referred</a:t>
            </a:r>
            <a:r>
              <a:rPr dirty="0" sz="3600" spc="10"/>
              <a:t> </a:t>
            </a:r>
            <a:r>
              <a:rPr dirty="0" sz="3600" spc="-5"/>
              <a:t>to</a:t>
            </a:r>
            <a:r>
              <a:rPr dirty="0" sz="3600" spc="-10"/>
              <a:t> </a:t>
            </a:r>
            <a:r>
              <a:rPr dirty="0" sz="3600"/>
              <a:t>as</a:t>
            </a:r>
            <a:r>
              <a:rPr dirty="0" sz="3600" spc="-5"/>
              <a:t> </a:t>
            </a:r>
            <a:r>
              <a:rPr dirty="0" sz="3600"/>
              <a:t>line </a:t>
            </a:r>
            <a:r>
              <a:rPr dirty="0" sz="3600" spc="5"/>
              <a:t> </a:t>
            </a:r>
            <a:r>
              <a:rPr dirty="0" sz="3600" spc="-5"/>
              <a:t>encoding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39521"/>
            <a:ext cx="47415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Line</a:t>
            </a:r>
            <a:r>
              <a:rPr dirty="0" spc="-55"/>
              <a:t> </a:t>
            </a:r>
            <a:r>
              <a:rPr dirty="0" spc="-5"/>
              <a:t>encoding</a:t>
            </a:r>
            <a:r>
              <a:rPr dirty="0" spc="-50"/>
              <a:t> </a:t>
            </a:r>
            <a:r>
              <a:rPr dirty="0" spc="-5"/>
              <a:t>C/Cs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11502"/>
            <a:ext cx="7572375" cy="40259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3200">
                <a:solidFill>
                  <a:srgbClr val="FF0000"/>
                </a:solidFill>
                <a:latin typeface="Tahoma"/>
                <a:cs typeface="Tahoma"/>
              </a:rPr>
              <a:t>DC</a:t>
            </a:r>
            <a:r>
              <a:rPr dirty="0" sz="3200" spc="10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3200" spc="-5">
                <a:solidFill>
                  <a:srgbClr val="FF0000"/>
                </a:solidFill>
                <a:latin typeface="Tahoma"/>
                <a:cs typeface="Tahoma"/>
              </a:rPr>
              <a:t>components</a:t>
            </a:r>
            <a:r>
              <a:rPr dirty="0" sz="3200" spc="1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-</a:t>
            </a:r>
            <a:r>
              <a:rPr dirty="0" sz="3200" spc="11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when</a:t>
            </a:r>
            <a:r>
              <a:rPr dirty="0" sz="3200" spc="12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the</a:t>
            </a:r>
            <a:r>
              <a:rPr dirty="0" sz="3200" spc="10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voltage </a:t>
            </a:r>
            <a:r>
              <a:rPr dirty="0" sz="3200">
                <a:latin typeface="Tahoma"/>
                <a:cs typeface="Tahoma"/>
              </a:rPr>
              <a:t> level </a:t>
            </a:r>
            <a:r>
              <a:rPr dirty="0" sz="3200" spc="-5">
                <a:latin typeface="Tahoma"/>
                <a:cs typeface="Tahoma"/>
              </a:rPr>
              <a:t>remains constant for </a:t>
            </a:r>
            <a:r>
              <a:rPr dirty="0" sz="3200">
                <a:latin typeface="Tahoma"/>
                <a:cs typeface="Tahoma"/>
              </a:rPr>
              <a:t>long </a:t>
            </a:r>
            <a:r>
              <a:rPr dirty="0" sz="3200" spc="-5">
                <a:latin typeface="Tahoma"/>
                <a:cs typeface="Tahoma"/>
              </a:rPr>
              <a:t>periods </a:t>
            </a:r>
            <a:r>
              <a:rPr dirty="0" sz="3200">
                <a:latin typeface="Tahoma"/>
                <a:cs typeface="Tahoma"/>
              </a:rPr>
              <a:t> of </a:t>
            </a:r>
            <a:r>
              <a:rPr dirty="0" sz="3200" spc="-5">
                <a:latin typeface="Tahoma"/>
                <a:cs typeface="Tahoma"/>
              </a:rPr>
              <a:t>time, there </a:t>
            </a:r>
            <a:r>
              <a:rPr dirty="0" sz="3200">
                <a:latin typeface="Tahoma"/>
                <a:cs typeface="Tahoma"/>
              </a:rPr>
              <a:t>is an increase in </a:t>
            </a:r>
            <a:r>
              <a:rPr dirty="0" sz="3200" spc="-5">
                <a:latin typeface="Tahoma"/>
                <a:cs typeface="Tahoma"/>
              </a:rPr>
              <a:t>the </a:t>
            </a:r>
            <a:r>
              <a:rPr dirty="0" sz="3200">
                <a:latin typeface="Tahoma"/>
                <a:cs typeface="Tahoma"/>
              </a:rPr>
              <a:t>low </a:t>
            </a:r>
            <a:r>
              <a:rPr dirty="0" sz="3200" spc="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frequencies of </a:t>
            </a:r>
            <a:r>
              <a:rPr dirty="0" sz="3200" spc="-5">
                <a:latin typeface="Tahoma"/>
                <a:cs typeface="Tahoma"/>
              </a:rPr>
              <a:t>the signal. </a:t>
            </a:r>
            <a:r>
              <a:rPr dirty="0" sz="3200">
                <a:latin typeface="Tahoma"/>
                <a:cs typeface="Tahoma"/>
              </a:rPr>
              <a:t>Most channels </a:t>
            </a:r>
            <a:r>
              <a:rPr dirty="0" sz="3200" spc="-98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are bandpass and may not support </a:t>
            </a:r>
            <a:r>
              <a:rPr dirty="0" sz="3200" spc="-5">
                <a:latin typeface="Tahoma"/>
                <a:cs typeface="Tahoma"/>
              </a:rPr>
              <a:t>the </a:t>
            </a:r>
            <a:r>
              <a:rPr dirty="0" sz="3200">
                <a:latin typeface="Tahoma"/>
                <a:cs typeface="Tahoma"/>
              </a:rPr>
              <a:t> low</a:t>
            </a:r>
            <a:r>
              <a:rPr dirty="0" sz="3200" spc="-2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frequencies.</a:t>
            </a:r>
            <a:endParaRPr sz="3200">
              <a:latin typeface="Tahoma"/>
              <a:cs typeface="Tahoma"/>
            </a:endParaRPr>
          </a:p>
          <a:p>
            <a:pPr marL="355600" marR="382270" indent="-343535">
              <a:lnSpc>
                <a:spcPct val="100000"/>
              </a:lnSpc>
              <a:spcBef>
                <a:spcPts val="77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3200">
                <a:latin typeface="Tahoma"/>
                <a:cs typeface="Tahoma"/>
              </a:rPr>
              <a:t>This </a:t>
            </a:r>
            <a:r>
              <a:rPr dirty="0" sz="3200" spc="-5">
                <a:latin typeface="Tahoma"/>
                <a:cs typeface="Tahoma"/>
              </a:rPr>
              <a:t>will </a:t>
            </a:r>
            <a:r>
              <a:rPr dirty="0" sz="3200">
                <a:latin typeface="Tahoma"/>
                <a:cs typeface="Tahoma"/>
              </a:rPr>
              <a:t>require </a:t>
            </a:r>
            <a:r>
              <a:rPr dirty="0" sz="3200" spc="-5">
                <a:latin typeface="Tahoma"/>
                <a:cs typeface="Tahoma"/>
              </a:rPr>
              <a:t>the removal </a:t>
            </a:r>
            <a:r>
              <a:rPr dirty="0" sz="3200">
                <a:latin typeface="Tahoma"/>
                <a:cs typeface="Tahoma"/>
              </a:rPr>
              <a:t>of </a:t>
            </a:r>
            <a:r>
              <a:rPr dirty="0" sz="3200" spc="-5">
                <a:latin typeface="Tahoma"/>
                <a:cs typeface="Tahoma"/>
              </a:rPr>
              <a:t>the </a:t>
            </a:r>
            <a:r>
              <a:rPr dirty="0" sz="3200">
                <a:latin typeface="Tahoma"/>
                <a:cs typeface="Tahoma"/>
              </a:rPr>
              <a:t>dc </a:t>
            </a:r>
            <a:r>
              <a:rPr dirty="0" sz="3200" spc="-98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component</a:t>
            </a:r>
            <a:r>
              <a:rPr dirty="0" sz="3200" spc="-3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of</a:t>
            </a:r>
            <a:r>
              <a:rPr dirty="0" sz="3200" spc="-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a</a:t>
            </a:r>
            <a:r>
              <a:rPr dirty="0" sz="3200" spc="-2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transmitted</a:t>
            </a:r>
            <a:r>
              <a:rPr dirty="0" sz="320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signal.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39521"/>
            <a:ext cx="47415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Line</a:t>
            </a:r>
            <a:r>
              <a:rPr dirty="0" spc="-55"/>
              <a:t> </a:t>
            </a:r>
            <a:r>
              <a:rPr dirty="0" spc="-5"/>
              <a:t>encoding</a:t>
            </a:r>
            <a:r>
              <a:rPr dirty="0" spc="-50"/>
              <a:t> </a:t>
            </a:r>
            <a:r>
              <a:rPr dirty="0" spc="-5"/>
              <a:t>C/Cs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11502"/>
            <a:ext cx="7600315" cy="30505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5600" marR="288290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dirty="0" sz="3200" spc="-5">
                <a:solidFill>
                  <a:srgbClr val="FF0000"/>
                </a:solidFill>
                <a:latin typeface="Tahoma"/>
                <a:cs typeface="Tahoma"/>
              </a:rPr>
              <a:t>Self synchronization </a:t>
            </a:r>
            <a:r>
              <a:rPr dirty="0" sz="3200">
                <a:latin typeface="Tahoma"/>
                <a:cs typeface="Tahoma"/>
              </a:rPr>
              <a:t>- </a:t>
            </a:r>
            <a:r>
              <a:rPr dirty="0" sz="3200" spc="-5">
                <a:latin typeface="Tahoma"/>
                <a:cs typeface="Tahoma"/>
              </a:rPr>
              <a:t>the clocks </a:t>
            </a:r>
            <a:r>
              <a:rPr dirty="0" sz="3200">
                <a:latin typeface="Tahoma"/>
                <a:cs typeface="Tahoma"/>
              </a:rPr>
              <a:t>at </a:t>
            </a:r>
            <a:r>
              <a:rPr dirty="0" sz="3200" spc="-5">
                <a:latin typeface="Tahoma"/>
                <a:cs typeface="Tahoma"/>
              </a:rPr>
              <a:t>the </a:t>
            </a:r>
            <a:r>
              <a:rPr dirty="0" sz="3200" spc="-98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sender </a:t>
            </a:r>
            <a:r>
              <a:rPr dirty="0" sz="3200">
                <a:latin typeface="Tahoma"/>
                <a:cs typeface="Tahoma"/>
              </a:rPr>
              <a:t>and </a:t>
            </a:r>
            <a:r>
              <a:rPr dirty="0" sz="3200" spc="-5">
                <a:latin typeface="Tahoma"/>
                <a:cs typeface="Tahoma"/>
              </a:rPr>
              <a:t>the receiver </a:t>
            </a:r>
            <a:r>
              <a:rPr dirty="0" sz="3200">
                <a:latin typeface="Tahoma"/>
                <a:cs typeface="Tahoma"/>
              </a:rPr>
              <a:t>must have </a:t>
            </a:r>
            <a:r>
              <a:rPr dirty="0" sz="3200" spc="-5">
                <a:latin typeface="Tahoma"/>
                <a:cs typeface="Tahoma"/>
              </a:rPr>
              <a:t>the </a:t>
            </a:r>
            <a:r>
              <a:rPr dirty="0" sz="3200" spc="-98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same</a:t>
            </a:r>
            <a:r>
              <a:rPr dirty="0" sz="3200" spc="-3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bit</a:t>
            </a:r>
            <a:r>
              <a:rPr dirty="0" sz="3200" spc="1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interval.</a:t>
            </a:r>
            <a:endParaRPr sz="3200">
              <a:latin typeface="Tahoma"/>
              <a:cs typeface="Tahoma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3200" spc="-5">
                <a:latin typeface="Tahoma"/>
                <a:cs typeface="Tahoma"/>
              </a:rPr>
              <a:t>If</a:t>
            </a:r>
            <a:r>
              <a:rPr dirty="0" sz="320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the</a:t>
            </a:r>
            <a:r>
              <a:rPr dirty="0" sz="3200" spc="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receiver clock</a:t>
            </a:r>
            <a:r>
              <a:rPr dirty="0" sz="3200">
                <a:latin typeface="Tahoma"/>
                <a:cs typeface="Tahoma"/>
              </a:rPr>
              <a:t> is</a:t>
            </a:r>
            <a:r>
              <a:rPr dirty="0" sz="3200" spc="-5">
                <a:latin typeface="Tahoma"/>
                <a:cs typeface="Tahoma"/>
              </a:rPr>
              <a:t> faster</a:t>
            </a:r>
            <a:r>
              <a:rPr dirty="0" sz="3200" spc="-1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or</a:t>
            </a:r>
            <a:r>
              <a:rPr dirty="0" sz="3200" spc="-1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slower </a:t>
            </a:r>
            <a:r>
              <a:rPr dirty="0" sz="3200">
                <a:latin typeface="Tahoma"/>
                <a:cs typeface="Tahoma"/>
              </a:rPr>
              <a:t>it </a:t>
            </a:r>
            <a:r>
              <a:rPr dirty="0" sz="3200" spc="-98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will</a:t>
            </a:r>
            <a:r>
              <a:rPr dirty="0" sz="3200">
                <a:latin typeface="Tahoma"/>
                <a:cs typeface="Tahoma"/>
              </a:rPr>
              <a:t> misinterpret</a:t>
            </a:r>
            <a:r>
              <a:rPr dirty="0" sz="3200" spc="1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the </a:t>
            </a:r>
            <a:r>
              <a:rPr dirty="0" sz="3200">
                <a:latin typeface="Tahoma"/>
                <a:cs typeface="Tahoma"/>
              </a:rPr>
              <a:t>incoming</a:t>
            </a:r>
            <a:r>
              <a:rPr dirty="0" sz="3200" spc="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bit </a:t>
            </a:r>
            <a:r>
              <a:rPr dirty="0" sz="3200" spc="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stream.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491426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dirty="0" sz="2400" spc="-10" b="1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dirty="0" sz="2400" spc="-20" b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3333CC"/>
                </a:solidFill>
                <a:latin typeface="Times New Roman"/>
                <a:cs typeface="Times New Roman"/>
              </a:rPr>
              <a:t>4.3	</a:t>
            </a:r>
            <a:r>
              <a:rPr dirty="0" sz="2000" spc="-5" b="1" i="1">
                <a:solidFill>
                  <a:srgbClr val="000000"/>
                </a:solidFill>
                <a:latin typeface="Times New Roman"/>
                <a:cs typeface="Times New Roman"/>
              </a:rPr>
              <a:t>Effect</a:t>
            </a:r>
            <a:r>
              <a:rPr dirty="0" sz="2000" spc="-40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2000" spc="-20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0000"/>
                </a:solidFill>
                <a:latin typeface="Times New Roman"/>
                <a:cs typeface="Times New Roman"/>
              </a:rPr>
              <a:t>lack</a:t>
            </a:r>
            <a:r>
              <a:rPr dirty="0" sz="2000" spc="-30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2000" spc="-35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0000"/>
                </a:solidFill>
                <a:latin typeface="Times New Roman"/>
                <a:cs typeface="Times New Roman"/>
              </a:rPr>
              <a:t>synchronization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387" y="1600136"/>
            <a:ext cx="6627749" cy="42162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22044" y="19303"/>
            <a:ext cx="21247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 i="1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dirty="0" sz="3200" spc="-10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 b="1" i="1">
                <a:solidFill>
                  <a:srgbClr val="FF0000"/>
                </a:solidFill>
                <a:latin typeface="Times New Roman"/>
                <a:cs typeface="Times New Roman"/>
              </a:rPr>
              <a:t>4.3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43012" y="4025900"/>
            <a:ext cx="6656705" cy="455930"/>
            <a:chOff x="1243012" y="4025900"/>
            <a:chExt cx="6656705" cy="45593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0226" y="4083113"/>
              <a:ext cx="6542024" cy="34131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243012" y="4025899"/>
              <a:ext cx="6656705" cy="455930"/>
            </a:xfrm>
            <a:custGeom>
              <a:avLst/>
              <a:gdLst/>
              <a:ahLst/>
              <a:cxnLst/>
              <a:rect l="l" t="t" r="r" b="b"/>
              <a:pathLst>
                <a:path w="6656705" h="455929">
                  <a:moveTo>
                    <a:pt x="6610667" y="45720"/>
                  </a:moveTo>
                  <a:lnTo>
                    <a:pt x="45656" y="45720"/>
                  </a:lnTo>
                  <a:lnTo>
                    <a:pt x="45656" y="57150"/>
                  </a:lnTo>
                  <a:lnTo>
                    <a:pt x="45656" y="398780"/>
                  </a:lnTo>
                  <a:lnTo>
                    <a:pt x="45656" y="410210"/>
                  </a:lnTo>
                  <a:lnTo>
                    <a:pt x="6610667" y="410210"/>
                  </a:lnTo>
                  <a:lnTo>
                    <a:pt x="6610667" y="398780"/>
                  </a:lnTo>
                  <a:lnTo>
                    <a:pt x="57086" y="398780"/>
                  </a:lnTo>
                  <a:lnTo>
                    <a:pt x="57086" y="57150"/>
                  </a:lnTo>
                  <a:lnTo>
                    <a:pt x="6599237" y="57150"/>
                  </a:lnTo>
                  <a:lnTo>
                    <a:pt x="6599237" y="398399"/>
                  </a:lnTo>
                  <a:lnTo>
                    <a:pt x="6610667" y="398399"/>
                  </a:lnTo>
                  <a:lnTo>
                    <a:pt x="6610667" y="57150"/>
                  </a:lnTo>
                  <a:lnTo>
                    <a:pt x="6610667" y="45720"/>
                  </a:lnTo>
                  <a:close/>
                </a:path>
                <a:path w="6656705" h="455929">
                  <a:moveTo>
                    <a:pt x="6656387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421640"/>
                  </a:lnTo>
                  <a:lnTo>
                    <a:pt x="0" y="455930"/>
                  </a:lnTo>
                  <a:lnTo>
                    <a:pt x="6656387" y="455930"/>
                  </a:lnTo>
                  <a:lnTo>
                    <a:pt x="6656387" y="421640"/>
                  </a:lnTo>
                  <a:lnTo>
                    <a:pt x="34226" y="421640"/>
                  </a:lnTo>
                  <a:lnTo>
                    <a:pt x="34226" y="34290"/>
                  </a:lnTo>
                  <a:lnTo>
                    <a:pt x="6622097" y="34290"/>
                  </a:lnTo>
                  <a:lnTo>
                    <a:pt x="6622097" y="421259"/>
                  </a:lnTo>
                  <a:lnTo>
                    <a:pt x="6656387" y="421259"/>
                  </a:lnTo>
                  <a:lnTo>
                    <a:pt x="6656387" y="34290"/>
                  </a:lnTo>
                  <a:lnTo>
                    <a:pt x="66563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07340" y="935481"/>
            <a:ext cx="8605520" cy="4657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8001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In a digital transmission, the </a:t>
            </a:r>
            <a:r>
              <a:rPr dirty="0" sz="2800" spc="-10" b="1" i="1">
                <a:latin typeface="Times New Roman"/>
                <a:cs typeface="Times New Roman"/>
              </a:rPr>
              <a:t>receiver </a:t>
            </a:r>
            <a:r>
              <a:rPr dirty="0" sz="2800" spc="-5" b="1" i="1">
                <a:latin typeface="Times New Roman"/>
                <a:cs typeface="Times New Roman"/>
              </a:rPr>
              <a:t>clock is 0.1 percent 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faster than the sender clock. How </a:t>
            </a:r>
            <a:r>
              <a:rPr dirty="0" sz="2800" b="1" i="1">
                <a:latin typeface="Times New Roman"/>
                <a:cs typeface="Times New Roman"/>
              </a:rPr>
              <a:t>many </a:t>
            </a:r>
            <a:r>
              <a:rPr dirty="0" sz="2800" spc="-5" b="1" i="1">
                <a:latin typeface="Times New Roman"/>
                <a:cs typeface="Times New Roman"/>
              </a:rPr>
              <a:t>extra bits per 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second</a:t>
            </a:r>
            <a:r>
              <a:rPr dirty="0" sz="2800" spc="459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does</a:t>
            </a:r>
            <a:r>
              <a:rPr dirty="0" sz="2800" spc="114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the</a:t>
            </a:r>
            <a:r>
              <a:rPr dirty="0" sz="2800" spc="1145" b="1" i="1">
                <a:latin typeface="Times New Roman"/>
                <a:cs typeface="Times New Roman"/>
              </a:rPr>
              <a:t> </a:t>
            </a:r>
            <a:r>
              <a:rPr dirty="0" sz="2800" spc="-10" b="1" i="1">
                <a:latin typeface="Times New Roman"/>
                <a:cs typeface="Times New Roman"/>
              </a:rPr>
              <a:t>receiver</a:t>
            </a:r>
            <a:r>
              <a:rPr dirty="0" sz="2800" spc="1140" b="1" i="1">
                <a:latin typeface="Times New Roman"/>
                <a:cs typeface="Times New Roman"/>
              </a:rPr>
              <a:t> </a:t>
            </a:r>
            <a:r>
              <a:rPr dirty="0" sz="2800" spc="-10" b="1" i="1">
                <a:latin typeface="Times New Roman"/>
                <a:cs typeface="Times New Roman"/>
              </a:rPr>
              <a:t>receive</a:t>
            </a:r>
            <a:r>
              <a:rPr dirty="0" sz="2800" spc="114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if</a:t>
            </a:r>
            <a:r>
              <a:rPr dirty="0" sz="2800" spc="1145" b="1" i="1">
                <a:latin typeface="Times New Roman"/>
                <a:cs typeface="Times New Roman"/>
              </a:rPr>
              <a:t> </a:t>
            </a:r>
            <a:r>
              <a:rPr dirty="0" sz="2800" spc="-10" b="1" i="1">
                <a:latin typeface="Times New Roman"/>
                <a:cs typeface="Times New Roman"/>
              </a:rPr>
              <a:t>the</a:t>
            </a:r>
            <a:r>
              <a:rPr dirty="0" sz="2800" spc="114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data</a:t>
            </a:r>
            <a:r>
              <a:rPr dirty="0" sz="2800" spc="114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rate</a:t>
            </a:r>
            <a:r>
              <a:rPr dirty="0" sz="2800" spc="113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is </a:t>
            </a:r>
            <a:r>
              <a:rPr dirty="0" sz="2800" spc="-69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1</a:t>
            </a:r>
            <a:r>
              <a:rPr dirty="0" sz="2800" spc="-2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kbps? </a:t>
            </a:r>
            <a:r>
              <a:rPr dirty="0" sz="2800" spc="-5" b="1" i="1">
                <a:latin typeface="Times New Roman"/>
                <a:cs typeface="Times New Roman"/>
              </a:rPr>
              <a:t>How</a:t>
            </a:r>
            <a:r>
              <a:rPr dirty="0" sz="2800" spc="-1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many</a:t>
            </a:r>
            <a:r>
              <a:rPr dirty="0" sz="2800" spc="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if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the </a:t>
            </a:r>
            <a:r>
              <a:rPr dirty="0" sz="2800" b="1" i="1">
                <a:latin typeface="Times New Roman"/>
                <a:cs typeface="Times New Roman"/>
              </a:rPr>
              <a:t>data</a:t>
            </a:r>
            <a:r>
              <a:rPr dirty="0" sz="2800" spc="-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rate</a:t>
            </a:r>
            <a:r>
              <a:rPr dirty="0" sz="2800" spc="-2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is 1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Mbps?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81280">
              <a:lnSpc>
                <a:spcPts val="3360"/>
              </a:lnSpc>
              <a:spcBef>
                <a:spcPts val="305"/>
              </a:spcBef>
              <a:tabLst>
                <a:tab pos="715010" algn="l"/>
                <a:tab pos="1237615" algn="l"/>
                <a:tab pos="2478405" algn="l"/>
                <a:tab pos="3361054" algn="l"/>
                <a:tab pos="5139690" algn="l"/>
                <a:tab pos="6920230" algn="l"/>
                <a:tab pos="7981315" algn="l"/>
              </a:tabLst>
            </a:pPr>
            <a:r>
              <a:rPr dirty="0" sz="2950" spc="-65">
                <a:latin typeface="SimSun-ExtB"/>
                <a:cs typeface="SimSun-ExtB"/>
              </a:rPr>
              <a:t>A</a:t>
            </a:r>
            <a:r>
              <a:rPr dirty="0" sz="2950" spc="-80">
                <a:latin typeface="SimSun-ExtB"/>
                <a:cs typeface="SimSun-ExtB"/>
              </a:rPr>
              <a:t>t</a:t>
            </a:r>
            <a:r>
              <a:rPr dirty="0" sz="2950">
                <a:latin typeface="SimSun-ExtB"/>
                <a:cs typeface="SimSun-ExtB"/>
              </a:rPr>
              <a:t>	</a:t>
            </a:r>
            <a:r>
              <a:rPr dirty="0" sz="2950" spc="-80">
                <a:latin typeface="SimSun-ExtB"/>
                <a:cs typeface="SimSun-ExtB"/>
              </a:rPr>
              <a:t>1</a:t>
            </a:r>
            <a:r>
              <a:rPr dirty="0" sz="2950">
                <a:latin typeface="SimSun-ExtB"/>
                <a:cs typeface="SimSun-ExtB"/>
              </a:rPr>
              <a:t>	</a:t>
            </a:r>
            <a:r>
              <a:rPr dirty="0" sz="2950" spc="-80">
                <a:latin typeface="SimSun-ExtB"/>
                <a:cs typeface="SimSun-ExtB"/>
              </a:rPr>
              <a:t>k</a:t>
            </a:r>
            <a:r>
              <a:rPr dirty="0" sz="2950" spc="-60">
                <a:latin typeface="SimSun-ExtB"/>
                <a:cs typeface="SimSun-ExtB"/>
              </a:rPr>
              <a:t>b</a:t>
            </a:r>
            <a:r>
              <a:rPr dirty="0" sz="2950" spc="-70">
                <a:latin typeface="SimSun-ExtB"/>
                <a:cs typeface="SimSun-ExtB"/>
              </a:rPr>
              <a:t>ps</a:t>
            </a:r>
            <a:r>
              <a:rPr dirty="0" sz="2950" spc="-80">
                <a:latin typeface="SimSun-ExtB"/>
                <a:cs typeface="SimSun-ExtB"/>
              </a:rPr>
              <a:t>,</a:t>
            </a:r>
            <a:r>
              <a:rPr dirty="0" sz="2950">
                <a:latin typeface="SimSun-ExtB"/>
                <a:cs typeface="SimSun-ExtB"/>
              </a:rPr>
              <a:t>	</a:t>
            </a:r>
            <a:r>
              <a:rPr dirty="0" sz="2950" spc="-70">
                <a:latin typeface="SimSun-ExtB"/>
                <a:cs typeface="SimSun-ExtB"/>
              </a:rPr>
              <a:t>t</a:t>
            </a:r>
            <a:r>
              <a:rPr dirty="0" sz="2950" spc="-80">
                <a:latin typeface="SimSun-ExtB"/>
                <a:cs typeface="SimSun-ExtB"/>
              </a:rPr>
              <a:t>he</a:t>
            </a:r>
            <a:r>
              <a:rPr dirty="0" sz="2950">
                <a:latin typeface="SimSun-ExtB"/>
                <a:cs typeface="SimSun-ExtB"/>
              </a:rPr>
              <a:t>	</a:t>
            </a:r>
            <a:r>
              <a:rPr dirty="0" sz="2950" spc="-80">
                <a:latin typeface="SimSun-ExtB"/>
                <a:cs typeface="SimSun-ExtB"/>
              </a:rPr>
              <a:t>r</a:t>
            </a:r>
            <a:r>
              <a:rPr dirty="0" sz="2950" spc="-60">
                <a:latin typeface="SimSun-ExtB"/>
                <a:cs typeface="SimSun-ExtB"/>
              </a:rPr>
              <a:t>e</a:t>
            </a:r>
            <a:r>
              <a:rPr dirty="0" sz="2950" spc="-70">
                <a:latin typeface="SimSun-ExtB"/>
                <a:cs typeface="SimSun-ExtB"/>
              </a:rPr>
              <a:t>ce</a:t>
            </a:r>
            <a:r>
              <a:rPr dirty="0" sz="2950" spc="-80">
                <a:latin typeface="SimSun-ExtB"/>
                <a:cs typeface="SimSun-ExtB"/>
              </a:rPr>
              <a:t>i</a:t>
            </a:r>
            <a:r>
              <a:rPr dirty="0" sz="2950" spc="-60">
                <a:latin typeface="SimSun-ExtB"/>
                <a:cs typeface="SimSun-ExtB"/>
              </a:rPr>
              <a:t>v</a:t>
            </a:r>
            <a:r>
              <a:rPr dirty="0" sz="2950" spc="-70">
                <a:latin typeface="SimSun-ExtB"/>
                <a:cs typeface="SimSun-ExtB"/>
              </a:rPr>
              <a:t>e</a:t>
            </a:r>
            <a:r>
              <a:rPr dirty="0" sz="2950" spc="-80">
                <a:latin typeface="SimSun-ExtB"/>
                <a:cs typeface="SimSun-ExtB"/>
              </a:rPr>
              <a:t>r</a:t>
            </a:r>
            <a:r>
              <a:rPr dirty="0" sz="2950">
                <a:latin typeface="SimSun-ExtB"/>
                <a:cs typeface="SimSun-ExtB"/>
              </a:rPr>
              <a:t>	</a:t>
            </a:r>
            <a:r>
              <a:rPr dirty="0" sz="2950" spc="-70">
                <a:latin typeface="SimSun-ExtB"/>
                <a:cs typeface="SimSun-ExtB"/>
              </a:rPr>
              <a:t>re</a:t>
            </a:r>
            <a:r>
              <a:rPr dirty="0" sz="2950" spc="-80">
                <a:latin typeface="SimSun-ExtB"/>
                <a:cs typeface="SimSun-ExtB"/>
              </a:rPr>
              <a:t>c</a:t>
            </a:r>
            <a:r>
              <a:rPr dirty="0" sz="2950" spc="-60">
                <a:latin typeface="SimSun-ExtB"/>
                <a:cs typeface="SimSun-ExtB"/>
              </a:rPr>
              <a:t>e</a:t>
            </a:r>
            <a:r>
              <a:rPr dirty="0" sz="2950" spc="-70">
                <a:latin typeface="SimSun-ExtB"/>
                <a:cs typeface="SimSun-ExtB"/>
              </a:rPr>
              <a:t>ive</a:t>
            </a:r>
            <a:r>
              <a:rPr dirty="0" sz="2950" spc="-80">
                <a:latin typeface="SimSun-ExtB"/>
                <a:cs typeface="SimSun-ExtB"/>
              </a:rPr>
              <a:t>s</a:t>
            </a:r>
            <a:r>
              <a:rPr dirty="0" sz="2950">
                <a:latin typeface="SimSun-ExtB"/>
                <a:cs typeface="SimSun-ExtB"/>
              </a:rPr>
              <a:t>	</a:t>
            </a:r>
            <a:r>
              <a:rPr dirty="0" sz="2950" spc="-80">
                <a:latin typeface="SimSun-ExtB"/>
                <a:cs typeface="SimSun-ExtB"/>
              </a:rPr>
              <a:t>1</a:t>
            </a:r>
            <a:r>
              <a:rPr dirty="0" sz="2950" spc="-60">
                <a:latin typeface="SimSun-ExtB"/>
                <a:cs typeface="SimSun-ExtB"/>
              </a:rPr>
              <a:t>0</a:t>
            </a:r>
            <a:r>
              <a:rPr dirty="0" sz="2950" spc="-70">
                <a:latin typeface="SimSun-ExtB"/>
                <a:cs typeface="SimSun-ExtB"/>
              </a:rPr>
              <a:t>0</a:t>
            </a:r>
            <a:r>
              <a:rPr dirty="0" sz="2950" spc="-80">
                <a:latin typeface="SimSun-ExtB"/>
                <a:cs typeface="SimSun-ExtB"/>
              </a:rPr>
              <a:t>1</a:t>
            </a:r>
            <a:r>
              <a:rPr dirty="0" sz="2950">
                <a:latin typeface="SimSun-ExtB"/>
                <a:cs typeface="SimSun-ExtB"/>
              </a:rPr>
              <a:t>	</a:t>
            </a:r>
            <a:r>
              <a:rPr dirty="0" sz="2950" spc="-75">
                <a:latin typeface="SimSun-ExtB"/>
                <a:cs typeface="SimSun-ExtB"/>
              </a:rPr>
              <a:t>bps  </a:t>
            </a:r>
            <a:r>
              <a:rPr dirty="0" sz="2950" spc="-65">
                <a:latin typeface="SimSun-ExtB"/>
                <a:cs typeface="SimSun-ExtB"/>
              </a:rPr>
              <a:t>instead</a:t>
            </a:r>
            <a:r>
              <a:rPr dirty="0" sz="2950" spc="-85">
                <a:latin typeface="SimSun-ExtB"/>
                <a:cs typeface="SimSun-ExtB"/>
              </a:rPr>
              <a:t> </a:t>
            </a:r>
            <a:r>
              <a:rPr dirty="0" sz="2950" spc="-70">
                <a:latin typeface="SimSun-ExtB"/>
                <a:cs typeface="SimSun-ExtB"/>
              </a:rPr>
              <a:t>of</a:t>
            </a:r>
            <a:r>
              <a:rPr dirty="0" sz="2950" spc="-55">
                <a:latin typeface="SimSun-ExtB"/>
                <a:cs typeface="SimSun-ExtB"/>
              </a:rPr>
              <a:t> </a:t>
            </a:r>
            <a:r>
              <a:rPr dirty="0" sz="2950" spc="-65">
                <a:latin typeface="SimSun-ExtB"/>
                <a:cs typeface="SimSun-ExtB"/>
              </a:rPr>
              <a:t>1000</a:t>
            </a:r>
            <a:r>
              <a:rPr dirty="0" sz="2950" spc="-70">
                <a:latin typeface="SimSun-ExtB"/>
                <a:cs typeface="SimSun-ExtB"/>
              </a:rPr>
              <a:t> </a:t>
            </a:r>
            <a:r>
              <a:rPr dirty="0" sz="2950" spc="-65">
                <a:latin typeface="SimSun-ExtB"/>
                <a:cs typeface="SimSun-ExtB"/>
              </a:rPr>
              <a:t>bps.</a:t>
            </a:r>
            <a:endParaRPr sz="2950">
              <a:latin typeface="SimSun-ExtB"/>
              <a:cs typeface="SimSun-ExtB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50">
              <a:latin typeface="SimSun-ExtB"/>
              <a:cs typeface="SimSun-ExtB"/>
            </a:endParaRPr>
          </a:p>
          <a:p>
            <a:pPr marL="88900" marR="5080">
              <a:lnSpc>
                <a:spcPct val="100000"/>
              </a:lnSpc>
              <a:spcBef>
                <a:spcPts val="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At</a:t>
            </a:r>
            <a:r>
              <a:rPr dirty="0" sz="2800" spc="22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1</a:t>
            </a:r>
            <a:r>
              <a:rPr dirty="0" sz="2800" spc="23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Mbps,</a:t>
            </a:r>
            <a:r>
              <a:rPr dirty="0" sz="2800" spc="21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the</a:t>
            </a:r>
            <a:r>
              <a:rPr dirty="0" sz="2800" spc="22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receiver</a:t>
            </a:r>
            <a:r>
              <a:rPr dirty="0" sz="2800" spc="22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receives</a:t>
            </a:r>
            <a:r>
              <a:rPr dirty="0" sz="2800" spc="22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1,001,000</a:t>
            </a:r>
            <a:r>
              <a:rPr dirty="0" sz="2800" spc="229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bps</a:t>
            </a:r>
            <a:r>
              <a:rPr dirty="0" sz="2800" spc="23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instead</a:t>
            </a:r>
            <a:r>
              <a:rPr dirty="0" sz="2800" spc="235" b="1" i="1">
                <a:latin typeface="Times New Roman"/>
                <a:cs typeface="Times New Roman"/>
              </a:rPr>
              <a:t> </a:t>
            </a:r>
            <a:r>
              <a:rPr dirty="0" sz="2800" spc="-15" b="1" i="1">
                <a:latin typeface="Times New Roman"/>
                <a:cs typeface="Times New Roman"/>
              </a:rPr>
              <a:t>of </a:t>
            </a:r>
            <a:r>
              <a:rPr dirty="0" sz="2800" spc="-68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1,000,000</a:t>
            </a:r>
            <a:r>
              <a:rPr dirty="0" sz="2800" spc="-3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bps.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22287" y="5808979"/>
            <a:ext cx="8098155" cy="420370"/>
            <a:chOff x="522287" y="5808979"/>
            <a:chExt cx="8098155" cy="42037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9437" y="5865813"/>
              <a:ext cx="7965887" cy="30638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22287" y="5808979"/>
              <a:ext cx="8098155" cy="420370"/>
            </a:xfrm>
            <a:custGeom>
              <a:avLst/>
              <a:gdLst/>
              <a:ahLst/>
              <a:cxnLst/>
              <a:rect l="l" t="t" r="r" b="b"/>
              <a:pathLst>
                <a:path w="8098155" h="420370">
                  <a:moveTo>
                    <a:pt x="8052117" y="45720"/>
                  </a:moveTo>
                  <a:lnTo>
                    <a:pt x="8040687" y="45720"/>
                  </a:lnTo>
                  <a:lnTo>
                    <a:pt x="8040687" y="57150"/>
                  </a:lnTo>
                  <a:lnTo>
                    <a:pt x="8040687" y="363220"/>
                  </a:lnTo>
                  <a:lnTo>
                    <a:pt x="57150" y="363220"/>
                  </a:lnTo>
                  <a:lnTo>
                    <a:pt x="57150" y="57150"/>
                  </a:lnTo>
                  <a:lnTo>
                    <a:pt x="8040687" y="57150"/>
                  </a:lnTo>
                  <a:lnTo>
                    <a:pt x="8040687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363220"/>
                  </a:lnTo>
                  <a:lnTo>
                    <a:pt x="45720" y="374650"/>
                  </a:lnTo>
                  <a:lnTo>
                    <a:pt x="8052117" y="374650"/>
                  </a:lnTo>
                  <a:lnTo>
                    <a:pt x="8052117" y="363220"/>
                  </a:lnTo>
                  <a:lnTo>
                    <a:pt x="8052117" y="57150"/>
                  </a:lnTo>
                  <a:lnTo>
                    <a:pt x="8052117" y="56832"/>
                  </a:lnTo>
                  <a:lnTo>
                    <a:pt x="8052117" y="45720"/>
                  </a:lnTo>
                  <a:close/>
                </a:path>
                <a:path w="8098155" h="420370">
                  <a:moveTo>
                    <a:pt x="8097837" y="0"/>
                  </a:moveTo>
                  <a:lnTo>
                    <a:pt x="8063547" y="0"/>
                  </a:lnTo>
                  <a:lnTo>
                    <a:pt x="8063547" y="34290"/>
                  </a:lnTo>
                  <a:lnTo>
                    <a:pt x="8063547" y="386080"/>
                  </a:lnTo>
                  <a:lnTo>
                    <a:pt x="34290" y="386080"/>
                  </a:lnTo>
                  <a:lnTo>
                    <a:pt x="34290" y="34290"/>
                  </a:lnTo>
                  <a:lnTo>
                    <a:pt x="8063547" y="34290"/>
                  </a:lnTo>
                  <a:lnTo>
                    <a:pt x="8063547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386080"/>
                  </a:lnTo>
                  <a:lnTo>
                    <a:pt x="0" y="420370"/>
                  </a:lnTo>
                  <a:lnTo>
                    <a:pt x="8097837" y="420370"/>
                  </a:lnTo>
                  <a:lnTo>
                    <a:pt x="8097837" y="386080"/>
                  </a:lnTo>
                  <a:lnTo>
                    <a:pt x="8097837" y="34290"/>
                  </a:lnTo>
                  <a:lnTo>
                    <a:pt x="8097837" y="33972"/>
                  </a:lnTo>
                  <a:lnTo>
                    <a:pt x="809783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39521"/>
            <a:ext cx="47415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Line</a:t>
            </a:r>
            <a:r>
              <a:rPr dirty="0" spc="-55"/>
              <a:t> </a:t>
            </a:r>
            <a:r>
              <a:rPr dirty="0" spc="-5"/>
              <a:t>encoding</a:t>
            </a:r>
            <a:r>
              <a:rPr dirty="0" spc="-50"/>
              <a:t> </a:t>
            </a:r>
            <a:r>
              <a:rPr dirty="0" spc="-5"/>
              <a:t>C/Cs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11502"/>
            <a:ext cx="7442200" cy="40259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340995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3200" spc="-5">
                <a:latin typeface="Tahoma"/>
                <a:cs typeface="Tahoma"/>
              </a:rPr>
              <a:t>Error </a:t>
            </a:r>
            <a:r>
              <a:rPr dirty="0" sz="3200">
                <a:latin typeface="Tahoma"/>
                <a:cs typeface="Tahoma"/>
              </a:rPr>
              <a:t>detection - </a:t>
            </a:r>
            <a:r>
              <a:rPr dirty="0" sz="3200" spc="-5">
                <a:latin typeface="Tahoma"/>
                <a:cs typeface="Tahoma"/>
              </a:rPr>
              <a:t>errors </a:t>
            </a:r>
            <a:r>
              <a:rPr dirty="0" sz="3200">
                <a:latin typeface="Tahoma"/>
                <a:cs typeface="Tahoma"/>
              </a:rPr>
              <a:t>occur during </a:t>
            </a:r>
            <a:r>
              <a:rPr dirty="0" sz="3200" spc="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transmission</a:t>
            </a:r>
            <a:r>
              <a:rPr dirty="0" sz="3200" spc="-3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due </a:t>
            </a:r>
            <a:r>
              <a:rPr dirty="0" sz="3200" spc="-5">
                <a:latin typeface="Tahoma"/>
                <a:cs typeface="Tahoma"/>
              </a:rPr>
              <a:t>to</a:t>
            </a:r>
            <a:r>
              <a:rPr dirty="0" sz="3200" spc="-1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line</a:t>
            </a:r>
            <a:r>
              <a:rPr dirty="0" sz="3200" spc="-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impairments.</a:t>
            </a:r>
            <a:endParaRPr sz="3200">
              <a:latin typeface="Tahoma"/>
              <a:cs typeface="Tahoma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3200" spc="-5">
                <a:latin typeface="Tahoma"/>
                <a:cs typeface="Tahoma"/>
              </a:rPr>
              <a:t>Some </a:t>
            </a:r>
            <a:r>
              <a:rPr dirty="0" sz="3200">
                <a:latin typeface="Tahoma"/>
                <a:cs typeface="Tahoma"/>
              </a:rPr>
              <a:t>codes are </a:t>
            </a:r>
            <a:r>
              <a:rPr dirty="0" sz="3200" spc="-5">
                <a:latin typeface="Tahoma"/>
                <a:cs typeface="Tahoma"/>
              </a:rPr>
              <a:t>constructed such that </a:t>
            </a:r>
            <a:r>
              <a:rPr dirty="0" sz="3200">
                <a:latin typeface="Tahoma"/>
                <a:cs typeface="Tahoma"/>
              </a:rPr>
              <a:t> when an </a:t>
            </a:r>
            <a:r>
              <a:rPr dirty="0" sz="3200" spc="-5">
                <a:latin typeface="Tahoma"/>
                <a:cs typeface="Tahoma"/>
              </a:rPr>
              <a:t>error </a:t>
            </a:r>
            <a:r>
              <a:rPr dirty="0" sz="3200">
                <a:latin typeface="Tahoma"/>
                <a:cs typeface="Tahoma"/>
              </a:rPr>
              <a:t>occurs it can be </a:t>
            </a:r>
            <a:r>
              <a:rPr dirty="0" sz="3200" spc="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detected. </a:t>
            </a:r>
            <a:r>
              <a:rPr dirty="0" sz="3200" spc="-5">
                <a:latin typeface="Tahoma"/>
                <a:cs typeface="Tahoma"/>
              </a:rPr>
              <a:t>For example: </a:t>
            </a:r>
            <a:r>
              <a:rPr dirty="0" sz="3200">
                <a:latin typeface="Tahoma"/>
                <a:cs typeface="Tahoma"/>
              </a:rPr>
              <a:t>a particular </a:t>
            </a:r>
            <a:r>
              <a:rPr dirty="0" sz="3200" spc="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signal transition </a:t>
            </a:r>
            <a:r>
              <a:rPr dirty="0" sz="3200">
                <a:latin typeface="Tahoma"/>
                <a:cs typeface="Tahoma"/>
              </a:rPr>
              <a:t>is not part of </a:t>
            </a:r>
            <a:r>
              <a:rPr dirty="0" sz="3200" spc="-5">
                <a:latin typeface="Tahoma"/>
                <a:cs typeface="Tahoma"/>
              </a:rPr>
              <a:t>the code. </a:t>
            </a:r>
            <a:r>
              <a:rPr dirty="0" sz="3200" spc="-98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When</a:t>
            </a:r>
            <a:r>
              <a:rPr dirty="0" sz="3200" spc="-3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it</a:t>
            </a:r>
            <a:r>
              <a:rPr dirty="0" sz="3200" spc="1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occurs, </a:t>
            </a:r>
            <a:r>
              <a:rPr dirty="0" sz="3200" spc="-5">
                <a:latin typeface="Tahoma"/>
                <a:cs typeface="Tahoma"/>
              </a:rPr>
              <a:t>the</a:t>
            </a:r>
            <a:r>
              <a:rPr dirty="0" sz="3200" spc="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receiver</a:t>
            </a:r>
            <a:r>
              <a:rPr dirty="0" sz="320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will</a:t>
            </a:r>
            <a:r>
              <a:rPr dirty="0" sz="320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know </a:t>
            </a:r>
            <a:r>
              <a:rPr dirty="0" sz="320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that</a:t>
            </a:r>
            <a:r>
              <a:rPr dirty="0" sz="3200" spc="-2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a </a:t>
            </a:r>
            <a:r>
              <a:rPr dirty="0" sz="3200" spc="-5">
                <a:latin typeface="Tahoma"/>
                <a:cs typeface="Tahoma"/>
              </a:rPr>
              <a:t>symbol error</a:t>
            </a:r>
            <a:r>
              <a:rPr dirty="0" sz="3200" spc="-2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has</a:t>
            </a:r>
            <a:r>
              <a:rPr dirty="0" sz="3200" spc="-2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occurred.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39521"/>
            <a:ext cx="47415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Line</a:t>
            </a:r>
            <a:r>
              <a:rPr dirty="0" spc="-55"/>
              <a:t> </a:t>
            </a:r>
            <a:r>
              <a:rPr dirty="0" spc="-5"/>
              <a:t>encoding</a:t>
            </a:r>
            <a:r>
              <a:rPr dirty="0" spc="-50"/>
              <a:t> </a:t>
            </a:r>
            <a:r>
              <a:rPr dirty="0" spc="-5"/>
              <a:t>C/Cs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11502"/>
            <a:ext cx="7214234" cy="353885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3200" spc="-5">
                <a:latin typeface="Tahoma"/>
                <a:cs typeface="Tahoma"/>
              </a:rPr>
              <a:t>Noise </a:t>
            </a:r>
            <a:r>
              <a:rPr dirty="0" sz="3200">
                <a:latin typeface="Tahoma"/>
                <a:cs typeface="Tahoma"/>
              </a:rPr>
              <a:t>and interference - </a:t>
            </a:r>
            <a:r>
              <a:rPr dirty="0" sz="3200" spc="-5">
                <a:latin typeface="Tahoma"/>
                <a:cs typeface="Tahoma"/>
              </a:rPr>
              <a:t>there </a:t>
            </a:r>
            <a:r>
              <a:rPr dirty="0" sz="3200">
                <a:latin typeface="Tahoma"/>
                <a:cs typeface="Tahoma"/>
              </a:rPr>
              <a:t>are line </a:t>
            </a:r>
            <a:r>
              <a:rPr dirty="0" sz="3200" spc="-98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encoding </a:t>
            </a:r>
            <a:r>
              <a:rPr dirty="0" sz="3200" spc="-5">
                <a:latin typeface="Tahoma"/>
                <a:cs typeface="Tahoma"/>
              </a:rPr>
              <a:t>techniques that </a:t>
            </a:r>
            <a:r>
              <a:rPr dirty="0" sz="3200">
                <a:latin typeface="Tahoma"/>
                <a:cs typeface="Tahoma"/>
              </a:rPr>
              <a:t>make </a:t>
            </a:r>
            <a:r>
              <a:rPr dirty="0" sz="3200" spc="-5">
                <a:latin typeface="Tahoma"/>
                <a:cs typeface="Tahoma"/>
              </a:rPr>
              <a:t>the </a:t>
            </a:r>
            <a:r>
              <a:rPr dirty="0" sz="320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transmitted signal “immune” to </a:t>
            </a:r>
            <a:r>
              <a:rPr dirty="0" sz="3200">
                <a:latin typeface="Tahoma"/>
                <a:cs typeface="Tahoma"/>
              </a:rPr>
              <a:t>noise </a:t>
            </a:r>
            <a:r>
              <a:rPr dirty="0" sz="3200" spc="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and</a:t>
            </a:r>
            <a:r>
              <a:rPr dirty="0" sz="3200" spc="-2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interference.</a:t>
            </a:r>
            <a:endParaRPr sz="3200">
              <a:latin typeface="Tahoma"/>
              <a:cs typeface="Tahoma"/>
            </a:endParaRPr>
          </a:p>
          <a:p>
            <a:pPr marL="355600" marR="203200" indent="-343535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3200">
                <a:latin typeface="Tahoma"/>
                <a:cs typeface="Tahoma"/>
              </a:rPr>
              <a:t>This</a:t>
            </a:r>
            <a:r>
              <a:rPr dirty="0" sz="3200" spc="-1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means</a:t>
            </a:r>
            <a:r>
              <a:rPr dirty="0" sz="3200" spc="-3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that</a:t>
            </a:r>
            <a:r>
              <a:rPr dirty="0" sz="3200" spc="-1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the</a:t>
            </a:r>
            <a:r>
              <a:rPr dirty="0" sz="3200" spc="-1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signal</a:t>
            </a:r>
            <a:r>
              <a:rPr dirty="0" sz="3200" spc="-1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cannot</a:t>
            </a:r>
            <a:r>
              <a:rPr dirty="0" sz="3200" spc="-2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be </a:t>
            </a:r>
            <a:r>
              <a:rPr dirty="0" sz="3200" spc="-98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corrupted,</a:t>
            </a:r>
            <a:r>
              <a:rPr dirty="0" sz="3200" spc="-2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it</a:t>
            </a:r>
            <a:r>
              <a:rPr dirty="0" sz="3200" spc="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is </a:t>
            </a:r>
            <a:r>
              <a:rPr dirty="0" sz="3200" spc="-5">
                <a:latin typeface="Tahoma"/>
                <a:cs typeface="Tahoma"/>
              </a:rPr>
              <a:t>stronger</a:t>
            </a:r>
            <a:r>
              <a:rPr dirty="0" sz="320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than</a:t>
            </a:r>
            <a:r>
              <a:rPr dirty="0" sz="320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error </a:t>
            </a:r>
            <a:r>
              <a:rPr dirty="0" sz="3200">
                <a:latin typeface="Tahoma"/>
                <a:cs typeface="Tahoma"/>
              </a:rPr>
              <a:t> detection.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39521"/>
            <a:ext cx="47415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Line</a:t>
            </a:r>
            <a:r>
              <a:rPr dirty="0" spc="-55"/>
              <a:t> </a:t>
            </a:r>
            <a:r>
              <a:rPr dirty="0" spc="-5"/>
              <a:t>encoding</a:t>
            </a:r>
            <a:r>
              <a:rPr dirty="0" spc="-50"/>
              <a:t> </a:t>
            </a:r>
            <a:r>
              <a:rPr dirty="0" spc="-5"/>
              <a:t>C/Cs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11502"/>
            <a:ext cx="7285990" cy="19773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3200">
                <a:latin typeface="Tahoma"/>
                <a:cs typeface="Tahoma"/>
              </a:rPr>
              <a:t>Complexity - </a:t>
            </a:r>
            <a:r>
              <a:rPr dirty="0" sz="3200" spc="-5">
                <a:latin typeface="Tahoma"/>
                <a:cs typeface="Tahoma"/>
              </a:rPr>
              <a:t>the </a:t>
            </a:r>
            <a:r>
              <a:rPr dirty="0" sz="3200">
                <a:latin typeface="Tahoma"/>
                <a:cs typeface="Tahoma"/>
              </a:rPr>
              <a:t>more </a:t>
            </a:r>
            <a:r>
              <a:rPr dirty="0" sz="3200" spc="-5">
                <a:latin typeface="Tahoma"/>
                <a:cs typeface="Tahoma"/>
              </a:rPr>
              <a:t>robust </a:t>
            </a:r>
            <a:r>
              <a:rPr dirty="0" sz="3200">
                <a:latin typeface="Tahoma"/>
                <a:cs typeface="Tahoma"/>
              </a:rPr>
              <a:t>and </a:t>
            </a:r>
            <a:r>
              <a:rPr dirty="0" sz="3200" spc="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resilient the code,</a:t>
            </a:r>
            <a:r>
              <a:rPr dirty="0" sz="3200" spc="-1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the</a:t>
            </a:r>
            <a:r>
              <a:rPr dirty="0" sz="3200" spc="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more</a:t>
            </a:r>
            <a:r>
              <a:rPr dirty="0" sz="3200" spc="-1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complex</a:t>
            </a:r>
            <a:r>
              <a:rPr dirty="0" sz="3200" spc="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it </a:t>
            </a:r>
            <a:r>
              <a:rPr dirty="0" sz="3200" spc="-98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is </a:t>
            </a:r>
            <a:r>
              <a:rPr dirty="0" sz="3200" spc="-10">
                <a:latin typeface="Tahoma"/>
                <a:cs typeface="Tahoma"/>
              </a:rPr>
              <a:t>to</a:t>
            </a:r>
            <a:r>
              <a:rPr dirty="0" sz="3200" spc="-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implement and </a:t>
            </a:r>
            <a:r>
              <a:rPr dirty="0" sz="3200" spc="-5">
                <a:latin typeface="Tahoma"/>
                <a:cs typeface="Tahoma"/>
              </a:rPr>
              <a:t>the </a:t>
            </a:r>
            <a:r>
              <a:rPr dirty="0" sz="3200">
                <a:latin typeface="Tahoma"/>
                <a:cs typeface="Tahoma"/>
              </a:rPr>
              <a:t>price</a:t>
            </a:r>
            <a:r>
              <a:rPr dirty="0" sz="3200" spc="-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is often </a:t>
            </a:r>
            <a:r>
              <a:rPr dirty="0" sz="3200" spc="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more</a:t>
            </a:r>
            <a:r>
              <a:rPr dirty="0" sz="3200" spc="-2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than</a:t>
            </a:r>
            <a:r>
              <a:rPr dirty="0" sz="3200" spc="-2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simple</a:t>
            </a:r>
            <a:r>
              <a:rPr dirty="0" sz="3200">
                <a:latin typeface="Tahoma"/>
                <a:cs typeface="Tahoma"/>
              </a:rPr>
              <a:t> one.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36772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dirty="0" sz="2400" spc="-10" b="1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dirty="0" sz="2400" spc="-20" b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3333CC"/>
                </a:solidFill>
                <a:latin typeface="Times New Roman"/>
                <a:cs typeface="Times New Roman"/>
              </a:rPr>
              <a:t>4.4	</a:t>
            </a:r>
            <a:r>
              <a:rPr dirty="0" sz="2000" b="1" i="1">
                <a:solidFill>
                  <a:srgbClr val="000000"/>
                </a:solidFill>
                <a:latin typeface="Times New Roman"/>
                <a:cs typeface="Times New Roman"/>
              </a:rPr>
              <a:t>Line</a:t>
            </a:r>
            <a:r>
              <a:rPr dirty="0" sz="2000" spc="-45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0000"/>
                </a:solidFill>
                <a:latin typeface="Times New Roman"/>
                <a:cs typeface="Times New Roman"/>
              </a:rPr>
              <a:t>coding</a:t>
            </a:r>
            <a:r>
              <a:rPr dirty="0" sz="2000" spc="-55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0000"/>
                </a:solidFill>
                <a:latin typeface="Times New Roman"/>
                <a:cs typeface="Times New Roman"/>
              </a:rPr>
              <a:t>schemes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882775"/>
            <a:ext cx="7631157" cy="33750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39521"/>
            <a:ext cx="207010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Unipolar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70354"/>
            <a:ext cx="7607300" cy="369570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5600" marR="501650" indent="-343535">
              <a:lnSpc>
                <a:spcPts val="3020"/>
              </a:lnSpc>
              <a:spcBef>
                <a:spcPts val="4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5">
                <a:latin typeface="Tahoma"/>
                <a:cs typeface="Tahoma"/>
              </a:rPr>
              <a:t>All</a:t>
            </a:r>
            <a:r>
              <a:rPr dirty="0" sz="2800" spc="-2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signal</a:t>
            </a:r>
            <a:r>
              <a:rPr dirty="0" sz="2800">
                <a:latin typeface="Tahoma"/>
                <a:cs typeface="Tahoma"/>
              </a:rPr>
              <a:t> levels </a:t>
            </a:r>
            <a:r>
              <a:rPr dirty="0" sz="2800" spc="-5">
                <a:latin typeface="Tahoma"/>
                <a:cs typeface="Tahoma"/>
              </a:rPr>
              <a:t>are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on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one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side </a:t>
            </a:r>
            <a:r>
              <a:rPr dirty="0" sz="2800">
                <a:latin typeface="Tahoma"/>
                <a:cs typeface="Tahoma"/>
              </a:rPr>
              <a:t>of</a:t>
            </a:r>
            <a:r>
              <a:rPr dirty="0" sz="2800" spc="-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the </a:t>
            </a:r>
            <a:r>
              <a:rPr dirty="0" sz="2800" spc="-10">
                <a:latin typeface="Tahoma"/>
                <a:cs typeface="Tahoma"/>
              </a:rPr>
              <a:t>time </a:t>
            </a:r>
            <a:r>
              <a:rPr dirty="0" sz="2800" spc="-86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axis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-</a:t>
            </a:r>
            <a:r>
              <a:rPr dirty="0" sz="2800" spc="-10">
                <a:latin typeface="Tahoma"/>
                <a:cs typeface="Tahoma"/>
              </a:rPr>
              <a:t> either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above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or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below</a:t>
            </a:r>
            <a:endParaRPr sz="2800">
              <a:latin typeface="Tahoma"/>
              <a:cs typeface="Tahoma"/>
            </a:endParaRPr>
          </a:p>
          <a:p>
            <a:pPr marL="355600" marR="496570" indent="-343535">
              <a:lnSpc>
                <a:spcPct val="90000"/>
              </a:lnSpc>
              <a:spcBef>
                <a:spcPts val="63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5">
                <a:latin typeface="Tahoma"/>
                <a:cs typeface="Tahoma"/>
              </a:rPr>
              <a:t>NRZ</a:t>
            </a:r>
            <a:r>
              <a:rPr dirty="0" sz="2800" spc="-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-</a:t>
            </a:r>
            <a:r>
              <a:rPr dirty="0" sz="2800" spc="-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Non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Return to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Zero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scheme </a:t>
            </a:r>
            <a:r>
              <a:rPr dirty="0" sz="2800" spc="-10">
                <a:latin typeface="Tahoma"/>
                <a:cs typeface="Tahoma"/>
              </a:rPr>
              <a:t>is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an 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example</a:t>
            </a:r>
            <a:r>
              <a:rPr dirty="0" sz="2800" spc="-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of </a:t>
            </a:r>
            <a:r>
              <a:rPr dirty="0" sz="2800" spc="-10">
                <a:latin typeface="Tahoma"/>
                <a:cs typeface="Tahoma"/>
              </a:rPr>
              <a:t>this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code.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The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signal</a:t>
            </a:r>
            <a:r>
              <a:rPr dirty="0" sz="2800" spc="-5">
                <a:latin typeface="Tahoma"/>
                <a:cs typeface="Tahoma"/>
              </a:rPr>
              <a:t> level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does </a:t>
            </a:r>
            <a:r>
              <a:rPr dirty="0" sz="2800" spc="-86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not return to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zero</a:t>
            </a:r>
            <a:r>
              <a:rPr dirty="0" sz="2800" spc="-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during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symbol 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transmission.</a:t>
            </a:r>
            <a:endParaRPr sz="2800">
              <a:latin typeface="Tahoma"/>
              <a:cs typeface="Tahoma"/>
            </a:endParaRPr>
          </a:p>
          <a:p>
            <a:pPr marL="355600" marR="5080" indent="-343535">
              <a:lnSpc>
                <a:spcPct val="9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5">
                <a:latin typeface="Tahoma"/>
                <a:cs typeface="Tahoma"/>
              </a:rPr>
              <a:t>Scheme</a:t>
            </a:r>
            <a:r>
              <a:rPr dirty="0" sz="2800" spc="-2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is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prone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to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DC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components.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It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has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no </a:t>
            </a:r>
            <a:r>
              <a:rPr dirty="0" sz="2800" spc="-86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synchronization</a:t>
            </a:r>
            <a:r>
              <a:rPr dirty="0" sz="2800" spc="2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or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any</a:t>
            </a:r>
            <a:r>
              <a:rPr dirty="0" sz="2800" spc="2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error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detection. It is 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simple</a:t>
            </a:r>
            <a:r>
              <a:rPr dirty="0" sz="2800" spc="-2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but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costly </a:t>
            </a:r>
            <a:r>
              <a:rPr dirty="0" sz="2800" spc="-10">
                <a:latin typeface="Tahoma"/>
                <a:cs typeface="Tahoma"/>
              </a:rPr>
              <a:t>in</a:t>
            </a:r>
            <a:r>
              <a:rPr dirty="0" sz="2800">
                <a:latin typeface="Tahoma"/>
                <a:cs typeface="Tahoma"/>
              </a:rPr>
              <a:t> power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consumption.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9156700" cy="1384300"/>
            <a:chOff x="-6350" y="0"/>
            <a:chExt cx="9156700" cy="13843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91440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9144000" y="1371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0" y="1371600"/>
                  </a:moveTo>
                  <a:lnTo>
                    <a:pt x="9144000" y="1371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56" y="323088"/>
              <a:ext cx="745236" cy="6598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795" y="323088"/>
              <a:ext cx="745235" cy="6598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536" y="323088"/>
              <a:ext cx="2795016" cy="6598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4055" y="323088"/>
              <a:ext cx="743712" cy="6598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38272" y="323088"/>
              <a:ext cx="949451" cy="6598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48228" y="323088"/>
              <a:ext cx="743712" cy="6598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52444" y="323088"/>
              <a:ext cx="4226052" cy="659892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07340" y="451865"/>
            <a:ext cx="719391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38250" algn="l"/>
              </a:tabLst>
            </a:pPr>
            <a:r>
              <a:rPr dirty="0" sz="3200" spc="10">
                <a:solidFill>
                  <a:srgbClr val="000000"/>
                </a:solidFill>
                <a:latin typeface="SimSun-ExtB"/>
                <a:cs typeface="SimSun-ExtB"/>
              </a:rPr>
              <a:t>4-1	DIGITAL-TO-DIGITAL</a:t>
            </a:r>
            <a:r>
              <a:rPr dirty="0" sz="3200" spc="-35">
                <a:solidFill>
                  <a:srgbClr val="000000"/>
                </a:solidFill>
                <a:latin typeface="SimSun-ExtB"/>
                <a:cs typeface="SimSun-ExtB"/>
              </a:rPr>
              <a:t> </a:t>
            </a:r>
            <a:r>
              <a:rPr dirty="0" sz="3200" spc="10">
                <a:solidFill>
                  <a:srgbClr val="000000"/>
                </a:solidFill>
                <a:latin typeface="SimSun-ExtB"/>
                <a:cs typeface="SimSun-ExtB"/>
              </a:rPr>
              <a:t>CONVERSION</a:t>
            </a:r>
            <a:endParaRPr sz="3200">
              <a:latin typeface="SimSun-ExtB"/>
              <a:cs typeface="SimSun-ExtB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5260" y="1360932"/>
            <a:ext cx="8521065" cy="2291080"/>
            <a:chOff x="175260" y="1360932"/>
            <a:chExt cx="8521065" cy="229108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260" y="1360932"/>
              <a:ext cx="812292" cy="58369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5987" y="1360932"/>
              <a:ext cx="1010412" cy="58369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4835" y="1360932"/>
              <a:ext cx="1589532" cy="5836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22804" y="1360932"/>
              <a:ext cx="868680" cy="58369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69920" y="1360932"/>
              <a:ext cx="928116" cy="58369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76471" y="1360932"/>
              <a:ext cx="1088136" cy="58369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43044" y="1360932"/>
              <a:ext cx="868679" cy="58369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0160" y="1360932"/>
              <a:ext cx="1008888" cy="58369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77483" y="1360932"/>
              <a:ext cx="1837943" cy="58369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93864" y="1360932"/>
              <a:ext cx="1402079" cy="58369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5260" y="1787652"/>
              <a:ext cx="1109472" cy="58369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32687" y="1787652"/>
              <a:ext cx="810768" cy="58369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91412" y="1787652"/>
              <a:ext cx="1286256" cy="58369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325624" y="1787652"/>
              <a:ext cx="1402079" cy="58369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75660" y="1787652"/>
              <a:ext cx="1504188" cy="58369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404360" y="1787652"/>
              <a:ext cx="563879" cy="58369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616195" y="1787652"/>
              <a:ext cx="1048512" cy="58369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312663" y="1787652"/>
              <a:ext cx="2075688" cy="58369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036307" y="1787652"/>
              <a:ext cx="1659636" cy="58369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75260" y="2214372"/>
              <a:ext cx="1225296" cy="58369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82623" y="2214372"/>
              <a:ext cx="2055876" cy="58369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763011" y="2214372"/>
              <a:ext cx="594360" cy="58369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139439" y="2214372"/>
              <a:ext cx="1028700" cy="58369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950207" y="2214372"/>
              <a:ext cx="1463039" cy="58369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937760" y="2214372"/>
              <a:ext cx="563879" cy="58369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283707" y="2214372"/>
              <a:ext cx="1264919" cy="58369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330695" y="2214372"/>
              <a:ext cx="1464563" cy="58369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319771" y="2214372"/>
              <a:ext cx="563879" cy="58369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665719" y="2214372"/>
              <a:ext cx="1030224" cy="58369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75260" y="2641092"/>
              <a:ext cx="2113788" cy="58369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813560" y="2641092"/>
              <a:ext cx="563880" cy="58369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151887" y="2641092"/>
              <a:ext cx="1146048" cy="58369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073908" y="2641092"/>
              <a:ext cx="1464564" cy="58369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312919" y="2641092"/>
              <a:ext cx="711708" cy="58369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799075" y="2641092"/>
              <a:ext cx="1463039" cy="58369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036563" y="2641092"/>
              <a:ext cx="1501139" cy="58369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062216" y="2641092"/>
              <a:ext cx="594359" cy="58369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431024" y="2641092"/>
              <a:ext cx="1264920" cy="58369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75260" y="3067811"/>
              <a:ext cx="1464564" cy="583692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249679" y="3067811"/>
              <a:ext cx="1030224" cy="583692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892808" y="3067811"/>
              <a:ext cx="2116836" cy="58369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619500" y="3067811"/>
              <a:ext cx="1086612" cy="583692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320539" y="3067811"/>
              <a:ext cx="792479" cy="58369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724400" y="3067811"/>
              <a:ext cx="1086612" cy="583692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425439" y="3067811"/>
              <a:ext cx="950976" cy="58369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989319" y="3067811"/>
              <a:ext cx="810768" cy="58369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412992" y="3067811"/>
              <a:ext cx="1501139" cy="583692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38643" y="3067811"/>
              <a:ext cx="563879" cy="583692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383540" y="1452448"/>
            <a:ext cx="807212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502920" algn="l"/>
                <a:tab pos="1191895" algn="l"/>
                <a:tab pos="2459990" algn="l"/>
                <a:tab pos="3007360" algn="l"/>
                <a:tab pos="3614420" algn="l"/>
                <a:tab pos="4380865" algn="l"/>
                <a:tab pos="4928235" algn="l"/>
                <a:tab pos="5615305" algn="l"/>
                <a:tab pos="7132320" algn="l"/>
              </a:tabLst>
            </a:pPr>
            <a:r>
              <a:rPr dirty="0" sz="2800" spc="-5" b="1" i="1">
                <a:latin typeface="Times New Roman"/>
                <a:cs typeface="Times New Roman"/>
              </a:rPr>
              <a:t>In</a:t>
            </a:r>
            <a:r>
              <a:rPr dirty="0" sz="2800" spc="-5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this</a:t>
            </a:r>
            <a:r>
              <a:rPr dirty="0" sz="2800" spc="-5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s</a:t>
            </a:r>
            <a:r>
              <a:rPr dirty="0" sz="2800" spc="-20" b="1" i="1">
                <a:latin typeface="Times New Roman"/>
                <a:cs typeface="Times New Roman"/>
              </a:rPr>
              <a:t>e</a:t>
            </a:r>
            <a:r>
              <a:rPr dirty="0" sz="2800" spc="-5" b="1" i="1">
                <a:latin typeface="Times New Roman"/>
                <a:cs typeface="Times New Roman"/>
              </a:rPr>
              <a:t>ction,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15" b="1" i="1">
                <a:latin typeface="Times New Roman"/>
                <a:cs typeface="Times New Roman"/>
              </a:rPr>
              <a:t>w</a:t>
            </a:r>
            <a:r>
              <a:rPr dirty="0" sz="2800" spc="-5" b="1" i="1">
                <a:latin typeface="Times New Roman"/>
                <a:cs typeface="Times New Roman"/>
              </a:rPr>
              <a:t>e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see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how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15" b="1" i="1">
                <a:latin typeface="Times New Roman"/>
                <a:cs typeface="Times New Roman"/>
              </a:rPr>
              <a:t>w</a:t>
            </a:r>
            <a:r>
              <a:rPr dirty="0" sz="2800" spc="-5" b="1" i="1">
                <a:latin typeface="Times New Roman"/>
                <a:cs typeface="Times New Roman"/>
              </a:rPr>
              <a:t>e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can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represent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d</a:t>
            </a:r>
            <a:r>
              <a:rPr dirty="0" sz="2800" spc="-25" b="1" i="1">
                <a:latin typeface="Times New Roman"/>
                <a:cs typeface="Times New Roman"/>
              </a:rPr>
              <a:t>i</a:t>
            </a:r>
            <a:r>
              <a:rPr dirty="0" sz="2800" spc="-5" b="1" i="1">
                <a:latin typeface="Times New Roman"/>
                <a:cs typeface="Times New Roman"/>
              </a:rPr>
              <a:t>gital  </a:t>
            </a:r>
            <a:r>
              <a:rPr dirty="0" sz="2800" spc="-5" b="1" i="1">
                <a:latin typeface="Times New Roman"/>
                <a:cs typeface="Times New Roman"/>
              </a:rPr>
              <a:t>data</a:t>
            </a:r>
            <a:r>
              <a:rPr dirty="0" sz="2800" spc="29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by</a:t>
            </a:r>
            <a:r>
              <a:rPr dirty="0" sz="2800" spc="27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using</a:t>
            </a:r>
            <a:r>
              <a:rPr dirty="0" sz="2800" spc="29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digital</a:t>
            </a:r>
            <a:r>
              <a:rPr dirty="0" sz="2800" spc="27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signals.</a:t>
            </a:r>
            <a:r>
              <a:rPr dirty="0" sz="2800" spc="27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The</a:t>
            </a:r>
            <a:r>
              <a:rPr dirty="0" sz="2800" spc="29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conversion</a:t>
            </a:r>
            <a:r>
              <a:rPr dirty="0" sz="2800" spc="29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involves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83540" y="2306192"/>
            <a:ext cx="725995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019810" algn="l"/>
                <a:tab pos="1989455" algn="l"/>
                <a:tab pos="2911475" algn="l"/>
                <a:tab pos="2976880" algn="l"/>
                <a:tab pos="3787775" algn="l"/>
                <a:tab pos="4150360" algn="l"/>
                <a:tab pos="4636770" algn="l"/>
                <a:tab pos="5121910" algn="l"/>
                <a:tab pos="5874385" algn="l"/>
                <a:tab pos="6168390" algn="l"/>
              </a:tabLst>
            </a:pPr>
            <a:r>
              <a:rPr dirty="0" sz="2800" spc="-5" b="1" i="1">
                <a:latin typeface="Times New Roman"/>
                <a:cs typeface="Times New Roman"/>
              </a:rPr>
              <a:t>th</a:t>
            </a:r>
            <a:r>
              <a:rPr dirty="0" sz="2800" b="1" i="1">
                <a:latin typeface="Times New Roman"/>
                <a:cs typeface="Times New Roman"/>
              </a:rPr>
              <a:t>r</a:t>
            </a:r>
            <a:r>
              <a:rPr dirty="0" sz="2800" spc="-5" b="1" i="1">
                <a:latin typeface="Times New Roman"/>
                <a:cs typeface="Times New Roman"/>
              </a:rPr>
              <a:t>ee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techni</a:t>
            </a:r>
            <a:r>
              <a:rPr dirty="0" sz="2800" b="1" i="1">
                <a:latin typeface="Times New Roman"/>
                <a:cs typeface="Times New Roman"/>
              </a:rPr>
              <a:t>q</a:t>
            </a:r>
            <a:r>
              <a:rPr dirty="0" sz="2800" spc="-5" b="1" i="1">
                <a:latin typeface="Times New Roman"/>
                <a:cs typeface="Times New Roman"/>
              </a:rPr>
              <a:t>ue</a:t>
            </a:r>
            <a:r>
              <a:rPr dirty="0" sz="2800" b="1" i="1">
                <a:latin typeface="Times New Roman"/>
                <a:cs typeface="Times New Roman"/>
              </a:rPr>
              <a:t>s</a:t>
            </a:r>
            <a:r>
              <a:rPr dirty="0" sz="2800" spc="-5" b="1" i="1">
                <a:latin typeface="Times New Roman"/>
                <a:cs typeface="Times New Roman"/>
              </a:rPr>
              <a:t>:</a:t>
            </a:r>
            <a:r>
              <a:rPr dirty="0" sz="2800" b="1" i="1">
                <a:latin typeface="Times New Roman"/>
                <a:cs typeface="Times New Roman"/>
              </a:rPr>
              <a:t>		</a:t>
            </a: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li</a:t>
            </a: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codin</a:t>
            </a:r>
            <a:r>
              <a:rPr dirty="0" sz="2800" spc="5" b="1" i="1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dirty="0" sz="2800" spc="-5" b="1" i="1">
                <a:latin typeface="Times New Roman"/>
                <a:cs typeface="Times New Roman"/>
              </a:rPr>
              <a:t>,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ock</a:t>
            </a: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cod</a:t>
            </a: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2800" spc="10" b="1" i="1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dirty="0" sz="2800" spc="-5" b="1" i="1">
                <a:latin typeface="Times New Roman"/>
                <a:cs typeface="Times New Roman"/>
              </a:rPr>
              <a:t>,  </a:t>
            </a: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scrambling</a:t>
            </a:r>
            <a:r>
              <a:rPr dirty="0" sz="2800" spc="-5" b="1" i="1">
                <a:latin typeface="Times New Roman"/>
                <a:cs typeface="Times New Roman"/>
              </a:rPr>
              <a:t>.	Line	coding	is	always	needed;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640573" y="2306192"/>
            <a:ext cx="81534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95"/>
              </a:spcBef>
            </a:pPr>
            <a:r>
              <a:rPr dirty="0" sz="2800" b="1" i="1">
                <a:latin typeface="Times New Roman"/>
                <a:cs typeface="Times New Roman"/>
              </a:rPr>
              <a:t>and  </a:t>
            </a:r>
            <a:r>
              <a:rPr dirty="0" sz="2800" spc="-5" b="1" i="1">
                <a:latin typeface="Times New Roman"/>
                <a:cs typeface="Times New Roman"/>
              </a:rPr>
              <a:t>b</a:t>
            </a:r>
            <a:r>
              <a:rPr dirty="0" sz="2800" b="1" i="1">
                <a:latin typeface="Times New Roman"/>
                <a:cs typeface="Times New Roman"/>
              </a:rPr>
              <a:t>l</a:t>
            </a:r>
            <a:r>
              <a:rPr dirty="0" sz="2800" spc="-5" b="1" i="1">
                <a:latin typeface="Times New Roman"/>
                <a:cs typeface="Times New Roman"/>
              </a:rPr>
              <a:t>ock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51815" y="4133088"/>
            <a:ext cx="5120640" cy="597535"/>
            <a:chOff x="51815" y="4133088"/>
            <a:chExt cx="5120640" cy="597535"/>
          </a:xfrm>
        </p:grpSpPr>
        <p:pic>
          <p:nvPicPr>
            <p:cNvPr id="66" name="object 66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51815" y="4133088"/>
              <a:ext cx="5120640" cy="583692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60604" y="4617720"/>
              <a:ext cx="4724400" cy="112775"/>
            </a:xfrm>
            <a:prstGeom prst="rect">
              <a:avLst/>
            </a:prstGeom>
          </p:spPr>
        </p:pic>
      </p:grpSp>
      <p:sp>
        <p:nvSpPr>
          <p:cNvPr id="68" name="object 6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dirty="0"/>
              <a:t>coding</a:t>
            </a:r>
            <a:r>
              <a:rPr dirty="0" spc="-2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5"/>
              <a:t>scrambling</a:t>
            </a:r>
            <a:r>
              <a:rPr dirty="0" spc="-10"/>
              <a:t> </a:t>
            </a:r>
            <a:r>
              <a:rPr dirty="0" spc="-5"/>
              <a:t>may</a:t>
            </a:r>
            <a:r>
              <a:rPr dirty="0" spc="5"/>
              <a:t> </a:t>
            </a:r>
            <a:r>
              <a:rPr dirty="0" spc="-5"/>
              <a:t>or</a:t>
            </a:r>
            <a:r>
              <a:rPr dirty="0" spc="-10"/>
              <a:t> </a:t>
            </a:r>
            <a:r>
              <a:rPr dirty="0" spc="-5"/>
              <a:t>may</a:t>
            </a:r>
            <a:r>
              <a:rPr dirty="0" spc="5"/>
              <a:t> </a:t>
            </a:r>
            <a:r>
              <a:rPr dirty="0" spc="-5"/>
              <a:t>not</a:t>
            </a:r>
            <a:r>
              <a:rPr dirty="0"/>
              <a:t> </a:t>
            </a:r>
            <a:r>
              <a:rPr dirty="0" spc="-5"/>
              <a:t>be</a:t>
            </a:r>
            <a:r>
              <a:rPr dirty="0" spc="-10"/>
              <a:t> </a:t>
            </a:r>
            <a:r>
              <a:rPr dirty="0" spc="-5"/>
              <a:t>needed.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350"/>
          </a:p>
          <a:p>
            <a:pPr marL="42545">
              <a:lnSpc>
                <a:spcPct val="100000"/>
              </a:lnSpc>
            </a:pPr>
            <a:r>
              <a:rPr dirty="0" u="heavy" spc="-4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Topics</a:t>
            </a:r>
            <a:r>
              <a:rPr dirty="0" u="heavy" spc="-3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dirty="0" u="heavy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discussed</a:t>
            </a:r>
            <a:r>
              <a:rPr dirty="0" u="heavy" spc="-1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dirty="0" u="heavy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in</a:t>
            </a:r>
            <a:r>
              <a:rPr dirty="0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this</a:t>
            </a:r>
            <a:r>
              <a:rPr dirty="0" u="heavy" spc="-2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dirty="0" u="heavy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section:</a:t>
            </a:r>
          </a:p>
          <a:p>
            <a:pPr marL="250190" indent="-238125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SzPct val="116666"/>
              <a:buFont typeface="Wingdings"/>
              <a:buChar char=""/>
              <a:tabLst>
                <a:tab pos="250825" algn="l"/>
              </a:tabLst>
            </a:pPr>
            <a:r>
              <a:rPr dirty="0" sz="2400" i="0">
                <a:solidFill>
                  <a:srgbClr val="0033CC"/>
                </a:solidFill>
                <a:latin typeface="Times New Roman"/>
                <a:cs typeface="Times New Roman"/>
              </a:rPr>
              <a:t>Line</a:t>
            </a:r>
            <a:r>
              <a:rPr dirty="0" sz="2400" spc="-35" i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0">
                <a:solidFill>
                  <a:srgbClr val="0033CC"/>
                </a:solidFill>
                <a:latin typeface="Times New Roman"/>
                <a:cs typeface="Times New Roman"/>
              </a:rPr>
              <a:t>Coding</a:t>
            </a:r>
            <a:endParaRPr sz="2400">
              <a:latin typeface="Times New Roman"/>
              <a:cs typeface="Times New Roman"/>
            </a:endParaRPr>
          </a:p>
          <a:p>
            <a:pPr marL="250190" indent="-238125">
              <a:lnSpc>
                <a:spcPct val="100000"/>
              </a:lnSpc>
              <a:buClr>
                <a:srgbClr val="000000"/>
              </a:buClr>
              <a:buSzPct val="116666"/>
              <a:buFont typeface="Wingdings"/>
              <a:buChar char=""/>
              <a:tabLst>
                <a:tab pos="250825" algn="l"/>
              </a:tabLst>
            </a:pPr>
            <a:r>
              <a:rPr dirty="0" sz="2400" i="0">
                <a:solidFill>
                  <a:srgbClr val="0033CC"/>
                </a:solidFill>
                <a:latin typeface="Times New Roman"/>
                <a:cs typeface="Times New Roman"/>
              </a:rPr>
              <a:t>Line</a:t>
            </a:r>
            <a:r>
              <a:rPr dirty="0" sz="2400" spc="-15" i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0">
                <a:solidFill>
                  <a:srgbClr val="0033CC"/>
                </a:solidFill>
                <a:latin typeface="Times New Roman"/>
                <a:cs typeface="Times New Roman"/>
              </a:rPr>
              <a:t>Coding</a:t>
            </a:r>
            <a:r>
              <a:rPr dirty="0" sz="2400" spc="-10" i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0">
                <a:solidFill>
                  <a:srgbClr val="0033CC"/>
                </a:solidFill>
                <a:latin typeface="Times New Roman"/>
                <a:cs typeface="Times New Roman"/>
              </a:rPr>
              <a:t>Schemes</a:t>
            </a:r>
            <a:endParaRPr sz="2400">
              <a:latin typeface="Times New Roman"/>
              <a:cs typeface="Times New Roman"/>
            </a:endParaRPr>
          </a:p>
          <a:p>
            <a:pPr marL="250190" indent="-238125">
              <a:lnSpc>
                <a:spcPct val="100000"/>
              </a:lnSpc>
              <a:buClr>
                <a:srgbClr val="000000"/>
              </a:buClr>
              <a:buSzPct val="116666"/>
              <a:buFont typeface="Wingdings"/>
              <a:buChar char=""/>
              <a:tabLst>
                <a:tab pos="250825" algn="l"/>
              </a:tabLst>
            </a:pPr>
            <a:r>
              <a:rPr dirty="0" sz="2400" i="0">
                <a:solidFill>
                  <a:srgbClr val="0033CC"/>
                </a:solidFill>
                <a:latin typeface="Times New Roman"/>
                <a:cs typeface="Times New Roman"/>
              </a:rPr>
              <a:t>Block</a:t>
            </a:r>
            <a:r>
              <a:rPr dirty="0" sz="2400" spc="-40" i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0">
                <a:solidFill>
                  <a:srgbClr val="0033CC"/>
                </a:solidFill>
                <a:latin typeface="Times New Roman"/>
                <a:cs typeface="Times New Roman"/>
              </a:rPr>
              <a:t>Coding</a:t>
            </a:r>
            <a:endParaRPr sz="2400">
              <a:latin typeface="Times New Roman"/>
              <a:cs typeface="Times New Roman"/>
            </a:endParaRPr>
          </a:p>
          <a:p>
            <a:pPr marL="250190" indent="-238125">
              <a:lnSpc>
                <a:spcPct val="100000"/>
              </a:lnSpc>
              <a:buClr>
                <a:srgbClr val="000000"/>
              </a:buClr>
              <a:buSzPct val="116666"/>
              <a:buFont typeface="Wingdings"/>
              <a:buChar char=""/>
              <a:tabLst>
                <a:tab pos="250825" algn="l"/>
              </a:tabLst>
            </a:pPr>
            <a:r>
              <a:rPr dirty="0" sz="2400" spc="-5" i="0">
                <a:solidFill>
                  <a:srgbClr val="0033CC"/>
                </a:solidFill>
                <a:latin typeface="Times New Roman"/>
                <a:cs typeface="Times New Roman"/>
              </a:rPr>
              <a:t>Scrambling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38487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dirty="0" sz="2400" spc="-10" b="1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dirty="0" sz="2400" spc="-20" b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3333CC"/>
                </a:solidFill>
                <a:latin typeface="Times New Roman"/>
                <a:cs typeface="Times New Roman"/>
              </a:rPr>
              <a:t>4.5	</a:t>
            </a:r>
            <a:r>
              <a:rPr dirty="0" sz="2000" b="1" i="1">
                <a:solidFill>
                  <a:srgbClr val="000000"/>
                </a:solidFill>
                <a:latin typeface="Times New Roman"/>
                <a:cs typeface="Times New Roman"/>
              </a:rPr>
              <a:t>Unipolar</a:t>
            </a:r>
            <a:r>
              <a:rPr dirty="0" sz="2000" spc="-75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0000"/>
                </a:solidFill>
                <a:latin typeface="Times New Roman"/>
                <a:cs typeface="Times New Roman"/>
              </a:rPr>
              <a:t>NRZ</a:t>
            </a:r>
            <a:r>
              <a:rPr dirty="0" sz="2000" spc="-20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0000"/>
                </a:solidFill>
                <a:latin typeface="Times New Roman"/>
                <a:cs typeface="Times New Roman"/>
              </a:rPr>
              <a:t>scheme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6692" y="2640712"/>
            <a:ext cx="7288043" cy="17965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39521"/>
            <a:ext cx="284353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Polar</a:t>
            </a:r>
            <a:r>
              <a:rPr dirty="0" spc="-55"/>
              <a:t> </a:t>
            </a:r>
            <a:r>
              <a:rPr dirty="0"/>
              <a:t>-</a:t>
            </a:r>
            <a:r>
              <a:rPr dirty="0" spc="-30"/>
              <a:t> </a:t>
            </a:r>
            <a:r>
              <a:rPr dirty="0" spc="-5"/>
              <a:t>NRZ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970354"/>
            <a:ext cx="7603490" cy="428180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5600" marR="577850" indent="-342900">
              <a:lnSpc>
                <a:spcPts val="3020"/>
              </a:lnSpc>
              <a:spcBef>
                <a:spcPts val="4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The</a:t>
            </a:r>
            <a:r>
              <a:rPr dirty="0" sz="2800" spc="-1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voltages</a:t>
            </a:r>
            <a:r>
              <a:rPr dirty="0" sz="2800" spc="3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are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on</a:t>
            </a:r>
            <a:r>
              <a:rPr dirty="0" sz="2800">
                <a:latin typeface="Tahoma"/>
                <a:cs typeface="Tahoma"/>
              </a:rPr>
              <a:t> both </a:t>
            </a:r>
            <a:r>
              <a:rPr dirty="0" sz="2800" spc="-5">
                <a:latin typeface="Tahoma"/>
                <a:cs typeface="Tahoma"/>
              </a:rPr>
              <a:t>sides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of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the </a:t>
            </a:r>
            <a:r>
              <a:rPr dirty="0" sz="2800" spc="-10">
                <a:latin typeface="Tahoma"/>
                <a:cs typeface="Tahoma"/>
              </a:rPr>
              <a:t>time </a:t>
            </a:r>
            <a:r>
              <a:rPr dirty="0" sz="2800" spc="-86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axis.</a:t>
            </a:r>
            <a:endParaRPr sz="2800">
              <a:latin typeface="Tahoma"/>
              <a:cs typeface="Tahoma"/>
            </a:endParaRPr>
          </a:p>
          <a:p>
            <a:pPr marL="355600" marR="313690" indent="-342900">
              <a:lnSpc>
                <a:spcPts val="3020"/>
              </a:lnSpc>
              <a:spcBef>
                <a:spcPts val="6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10">
                <a:latin typeface="Tahoma"/>
                <a:cs typeface="Tahoma"/>
              </a:rPr>
              <a:t>Polar</a:t>
            </a:r>
            <a:r>
              <a:rPr dirty="0" sz="2800" spc="-5">
                <a:latin typeface="Tahoma"/>
                <a:cs typeface="Tahoma"/>
              </a:rPr>
              <a:t> NRZ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scheme </a:t>
            </a:r>
            <a:r>
              <a:rPr dirty="0" sz="2800" spc="-10">
                <a:latin typeface="Tahoma"/>
                <a:cs typeface="Tahoma"/>
              </a:rPr>
              <a:t>can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be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implemented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with </a:t>
            </a:r>
            <a:r>
              <a:rPr dirty="0" sz="2800" spc="-86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two</a:t>
            </a:r>
            <a:r>
              <a:rPr dirty="0" sz="2800" spc="-1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voltages.</a:t>
            </a:r>
            <a:r>
              <a:rPr dirty="0" sz="2800" spc="3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E.g.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+V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for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1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and</a:t>
            </a:r>
            <a:r>
              <a:rPr dirty="0" sz="2800" spc="3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-V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for 0.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There</a:t>
            </a:r>
            <a:r>
              <a:rPr dirty="0" sz="2800" spc="-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are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two</a:t>
            </a:r>
            <a:r>
              <a:rPr dirty="0" sz="2800" spc="-2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versions:</a:t>
            </a:r>
            <a:endParaRPr sz="2800">
              <a:latin typeface="Tahoma"/>
              <a:cs typeface="Tahoma"/>
            </a:endParaRPr>
          </a:p>
          <a:p>
            <a:pPr lvl="1" marL="756285" marR="669290" indent="-287020">
              <a:lnSpc>
                <a:spcPts val="2590"/>
              </a:lnSpc>
              <a:spcBef>
                <a:spcPts val="62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latin typeface="Tahoma"/>
                <a:cs typeface="Tahoma"/>
              </a:rPr>
              <a:t>NZR </a:t>
            </a:r>
            <a:r>
              <a:rPr dirty="0" sz="2400">
                <a:latin typeface="Tahoma"/>
                <a:cs typeface="Tahoma"/>
              </a:rPr>
              <a:t>- Level </a:t>
            </a:r>
            <a:r>
              <a:rPr dirty="0" sz="2400" spc="-5">
                <a:latin typeface="Tahoma"/>
                <a:cs typeface="Tahoma"/>
              </a:rPr>
              <a:t>(NRZ-L) </a:t>
            </a:r>
            <a:r>
              <a:rPr dirty="0" sz="2400">
                <a:latin typeface="Tahoma"/>
                <a:cs typeface="Tahoma"/>
              </a:rPr>
              <a:t>- </a:t>
            </a:r>
            <a:r>
              <a:rPr dirty="0" sz="2400" spc="-5">
                <a:latin typeface="Tahoma"/>
                <a:cs typeface="Tahoma"/>
              </a:rPr>
              <a:t>positive </a:t>
            </a:r>
            <a:r>
              <a:rPr dirty="0" sz="2400">
                <a:latin typeface="Tahoma"/>
                <a:cs typeface="Tahoma"/>
              </a:rPr>
              <a:t>voltage for one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symbol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and negative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for</a:t>
            </a:r>
            <a:r>
              <a:rPr dirty="0" sz="2400" spc="-5">
                <a:latin typeface="Tahoma"/>
                <a:cs typeface="Tahoma"/>
              </a:rPr>
              <a:t> the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other</a:t>
            </a:r>
            <a:endParaRPr sz="2400">
              <a:latin typeface="Tahoma"/>
              <a:cs typeface="Tahoma"/>
            </a:endParaRPr>
          </a:p>
          <a:p>
            <a:pPr lvl="1" marL="756285" marR="5080" indent="-287020">
              <a:lnSpc>
                <a:spcPct val="90000"/>
              </a:lnSpc>
              <a:spcBef>
                <a:spcPts val="54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latin typeface="Tahoma"/>
                <a:cs typeface="Tahoma"/>
              </a:rPr>
              <a:t>NRZ </a:t>
            </a:r>
            <a:r>
              <a:rPr dirty="0" sz="2400">
                <a:latin typeface="Tahoma"/>
                <a:cs typeface="Tahoma"/>
              </a:rPr>
              <a:t>- </a:t>
            </a:r>
            <a:r>
              <a:rPr dirty="0" sz="2400" spc="-5">
                <a:latin typeface="Tahoma"/>
                <a:cs typeface="Tahoma"/>
              </a:rPr>
              <a:t>Inversion </a:t>
            </a:r>
            <a:r>
              <a:rPr dirty="0" sz="2400">
                <a:latin typeface="Tahoma"/>
                <a:cs typeface="Tahoma"/>
              </a:rPr>
              <a:t>(NRZ-I) - </a:t>
            </a:r>
            <a:r>
              <a:rPr dirty="0" sz="2400" spc="-5">
                <a:latin typeface="Tahoma"/>
                <a:cs typeface="Tahoma"/>
              </a:rPr>
              <a:t>the change </a:t>
            </a:r>
            <a:r>
              <a:rPr dirty="0" sz="2400">
                <a:latin typeface="Tahoma"/>
                <a:cs typeface="Tahoma"/>
              </a:rPr>
              <a:t>or lack of 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change </a:t>
            </a:r>
            <a:r>
              <a:rPr dirty="0" sz="2400">
                <a:latin typeface="Tahoma"/>
                <a:cs typeface="Tahoma"/>
              </a:rPr>
              <a:t>in polarity determines </a:t>
            </a:r>
            <a:r>
              <a:rPr dirty="0" sz="2400" spc="-5">
                <a:latin typeface="Tahoma"/>
                <a:cs typeface="Tahoma"/>
              </a:rPr>
              <a:t>the value </a:t>
            </a:r>
            <a:r>
              <a:rPr dirty="0" sz="2400">
                <a:latin typeface="Tahoma"/>
                <a:cs typeface="Tahoma"/>
              </a:rPr>
              <a:t>of a 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symbol. E.g. </a:t>
            </a:r>
            <a:r>
              <a:rPr dirty="0" sz="2400">
                <a:latin typeface="Tahoma"/>
                <a:cs typeface="Tahoma"/>
              </a:rPr>
              <a:t>a </a:t>
            </a:r>
            <a:r>
              <a:rPr dirty="0" sz="2400" spc="-5">
                <a:latin typeface="Tahoma"/>
                <a:cs typeface="Tahoma"/>
              </a:rPr>
              <a:t>“1” symbol inverts </a:t>
            </a:r>
            <a:r>
              <a:rPr dirty="0" sz="2400">
                <a:latin typeface="Tahoma"/>
                <a:cs typeface="Tahoma"/>
              </a:rPr>
              <a:t>the polarity a </a:t>
            </a:r>
            <a:r>
              <a:rPr dirty="0" sz="2400" spc="-5">
                <a:latin typeface="Tahoma"/>
                <a:cs typeface="Tahoma"/>
              </a:rPr>
              <a:t>“0”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does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not.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50266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dirty="0" sz="2400" spc="-10" b="1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dirty="0" sz="2400" spc="-20" b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3333CC"/>
                </a:solidFill>
                <a:latin typeface="Times New Roman"/>
                <a:cs typeface="Times New Roman"/>
              </a:rPr>
              <a:t>4.6	</a:t>
            </a:r>
            <a:r>
              <a:rPr dirty="0" sz="2000" b="1" i="1">
                <a:solidFill>
                  <a:srgbClr val="000000"/>
                </a:solidFill>
                <a:latin typeface="Times New Roman"/>
                <a:cs typeface="Times New Roman"/>
              </a:rPr>
              <a:t>Polar</a:t>
            </a:r>
            <a:r>
              <a:rPr dirty="0" sz="2000" spc="-30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0000"/>
                </a:solidFill>
                <a:latin typeface="Times New Roman"/>
                <a:cs typeface="Times New Roman"/>
              </a:rPr>
              <a:t>NRZ-L</a:t>
            </a:r>
            <a:r>
              <a:rPr dirty="0" sz="2000" spc="-90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000" spc="-25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0000"/>
                </a:solidFill>
                <a:latin typeface="Times New Roman"/>
                <a:cs typeface="Times New Roman"/>
              </a:rPr>
              <a:t>NRZ-I</a:t>
            </a:r>
            <a:r>
              <a:rPr dirty="0" sz="2000" spc="-20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0000"/>
                </a:solidFill>
                <a:latin typeface="Times New Roman"/>
                <a:cs typeface="Times New Roman"/>
              </a:rPr>
              <a:t>schemes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015" y="2133600"/>
            <a:ext cx="8849520" cy="272394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1336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8787" y="4876800"/>
            <a:ext cx="8154034" cy="0"/>
          </a:xfrm>
          <a:custGeom>
            <a:avLst/>
            <a:gdLst/>
            <a:ahLst/>
            <a:cxnLst/>
            <a:rect l="l" t="t" r="r" b="b"/>
            <a:pathLst>
              <a:path w="8154034" h="0">
                <a:moveTo>
                  <a:pt x="0" y="0"/>
                </a:moveTo>
                <a:lnTo>
                  <a:pt x="8153463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00" y="2225675"/>
            <a:ext cx="8077200" cy="2529205"/>
          </a:xfrm>
          <a:custGeom>
            <a:avLst/>
            <a:gdLst/>
            <a:ahLst/>
            <a:cxnLst/>
            <a:rect l="l" t="t" r="r" b="b"/>
            <a:pathLst>
              <a:path w="8077200" h="2529204">
                <a:moveTo>
                  <a:pt x="8077200" y="0"/>
                </a:moveTo>
                <a:lnTo>
                  <a:pt x="0" y="0"/>
                </a:lnTo>
                <a:lnTo>
                  <a:pt x="0" y="2528951"/>
                </a:lnTo>
                <a:lnTo>
                  <a:pt x="8077200" y="2528951"/>
                </a:lnTo>
                <a:lnTo>
                  <a:pt x="8077200" y="0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437513" y="2247138"/>
            <a:ext cx="6195060" cy="2465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Arial"/>
                <a:cs typeface="Arial"/>
              </a:rPr>
              <a:t>In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NRZ-L</a:t>
            </a:r>
            <a:r>
              <a:rPr dirty="0" sz="3200" spc="-8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4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level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of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voltage </a:t>
            </a:r>
            <a:r>
              <a:rPr dirty="0" sz="3200" spc="-869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determines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value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of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bit.</a:t>
            </a:r>
            <a:endParaRPr sz="3200">
              <a:latin typeface="Arial"/>
              <a:cs typeface="Arial"/>
            </a:endParaRPr>
          </a:p>
          <a:p>
            <a:pPr algn="ctr" marL="875030" marR="870585">
              <a:lnSpc>
                <a:spcPct val="100000"/>
              </a:lnSpc>
            </a:pPr>
            <a:r>
              <a:rPr dirty="0" sz="3200" b="1">
                <a:latin typeface="Arial"/>
                <a:cs typeface="Arial"/>
              </a:rPr>
              <a:t>In NRZ-I the </a:t>
            </a:r>
            <a:r>
              <a:rPr dirty="0" sz="3200" spc="-5" b="1">
                <a:latin typeface="Arial"/>
                <a:cs typeface="Arial"/>
              </a:rPr>
              <a:t>inversion </a:t>
            </a:r>
            <a:r>
              <a:rPr dirty="0" sz="3200" b="1">
                <a:latin typeface="Arial"/>
                <a:cs typeface="Arial"/>
              </a:rPr>
              <a:t> or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lack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of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inversion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3200" spc="-5" b="1">
                <a:latin typeface="Arial"/>
                <a:cs typeface="Arial"/>
              </a:rPr>
              <a:t>determines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value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of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bit.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1447736"/>
            <a:ext cx="1143000" cy="566737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69442" y="1468881"/>
            <a:ext cx="7156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667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8787" y="3886200"/>
            <a:ext cx="8154034" cy="0"/>
          </a:xfrm>
          <a:custGeom>
            <a:avLst/>
            <a:gdLst/>
            <a:ahLst/>
            <a:cxnLst/>
            <a:rect l="l" t="t" r="r" b="b"/>
            <a:pathLst>
              <a:path w="8154034" h="0">
                <a:moveTo>
                  <a:pt x="0" y="0"/>
                </a:moveTo>
                <a:lnTo>
                  <a:pt x="8153463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</p:spPr>
        <p:txBody>
          <a:bodyPr wrap="square" lIns="0" tIns="34290" rIns="0" bIns="0" rtlCol="0" vert="horz">
            <a:spAutoFit/>
          </a:bodyPr>
          <a:lstStyle/>
          <a:p>
            <a:pPr marL="2019935" marR="280670" indent="-1731645">
              <a:lnSpc>
                <a:spcPct val="100000"/>
              </a:lnSpc>
              <a:spcBef>
                <a:spcPts val="270"/>
              </a:spcBef>
            </a:pPr>
            <a:r>
              <a:rPr dirty="0" sz="3200" b="1">
                <a:latin typeface="Arial"/>
                <a:cs typeface="Arial"/>
              </a:rPr>
              <a:t>NRZ-L</a:t>
            </a:r>
            <a:r>
              <a:rPr dirty="0" sz="3200" spc="-10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and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NRZ-I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both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have</a:t>
            </a:r>
            <a:r>
              <a:rPr dirty="0" sz="3200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an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average </a:t>
            </a:r>
            <a:r>
              <a:rPr dirty="0" sz="3200" spc="-869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signal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rate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of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N/2</a:t>
            </a:r>
            <a:r>
              <a:rPr dirty="0" sz="3200" spc="-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Bd.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1981136"/>
            <a:ext cx="1143000" cy="56673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69442" y="2002358"/>
            <a:ext cx="7162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667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77043" y="384810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36512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495300" y="2759075"/>
            <a:ext cx="8115934" cy="2554605"/>
            <a:chOff x="495300" y="2759075"/>
            <a:chExt cx="8115934" cy="2554605"/>
          </a:xfrm>
        </p:grpSpPr>
        <p:sp>
          <p:nvSpPr>
            <p:cNvPr id="13" name="object 13"/>
            <p:cNvSpPr/>
            <p:nvPr/>
          </p:nvSpPr>
          <p:spPr>
            <a:xfrm>
              <a:off x="8592375" y="3848100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w="0" h="76200">
                  <a:moveTo>
                    <a:pt x="0" y="0"/>
                  </a:moveTo>
                  <a:lnTo>
                    <a:pt x="0" y="76200"/>
                  </a:lnTo>
                </a:path>
              </a:pathLst>
            </a:custGeom>
            <a:ln w="36512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95300" y="2759075"/>
              <a:ext cx="8077200" cy="2554605"/>
            </a:xfrm>
            <a:custGeom>
              <a:avLst/>
              <a:gdLst/>
              <a:ahLst/>
              <a:cxnLst/>
              <a:rect l="l" t="t" r="r" b="b"/>
              <a:pathLst>
                <a:path w="8077200" h="2554604">
                  <a:moveTo>
                    <a:pt x="8077200" y="0"/>
                  </a:moveTo>
                  <a:lnTo>
                    <a:pt x="0" y="0"/>
                  </a:lnTo>
                  <a:lnTo>
                    <a:pt x="0" y="2554351"/>
                  </a:lnTo>
                  <a:lnTo>
                    <a:pt x="8077200" y="2554351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96290" y="2780538"/>
            <a:ext cx="7875270" cy="2465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77216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Arial"/>
                <a:cs typeface="Arial"/>
              </a:rPr>
              <a:t>NRZ-L and NRZ-I both </a:t>
            </a:r>
            <a:r>
              <a:rPr dirty="0" sz="3200" spc="-5" b="1">
                <a:latin typeface="Arial"/>
                <a:cs typeface="Arial"/>
              </a:rPr>
              <a:t>have </a:t>
            </a:r>
            <a:r>
              <a:rPr dirty="0" sz="3200" b="1">
                <a:latin typeface="Arial"/>
                <a:cs typeface="Arial"/>
              </a:rPr>
              <a:t>a DC </a:t>
            </a:r>
            <a:r>
              <a:rPr dirty="0" sz="3200" spc="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component</a:t>
            </a:r>
            <a:r>
              <a:rPr dirty="0" sz="3200" spc="-5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problem,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it</a:t>
            </a:r>
            <a:r>
              <a:rPr dirty="0" sz="3200" spc="-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is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worse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for</a:t>
            </a:r>
            <a:r>
              <a:rPr dirty="0" sz="3200" spc="-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NRZ-</a:t>
            </a:r>
            <a:endParaRPr sz="3200">
              <a:latin typeface="Arial"/>
              <a:cs typeface="Arial"/>
            </a:endParaRPr>
          </a:p>
          <a:p>
            <a:pPr marL="182880" marR="174625" indent="213360">
              <a:lnSpc>
                <a:spcPct val="100000"/>
              </a:lnSpc>
            </a:pPr>
            <a:r>
              <a:rPr dirty="0" sz="3200" b="1">
                <a:latin typeface="Arial"/>
                <a:cs typeface="Arial"/>
              </a:rPr>
              <a:t>L. Both </a:t>
            </a:r>
            <a:r>
              <a:rPr dirty="0" sz="3200" spc="-5" b="1">
                <a:latin typeface="Arial"/>
                <a:cs typeface="Arial"/>
              </a:rPr>
              <a:t>have </a:t>
            </a:r>
            <a:r>
              <a:rPr dirty="0" sz="3200" b="1">
                <a:latin typeface="Arial"/>
                <a:cs typeface="Arial"/>
              </a:rPr>
              <a:t>no </a:t>
            </a:r>
            <a:r>
              <a:rPr dirty="0" sz="3200" spc="-5" b="1">
                <a:latin typeface="Arial"/>
                <a:cs typeface="Arial"/>
              </a:rPr>
              <a:t>self </a:t>
            </a:r>
            <a:r>
              <a:rPr dirty="0" sz="3200" b="1">
                <a:latin typeface="Arial"/>
                <a:cs typeface="Arial"/>
              </a:rPr>
              <a:t>synchronization </a:t>
            </a:r>
            <a:r>
              <a:rPr dirty="0" sz="3200" spc="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&amp;no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error </a:t>
            </a:r>
            <a:r>
              <a:rPr dirty="0" sz="3200" spc="-5" b="1">
                <a:latin typeface="Arial"/>
                <a:cs typeface="Arial"/>
              </a:rPr>
              <a:t>detection.</a:t>
            </a:r>
            <a:r>
              <a:rPr dirty="0" sz="3200" spc="-4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Both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are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relatively</a:t>
            </a:r>
            <a:endParaRPr sz="3200">
              <a:latin typeface="Arial"/>
              <a:cs typeface="Arial"/>
            </a:endParaRPr>
          </a:p>
          <a:p>
            <a:pPr marL="1918970">
              <a:lnSpc>
                <a:spcPct val="100000"/>
              </a:lnSpc>
            </a:pPr>
            <a:r>
              <a:rPr dirty="0" sz="3200" spc="-5" b="1">
                <a:latin typeface="Arial"/>
                <a:cs typeface="Arial"/>
              </a:rPr>
              <a:t>simple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to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implement.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1981136"/>
            <a:ext cx="1143000" cy="566737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69442" y="2002358"/>
            <a:ext cx="7162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10921"/>
            <a:ext cx="247078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Polar</a:t>
            </a:r>
            <a:r>
              <a:rPr dirty="0" spc="-55"/>
              <a:t> </a:t>
            </a:r>
            <a:r>
              <a:rPr dirty="0"/>
              <a:t>-</a:t>
            </a:r>
            <a:r>
              <a:rPr dirty="0" spc="-35"/>
              <a:t> </a:t>
            </a:r>
            <a:r>
              <a:rPr dirty="0"/>
              <a:t>RZ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284478"/>
            <a:ext cx="7459345" cy="510413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5600" marR="244475" indent="-342900">
              <a:lnSpc>
                <a:spcPts val="3020"/>
              </a:lnSpc>
              <a:spcBef>
                <a:spcPts val="4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The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Return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to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Zero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(RZ)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scheme uses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three </a:t>
            </a:r>
            <a:r>
              <a:rPr dirty="0" sz="2800" spc="-86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voltage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values.</a:t>
            </a:r>
            <a:r>
              <a:rPr dirty="0" sz="2800" spc="3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+, 0,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-.</a:t>
            </a:r>
            <a:endParaRPr sz="2800">
              <a:latin typeface="Tahoma"/>
              <a:cs typeface="Tahoma"/>
            </a:endParaRPr>
          </a:p>
          <a:p>
            <a:pPr marL="355600" marR="117475" indent="-342900">
              <a:lnSpc>
                <a:spcPts val="3020"/>
              </a:lnSpc>
              <a:spcBef>
                <a:spcPts val="6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Each symbol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has a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transition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in the middle. 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Either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from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high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to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zero </a:t>
            </a:r>
            <a:r>
              <a:rPr dirty="0" sz="2800">
                <a:latin typeface="Tahoma"/>
                <a:cs typeface="Tahoma"/>
              </a:rPr>
              <a:t>or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from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low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to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zero.</a:t>
            </a:r>
            <a:endParaRPr sz="2800">
              <a:latin typeface="Tahoma"/>
              <a:cs typeface="Tahoma"/>
            </a:endParaRPr>
          </a:p>
          <a:p>
            <a:pPr marL="355600" marR="5080" indent="-342900">
              <a:lnSpc>
                <a:spcPts val="303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This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scheme has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more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signal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transitions</a:t>
            </a:r>
            <a:r>
              <a:rPr dirty="0" sz="2800" spc="3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(two </a:t>
            </a:r>
            <a:r>
              <a:rPr dirty="0" sz="2800" spc="-86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per</a:t>
            </a:r>
            <a:r>
              <a:rPr dirty="0" sz="2800" spc="-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symbol)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and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therefore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requires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wider </a:t>
            </a:r>
            <a:r>
              <a:rPr dirty="0" sz="2800" spc="-5">
                <a:latin typeface="Tahoma"/>
                <a:cs typeface="Tahoma"/>
              </a:rPr>
              <a:t> bandwidth.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No </a:t>
            </a:r>
            <a:r>
              <a:rPr dirty="0" sz="2800" spc="-10">
                <a:latin typeface="Tahoma"/>
                <a:cs typeface="Tahoma"/>
              </a:rPr>
              <a:t>DC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components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or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baseline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wandering.</a:t>
            </a:r>
            <a:endParaRPr sz="2800">
              <a:latin typeface="Tahoma"/>
              <a:cs typeface="Tahoma"/>
            </a:endParaRPr>
          </a:p>
          <a:p>
            <a:pPr marL="355600" marR="671195" indent="-342900">
              <a:lnSpc>
                <a:spcPts val="3030"/>
              </a:lnSpc>
              <a:spcBef>
                <a:spcPts val="71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10">
                <a:latin typeface="Tahoma"/>
                <a:cs typeface="Tahoma"/>
              </a:rPr>
              <a:t>Self </a:t>
            </a:r>
            <a:r>
              <a:rPr dirty="0" sz="2800" spc="-5">
                <a:latin typeface="Tahoma"/>
                <a:cs typeface="Tahoma"/>
              </a:rPr>
              <a:t>synchronization</a:t>
            </a:r>
            <a:r>
              <a:rPr dirty="0" sz="2800" spc="6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-</a:t>
            </a:r>
            <a:r>
              <a:rPr dirty="0" sz="2800" spc="-10">
                <a:latin typeface="Tahoma"/>
                <a:cs typeface="Tahoma"/>
              </a:rPr>
              <a:t> transition</a:t>
            </a:r>
            <a:r>
              <a:rPr dirty="0" sz="2800" spc="3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indicates </a:t>
            </a:r>
            <a:r>
              <a:rPr dirty="0" sz="2800" spc="-86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symbol</a:t>
            </a:r>
            <a:r>
              <a:rPr dirty="0" sz="2800" spc="-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value.</a:t>
            </a:r>
            <a:endParaRPr sz="2800">
              <a:latin typeface="Tahoma"/>
              <a:cs typeface="Tahoma"/>
            </a:endParaRPr>
          </a:p>
          <a:p>
            <a:pPr marL="355600" marR="202565" indent="-342900">
              <a:lnSpc>
                <a:spcPts val="302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More complex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as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it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uses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three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voltage</a:t>
            </a:r>
            <a:r>
              <a:rPr dirty="0" sz="2800" spc="3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level. </a:t>
            </a:r>
            <a:r>
              <a:rPr dirty="0" sz="2800" spc="-86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It</a:t>
            </a:r>
            <a:r>
              <a:rPr dirty="0" sz="2800" spc="-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has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no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error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detection capability.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32981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dirty="0" sz="2400" spc="-10" b="1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dirty="0" sz="2400" spc="-20" b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3333CC"/>
                </a:solidFill>
                <a:latin typeface="Times New Roman"/>
                <a:cs typeface="Times New Roman"/>
              </a:rPr>
              <a:t>4.7	</a:t>
            </a:r>
            <a:r>
              <a:rPr dirty="0" sz="2000" b="1" i="1">
                <a:solidFill>
                  <a:srgbClr val="000000"/>
                </a:solidFill>
                <a:latin typeface="Times New Roman"/>
                <a:cs typeface="Times New Roman"/>
              </a:rPr>
              <a:t>Polar</a:t>
            </a:r>
            <a:r>
              <a:rPr dirty="0" sz="2000" spc="-50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0000"/>
                </a:solidFill>
                <a:latin typeface="Times New Roman"/>
                <a:cs typeface="Times New Roman"/>
              </a:rPr>
              <a:t>RZ</a:t>
            </a:r>
            <a:r>
              <a:rPr dirty="0" sz="2000" spc="-35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0000"/>
                </a:solidFill>
                <a:latin typeface="Times New Roman"/>
                <a:cs typeface="Times New Roman"/>
              </a:rPr>
              <a:t>scheme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370" y="2376551"/>
            <a:ext cx="7746166" cy="234227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41045"/>
            <a:ext cx="7283450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290955" algn="l"/>
              </a:tabLst>
            </a:pPr>
            <a:r>
              <a:rPr dirty="0" sz="4000" spc="-5"/>
              <a:t>Polar	- </a:t>
            </a:r>
            <a:r>
              <a:rPr dirty="0" sz="4000" spc="-10"/>
              <a:t>Biphase: </a:t>
            </a:r>
            <a:r>
              <a:rPr dirty="0" sz="4000" spc="-5"/>
              <a:t>Manchester and </a:t>
            </a:r>
            <a:r>
              <a:rPr dirty="0" sz="4000" spc="-1235"/>
              <a:t> </a:t>
            </a:r>
            <a:r>
              <a:rPr dirty="0" sz="4000" spc="-10"/>
              <a:t>Differential </a:t>
            </a:r>
            <a:r>
              <a:rPr dirty="0" sz="4000" spc="-5"/>
              <a:t>Manchester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4540" y="1970354"/>
            <a:ext cx="7404100" cy="414147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5600" marR="5080" indent="-343535">
              <a:lnSpc>
                <a:spcPts val="3020"/>
              </a:lnSpc>
              <a:spcBef>
                <a:spcPts val="4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5">
                <a:solidFill>
                  <a:srgbClr val="FF0000"/>
                </a:solidFill>
                <a:latin typeface="Tahoma"/>
                <a:cs typeface="Tahoma"/>
              </a:rPr>
              <a:t>Manchester </a:t>
            </a:r>
            <a:r>
              <a:rPr dirty="0" sz="2800" spc="-5">
                <a:latin typeface="Tahoma"/>
                <a:cs typeface="Tahoma"/>
              </a:rPr>
              <a:t>coding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consists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of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combining</a:t>
            </a:r>
            <a:r>
              <a:rPr dirty="0" sz="2800" spc="2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the </a:t>
            </a:r>
            <a:r>
              <a:rPr dirty="0" sz="2800" spc="-86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NRZ-L</a:t>
            </a:r>
            <a:r>
              <a:rPr dirty="0" sz="2800" spc="-2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and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RZ schemes.</a:t>
            </a:r>
            <a:endParaRPr sz="2800">
              <a:latin typeface="Tahoma"/>
              <a:cs typeface="Tahoma"/>
            </a:endParaRPr>
          </a:p>
          <a:p>
            <a:pPr lvl="1" marL="756285" marR="19685" indent="-287020">
              <a:lnSpc>
                <a:spcPts val="259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latin typeface="Tahoma"/>
                <a:cs typeface="Tahoma"/>
              </a:rPr>
              <a:t>Every symbol </a:t>
            </a:r>
            <a:r>
              <a:rPr dirty="0" sz="2400">
                <a:latin typeface="Tahoma"/>
                <a:cs typeface="Tahoma"/>
              </a:rPr>
              <a:t>has a </a:t>
            </a:r>
            <a:r>
              <a:rPr dirty="0" sz="2400" spc="-5">
                <a:latin typeface="Tahoma"/>
                <a:cs typeface="Tahoma"/>
              </a:rPr>
              <a:t>level transition </a:t>
            </a:r>
            <a:r>
              <a:rPr dirty="0" sz="2400">
                <a:latin typeface="Tahoma"/>
                <a:cs typeface="Tahoma"/>
              </a:rPr>
              <a:t>in </a:t>
            </a:r>
            <a:r>
              <a:rPr dirty="0" sz="2400" spc="-5">
                <a:latin typeface="Tahoma"/>
                <a:cs typeface="Tahoma"/>
              </a:rPr>
              <a:t>the </a:t>
            </a:r>
            <a:r>
              <a:rPr dirty="0" sz="2400">
                <a:latin typeface="Tahoma"/>
                <a:cs typeface="Tahoma"/>
              </a:rPr>
              <a:t>middle: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from </a:t>
            </a:r>
            <a:r>
              <a:rPr dirty="0" sz="2400">
                <a:latin typeface="Tahoma"/>
                <a:cs typeface="Tahoma"/>
              </a:rPr>
              <a:t>high </a:t>
            </a:r>
            <a:r>
              <a:rPr dirty="0" sz="2400" spc="-5">
                <a:latin typeface="Tahoma"/>
                <a:cs typeface="Tahoma"/>
              </a:rPr>
              <a:t>to </a:t>
            </a:r>
            <a:r>
              <a:rPr dirty="0" sz="2400">
                <a:latin typeface="Tahoma"/>
                <a:cs typeface="Tahoma"/>
              </a:rPr>
              <a:t>low or low </a:t>
            </a:r>
            <a:r>
              <a:rPr dirty="0" sz="2400" spc="-5">
                <a:latin typeface="Tahoma"/>
                <a:cs typeface="Tahoma"/>
              </a:rPr>
              <a:t>to </a:t>
            </a:r>
            <a:r>
              <a:rPr dirty="0" sz="2400">
                <a:latin typeface="Tahoma"/>
                <a:cs typeface="Tahoma"/>
              </a:rPr>
              <a:t>high. </a:t>
            </a:r>
            <a:r>
              <a:rPr dirty="0" sz="2400" spc="-5">
                <a:latin typeface="Tahoma"/>
                <a:cs typeface="Tahoma"/>
              </a:rPr>
              <a:t>Uses </a:t>
            </a:r>
            <a:r>
              <a:rPr dirty="0" sz="2400">
                <a:latin typeface="Tahoma"/>
                <a:cs typeface="Tahoma"/>
              </a:rPr>
              <a:t>only </a:t>
            </a:r>
            <a:r>
              <a:rPr dirty="0" sz="2400" spc="-5">
                <a:latin typeface="Tahoma"/>
                <a:cs typeface="Tahoma"/>
              </a:rPr>
              <a:t>two </a:t>
            </a:r>
            <a:r>
              <a:rPr dirty="0" sz="2400">
                <a:latin typeface="Tahoma"/>
                <a:cs typeface="Tahoma"/>
              </a:rPr>
              <a:t> voltage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levels.</a:t>
            </a:r>
            <a:endParaRPr sz="2400">
              <a:latin typeface="Tahoma"/>
              <a:cs typeface="Tahoma"/>
            </a:endParaRPr>
          </a:p>
          <a:p>
            <a:pPr marL="355600" marR="507365" indent="-343535">
              <a:lnSpc>
                <a:spcPts val="3020"/>
              </a:lnSpc>
              <a:spcBef>
                <a:spcPts val="68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10">
                <a:solidFill>
                  <a:srgbClr val="FF0000"/>
                </a:solidFill>
                <a:latin typeface="Tahoma"/>
                <a:cs typeface="Tahoma"/>
              </a:rPr>
              <a:t>Differential</a:t>
            </a:r>
            <a:r>
              <a:rPr dirty="0" sz="280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Tahoma"/>
                <a:cs typeface="Tahoma"/>
              </a:rPr>
              <a:t>Manchester</a:t>
            </a:r>
            <a:r>
              <a:rPr dirty="0" sz="2800" spc="5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coding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consists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of </a:t>
            </a:r>
            <a:r>
              <a:rPr dirty="0" sz="2800" spc="-86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combining</a:t>
            </a:r>
            <a:r>
              <a:rPr dirty="0" sz="2800" spc="-2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the</a:t>
            </a:r>
            <a:r>
              <a:rPr dirty="0" sz="2800" spc="-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NRZ-I</a:t>
            </a:r>
            <a:r>
              <a:rPr dirty="0" sz="2800" spc="-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and</a:t>
            </a:r>
            <a:r>
              <a:rPr dirty="0" sz="2800" spc="2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RZ</a:t>
            </a:r>
            <a:r>
              <a:rPr dirty="0" sz="2800" spc="-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schemes.</a:t>
            </a:r>
            <a:endParaRPr sz="2800">
              <a:latin typeface="Tahoma"/>
              <a:cs typeface="Tahoma"/>
            </a:endParaRPr>
          </a:p>
          <a:p>
            <a:pPr lvl="1" marL="756285" marR="34925" indent="-287020">
              <a:lnSpc>
                <a:spcPct val="90000"/>
              </a:lnSpc>
              <a:spcBef>
                <a:spcPts val="54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latin typeface="Tahoma"/>
                <a:cs typeface="Tahoma"/>
              </a:rPr>
              <a:t>Every symbol </a:t>
            </a:r>
            <a:r>
              <a:rPr dirty="0" sz="2400">
                <a:latin typeface="Tahoma"/>
                <a:cs typeface="Tahoma"/>
              </a:rPr>
              <a:t>has a </a:t>
            </a:r>
            <a:r>
              <a:rPr dirty="0" sz="2400" spc="-5">
                <a:latin typeface="Tahoma"/>
                <a:cs typeface="Tahoma"/>
              </a:rPr>
              <a:t>level transition </a:t>
            </a:r>
            <a:r>
              <a:rPr dirty="0" sz="2400">
                <a:latin typeface="Tahoma"/>
                <a:cs typeface="Tahoma"/>
              </a:rPr>
              <a:t>in </a:t>
            </a:r>
            <a:r>
              <a:rPr dirty="0" sz="2400" spc="-5">
                <a:latin typeface="Tahoma"/>
                <a:cs typeface="Tahoma"/>
              </a:rPr>
              <a:t>the </a:t>
            </a:r>
            <a:r>
              <a:rPr dirty="0" sz="2400">
                <a:latin typeface="Tahoma"/>
                <a:cs typeface="Tahoma"/>
              </a:rPr>
              <a:t>middle.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But the level </a:t>
            </a:r>
            <a:r>
              <a:rPr dirty="0" sz="2400">
                <a:latin typeface="Tahoma"/>
                <a:cs typeface="Tahoma"/>
              </a:rPr>
              <a:t>at </a:t>
            </a:r>
            <a:r>
              <a:rPr dirty="0" sz="2400" spc="-5">
                <a:latin typeface="Tahoma"/>
                <a:cs typeface="Tahoma"/>
              </a:rPr>
              <a:t>the </a:t>
            </a:r>
            <a:r>
              <a:rPr dirty="0" sz="2400">
                <a:latin typeface="Tahoma"/>
                <a:cs typeface="Tahoma"/>
              </a:rPr>
              <a:t>beginning of </a:t>
            </a:r>
            <a:r>
              <a:rPr dirty="0" sz="2400" spc="-5">
                <a:latin typeface="Tahoma"/>
                <a:cs typeface="Tahoma"/>
              </a:rPr>
              <a:t>the symbol </a:t>
            </a:r>
            <a:r>
              <a:rPr dirty="0" sz="2400">
                <a:latin typeface="Tahoma"/>
                <a:cs typeface="Tahoma"/>
              </a:rPr>
              <a:t>is 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determined by </a:t>
            </a:r>
            <a:r>
              <a:rPr dirty="0" sz="2400" spc="-5">
                <a:latin typeface="Tahoma"/>
                <a:cs typeface="Tahoma"/>
              </a:rPr>
              <a:t>the symbol value. </a:t>
            </a:r>
            <a:r>
              <a:rPr dirty="0" sz="2400">
                <a:latin typeface="Tahoma"/>
                <a:cs typeface="Tahoma"/>
              </a:rPr>
              <a:t>One </a:t>
            </a:r>
            <a:r>
              <a:rPr dirty="0" sz="2400" spc="-5">
                <a:latin typeface="Tahoma"/>
                <a:cs typeface="Tahoma"/>
              </a:rPr>
              <a:t>symbol </a:t>
            </a:r>
            <a:r>
              <a:rPr dirty="0" sz="240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causes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5">
                <a:latin typeface="Tahoma"/>
                <a:cs typeface="Tahoma"/>
              </a:rPr>
              <a:t> level</a:t>
            </a:r>
            <a:r>
              <a:rPr dirty="0" sz="240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change the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other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does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not.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82499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dirty="0" sz="2400" spc="-10" b="1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dirty="0" sz="2400" spc="-20" b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3333CC"/>
                </a:solidFill>
                <a:latin typeface="Times New Roman"/>
                <a:cs typeface="Times New Roman"/>
              </a:rPr>
              <a:t>4.8	</a:t>
            </a:r>
            <a:r>
              <a:rPr dirty="0" sz="2000" b="1" i="1">
                <a:solidFill>
                  <a:srgbClr val="000000"/>
                </a:solidFill>
                <a:latin typeface="Times New Roman"/>
                <a:cs typeface="Times New Roman"/>
              </a:rPr>
              <a:t>Polar</a:t>
            </a:r>
            <a:r>
              <a:rPr dirty="0" sz="2000" spc="-15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0000"/>
                </a:solidFill>
                <a:latin typeface="Times New Roman"/>
                <a:cs typeface="Times New Roman"/>
              </a:rPr>
              <a:t>biphase:</a:t>
            </a:r>
            <a:r>
              <a:rPr dirty="0" sz="2000" spc="-45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0000"/>
                </a:solidFill>
                <a:latin typeface="Times New Roman"/>
                <a:cs typeface="Times New Roman"/>
              </a:rPr>
              <a:t>Manchester</a:t>
            </a:r>
            <a:r>
              <a:rPr dirty="0" sz="2000" spc="-35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000" spc="-10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 i="1">
                <a:solidFill>
                  <a:srgbClr val="000000"/>
                </a:solidFill>
                <a:latin typeface="Times New Roman"/>
                <a:cs typeface="Times New Roman"/>
              </a:rPr>
              <a:t>differential</a:t>
            </a:r>
            <a:r>
              <a:rPr dirty="0" sz="2000" spc="-60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0000"/>
                </a:solidFill>
                <a:latin typeface="Times New Roman"/>
                <a:cs typeface="Times New Roman"/>
              </a:rPr>
              <a:t>Manchester</a:t>
            </a:r>
            <a:r>
              <a:rPr dirty="0" sz="2000" spc="-25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0000"/>
                </a:solidFill>
                <a:latin typeface="Times New Roman"/>
                <a:cs typeface="Times New Roman"/>
              </a:rPr>
              <a:t>schemes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612" y="1560512"/>
            <a:ext cx="8510524" cy="40862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39521"/>
            <a:ext cx="291084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Line</a:t>
            </a:r>
            <a:r>
              <a:rPr dirty="0" spc="-100"/>
              <a:t> </a:t>
            </a:r>
            <a:r>
              <a:rPr dirty="0"/>
              <a:t>Coding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11502"/>
            <a:ext cx="7474584" cy="30505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22860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3200" spc="-5">
                <a:latin typeface="Tahoma"/>
                <a:cs typeface="Tahoma"/>
              </a:rPr>
              <a:t>Converting</a:t>
            </a:r>
            <a:r>
              <a:rPr dirty="0" sz="3200">
                <a:latin typeface="Tahoma"/>
                <a:cs typeface="Tahoma"/>
              </a:rPr>
              <a:t> a</a:t>
            </a:r>
            <a:r>
              <a:rPr dirty="0" sz="3200" spc="-1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string</a:t>
            </a:r>
            <a:r>
              <a:rPr dirty="0" sz="3200">
                <a:latin typeface="Tahoma"/>
                <a:cs typeface="Tahoma"/>
              </a:rPr>
              <a:t> of </a:t>
            </a:r>
            <a:r>
              <a:rPr dirty="0" sz="3200" spc="-204">
                <a:latin typeface="Tahoma"/>
                <a:cs typeface="Tahoma"/>
              </a:rPr>
              <a:t>1‟s</a:t>
            </a:r>
            <a:r>
              <a:rPr dirty="0" sz="3200" spc="-1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and</a:t>
            </a:r>
            <a:r>
              <a:rPr dirty="0" sz="3200" spc="-20">
                <a:latin typeface="Tahoma"/>
                <a:cs typeface="Tahoma"/>
              </a:rPr>
              <a:t> </a:t>
            </a:r>
            <a:r>
              <a:rPr dirty="0" sz="3200" spc="-204">
                <a:latin typeface="Tahoma"/>
                <a:cs typeface="Tahoma"/>
              </a:rPr>
              <a:t>0‟s </a:t>
            </a:r>
            <a:r>
              <a:rPr dirty="0" sz="3200" spc="-20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(digital data) into a </a:t>
            </a:r>
            <a:r>
              <a:rPr dirty="0" sz="3200" spc="-5">
                <a:latin typeface="Tahoma"/>
                <a:cs typeface="Tahoma"/>
              </a:rPr>
              <a:t>sequence </a:t>
            </a:r>
            <a:r>
              <a:rPr dirty="0" sz="3200">
                <a:latin typeface="Tahoma"/>
                <a:cs typeface="Tahoma"/>
              </a:rPr>
              <a:t>of </a:t>
            </a:r>
            <a:r>
              <a:rPr dirty="0" sz="3200" spc="-5">
                <a:latin typeface="Tahoma"/>
                <a:cs typeface="Tahoma"/>
              </a:rPr>
              <a:t>signals </a:t>
            </a:r>
            <a:r>
              <a:rPr dirty="0" sz="3200" spc="-98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that</a:t>
            </a:r>
            <a:r>
              <a:rPr dirty="0" sz="3200" spc="-2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denote</a:t>
            </a:r>
            <a:r>
              <a:rPr dirty="0" sz="3200" spc="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the </a:t>
            </a:r>
            <a:r>
              <a:rPr dirty="0" sz="3200" spc="-204">
                <a:latin typeface="Tahoma"/>
                <a:cs typeface="Tahoma"/>
              </a:rPr>
              <a:t>1‟s</a:t>
            </a:r>
            <a:r>
              <a:rPr dirty="0" sz="3200">
                <a:latin typeface="Tahoma"/>
                <a:cs typeface="Tahoma"/>
              </a:rPr>
              <a:t> and</a:t>
            </a:r>
            <a:r>
              <a:rPr dirty="0" sz="3200" spc="-25">
                <a:latin typeface="Tahoma"/>
                <a:cs typeface="Tahoma"/>
              </a:rPr>
              <a:t> </a:t>
            </a:r>
            <a:r>
              <a:rPr dirty="0" sz="3200" spc="-155">
                <a:latin typeface="Tahoma"/>
                <a:cs typeface="Tahoma"/>
              </a:rPr>
              <a:t>0‟s.</a:t>
            </a:r>
            <a:endParaRPr sz="3200">
              <a:latin typeface="Tahoma"/>
              <a:cs typeface="Tahoma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3200" spc="-5">
                <a:latin typeface="Tahoma"/>
                <a:cs typeface="Tahoma"/>
              </a:rPr>
              <a:t>For example </a:t>
            </a:r>
            <a:r>
              <a:rPr dirty="0" sz="3200">
                <a:latin typeface="Tahoma"/>
                <a:cs typeface="Tahoma"/>
              </a:rPr>
              <a:t>a high </a:t>
            </a:r>
            <a:r>
              <a:rPr dirty="0" sz="3200" spc="-5">
                <a:latin typeface="Tahoma"/>
                <a:cs typeface="Tahoma"/>
              </a:rPr>
              <a:t>voltage </a:t>
            </a:r>
            <a:r>
              <a:rPr dirty="0" sz="3200">
                <a:latin typeface="Tahoma"/>
                <a:cs typeface="Tahoma"/>
              </a:rPr>
              <a:t>level </a:t>
            </a:r>
            <a:r>
              <a:rPr dirty="0" sz="3200" spc="-5">
                <a:latin typeface="Tahoma"/>
                <a:cs typeface="Tahoma"/>
              </a:rPr>
              <a:t>(+V) </a:t>
            </a:r>
            <a:r>
              <a:rPr dirty="0" sz="320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could represent </a:t>
            </a:r>
            <a:r>
              <a:rPr dirty="0" sz="3200">
                <a:latin typeface="Tahoma"/>
                <a:cs typeface="Tahoma"/>
              </a:rPr>
              <a:t>a </a:t>
            </a:r>
            <a:r>
              <a:rPr dirty="0" sz="3200" spc="-5">
                <a:latin typeface="Tahoma"/>
                <a:cs typeface="Tahoma"/>
              </a:rPr>
              <a:t>“1” </a:t>
            </a:r>
            <a:r>
              <a:rPr dirty="0" sz="3200">
                <a:latin typeface="Tahoma"/>
                <a:cs typeface="Tahoma"/>
              </a:rPr>
              <a:t>and a low </a:t>
            </a:r>
            <a:r>
              <a:rPr dirty="0" sz="3200" spc="-5">
                <a:latin typeface="Tahoma"/>
                <a:cs typeface="Tahoma"/>
              </a:rPr>
              <a:t>voltage </a:t>
            </a:r>
            <a:r>
              <a:rPr dirty="0" sz="3200" spc="-98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level</a:t>
            </a:r>
            <a:r>
              <a:rPr dirty="0" sz="3200" spc="5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(0</a:t>
            </a:r>
            <a:r>
              <a:rPr dirty="0" sz="3200">
                <a:latin typeface="Tahoma"/>
                <a:cs typeface="Tahoma"/>
              </a:rPr>
              <a:t> or</a:t>
            </a:r>
            <a:r>
              <a:rPr dirty="0" sz="3200" spc="-2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-V) </a:t>
            </a:r>
            <a:r>
              <a:rPr dirty="0" sz="3200" spc="-5">
                <a:latin typeface="Tahoma"/>
                <a:cs typeface="Tahoma"/>
              </a:rPr>
              <a:t>could</a:t>
            </a:r>
            <a:r>
              <a:rPr dirty="0" sz="320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represent</a:t>
            </a:r>
            <a:r>
              <a:rPr dirty="0" sz="3200" spc="-1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a </a:t>
            </a:r>
            <a:r>
              <a:rPr dirty="0" sz="3200" spc="-5">
                <a:latin typeface="Tahoma"/>
                <a:cs typeface="Tahoma"/>
              </a:rPr>
              <a:t>“0”.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667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8787" y="4876800"/>
            <a:ext cx="8154034" cy="0"/>
          </a:xfrm>
          <a:custGeom>
            <a:avLst/>
            <a:gdLst/>
            <a:ahLst/>
            <a:cxnLst/>
            <a:rect l="l" t="t" r="r" b="b"/>
            <a:pathLst>
              <a:path w="8154034" h="0">
                <a:moveTo>
                  <a:pt x="0" y="0"/>
                </a:moveTo>
                <a:lnTo>
                  <a:pt x="8153463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</p:spPr>
        <p:txBody>
          <a:bodyPr wrap="square" lIns="0" tIns="34290" rIns="0" bIns="0" rtlCol="0" vert="horz">
            <a:spAutoFit/>
          </a:bodyPr>
          <a:lstStyle/>
          <a:p>
            <a:pPr algn="ctr" marL="555625" marR="548005" indent="635">
              <a:lnSpc>
                <a:spcPct val="100000"/>
              </a:lnSpc>
              <a:spcBef>
                <a:spcPts val="270"/>
              </a:spcBef>
            </a:pPr>
            <a:r>
              <a:rPr dirty="0" sz="3200" b="1">
                <a:latin typeface="Arial"/>
                <a:cs typeface="Arial"/>
              </a:rPr>
              <a:t>In </a:t>
            </a:r>
            <a:r>
              <a:rPr dirty="0" sz="3200" spc="-5" b="1">
                <a:latin typeface="Arial"/>
                <a:cs typeface="Arial"/>
              </a:rPr>
              <a:t>Manchester </a:t>
            </a:r>
            <a:r>
              <a:rPr dirty="0" sz="3200" b="1">
                <a:latin typeface="Arial"/>
                <a:cs typeface="Arial"/>
              </a:rPr>
              <a:t>and differential </a:t>
            </a:r>
            <a:r>
              <a:rPr dirty="0" sz="3200" spc="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Manchester</a:t>
            </a:r>
            <a:r>
              <a:rPr dirty="0" sz="3200" spc="-6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encoding,</a:t>
            </a:r>
            <a:r>
              <a:rPr dirty="0" sz="3200" spc="-6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transition </a:t>
            </a:r>
            <a:r>
              <a:rPr dirty="0" sz="3200" spc="-87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at the middle </a:t>
            </a:r>
            <a:r>
              <a:rPr dirty="0" sz="3200" spc="-5" b="1">
                <a:latin typeface="Arial"/>
                <a:cs typeface="Arial"/>
              </a:rPr>
              <a:t>of </a:t>
            </a:r>
            <a:r>
              <a:rPr dirty="0" sz="3200" b="1">
                <a:latin typeface="Arial"/>
                <a:cs typeface="Arial"/>
              </a:rPr>
              <a:t>the bit is </a:t>
            </a:r>
            <a:r>
              <a:rPr dirty="0" sz="3200" spc="-5" b="1">
                <a:latin typeface="Arial"/>
                <a:cs typeface="Arial"/>
              </a:rPr>
              <a:t>used </a:t>
            </a:r>
            <a:r>
              <a:rPr dirty="0" sz="3200" b="1">
                <a:latin typeface="Arial"/>
                <a:cs typeface="Arial"/>
              </a:rPr>
              <a:t>for </a:t>
            </a:r>
            <a:r>
              <a:rPr dirty="0" sz="3200" spc="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synchronization.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1981136"/>
            <a:ext cx="1143000" cy="56673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69442" y="2002358"/>
            <a:ext cx="7162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667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77043" y="438150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36512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592375" y="438150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36512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95300" y="2759075"/>
            <a:ext cx="8077200" cy="2062480"/>
          </a:xfrm>
          <a:prstGeom prst="rect">
            <a:avLst/>
          </a:prstGeom>
          <a:solidFill>
            <a:srgbClr val="99FF33"/>
          </a:solidFill>
        </p:spPr>
        <p:txBody>
          <a:bodyPr wrap="square" lIns="0" tIns="34290" rIns="0" bIns="0" rtlCol="0" vert="horz">
            <a:spAutoFit/>
          </a:bodyPr>
          <a:lstStyle/>
          <a:p>
            <a:pPr algn="ctr" marL="217170" marR="208915">
              <a:lnSpc>
                <a:spcPct val="100000"/>
              </a:lnSpc>
              <a:spcBef>
                <a:spcPts val="270"/>
              </a:spcBef>
            </a:pP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5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minimum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bandwidth</a:t>
            </a:r>
            <a:r>
              <a:rPr dirty="0" sz="3200" spc="-6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of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Manchester </a:t>
            </a:r>
            <a:r>
              <a:rPr dirty="0" sz="3200" spc="-87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and differential </a:t>
            </a:r>
            <a:r>
              <a:rPr dirty="0" sz="3200" spc="-5" b="1">
                <a:latin typeface="Arial"/>
                <a:cs typeface="Arial"/>
              </a:rPr>
              <a:t>Manchester </a:t>
            </a:r>
            <a:r>
              <a:rPr dirty="0" sz="3200" b="1">
                <a:latin typeface="Arial"/>
                <a:cs typeface="Arial"/>
              </a:rPr>
              <a:t>is 2 </a:t>
            </a:r>
            <a:r>
              <a:rPr dirty="0" sz="3200" spc="-5" b="1">
                <a:latin typeface="Arial"/>
                <a:cs typeface="Arial"/>
              </a:rPr>
              <a:t>times </a:t>
            </a:r>
            <a:r>
              <a:rPr dirty="0" sz="3200" b="1">
                <a:latin typeface="Arial"/>
                <a:cs typeface="Arial"/>
              </a:rPr>
              <a:t> that</a:t>
            </a:r>
            <a:r>
              <a:rPr dirty="0" sz="3200" spc="-5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of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NRZ.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is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no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DC </a:t>
            </a:r>
            <a:r>
              <a:rPr dirty="0" sz="3200" spc="-5" b="1">
                <a:latin typeface="Arial"/>
                <a:cs typeface="Arial"/>
              </a:rPr>
              <a:t>component.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3200" b="1">
                <a:latin typeface="Arial"/>
                <a:cs typeface="Arial"/>
              </a:rPr>
              <a:t>None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of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these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codes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has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error </a:t>
            </a:r>
            <a:r>
              <a:rPr dirty="0" sz="3200" spc="-5" b="1">
                <a:latin typeface="Arial"/>
                <a:cs typeface="Arial"/>
              </a:rPr>
              <a:t>detection.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1981136"/>
            <a:ext cx="1143000" cy="566737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69442" y="2002358"/>
            <a:ext cx="7162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42075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dirty="0" sz="2400" spc="-10" b="1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dirty="0" sz="2400" spc="-20" b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3333CC"/>
                </a:solidFill>
                <a:latin typeface="Times New Roman"/>
                <a:cs typeface="Times New Roman"/>
              </a:rPr>
              <a:t>4.1	</a:t>
            </a:r>
            <a:r>
              <a:rPr dirty="0" sz="2000" b="1" i="1">
                <a:solidFill>
                  <a:srgbClr val="000000"/>
                </a:solidFill>
                <a:latin typeface="Times New Roman"/>
                <a:cs typeface="Times New Roman"/>
              </a:rPr>
              <a:t>Line</a:t>
            </a:r>
            <a:r>
              <a:rPr dirty="0" sz="2000" spc="-30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0000"/>
                </a:solidFill>
                <a:latin typeface="Times New Roman"/>
                <a:cs typeface="Times New Roman"/>
              </a:rPr>
              <a:t>coding</a:t>
            </a:r>
            <a:r>
              <a:rPr dirty="0" sz="2000" spc="-45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000" spc="-25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0000"/>
                </a:solidFill>
                <a:latin typeface="Times New Roman"/>
                <a:cs typeface="Times New Roman"/>
              </a:rPr>
              <a:t>decoding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700" y="2133692"/>
            <a:ext cx="8770166" cy="26669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Mapping</a:t>
            </a:r>
            <a:r>
              <a:rPr dirty="0" spc="-50"/>
              <a:t> </a:t>
            </a:r>
            <a:r>
              <a:rPr dirty="0" spc="-5"/>
              <a:t>Data symbols</a:t>
            </a:r>
            <a:r>
              <a:rPr dirty="0" spc="-30"/>
              <a:t> </a:t>
            </a:r>
            <a:r>
              <a:rPr dirty="0"/>
              <a:t>onto </a:t>
            </a:r>
            <a:r>
              <a:rPr dirty="0" spc="-1360"/>
              <a:t> </a:t>
            </a:r>
            <a:r>
              <a:rPr dirty="0" spc="-5"/>
              <a:t>Signal</a:t>
            </a:r>
            <a:r>
              <a:rPr dirty="0" spc="-50"/>
              <a:t> </a:t>
            </a:r>
            <a:r>
              <a:rPr dirty="0"/>
              <a:t>levels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275458"/>
            <a:ext cx="7234555" cy="415290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5600" marR="5080" indent="-343535">
              <a:lnSpc>
                <a:spcPts val="3020"/>
              </a:lnSpc>
              <a:spcBef>
                <a:spcPts val="4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5">
                <a:latin typeface="Tahoma"/>
                <a:cs typeface="Tahoma"/>
              </a:rPr>
              <a:t>A</a:t>
            </a:r>
            <a:r>
              <a:rPr dirty="0" sz="2800" spc="-2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data</a:t>
            </a:r>
            <a:r>
              <a:rPr dirty="0" sz="2800" spc="3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symbol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(or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element)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can</a:t>
            </a:r>
            <a:r>
              <a:rPr dirty="0" sz="2800" spc="-5">
                <a:latin typeface="Tahoma"/>
                <a:cs typeface="Tahoma"/>
              </a:rPr>
              <a:t> consist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of</a:t>
            </a:r>
            <a:r>
              <a:rPr dirty="0" sz="2800" spc="-5">
                <a:latin typeface="Tahoma"/>
                <a:cs typeface="Tahoma"/>
              </a:rPr>
              <a:t> a </a:t>
            </a:r>
            <a:r>
              <a:rPr dirty="0" sz="2800" spc="-86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number</a:t>
            </a:r>
            <a:r>
              <a:rPr dirty="0" sz="2800" spc="-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of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data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bits:</a:t>
            </a:r>
            <a:endParaRPr sz="28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25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>
                <a:latin typeface="Tahoma"/>
                <a:cs typeface="Tahoma"/>
              </a:rPr>
              <a:t>1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,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0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or</a:t>
            </a:r>
            <a:endParaRPr sz="24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>
                <a:latin typeface="Tahoma"/>
                <a:cs typeface="Tahoma"/>
              </a:rPr>
              <a:t>11,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10,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01,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……</a:t>
            </a:r>
            <a:endParaRPr sz="2400">
              <a:latin typeface="Tahoma"/>
              <a:cs typeface="Tahoma"/>
            </a:endParaRPr>
          </a:p>
          <a:p>
            <a:pPr marL="355600" marR="274955" indent="-343535">
              <a:lnSpc>
                <a:spcPts val="3020"/>
              </a:lnSpc>
              <a:spcBef>
                <a:spcPts val="71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5">
                <a:latin typeface="Tahoma"/>
                <a:cs typeface="Tahoma"/>
              </a:rPr>
              <a:t>A</a:t>
            </a:r>
            <a:r>
              <a:rPr dirty="0" sz="2800" spc="-2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data</a:t>
            </a:r>
            <a:r>
              <a:rPr dirty="0" sz="2800" spc="3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symbol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can</a:t>
            </a:r>
            <a:r>
              <a:rPr dirty="0" sz="2800" spc="-5">
                <a:latin typeface="Tahoma"/>
                <a:cs typeface="Tahoma"/>
              </a:rPr>
              <a:t> be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coded into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single </a:t>
            </a:r>
            <a:r>
              <a:rPr dirty="0" sz="2800" spc="-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signal</a:t>
            </a:r>
            <a:r>
              <a:rPr dirty="0" sz="2800" spc="-5">
                <a:latin typeface="Tahoma"/>
                <a:cs typeface="Tahoma"/>
              </a:rPr>
              <a:t> element</a:t>
            </a:r>
            <a:r>
              <a:rPr dirty="0" sz="2800">
                <a:latin typeface="Tahoma"/>
                <a:cs typeface="Tahoma"/>
              </a:rPr>
              <a:t> or</a:t>
            </a:r>
            <a:r>
              <a:rPr dirty="0" sz="2800" spc="-5">
                <a:latin typeface="Tahoma"/>
                <a:cs typeface="Tahoma"/>
              </a:rPr>
              <a:t> multiple</a:t>
            </a:r>
            <a:r>
              <a:rPr dirty="0" sz="2800" spc="2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signal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elements</a:t>
            </a:r>
            <a:endParaRPr sz="28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254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>
                <a:latin typeface="Tahoma"/>
                <a:cs typeface="Tahoma"/>
              </a:rPr>
              <a:t>1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-&gt;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+V,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0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-&gt;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-V</a:t>
            </a:r>
            <a:endParaRPr sz="24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>
                <a:latin typeface="Tahoma"/>
                <a:cs typeface="Tahoma"/>
              </a:rPr>
              <a:t>1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-&gt;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+V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and -V,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0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-&gt; -V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and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+V</a:t>
            </a:r>
            <a:endParaRPr sz="2400">
              <a:latin typeface="Tahoma"/>
              <a:cs typeface="Tahoma"/>
            </a:endParaRPr>
          </a:p>
          <a:p>
            <a:pPr marL="355600" marR="39370" indent="-343535">
              <a:lnSpc>
                <a:spcPts val="3020"/>
              </a:lnSpc>
              <a:spcBef>
                <a:spcPts val="71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5">
                <a:latin typeface="Tahoma"/>
                <a:cs typeface="Tahoma"/>
              </a:rPr>
              <a:t>The </a:t>
            </a:r>
            <a:r>
              <a:rPr dirty="0" sz="2800" spc="-10">
                <a:latin typeface="Tahoma"/>
                <a:cs typeface="Tahoma"/>
              </a:rPr>
              <a:t>ratio </a:t>
            </a:r>
            <a:r>
              <a:rPr dirty="0" sz="2800" spc="-355">
                <a:latin typeface="Tahoma"/>
                <a:cs typeface="Tahoma"/>
              </a:rPr>
              <a:t>„r‟</a:t>
            </a:r>
            <a:r>
              <a:rPr dirty="0" sz="2800" spc="-35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is </a:t>
            </a:r>
            <a:r>
              <a:rPr dirty="0" sz="2800" spc="-10">
                <a:latin typeface="Tahoma"/>
                <a:cs typeface="Tahoma"/>
              </a:rPr>
              <a:t>the </a:t>
            </a:r>
            <a:r>
              <a:rPr dirty="0" sz="2800" spc="-5">
                <a:latin typeface="Tahoma"/>
                <a:cs typeface="Tahoma"/>
              </a:rPr>
              <a:t>number of data </a:t>
            </a:r>
            <a:r>
              <a:rPr dirty="0" sz="2800" spc="-10">
                <a:latin typeface="Tahoma"/>
                <a:cs typeface="Tahoma"/>
              </a:rPr>
              <a:t>elements </a:t>
            </a:r>
            <a:r>
              <a:rPr dirty="0" sz="2800" spc="-86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carried</a:t>
            </a:r>
            <a:r>
              <a:rPr dirty="0" sz="2800" spc="-5">
                <a:latin typeface="Tahoma"/>
                <a:cs typeface="Tahoma"/>
              </a:rPr>
              <a:t> by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signal</a:t>
            </a:r>
            <a:r>
              <a:rPr dirty="0" sz="2800" spc="-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element.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39521"/>
            <a:ext cx="6557009" cy="1367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Relationship</a:t>
            </a:r>
            <a:r>
              <a:rPr dirty="0" spc="-65"/>
              <a:t> </a:t>
            </a:r>
            <a:r>
              <a:rPr dirty="0"/>
              <a:t>between</a:t>
            </a:r>
            <a:r>
              <a:rPr dirty="0" spc="-35"/>
              <a:t> </a:t>
            </a:r>
            <a:r>
              <a:rPr dirty="0"/>
              <a:t>data </a:t>
            </a:r>
            <a:r>
              <a:rPr dirty="0" spc="-1360"/>
              <a:t> </a:t>
            </a:r>
            <a:r>
              <a:rPr dirty="0" spc="-5"/>
              <a:t>rate </a:t>
            </a:r>
            <a:r>
              <a:rPr dirty="0"/>
              <a:t>and</a:t>
            </a:r>
            <a:r>
              <a:rPr dirty="0" spc="-5"/>
              <a:t> signal</a:t>
            </a:r>
            <a:r>
              <a:rPr dirty="0" spc="-35"/>
              <a:t> </a:t>
            </a:r>
            <a:r>
              <a:rPr dirty="0" spc="-5"/>
              <a:t>rate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13026"/>
            <a:ext cx="7578090" cy="40373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6096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5">
                <a:latin typeface="Tahoma"/>
                <a:cs typeface="Tahoma"/>
              </a:rPr>
              <a:t>The</a:t>
            </a:r>
            <a:r>
              <a:rPr dirty="0" sz="2800" spc="-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data</a:t>
            </a:r>
            <a:r>
              <a:rPr dirty="0" sz="2800" spc="3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rate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defines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the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number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of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bits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sent </a:t>
            </a:r>
            <a:r>
              <a:rPr dirty="0" sz="2800" spc="-86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per</a:t>
            </a:r>
            <a:r>
              <a:rPr dirty="0" sz="2800" spc="-10">
                <a:latin typeface="Tahoma"/>
                <a:cs typeface="Tahoma"/>
              </a:rPr>
              <a:t> sec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-</a:t>
            </a:r>
            <a:r>
              <a:rPr dirty="0" sz="2800" spc="-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bps.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It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is often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referred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to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the</a:t>
            </a:r>
            <a:r>
              <a:rPr dirty="0" sz="2800" spc="-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bit 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rate.</a:t>
            </a:r>
            <a:endParaRPr sz="2800">
              <a:latin typeface="Tahoma"/>
              <a:cs typeface="Tahoma"/>
            </a:endParaRPr>
          </a:p>
          <a:p>
            <a:pPr marL="355600" marR="5080" indent="-34353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5">
                <a:latin typeface="Tahoma"/>
                <a:cs typeface="Tahoma"/>
              </a:rPr>
              <a:t>The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signal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rate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is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the</a:t>
            </a:r>
            <a:r>
              <a:rPr dirty="0" sz="2800" spc="-5">
                <a:latin typeface="Tahoma"/>
                <a:cs typeface="Tahoma"/>
              </a:rPr>
              <a:t> number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of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signal </a:t>
            </a:r>
            <a:r>
              <a:rPr dirty="0" sz="2800" spc="-5">
                <a:latin typeface="Tahoma"/>
                <a:cs typeface="Tahoma"/>
              </a:rPr>
              <a:t> elements</a:t>
            </a:r>
            <a:r>
              <a:rPr dirty="0" sz="2800" spc="-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sent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in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second</a:t>
            </a:r>
            <a:r>
              <a:rPr dirty="0" sz="2800" spc="-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and</a:t>
            </a:r>
            <a:r>
              <a:rPr dirty="0" sz="2800" spc="2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is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measured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in </a:t>
            </a:r>
            <a:r>
              <a:rPr dirty="0" sz="2800" spc="-86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bauds. It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is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also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referred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to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as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the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modulation </a:t>
            </a:r>
            <a:r>
              <a:rPr dirty="0" sz="2800" spc="-86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rate.</a:t>
            </a:r>
            <a:endParaRPr sz="2800">
              <a:latin typeface="Tahoma"/>
              <a:cs typeface="Tahoma"/>
            </a:endParaRPr>
          </a:p>
          <a:p>
            <a:pPr marL="355600" marR="1176655" indent="-34353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5">
                <a:latin typeface="Tahoma"/>
                <a:cs typeface="Tahoma"/>
              </a:rPr>
              <a:t>Goal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is</a:t>
            </a:r>
            <a:r>
              <a:rPr dirty="0" sz="2800" spc="-5">
                <a:latin typeface="Tahoma"/>
                <a:cs typeface="Tahoma"/>
              </a:rPr>
              <a:t> to</a:t>
            </a:r>
            <a:r>
              <a:rPr dirty="0" sz="2800" spc="2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increase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the</a:t>
            </a:r>
            <a:r>
              <a:rPr dirty="0" sz="2800" spc="2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data</a:t>
            </a:r>
            <a:r>
              <a:rPr dirty="0" sz="2800" spc="2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rate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whilst </a:t>
            </a:r>
            <a:r>
              <a:rPr dirty="0" sz="2800" spc="-86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reducing </a:t>
            </a:r>
            <a:r>
              <a:rPr dirty="0" sz="2800" spc="-10">
                <a:latin typeface="Tahoma"/>
                <a:cs typeface="Tahoma"/>
              </a:rPr>
              <a:t>the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baud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rate.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2400" y="990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403352"/>
            <a:ext cx="516826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dirty="0" sz="2400" spc="-10" b="1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dirty="0" sz="2400" spc="-20" b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3333CC"/>
                </a:solidFill>
                <a:latin typeface="Times New Roman"/>
                <a:cs typeface="Times New Roman"/>
              </a:rPr>
              <a:t>4.2	</a:t>
            </a:r>
            <a:r>
              <a:rPr dirty="0" sz="2000" b="1" i="1">
                <a:solidFill>
                  <a:srgbClr val="000000"/>
                </a:solidFill>
                <a:latin typeface="Times New Roman"/>
                <a:cs typeface="Times New Roman"/>
              </a:rPr>
              <a:t>Signal</a:t>
            </a:r>
            <a:r>
              <a:rPr dirty="0" sz="2000" spc="-50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0000"/>
                </a:solidFill>
                <a:latin typeface="Times New Roman"/>
                <a:cs typeface="Times New Roman"/>
              </a:rPr>
              <a:t>element</a:t>
            </a:r>
            <a:r>
              <a:rPr dirty="0" sz="2000" spc="-30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0000"/>
                </a:solidFill>
                <a:latin typeface="Times New Roman"/>
                <a:cs typeface="Times New Roman"/>
              </a:rPr>
              <a:t>versus</a:t>
            </a:r>
            <a:r>
              <a:rPr dirty="0" sz="2000" spc="-35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0000"/>
                </a:solidFill>
                <a:latin typeface="Times New Roman"/>
                <a:cs typeface="Times New Roman"/>
              </a:rPr>
              <a:t>data</a:t>
            </a:r>
            <a:r>
              <a:rPr dirty="0" sz="2000" spc="-50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0000"/>
                </a:solidFill>
                <a:latin typeface="Times New Roman"/>
                <a:cs typeface="Times New Roman"/>
              </a:rPr>
              <a:t>element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295336"/>
            <a:ext cx="6105525" cy="48686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39521"/>
            <a:ext cx="598741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Data</a:t>
            </a:r>
            <a:r>
              <a:rPr dirty="0" spc="-20"/>
              <a:t> </a:t>
            </a:r>
            <a:r>
              <a:rPr dirty="0" spc="-5"/>
              <a:t>rate </a:t>
            </a:r>
            <a:r>
              <a:rPr dirty="0"/>
              <a:t>and </a:t>
            </a:r>
            <a:r>
              <a:rPr dirty="0" spc="-5"/>
              <a:t>Baud</a:t>
            </a:r>
            <a:r>
              <a:rPr dirty="0" spc="-25"/>
              <a:t> </a:t>
            </a:r>
            <a:r>
              <a:rPr dirty="0" spc="-5"/>
              <a:t>rate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11502"/>
            <a:ext cx="7369175" cy="383095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1497330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3200">
                <a:latin typeface="Tahoma"/>
                <a:cs typeface="Tahoma"/>
              </a:rPr>
              <a:t>The</a:t>
            </a:r>
            <a:r>
              <a:rPr dirty="0" sz="3200" spc="-2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baud or</a:t>
            </a:r>
            <a:r>
              <a:rPr dirty="0" sz="3200" spc="-2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signal</a:t>
            </a:r>
            <a:r>
              <a:rPr dirty="0" sz="3200" spc="-1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rate</a:t>
            </a:r>
            <a:r>
              <a:rPr dirty="0" sz="3200" spc="-2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can</a:t>
            </a:r>
            <a:r>
              <a:rPr dirty="0" sz="3200" spc="-2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be </a:t>
            </a:r>
            <a:r>
              <a:rPr dirty="0" sz="3200" spc="-98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expressed</a:t>
            </a:r>
            <a:r>
              <a:rPr dirty="0" sz="3200" spc="-3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as:</a:t>
            </a:r>
            <a:endParaRPr sz="3200">
              <a:latin typeface="Tahoma"/>
              <a:cs typeface="Tahoma"/>
            </a:endParaRPr>
          </a:p>
          <a:p>
            <a:pPr algn="ctr" marL="1871980" marR="1620520">
              <a:lnSpc>
                <a:spcPts val="4610"/>
              </a:lnSpc>
              <a:spcBef>
                <a:spcPts val="280"/>
              </a:spcBef>
            </a:pPr>
            <a:r>
              <a:rPr dirty="0" sz="3200">
                <a:latin typeface="Tahoma"/>
                <a:cs typeface="Tahoma"/>
              </a:rPr>
              <a:t>S</a:t>
            </a:r>
            <a:r>
              <a:rPr dirty="0" sz="3200" spc="-2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=</a:t>
            </a:r>
            <a:r>
              <a:rPr dirty="0" sz="3200" spc="-1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c</a:t>
            </a:r>
            <a:r>
              <a:rPr dirty="0" sz="3200" spc="-2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x</a:t>
            </a:r>
            <a:r>
              <a:rPr dirty="0" sz="3200" spc="-1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N</a:t>
            </a:r>
            <a:r>
              <a:rPr dirty="0" sz="3200" spc="-1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x</a:t>
            </a:r>
            <a:r>
              <a:rPr dirty="0" sz="3200" spc="-1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1/r</a:t>
            </a:r>
            <a:r>
              <a:rPr dirty="0" sz="3200" spc="-2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bauds </a:t>
            </a:r>
            <a:r>
              <a:rPr dirty="0" sz="3200" spc="-98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where</a:t>
            </a:r>
            <a:r>
              <a:rPr dirty="0" sz="3200" spc="-3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N</a:t>
            </a:r>
            <a:r>
              <a:rPr dirty="0" sz="3200" spc="-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is</a:t>
            </a:r>
            <a:r>
              <a:rPr dirty="0" sz="3200" spc="-5">
                <a:latin typeface="Tahoma"/>
                <a:cs typeface="Tahoma"/>
              </a:rPr>
              <a:t> data</a:t>
            </a:r>
            <a:r>
              <a:rPr dirty="0" sz="3200" spc="-1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rate</a:t>
            </a:r>
            <a:endParaRPr sz="3200">
              <a:latin typeface="Tahoma"/>
              <a:cs typeface="Tahoma"/>
            </a:endParaRPr>
          </a:p>
          <a:p>
            <a:pPr algn="ctr" marL="243204">
              <a:lnSpc>
                <a:spcPct val="100000"/>
              </a:lnSpc>
              <a:spcBef>
                <a:spcPts val="484"/>
              </a:spcBef>
            </a:pPr>
            <a:r>
              <a:rPr dirty="0" sz="3200">
                <a:latin typeface="Tahoma"/>
                <a:cs typeface="Tahoma"/>
              </a:rPr>
              <a:t>c</a:t>
            </a:r>
            <a:r>
              <a:rPr dirty="0" sz="3200" spc="-2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is </a:t>
            </a:r>
            <a:r>
              <a:rPr dirty="0" sz="3200" spc="-5">
                <a:latin typeface="Tahoma"/>
                <a:cs typeface="Tahoma"/>
              </a:rPr>
              <a:t>the case factor</a:t>
            </a:r>
            <a:r>
              <a:rPr dirty="0" sz="3200" spc="-2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(worst, best</a:t>
            </a:r>
            <a:r>
              <a:rPr dirty="0" sz="3200" spc="-1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&amp; avg.)</a:t>
            </a:r>
            <a:endParaRPr sz="3200">
              <a:latin typeface="Tahoma"/>
              <a:cs typeface="Tahoma"/>
            </a:endParaRPr>
          </a:p>
          <a:p>
            <a:pPr algn="ctr" marL="240665">
              <a:lnSpc>
                <a:spcPct val="100000"/>
              </a:lnSpc>
              <a:spcBef>
                <a:spcPts val="770"/>
              </a:spcBef>
            </a:pPr>
            <a:r>
              <a:rPr dirty="0" sz="3200">
                <a:latin typeface="Tahoma"/>
                <a:cs typeface="Tahoma"/>
              </a:rPr>
              <a:t>r</a:t>
            </a:r>
            <a:r>
              <a:rPr dirty="0" sz="3200" spc="-2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is </a:t>
            </a:r>
            <a:r>
              <a:rPr dirty="0" sz="3200" spc="-5">
                <a:latin typeface="Tahoma"/>
                <a:cs typeface="Tahoma"/>
              </a:rPr>
              <a:t>the ratio </a:t>
            </a:r>
            <a:r>
              <a:rPr dirty="0" sz="3200">
                <a:latin typeface="Tahoma"/>
                <a:cs typeface="Tahoma"/>
              </a:rPr>
              <a:t>between</a:t>
            </a:r>
            <a:r>
              <a:rPr dirty="0" sz="3200" spc="-1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data</a:t>
            </a:r>
            <a:r>
              <a:rPr dirty="0" sz="3200" spc="-5">
                <a:latin typeface="Tahoma"/>
                <a:cs typeface="Tahoma"/>
              </a:rPr>
              <a:t> element</a:t>
            </a:r>
            <a:r>
              <a:rPr dirty="0" sz="3200" spc="1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&amp;</a:t>
            </a:r>
            <a:endParaRPr sz="3200">
              <a:latin typeface="Tahoma"/>
              <a:cs typeface="Tahoma"/>
            </a:endParaRPr>
          </a:p>
          <a:p>
            <a:pPr algn="ctr" marL="586105">
              <a:lnSpc>
                <a:spcPct val="100000"/>
              </a:lnSpc>
            </a:pPr>
            <a:r>
              <a:rPr dirty="0" sz="3200" spc="-5">
                <a:latin typeface="Tahoma"/>
                <a:cs typeface="Tahoma"/>
              </a:rPr>
              <a:t>signal</a:t>
            </a:r>
            <a:r>
              <a:rPr dirty="0" sz="3200" spc="-6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element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07340" y="1164081"/>
            <a:ext cx="8530590" cy="33743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A </a:t>
            </a:r>
            <a:r>
              <a:rPr dirty="0" sz="2800" b="1" i="1">
                <a:latin typeface="Times New Roman"/>
                <a:cs typeface="Times New Roman"/>
              </a:rPr>
              <a:t>signal </a:t>
            </a:r>
            <a:r>
              <a:rPr dirty="0" sz="2800" spc="-10" b="1" i="1">
                <a:latin typeface="Times New Roman"/>
                <a:cs typeface="Times New Roman"/>
              </a:rPr>
              <a:t>is </a:t>
            </a:r>
            <a:r>
              <a:rPr dirty="0" sz="2800" spc="-5" b="1" i="1">
                <a:latin typeface="Times New Roman"/>
                <a:cs typeface="Times New Roman"/>
              </a:rPr>
              <a:t>carrying data in which </a:t>
            </a:r>
            <a:r>
              <a:rPr dirty="0" sz="2800" b="1" i="1">
                <a:latin typeface="Times New Roman"/>
                <a:cs typeface="Times New Roman"/>
              </a:rPr>
              <a:t>one </a:t>
            </a:r>
            <a:r>
              <a:rPr dirty="0" sz="2800" spc="-5" b="1" i="1">
                <a:latin typeface="Times New Roman"/>
                <a:cs typeface="Times New Roman"/>
              </a:rPr>
              <a:t>data </a:t>
            </a:r>
            <a:r>
              <a:rPr dirty="0" sz="2800" spc="-10" b="1" i="1">
                <a:latin typeface="Times New Roman"/>
                <a:cs typeface="Times New Roman"/>
              </a:rPr>
              <a:t>element </a:t>
            </a:r>
            <a:r>
              <a:rPr dirty="0" sz="2800" spc="-5" b="1" i="1">
                <a:latin typeface="Times New Roman"/>
                <a:cs typeface="Times New Roman"/>
              </a:rPr>
              <a:t>is 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encoded</a:t>
            </a:r>
            <a:r>
              <a:rPr dirty="0" sz="2800" spc="31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as</a:t>
            </a:r>
            <a:r>
              <a:rPr dirty="0" sz="2800" spc="31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one</a:t>
            </a:r>
            <a:r>
              <a:rPr dirty="0" sz="2800" spc="30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signal</a:t>
            </a:r>
            <a:r>
              <a:rPr dirty="0" sz="2800" spc="31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element</a:t>
            </a:r>
            <a:r>
              <a:rPr dirty="0" sz="2800" spc="31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(</a:t>
            </a:r>
            <a:r>
              <a:rPr dirty="0" sz="2800" spc="32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r</a:t>
            </a:r>
            <a:r>
              <a:rPr dirty="0" sz="2800" spc="31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=</a:t>
            </a:r>
            <a:r>
              <a:rPr dirty="0" sz="2800" spc="32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1).</a:t>
            </a:r>
            <a:r>
              <a:rPr dirty="0" sz="2800" spc="32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If</a:t>
            </a:r>
            <a:r>
              <a:rPr dirty="0" sz="2800" spc="31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the</a:t>
            </a:r>
            <a:r>
              <a:rPr dirty="0" sz="2800" spc="31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bit</a:t>
            </a:r>
            <a:r>
              <a:rPr dirty="0" sz="2800" spc="32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rate</a:t>
            </a:r>
            <a:r>
              <a:rPr dirty="0" sz="2800" spc="305" b="1" i="1">
                <a:latin typeface="Times New Roman"/>
                <a:cs typeface="Times New Roman"/>
              </a:rPr>
              <a:t> </a:t>
            </a:r>
            <a:r>
              <a:rPr dirty="0" sz="2800" spc="-15" b="1" i="1">
                <a:latin typeface="Times New Roman"/>
                <a:cs typeface="Times New Roman"/>
              </a:rPr>
              <a:t>is </a:t>
            </a:r>
            <a:r>
              <a:rPr dirty="0" sz="2800" spc="-68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100 kbps, what is the average value of </a:t>
            </a:r>
            <a:r>
              <a:rPr dirty="0" sz="2800" spc="-10" b="1" i="1">
                <a:latin typeface="Times New Roman"/>
                <a:cs typeface="Times New Roman"/>
              </a:rPr>
              <a:t>the </a:t>
            </a:r>
            <a:r>
              <a:rPr dirty="0" sz="2800" spc="-5" b="1" i="1">
                <a:latin typeface="Times New Roman"/>
                <a:cs typeface="Times New Roman"/>
              </a:rPr>
              <a:t>baud rate if c is </a:t>
            </a:r>
            <a:r>
              <a:rPr dirty="0" sz="2800" spc="-68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between</a:t>
            </a:r>
            <a:r>
              <a:rPr dirty="0" sz="2800" spc="-1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0</a:t>
            </a:r>
            <a:r>
              <a:rPr dirty="0" sz="2800" b="1" i="1">
                <a:latin typeface="Times New Roman"/>
                <a:cs typeface="Times New Roman"/>
              </a:rPr>
              <a:t> and 1?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25"/>
              </a:spcBef>
            </a:pP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6985">
              <a:lnSpc>
                <a:spcPts val="3360"/>
              </a:lnSpc>
              <a:spcBef>
                <a:spcPts val="305"/>
              </a:spcBef>
            </a:pPr>
            <a:r>
              <a:rPr dirty="0" sz="2950" spc="-70">
                <a:latin typeface="SimSun-ExtB"/>
                <a:cs typeface="SimSun-ExtB"/>
              </a:rPr>
              <a:t>We</a:t>
            </a:r>
            <a:r>
              <a:rPr dirty="0" sz="2950" spc="145">
                <a:latin typeface="SimSun-ExtB"/>
                <a:cs typeface="SimSun-ExtB"/>
              </a:rPr>
              <a:t> </a:t>
            </a:r>
            <a:r>
              <a:rPr dirty="0" sz="2950" spc="-75">
                <a:latin typeface="SimSun-ExtB"/>
                <a:cs typeface="SimSun-ExtB"/>
              </a:rPr>
              <a:t>assume</a:t>
            </a:r>
            <a:r>
              <a:rPr dirty="0" sz="2950" spc="165">
                <a:latin typeface="SimSun-ExtB"/>
                <a:cs typeface="SimSun-ExtB"/>
              </a:rPr>
              <a:t> </a:t>
            </a:r>
            <a:r>
              <a:rPr dirty="0" sz="2950" spc="-70">
                <a:latin typeface="SimSun-ExtB"/>
                <a:cs typeface="SimSun-ExtB"/>
              </a:rPr>
              <a:t>that</a:t>
            </a:r>
            <a:r>
              <a:rPr dirty="0" sz="2950" spc="150">
                <a:latin typeface="SimSun-ExtB"/>
                <a:cs typeface="SimSun-ExtB"/>
              </a:rPr>
              <a:t> </a:t>
            </a:r>
            <a:r>
              <a:rPr dirty="0" sz="2950" spc="-75">
                <a:latin typeface="SimSun-ExtB"/>
                <a:cs typeface="SimSun-ExtB"/>
              </a:rPr>
              <a:t>the</a:t>
            </a:r>
            <a:r>
              <a:rPr dirty="0" sz="2950" spc="155">
                <a:latin typeface="SimSun-ExtB"/>
                <a:cs typeface="SimSun-ExtB"/>
              </a:rPr>
              <a:t> </a:t>
            </a:r>
            <a:r>
              <a:rPr dirty="0" sz="2950" spc="-70">
                <a:latin typeface="SimSun-ExtB"/>
                <a:cs typeface="SimSun-ExtB"/>
              </a:rPr>
              <a:t>average</a:t>
            </a:r>
            <a:r>
              <a:rPr dirty="0" sz="2950" spc="160">
                <a:latin typeface="SimSun-ExtB"/>
                <a:cs typeface="SimSun-ExtB"/>
              </a:rPr>
              <a:t> </a:t>
            </a:r>
            <a:r>
              <a:rPr dirty="0" sz="2950" spc="-70">
                <a:latin typeface="SimSun-ExtB"/>
                <a:cs typeface="SimSun-ExtB"/>
              </a:rPr>
              <a:t>value</a:t>
            </a:r>
            <a:r>
              <a:rPr dirty="0" sz="2950" spc="145">
                <a:latin typeface="SimSun-ExtB"/>
                <a:cs typeface="SimSun-ExtB"/>
              </a:rPr>
              <a:t> </a:t>
            </a:r>
            <a:r>
              <a:rPr dirty="0" sz="2950" spc="-70">
                <a:latin typeface="SimSun-ExtB"/>
                <a:cs typeface="SimSun-ExtB"/>
              </a:rPr>
              <a:t>of</a:t>
            </a:r>
            <a:r>
              <a:rPr dirty="0" sz="2950" spc="150">
                <a:latin typeface="SimSun-ExtB"/>
                <a:cs typeface="SimSun-ExtB"/>
              </a:rPr>
              <a:t> </a:t>
            </a:r>
            <a:r>
              <a:rPr dirty="0" sz="2950" spc="-80">
                <a:latin typeface="SimSun-ExtB"/>
                <a:cs typeface="SimSun-ExtB"/>
              </a:rPr>
              <a:t>c</a:t>
            </a:r>
            <a:r>
              <a:rPr dirty="0" sz="2950" spc="145">
                <a:latin typeface="SimSun-ExtB"/>
                <a:cs typeface="SimSun-ExtB"/>
              </a:rPr>
              <a:t> </a:t>
            </a:r>
            <a:r>
              <a:rPr dirty="0" sz="2950" spc="-70">
                <a:latin typeface="SimSun-ExtB"/>
                <a:cs typeface="SimSun-ExtB"/>
              </a:rPr>
              <a:t>is</a:t>
            </a:r>
            <a:r>
              <a:rPr dirty="0" sz="2950" spc="135">
                <a:latin typeface="SimSun-ExtB"/>
                <a:cs typeface="SimSun-ExtB"/>
              </a:rPr>
              <a:t> </a:t>
            </a:r>
            <a:r>
              <a:rPr dirty="0" sz="2950" spc="-70">
                <a:latin typeface="SimSun-ExtB"/>
                <a:cs typeface="SimSun-ExtB"/>
              </a:rPr>
              <a:t>1/2</a:t>
            </a:r>
            <a:r>
              <a:rPr dirty="0" sz="2950" spc="150">
                <a:latin typeface="SimSun-ExtB"/>
                <a:cs typeface="SimSun-ExtB"/>
              </a:rPr>
              <a:t> </a:t>
            </a:r>
            <a:r>
              <a:rPr dirty="0" sz="2950" spc="-80">
                <a:latin typeface="SimSun-ExtB"/>
                <a:cs typeface="SimSun-ExtB"/>
              </a:rPr>
              <a:t>. </a:t>
            </a:r>
            <a:r>
              <a:rPr dirty="0" sz="2950" spc="-1460">
                <a:latin typeface="SimSun-ExtB"/>
                <a:cs typeface="SimSun-ExtB"/>
              </a:rPr>
              <a:t> </a:t>
            </a:r>
            <a:r>
              <a:rPr dirty="0" sz="2950" spc="-70">
                <a:latin typeface="SimSun-ExtB"/>
                <a:cs typeface="SimSun-ExtB"/>
              </a:rPr>
              <a:t>The</a:t>
            </a:r>
            <a:r>
              <a:rPr dirty="0" sz="2950" spc="-75">
                <a:latin typeface="SimSun-ExtB"/>
                <a:cs typeface="SimSun-ExtB"/>
              </a:rPr>
              <a:t> </a:t>
            </a:r>
            <a:r>
              <a:rPr dirty="0" sz="2950" spc="-65">
                <a:latin typeface="SimSun-ExtB"/>
                <a:cs typeface="SimSun-ExtB"/>
              </a:rPr>
              <a:t>baud rate</a:t>
            </a:r>
            <a:r>
              <a:rPr dirty="0" sz="2950" spc="-60">
                <a:latin typeface="SimSun-ExtB"/>
                <a:cs typeface="SimSun-ExtB"/>
              </a:rPr>
              <a:t> </a:t>
            </a:r>
            <a:r>
              <a:rPr dirty="0" sz="2950" spc="-70">
                <a:latin typeface="SimSun-ExtB"/>
                <a:cs typeface="SimSun-ExtB"/>
              </a:rPr>
              <a:t>is</a:t>
            </a:r>
            <a:r>
              <a:rPr dirty="0" sz="2950" spc="-55">
                <a:latin typeface="SimSun-ExtB"/>
                <a:cs typeface="SimSun-ExtB"/>
              </a:rPr>
              <a:t> </a:t>
            </a:r>
            <a:r>
              <a:rPr dirty="0" sz="2950" spc="-65">
                <a:latin typeface="SimSun-ExtB"/>
                <a:cs typeface="SimSun-ExtB"/>
              </a:rPr>
              <a:t>then</a:t>
            </a:r>
            <a:endParaRPr sz="2950">
              <a:latin typeface="SimSun-ExtB"/>
              <a:cs typeface="SimSun-ExtB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08100" y="4743450"/>
            <a:ext cx="6750050" cy="854710"/>
            <a:chOff x="1308100" y="4743450"/>
            <a:chExt cx="6750050" cy="85471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5250" y="4814470"/>
              <a:ext cx="6635750" cy="72590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08100" y="4743449"/>
              <a:ext cx="6750050" cy="854710"/>
            </a:xfrm>
            <a:custGeom>
              <a:avLst/>
              <a:gdLst/>
              <a:ahLst/>
              <a:cxnLst/>
              <a:rect l="l" t="t" r="r" b="b"/>
              <a:pathLst>
                <a:path w="6750050" h="854710">
                  <a:moveTo>
                    <a:pt x="6704330" y="45720"/>
                  </a:moveTo>
                  <a:lnTo>
                    <a:pt x="45720" y="45720"/>
                  </a:lnTo>
                  <a:lnTo>
                    <a:pt x="45720" y="57150"/>
                  </a:lnTo>
                  <a:lnTo>
                    <a:pt x="45720" y="797560"/>
                  </a:lnTo>
                  <a:lnTo>
                    <a:pt x="45720" y="808990"/>
                  </a:lnTo>
                  <a:lnTo>
                    <a:pt x="6704330" y="808990"/>
                  </a:lnTo>
                  <a:lnTo>
                    <a:pt x="6704330" y="797560"/>
                  </a:lnTo>
                  <a:lnTo>
                    <a:pt x="57150" y="797560"/>
                  </a:lnTo>
                  <a:lnTo>
                    <a:pt x="57150" y="57150"/>
                  </a:lnTo>
                  <a:lnTo>
                    <a:pt x="6692900" y="57150"/>
                  </a:lnTo>
                  <a:lnTo>
                    <a:pt x="6692900" y="796925"/>
                  </a:lnTo>
                  <a:lnTo>
                    <a:pt x="6704330" y="796925"/>
                  </a:lnTo>
                  <a:lnTo>
                    <a:pt x="6704330" y="57150"/>
                  </a:lnTo>
                  <a:lnTo>
                    <a:pt x="6704330" y="45720"/>
                  </a:lnTo>
                  <a:close/>
                </a:path>
                <a:path w="6750050" h="854710">
                  <a:moveTo>
                    <a:pt x="67500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820420"/>
                  </a:lnTo>
                  <a:lnTo>
                    <a:pt x="0" y="854710"/>
                  </a:lnTo>
                  <a:lnTo>
                    <a:pt x="6750050" y="854710"/>
                  </a:lnTo>
                  <a:lnTo>
                    <a:pt x="6750050" y="820420"/>
                  </a:lnTo>
                  <a:lnTo>
                    <a:pt x="34290" y="820420"/>
                  </a:lnTo>
                  <a:lnTo>
                    <a:pt x="34290" y="34290"/>
                  </a:lnTo>
                  <a:lnTo>
                    <a:pt x="6715760" y="34290"/>
                  </a:lnTo>
                  <a:lnTo>
                    <a:pt x="6715760" y="819785"/>
                  </a:lnTo>
                  <a:lnTo>
                    <a:pt x="6750050" y="819785"/>
                  </a:lnTo>
                  <a:lnTo>
                    <a:pt x="6750050" y="34290"/>
                  </a:lnTo>
                  <a:lnTo>
                    <a:pt x="675005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222044" y="19303"/>
            <a:ext cx="21247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 i="1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dirty="0" sz="3200" spc="-10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 b="1" i="1">
                <a:solidFill>
                  <a:srgbClr val="FF0000"/>
                </a:solidFill>
                <a:latin typeface="Times New Roman"/>
                <a:cs typeface="Times New Roman"/>
              </a:rPr>
              <a:t>4.1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Valued Gateway Client</dc:creator>
  <dc:title>PowerPoint Presentation</dc:title>
  <dcterms:created xsi:type="dcterms:W3CDTF">2023-07-29T17:57:18Z</dcterms:created>
  <dcterms:modified xsi:type="dcterms:W3CDTF">2023-07-29T17:57:18Z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2017-02-17T00:00:00Z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2023-07-29T00:00:00Z</vt:filetime>
  </property>
</Properties>
</file>