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186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186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199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1703" y="2635376"/>
            <a:ext cx="372059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234" y="2000834"/>
            <a:ext cx="7669530" cy="217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Analog</a:t>
            </a:r>
            <a:r>
              <a:rPr dirty="0" spc="-95"/>
              <a:t> </a:t>
            </a:r>
            <a:r>
              <a:rPr dirty="0"/>
              <a:t>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036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5.18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dirty="0" sz="2000" spc="-8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2" y="1697944"/>
            <a:ext cx="8833797" cy="4310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732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5.19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FM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band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allocation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77" y="3089275"/>
            <a:ext cx="7923522" cy="1053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7067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Phase</a:t>
            </a:r>
            <a:r>
              <a:rPr dirty="0" sz="4400" spc="-4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Modulation</a:t>
            </a:r>
            <a:r>
              <a:rPr dirty="0" sz="4400" spc="-5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(PM)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9840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0477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 modulating </a:t>
            </a:r>
            <a:r>
              <a:rPr dirty="0" sz="3200" spc="-5">
                <a:latin typeface="Tahoma"/>
                <a:cs typeface="Tahoma"/>
              </a:rPr>
              <a:t>signal </a:t>
            </a:r>
            <a:r>
              <a:rPr dirty="0" sz="3200">
                <a:latin typeface="Tahoma"/>
                <a:cs typeface="Tahoma"/>
              </a:rPr>
              <a:t>only </a:t>
            </a:r>
            <a:r>
              <a:rPr dirty="0" sz="3200" spc="-5">
                <a:latin typeface="Tahoma"/>
                <a:cs typeface="Tahoma"/>
              </a:rPr>
              <a:t>changes the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phase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-5">
                <a:latin typeface="Tahoma"/>
                <a:cs typeface="Tahoma"/>
              </a:rPr>
              <a:t> the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carrier signal.</a:t>
            </a:r>
            <a:endParaRPr sz="32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 phase </a:t>
            </a:r>
            <a:r>
              <a:rPr dirty="0" sz="3200" spc="-5">
                <a:latin typeface="Tahoma"/>
                <a:cs typeface="Tahoma"/>
              </a:rPr>
              <a:t>change </a:t>
            </a:r>
            <a:r>
              <a:rPr dirty="0" sz="3200">
                <a:latin typeface="Tahoma"/>
                <a:cs typeface="Tahoma"/>
              </a:rPr>
              <a:t>manifests </a:t>
            </a:r>
            <a:r>
              <a:rPr dirty="0" sz="3200" spc="-5">
                <a:latin typeface="Tahoma"/>
                <a:cs typeface="Tahoma"/>
              </a:rPr>
              <a:t>itself </a:t>
            </a:r>
            <a:r>
              <a:rPr dirty="0" sz="3200">
                <a:latin typeface="Tahoma"/>
                <a:cs typeface="Tahoma"/>
              </a:rPr>
              <a:t>as a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frequency </a:t>
            </a:r>
            <a:r>
              <a:rPr dirty="0" sz="3200" spc="-5">
                <a:latin typeface="Tahoma"/>
                <a:cs typeface="Tahoma"/>
              </a:rPr>
              <a:t>change </a:t>
            </a:r>
            <a:r>
              <a:rPr dirty="0" sz="3200">
                <a:latin typeface="Tahoma"/>
                <a:cs typeface="Tahoma"/>
              </a:rPr>
              <a:t>but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instantaneous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frequency </a:t>
            </a:r>
            <a:r>
              <a:rPr dirty="0" sz="3200" spc="-5">
                <a:latin typeface="Tahoma"/>
                <a:cs typeface="Tahoma"/>
              </a:rPr>
              <a:t>change </a:t>
            </a:r>
            <a:r>
              <a:rPr dirty="0" sz="3200">
                <a:latin typeface="Tahoma"/>
                <a:cs typeface="Tahoma"/>
              </a:rPr>
              <a:t>is proportional </a:t>
            </a:r>
            <a:r>
              <a:rPr dirty="0" sz="3200" spc="-5">
                <a:latin typeface="Tahoma"/>
                <a:cs typeface="Tahoma"/>
              </a:rPr>
              <a:t>to the 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derivative </a:t>
            </a:r>
            <a:r>
              <a:rPr dirty="0" sz="3200">
                <a:latin typeface="Tahoma"/>
                <a:cs typeface="Tahoma"/>
              </a:rPr>
              <a:t>of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amplitude.</a:t>
            </a:r>
            <a:endParaRPr sz="32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bandwidth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higher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than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AM.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543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5.20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Phase</a:t>
            </a:r>
            <a:r>
              <a:rPr dirty="0" sz="2000" spc="-8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20" y="1621085"/>
            <a:ext cx="8770479" cy="41510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362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7043" y="49911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95300" y="2454275"/>
            <a:ext cx="8115934" cy="3016250"/>
            <a:chOff x="495300" y="2454275"/>
            <a:chExt cx="8115934" cy="3016250"/>
          </a:xfrm>
        </p:grpSpPr>
        <p:sp>
          <p:nvSpPr>
            <p:cNvPr id="5" name="object 5"/>
            <p:cNvSpPr/>
            <p:nvPr/>
          </p:nvSpPr>
          <p:spPr>
            <a:xfrm>
              <a:off x="8592375" y="49911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365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300" y="2454275"/>
              <a:ext cx="8077200" cy="3016250"/>
            </a:xfrm>
            <a:custGeom>
              <a:avLst/>
              <a:gdLst/>
              <a:ahLst/>
              <a:cxnLst/>
              <a:rect l="l" t="t" r="r" b="b"/>
              <a:pathLst>
                <a:path w="8077200" h="3016250">
                  <a:moveTo>
                    <a:pt x="8077200" y="0"/>
                  </a:moveTo>
                  <a:lnTo>
                    <a:pt x="0" y="0"/>
                  </a:lnTo>
                  <a:lnTo>
                    <a:pt x="0" y="3016250"/>
                  </a:lnTo>
                  <a:lnTo>
                    <a:pt x="8077200" y="3016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536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2053" y="1532875"/>
            <a:ext cx="7804150" cy="3897629"/>
          </a:xfrm>
          <a:prstGeom prst="rect">
            <a:avLst/>
          </a:prstGeom>
        </p:spPr>
        <p:txBody>
          <a:bodyPr wrap="square" lIns="0" tIns="252729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989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  <a:p>
            <a:pPr algn="ctr" marL="25400" marR="17780">
              <a:lnSpc>
                <a:spcPct val="100000"/>
              </a:lnSpc>
              <a:spcBef>
                <a:spcPts val="217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total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required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PM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 </a:t>
            </a:r>
            <a:r>
              <a:rPr dirty="0" sz="3200" spc="-869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determined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from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endParaRPr sz="3200">
              <a:latin typeface="Arial"/>
              <a:cs typeface="Arial"/>
            </a:endParaRPr>
          </a:p>
          <a:p>
            <a:pPr algn="ctr" marL="913765" marR="90487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maximum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amplitude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modulating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signal: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200" spc="15" b="1">
                <a:latin typeface="Arial"/>
                <a:cs typeface="Arial"/>
              </a:rPr>
              <a:t>B</a:t>
            </a:r>
            <a:r>
              <a:rPr dirty="0" baseline="-21164" sz="3150" spc="22" b="1">
                <a:latin typeface="Arial"/>
                <a:cs typeface="Arial"/>
              </a:rPr>
              <a:t>PM</a:t>
            </a:r>
            <a:r>
              <a:rPr dirty="0" baseline="-21164" sz="3150" spc="39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=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2(1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+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β)B.</a:t>
            </a:r>
            <a:endParaRPr sz="32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5"/>
              </a:spcBef>
            </a:pPr>
            <a:r>
              <a:rPr dirty="0" sz="3200" b="1">
                <a:latin typeface="Arial"/>
                <a:cs typeface="Arial"/>
              </a:rPr>
              <a:t>Where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>
                <a:latin typeface="Symbol"/>
                <a:cs typeface="Symbol"/>
              </a:rPr>
              <a:t>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b="1">
                <a:latin typeface="Arial"/>
                <a:cs typeface="Arial"/>
              </a:rPr>
              <a:t>=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2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most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often.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5047488" cy="65989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49383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dirty="0" spc="10" b="0">
                <a:solidFill>
                  <a:srgbClr val="000000"/>
                </a:solidFill>
                <a:latin typeface="SimSun-ExtB"/>
                <a:cs typeface="SimSun-ExtB"/>
              </a:rPr>
              <a:t>5-2	ANALOG</a:t>
            </a:r>
            <a:r>
              <a:rPr dirty="0" spc="-35" b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pc="10" b="0">
                <a:solidFill>
                  <a:srgbClr val="000000"/>
                </a:solidFill>
                <a:latin typeface="SimSun-ExtB"/>
                <a:cs typeface="SimSun-ExtB"/>
              </a:rPr>
              <a:t>AND</a:t>
            </a:r>
            <a:r>
              <a:rPr dirty="0" spc="-20" b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pc="10" b="0">
                <a:solidFill>
                  <a:srgbClr val="000000"/>
                </a:solidFill>
                <a:latin typeface="SimSun-ExtB"/>
                <a:cs typeface="SimSun-ExtB"/>
              </a:rPr>
              <a:t>DIGITAL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99060" y="1315211"/>
            <a:ext cx="8521065" cy="2717800"/>
            <a:chOff x="99060" y="1315211"/>
            <a:chExt cx="8521065" cy="2717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" y="1315211"/>
              <a:ext cx="1543812" cy="583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384" y="1315211"/>
              <a:ext cx="594360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6" y="1315211"/>
              <a:ext cx="749807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0576" y="1315211"/>
              <a:ext cx="594360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448" y="1315211"/>
              <a:ext cx="1485900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0736" y="1315211"/>
              <a:ext cx="2072639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8763" y="1315211"/>
              <a:ext cx="713232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77383" y="1315211"/>
              <a:ext cx="929639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2412" y="1315211"/>
              <a:ext cx="258927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7076" y="1315211"/>
              <a:ext cx="772668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60" y="1741931"/>
              <a:ext cx="1484376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4627" y="1741931"/>
              <a:ext cx="2235708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1527" y="1741931"/>
              <a:ext cx="810768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3488" y="1741931"/>
              <a:ext cx="851915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6595" y="1741931"/>
              <a:ext cx="1487424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25212" y="1741931"/>
              <a:ext cx="1365503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15227" y="1741931"/>
              <a:ext cx="562355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300" y="1741931"/>
              <a:ext cx="1088136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29628" y="1741931"/>
              <a:ext cx="1088135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50479" y="1741931"/>
              <a:ext cx="969264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060" y="2168651"/>
              <a:ext cx="1066800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2208" y="2168651"/>
              <a:ext cx="868679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08760" y="2168651"/>
              <a:ext cx="1165860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10967" y="2168651"/>
              <a:ext cx="752856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98648" y="2168651"/>
              <a:ext cx="1837944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72939" y="2168651"/>
              <a:ext cx="851915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61204" y="2168651"/>
              <a:ext cx="1484376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81927" y="2168651"/>
              <a:ext cx="1363979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70419" y="2168651"/>
              <a:ext cx="594359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01128" y="2168651"/>
              <a:ext cx="673607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09560" y="2168651"/>
              <a:ext cx="710183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9060" y="2595372"/>
              <a:ext cx="1560576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84" y="2595372"/>
              <a:ext cx="1485900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92095" y="2595372"/>
              <a:ext cx="563880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78024" y="2595372"/>
              <a:ext cx="2194560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4631" y="2595372"/>
              <a:ext cx="71323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29912" y="2595372"/>
              <a:ext cx="1501139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53100" y="2595372"/>
              <a:ext cx="693420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68568" y="2595372"/>
              <a:ext cx="931163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23303" y="2595372"/>
              <a:ext cx="1659636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6512" y="2595372"/>
              <a:ext cx="713231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9060" y="3022091"/>
              <a:ext cx="1840992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06296" y="3022091"/>
              <a:ext cx="772667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45208" y="3022091"/>
              <a:ext cx="1444752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157727" y="3022091"/>
              <a:ext cx="792479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17975" y="3022091"/>
              <a:ext cx="693420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77639" y="3022091"/>
              <a:ext cx="1106424" cy="5836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751831" y="3022091"/>
              <a:ext cx="653796" cy="5836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073395" y="3022091"/>
              <a:ext cx="1839468" cy="5836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80631" y="3022091"/>
              <a:ext cx="1661160" cy="5836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09560" y="3022091"/>
              <a:ext cx="710183" cy="5836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9060" y="3448811"/>
              <a:ext cx="1799844" cy="58369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07235" y="3448811"/>
              <a:ext cx="752856" cy="5836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872995" y="3448811"/>
              <a:ext cx="812292" cy="58369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09799" y="3448811"/>
              <a:ext cx="563880" cy="583692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51815" y="4133088"/>
            <a:ext cx="5120640" cy="597535"/>
            <a:chOff x="51815" y="4133088"/>
            <a:chExt cx="5120640" cy="597535"/>
          </a:xfrm>
        </p:grpSpPr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815" y="4133088"/>
              <a:ext cx="5120640" cy="58369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0604" y="4617720"/>
              <a:ext cx="4724400" cy="112775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231140" y="1406779"/>
            <a:ext cx="8148955" cy="442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889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Analog-to-analog conversion is the representation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analog information </a:t>
            </a:r>
            <a:r>
              <a:rPr dirty="0" sz="2800" b="1" i="1">
                <a:latin typeface="Times New Roman"/>
                <a:cs typeface="Times New Roman"/>
              </a:rPr>
              <a:t>by an analog signal. </a:t>
            </a:r>
            <a:r>
              <a:rPr dirty="0" sz="2800" spc="-5" b="1" i="1">
                <a:latin typeface="Times New Roman"/>
                <a:cs typeface="Times New Roman"/>
              </a:rPr>
              <a:t>One may ask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why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we</a:t>
            </a:r>
            <a:r>
              <a:rPr dirty="0" sz="2800" spc="-5" b="1" i="1">
                <a:latin typeface="Times New Roman"/>
                <a:cs typeface="Times New Roman"/>
              </a:rPr>
              <a:t> need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to</a:t>
            </a:r>
            <a:r>
              <a:rPr dirty="0" sz="2800" b="1" i="1">
                <a:latin typeface="Times New Roman"/>
                <a:cs typeface="Times New Roman"/>
              </a:rPr>
              <a:t> modulate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an</a:t>
            </a:r>
            <a:r>
              <a:rPr dirty="0" sz="2800" b="1" i="1">
                <a:latin typeface="Times New Roman"/>
                <a:cs typeface="Times New Roman"/>
              </a:rPr>
              <a:t> analog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signal;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it</a:t>
            </a:r>
            <a:r>
              <a:rPr dirty="0" sz="2800" spc="690" b="1" i="1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is 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already </a:t>
            </a:r>
            <a:r>
              <a:rPr dirty="0" sz="2800" b="1" i="1">
                <a:latin typeface="Times New Roman"/>
                <a:cs typeface="Times New Roman"/>
              </a:rPr>
              <a:t>analog. </a:t>
            </a:r>
            <a:r>
              <a:rPr dirty="0" sz="2800" spc="-5" b="1" i="1">
                <a:latin typeface="Times New Roman"/>
                <a:cs typeface="Times New Roman"/>
              </a:rPr>
              <a:t>Modulation is needed if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medium is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bandpass in nature </a:t>
            </a:r>
            <a:r>
              <a:rPr dirty="0" sz="2800" b="1" i="1">
                <a:latin typeface="Times New Roman"/>
                <a:cs typeface="Times New Roman"/>
              </a:rPr>
              <a:t>or </a:t>
            </a:r>
            <a:r>
              <a:rPr dirty="0" sz="2800" spc="-5" b="1" i="1">
                <a:latin typeface="Times New Roman"/>
                <a:cs typeface="Times New Roman"/>
              </a:rPr>
              <a:t>if only a bandpass channel </a:t>
            </a:r>
            <a:r>
              <a:rPr dirty="0" sz="2800" spc="-15" b="1" i="1">
                <a:latin typeface="Times New Roman"/>
                <a:cs typeface="Times New Roman"/>
              </a:rPr>
              <a:t>is 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available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to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us.</a:t>
            </a:r>
            <a:endParaRPr sz="28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203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3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this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dirty="0" sz="2400" spc="-8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Frequency</a:t>
            </a:r>
            <a:r>
              <a:rPr dirty="0" sz="2400" spc="-7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Phase</a:t>
            </a:r>
            <a:r>
              <a:rPr dirty="0" sz="2400" spc="-4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648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5.15	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analog-to-analog</a:t>
            </a:r>
            <a:r>
              <a:rPr dirty="0" sz="2000" spc="-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2486025"/>
            <a:ext cx="8391525" cy="2155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384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Amplitude</a:t>
            </a:r>
            <a:r>
              <a:rPr dirty="0" sz="4400" spc="-8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Modulation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959686"/>
            <a:ext cx="7668259" cy="37814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81000" marR="3175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1635" algn="l"/>
              </a:tabLst>
            </a:pPr>
            <a:r>
              <a:rPr dirty="0" sz="2800" spc="-5">
                <a:latin typeface="Times New Roman"/>
                <a:cs typeface="Times New Roman"/>
              </a:rPr>
              <a:t>A carrier signal </a:t>
            </a:r>
            <a:r>
              <a:rPr dirty="0" sz="2800" spc="-1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modulated only in amplitude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algn="just" marL="381000" marR="30480" indent="-343535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16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modulating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is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envelope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carrier</a:t>
            </a:r>
            <a:endParaRPr sz="2800">
              <a:latin typeface="Times New Roman"/>
              <a:cs typeface="Times New Roman"/>
            </a:endParaRPr>
          </a:p>
          <a:p>
            <a:pPr algn="just" marL="381000" marR="31115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16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required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bandwidth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2B,</a:t>
            </a:r>
            <a:r>
              <a:rPr dirty="0" sz="2800">
                <a:latin typeface="Times New Roman"/>
                <a:cs typeface="Times New Roman"/>
              </a:rPr>
              <a:t> where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bandwidth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modulating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signal</a:t>
            </a:r>
            <a:endParaRPr sz="2800">
              <a:latin typeface="Times New Roman"/>
              <a:cs typeface="Times New Roman"/>
            </a:endParaRPr>
          </a:p>
          <a:p>
            <a:pPr algn="just" marL="381000" marR="32384" indent="-343535">
              <a:lnSpc>
                <a:spcPct val="90000"/>
              </a:lnSpc>
              <a:spcBef>
                <a:spcPts val="6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1635" algn="l"/>
              </a:tabLst>
            </a:pPr>
            <a:r>
              <a:rPr dirty="0" sz="2800">
                <a:latin typeface="Times New Roman"/>
                <a:cs typeface="Times New Roman"/>
              </a:rPr>
              <a:t>Since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both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sides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carrier</a:t>
            </a:r>
            <a:r>
              <a:rPr dirty="0" sz="2800">
                <a:latin typeface="Times New Roman"/>
                <a:cs typeface="Times New Roman"/>
              </a:rPr>
              <a:t> freq.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</a:t>
            </a:r>
            <a:r>
              <a:rPr dirty="0" baseline="-21021" sz="2775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spectrum is identical, </a:t>
            </a:r>
            <a:r>
              <a:rPr dirty="0" sz="2800" spc="-10">
                <a:latin typeface="Times New Roman"/>
                <a:cs typeface="Times New Roman"/>
              </a:rPr>
              <a:t>we can </a:t>
            </a:r>
            <a:r>
              <a:rPr dirty="0" sz="2800" spc="-5">
                <a:latin typeface="Times New Roman"/>
                <a:cs typeface="Times New Roman"/>
              </a:rPr>
              <a:t>discard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half, thus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bandwidth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transmission.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9928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5.16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Amplitude</a:t>
            </a:r>
            <a:r>
              <a:rPr dirty="0" sz="2000" spc="-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modulation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62" y="1763776"/>
            <a:ext cx="8821674" cy="3951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480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58787" y="2686050"/>
            <a:ext cx="8154034" cy="2643505"/>
            <a:chOff x="458787" y="2686050"/>
            <a:chExt cx="8154034" cy="2643505"/>
          </a:xfrm>
        </p:grpSpPr>
        <p:sp>
          <p:nvSpPr>
            <p:cNvPr id="12" name="object 12"/>
            <p:cNvSpPr/>
            <p:nvPr/>
          </p:nvSpPr>
          <p:spPr>
            <a:xfrm>
              <a:off x="458787" y="5291201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 h="0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300" y="2686050"/>
              <a:ext cx="8077200" cy="2529205"/>
            </a:xfrm>
            <a:custGeom>
              <a:avLst/>
              <a:gdLst/>
              <a:ahLst/>
              <a:cxnLst/>
              <a:rect l="l" t="t" r="r" b="b"/>
              <a:pathLst>
                <a:path w="8077200" h="2529204">
                  <a:moveTo>
                    <a:pt x="8077200" y="0"/>
                  </a:moveTo>
                  <a:lnTo>
                    <a:pt x="0" y="0"/>
                  </a:lnTo>
                  <a:lnTo>
                    <a:pt x="0" y="2528951"/>
                  </a:lnTo>
                  <a:lnTo>
                    <a:pt x="8077200" y="2528951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21994" y="3195320"/>
            <a:ext cx="702437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7465" marR="304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total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required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1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AM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determined</a:t>
            </a:r>
            <a:endParaRPr sz="3200">
              <a:latin typeface="Arial"/>
              <a:cs typeface="Arial"/>
            </a:endParaRPr>
          </a:p>
          <a:p>
            <a:pPr algn="ctr" marL="423545" marR="41719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from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audio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signal: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20" b="1">
                <a:latin typeface="Arial"/>
                <a:cs typeface="Arial"/>
              </a:rPr>
              <a:t>B</a:t>
            </a:r>
            <a:r>
              <a:rPr dirty="0" baseline="-21164" sz="3150" spc="30" b="1">
                <a:latin typeface="Arial"/>
                <a:cs typeface="Arial"/>
              </a:rPr>
              <a:t>AM</a:t>
            </a:r>
            <a:r>
              <a:rPr dirty="0" baseline="-21164" sz="3150" spc="434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=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2B.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9442" y="1926081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732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5.17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AM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band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allocation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804" y="3246437"/>
            <a:ext cx="6898367" cy="1048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4559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Frequency</a:t>
            </a:r>
            <a:r>
              <a:rPr dirty="0" sz="4400" spc="-7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Modulation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2905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2905" algn="l"/>
                <a:tab pos="383540" algn="l"/>
                <a:tab pos="1176655" algn="l"/>
                <a:tab pos="3192145" algn="l"/>
                <a:tab pos="4324350" algn="l"/>
                <a:tab pos="5798185" algn="l"/>
                <a:tab pos="6456680" algn="l"/>
                <a:tab pos="7374255" algn="l"/>
              </a:tabLst>
            </a:pPr>
            <a:r>
              <a:rPr dirty="0"/>
              <a:t>The</a:t>
            </a:r>
            <a:r>
              <a:rPr dirty="0"/>
              <a:t>	</a:t>
            </a:r>
            <a:r>
              <a:rPr dirty="0"/>
              <a:t>mo</a:t>
            </a:r>
            <a:r>
              <a:rPr dirty="0" spc="-10"/>
              <a:t>d</a:t>
            </a:r>
            <a:r>
              <a:rPr dirty="0"/>
              <a:t>ulat</a:t>
            </a:r>
            <a:r>
              <a:rPr dirty="0" spc="-15"/>
              <a:t>i</a:t>
            </a:r>
            <a:r>
              <a:rPr dirty="0"/>
              <a:t>ng</a:t>
            </a:r>
            <a:r>
              <a:rPr dirty="0"/>
              <a:t>	</a:t>
            </a:r>
            <a:r>
              <a:rPr dirty="0" spc="-15"/>
              <a:t>s</a:t>
            </a:r>
            <a:r>
              <a:rPr dirty="0"/>
              <a:t>ignal</a:t>
            </a:r>
            <a:r>
              <a:rPr dirty="0"/>
              <a:t>	</a:t>
            </a:r>
            <a:r>
              <a:rPr dirty="0"/>
              <a:t>ch</a:t>
            </a:r>
            <a:r>
              <a:rPr dirty="0" spc="-10"/>
              <a:t>a</a:t>
            </a:r>
            <a:r>
              <a:rPr dirty="0"/>
              <a:t>nges</a:t>
            </a:r>
            <a:r>
              <a:rPr dirty="0"/>
              <a:t>	</a:t>
            </a:r>
            <a:r>
              <a:rPr dirty="0" spc="-20"/>
              <a:t>t</a:t>
            </a:r>
            <a:r>
              <a:rPr dirty="0"/>
              <a:t>he</a:t>
            </a:r>
            <a:r>
              <a:rPr dirty="0"/>
              <a:t>	</a:t>
            </a:r>
            <a:r>
              <a:rPr dirty="0" spc="-15"/>
              <a:t>f</a:t>
            </a:r>
            <a:r>
              <a:rPr dirty="0"/>
              <a:t>req.</a:t>
            </a:r>
            <a:r>
              <a:rPr dirty="0"/>
              <a:t>	</a:t>
            </a:r>
            <a:r>
              <a:rPr dirty="0"/>
              <a:t>f</a:t>
            </a:r>
            <a:r>
              <a:rPr dirty="0" baseline="-21164" sz="3150" spc="15"/>
              <a:t>c  </a:t>
            </a:r>
            <a:r>
              <a:rPr dirty="0" sz="3200"/>
              <a:t>of</a:t>
            </a:r>
            <a:r>
              <a:rPr dirty="0" sz="3200" spc="-25"/>
              <a:t> </a:t>
            </a:r>
            <a:r>
              <a:rPr dirty="0" sz="3200"/>
              <a:t>the</a:t>
            </a:r>
            <a:r>
              <a:rPr dirty="0" sz="3200" spc="-15"/>
              <a:t> </a:t>
            </a:r>
            <a:r>
              <a:rPr dirty="0" sz="3200"/>
              <a:t>carrier</a:t>
            </a:r>
            <a:r>
              <a:rPr dirty="0" sz="3200" spc="-10"/>
              <a:t> </a:t>
            </a:r>
            <a:r>
              <a:rPr dirty="0" sz="3200"/>
              <a:t>signal</a:t>
            </a:r>
            <a:endParaRPr sz="3200"/>
          </a:p>
          <a:p>
            <a:pPr marL="382905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2905" algn="l"/>
                <a:tab pos="383540" algn="l"/>
              </a:tabLst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bandwidth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5"/>
              <a:t>FM</a:t>
            </a:r>
            <a:r>
              <a:rPr dirty="0" spc="-10"/>
              <a:t> </a:t>
            </a:r>
            <a:r>
              <a:rPr dirty="0" spc="-5"/>
              <a:t>is</a:t>
            </a:r>
            <a:r>
              <a:rPr dirty="0"/>
              <a:t> high</a:t>
            </a:r>
          </a:p>
          <a:p>
            <a:pPr marL="382905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2905" algn="l"/>
                <a:tab pos="383540" algn="l"/>
              </a:tabLst>
            </a:pPr>
            <a:r>
              <a:rPr dirty="0"/>
              <a:t>It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10"/>
              <a:t> </a:t>
            </a:r>
            <a:r>
              <a:rPr dirty="0"/>
              <a:t>approx.</a:t>
            </a:r>
            <a:r>
              <a:rPr dirty="0" spc="-40"/>
              <a:t> </a:t>
            </a:r>
            <a:r>
              <a:rPr dirty="0"/>
              <a:t>10x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signal</a:t>
            </a:r>
            <a:r>
              <a:rPr dirty="0" spc="-15"/>
              <a:t> </a:t>
            </a:r>
            <a:r>
              <a:rPr dirty="0"/>
              <a:t>frequency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7043" y="46863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2375" y="46863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5300" y="30638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 marL="172720" marR="165735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total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required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FM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 </a:t>
            </a:r>
            <a:r>
              <a:rPr dirty="0" sz="3200" spc="-869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determined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from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endParaRPr sz="3200">
              <a:latin typeface="Arial"/>
              <a:cs typeface="Arial"/>
            </a:endParaRPr>
          </a:p>
          <a:p>
            <a:pPr algn="ctr" marL="629920" marR="624840">
              <a:lnSpc>
                <a:spcPts val="3850"/>
              </a:lnSpc>
              <a:spcBef>
                <a:spcPts val="125"/>
              </a:spcBef>
            </a:pP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audio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signal: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20" b="1">
                <a:latin typeface="Arial"/>
                <a:cs typeface="Arial"/>
              </a:rPr>
              <a:t>B</a:t>
            </a:r>
            <a:r>
              <a:rPr dirty="0" baseline="-21164" sz="3150" spc="30" b="1">
                <a:latin typeface="Arial"/>
                <a:cs typeface="Arial"/>
              </a:rPr>
              <a:t>FM</a:t>
            </a:r>
            <a:r>
              <a:rPr dirty="0" baseline="-21164" sz="3150" spc="40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=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2(1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+</a:t>
            </a:r>
            <a:r>
              <a:rPr dirty="0" sz="3200" spc="-5" b="1">
                <a:latin typeface="Arial"/>
                <a:cs typeface="Arial"/>
              </a:rPr>
              <a:t> β)B.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Where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>
                <a:latin typeface="Symbol"/>
                <a:cs typeface="Symbol"/>
              </a:rPr>
              <a:t>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usually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4.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2023-07-29T17:53:02Z</dcterms:created>
  <dcterms:modified xsi:type="dcterms:W3CDTF">2023-07-29T17:53:02Z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