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162" y="1372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7284" y="108203"/>
            <a:ext cx="382905" cy="474345"/>
          </a:xfrm>
          <a:custGeom>
            <a:avLst/>
            <a:gdLst/>
            <a:ahLst/>
            <a:cxnLst/>
            <a:rect l="l" t="t" r="r" b="b"/>
            <a:pathLst>
              <a:path w="382905" h="474345">
                <a:moveTo>
                  <a:pt x="382524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82524" y="473964"/>
                </a:lnTo>
                <a:lnTo>
                  <a:pt x="382524" y="348996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8204"/>
            <a:ext cx="327660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70840" cy="474345"/>
          </a:xfrm>
          <a:custGeom>
            <a:avLst/>
            <a:gdLst/>
            <a:ahLst/>
            <a:cxnLst/>
            <a:rect l="l" t="t" r="r" b="b"/>
            <a:pathLst>
              <a:path w="370840" h="474344">
                <a:moveTo>
                  <a:pt x="370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70332" y="473964"/>
                </a:lnTo>
                <a:lnTo>
                  <a:pt x="370332" y="348996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59" y="530351"/>
            <a:ext cx="367284" cy="4739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21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708" y="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565404"/>
                </a:moveTo>
                <a:lnTo>
                  <a:pt x="0" y="565404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565404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533400"/>
                </a:lnTo>
                <a:lnTo>
                  <a:pt x="32004" y="533400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484" y="533400"/>
            <a:ext cx="8226552" cy="3200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77012" y="41529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76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592311" y="41529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76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2085" y="1564004"/>
            <a:ext cx="4719828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089405"/>
            <a:ext cx="8376919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45.png"/><Relationship Id="rId42" Type="http://schemas.openxmlformats.org/officeDocument/2006/relationships/image" Target="../media/image46.png"/><Relationship Id="rId43" Type="http://schemas.openxmlformats.org/officeDocument/2006/relationships/image" Target="../media/image47.png"/><Relationship Id="rId44" Type="http://schemas.openxmlformats.org/officeDocument/2006/relationships/image" Target="../media/image48.png"/><Relationship Id="rId45" Type="http://schemas.openxmlformats.org/officeDocument/2006/relationships/image" Target="../media/image49.png"/><Relationship Id="rId46" Type="http://schemas.openxmlformats.org/officeDocument/2006/relationships/image" Target="../media/image50.png"/><Relationship Id="rId47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Multiplexing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8074"/>
            <a:ext cx="5207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6</a:t>
            </a: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723" y="4191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5300" y="3063239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marL="421005" marR="412750" indent="627380">
              <a:lnSpc>
                <a:spcPct val="100000"/>
              </a:lnSpc>
              <a:spcBef>
                <a:spcPts val="275"/>
              </a:spcBef>
            </a:pPr>
            <a:r>
              <a:rPr dirty="0" sz="3200" spc="5" b="1">
                <a:latin typeface="Arial"/>
                <a:cs typeface="Arial"/>
              </a:rPr>
              <a:t>WDM </a:t>
            </a:r>
            <a:r>
              <a:rPr dirty="0" sz="3200" b="1">
                <a:latin typeface="Arial"/>
                <a:cs typeface="Arial"/>
              </a:rPr>
              <a:t>is an analog </a:t>
            </a:r>
            <a:r>
              <a:rPr dirty="0" sz="3200" spc="-5" b="1">
                <a:latin typeface="Arial"/>
                <a:cs typeface="Arial"/>
              </a:rPr>
              <a:t>multiplexing </a:t>
            </a:r>
            <a:r>
              <a:rPr dirty="0" sz="3200" b="1">
                <a:latin typeface="Arial"/>
                <a:cs typeface="Arial"/>
              </a:rPr>
              <a:t> technique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combine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optical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252472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273630"/>
            <a:ext cx="716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8074"/>
            <a:ext cx="4946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6</a:t>
            </a: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dirty="0" sz="2000" spc="-110" b="1">
                <a:solidFill>
                  <a:srgbClr val="1C1C1C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62" y="1372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66401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Prisms</a:t>
            </a:r>
            <a:r>
              <a:rPr dirty="0" sz="2000" spc="-2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000" spc="2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wavelength-division</a:t>
            </a:r>
            <a:r>
              <a:rPr dirty="0" sz="2000" spc="-2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multiplexing</a:t>
            </a:r>
            <a:r>
              <a:rPr dirty="0" sz="2000" spc="-2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1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demultiplexing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257" y="2743200"/>
            <a:ext cx="8388896" cy="19270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1981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5715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2072639"/>
            <a:ext cx="8077200" cy="3503929"/>
          </a:xfrm>
          <a:custGeom>
            <a:avLst/>
            <a:gdLst/>
            <a:ahLst/>
            <a:cxnLst/>
            <a:rect l="l" t="t" r="r" b="b"/>
            <a:pathLst>
              <a:path w="8077200" h="3503929">
                <a:moveTo>
                  <a:pt x="8077200" y="0"/>
                </a:moveTo>
                <a:lnTo>
                  <a:pt x="0" y="0"/>
                </a:lnTo>
                <a:lnTo>
                  <a:pt x="0" y="3503676"/>
                </a:lnTo>
                <a:lnTo>
                  <a:pt x="8077200" y="350367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45642" y="2094738"/>
            <a:ext cx="7576184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utilization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wise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use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available</a:t>
            </a:r>
            <a:r>
              <a:rPr dirty="0" sz="3200" spc="2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2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25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achieve </a:t>
            </a:r>
            <a:r>
              <a:rPr dirty="0" sz="320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specific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goals.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algn="ctr" marL="417830" marR="407670" indent="-635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Efficiency can </a:t>
            </a:r>
            <a:r>
              <a:rPr dirty="0" sz="3200" b="1">
                <a:latin typeface="Arial"/>
                <a:cs typeface="Arial"/>
              </a:rPr>
              <a:t>be </a:t>
            </a:r>
            <a:r>
              <a:rPr dirty="0" sz="3200" spc="-5" b="1">
                <a:latin typeface="Arial"/>
                <a:cs typeface="Arial"/>
              </a:rPr>
              <a:t>achieved </a:t>
            </a:r>
            <a:r>
              <a:rPr dirty="0" sz="3200" b="1">
                <a:latin typeface="Arial"/>
                <a:cs typeface="Arial"/>
              </a:rPr>
              <a:t>by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multiplexing; i.e., sharing </a:t>
            </a:r>
            <a:r>
              <a:rPr dirty="0" sz="3200" b="1">
                <a:latin typeface="Arial"/>
                <a:cs typeface="Arial"/>
              </a:rPr>
              <a:t>of the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bandwidth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between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multiple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users.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3716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392681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048385"/>
            <a:chOff x="-4762" y="0"/>
            <a:chExt cx="9153525" cy="10483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990600"/>
                  </a:moveTo>
                  <a:lnTo>
                    <a:pt x="9144000" y="990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146304"/>
              <a:ext cx="3728466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247599"/>
            <a:ext cx="32226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solidFill>
                  <a:srgbClr val="000000"/>
                </a:solidFill>
                <a:latin typeface="Times New Roman"/>
                <a:cs typeface="Times New Roman"/>
              </a:rPr>
              <a:t>MULTIPLEXING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260" y="998219"/>
            <a:ext cx="8512810" cy="3347720"/>
            <a:chOff x="175260" y="998219"/>
            <a:chExt cx="8512810" cy="33477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" y="998219"/>
              <a:ext cx="1946910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087" y="998219"/>
              <a:ext cx="921258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3264" y="998219"/>
              <a:ext cx="2012441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0624" y="998219"/>
              <a:ext cx="762762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8304" y="998219"/>
              <a:ext cx="645413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8636" y="998219"/>
              <a:ext cx="1652777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6331" y="998219"/>
              <a:ext cx="1515617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6867" y="998219"/>
              <a:ext cx="980694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260" y="1424939"/>
              <a:ext cx="1511046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2079" y="1424939"/>
              <a:ext cx="703326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1180" y="1424939"/>
              <a:ext cx="1514094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1048" y="1424939"/>
              <a:ext cx="1140714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7536" y="1424939"/>
              <a:ext cx="922782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47615" y="1424939"/>
              <a:ext cx="2007869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71260" y="1424939"/>
              <a:ext cx="1296162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83195" y="1424939"/>
              <a:ext cx="765809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4779" y="1424939"/>
              <a:ext cx="922781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260" y="1851659"/>
              <a:ext cx="1599438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4271" y="1851659"/>
              <a:ext cx="921258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75104" y="1851659"/>
              <a:ext cx="1041654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56332" y="1851659"/>
              <a:ext cx="998982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94887" y="1851659"/>
              <a:ext cx="802386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36848" y="1851659"/>
              <a:ext cx="1454658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24400" y="1851659"/>
              <a:ext cx="555498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19471" y="1851659"/>
              <a:ext cx="2364485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23531" y="1851659"/>
              <a:ext cx="703326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6431" y="1851659"/>
              <a:ext cx="921257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27264" y="1851659"/>
              <a:ext cx="860298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5260" y="2278380"/>
              <a:ext cx="764286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6300" y="2278380"/>
              <a:ext cx="2047494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60548" y="2278380"/>
              <a:ext cx="1040129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37431" y="2278380"/>
              <a:ext cx="1393698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3" y="2278380"/>
              <a:ext cx="921258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25895" y="2278380"/>
              <a:ext cx="2661666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5260" y="2705099"/>
              <a:ext cx="2343150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99132" y="2705099"/>
              <a:ext cx="764286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44139" y="2705099"/>
              <a:ext cx="1671065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95927" y="2705099"/>
              <a:ext cx="1495805" cy="7871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72456" y="2705099"/>
              <a:ext cx="1392174" cy="7871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5351" y="2705099"/>
              <a:ext cx="645414" cy="7871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71488" y="2705099"/>
              <a:ext cx="1337309" cy="7871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587995" y="2705099"/>
              <a:ext cx="1099566" cy="7871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260" y="3131819"/>
              <a:ext cx="1041654" cy="78714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9808" y="3131819"/>
              <a:ext cx="555498" cy="78714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26592" y="3131819"/>
              <a:ext cx="842010" cy="78714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89887" y="3131819"/>
              <a:ext cx="1101089" cy="78714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12264" y="3131819"/>
              <a:ext cx="1021841" cy="7871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55392" y="3131819"/>
              <a:ext cx="3406902" cy="78714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83580" y="3131819"/>
              <a:ext cx="960881" cy="78714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65748" y="3131819"/>
              <a:ext cx="1917953" cy="78714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904988" y="3131819"/>
              <a:ext cx="782574" cy="78714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5260" y="3558540"/>
              <a:ext cx="1119378" cy="78714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14400" y="3558540"/>
              <a:ext cx="1370838" cy="78714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8132" y="3558540"/>
              <a:ext cx="555498" cy="78714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383540" y="1089405"/>
            <a:ext cx="807339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Whenever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bandwidth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of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medium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linking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two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devices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greater</a:t>
            </a:r>
            <a:r>
              <a:rPr dirty="0" sz="2800" b="1" i="1">
                <a:latin typeface="Times New Roman"/>
                <a:cs typeface="Times New Roman"/>
              </a:rPr>
              <a:t> than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bandwidth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needs</a:t>
            </a:r>
            <a:r>
              <a:rPr dirty="0" sz="2800" b="1" i="1">
                <a:latin typeface="Times New Roman"/>
                <a:cs typeface="Times New Roman"/>
              </a:rPr>
              <a:t> of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devices, the link can </a:t>
            </a:r>
            <a:r>
              <a:rPr dirty="0" sz="2800" b="1" i="1">
                <a:latin typeface="Times New Roman"/>
                <a:cs typeface="Times New Roman"/>
              </a:rPr>
              <a:t>be </a:t>
            </a:r>
            <a:r>
              <a:rPr dirty="0" sz="2800" spc="-5" b="1" i="1">
                <a:latin typeface="Times New Roman"/>
                <a:cs typeface="Times New Roman"/>
              </a:rPr>
              <a:t>shared. Multiplexing </a:t>
            </a:r>
            <a:r>
              <a:rPr dirty="0" sz="2800" spc="-10" b="1" i="1">
                <a:latin typeface="Times New Roman"/>
                <a:cs typeface="Times New Roman"/>
              </a:rPr>
              <a:t>is </a:t>
            </a:r>
            <a:r>
              <a:rPr dirty="0" sz="2800" spc="-5" b="1" i="1">
                <a:latin typeface="Times New Roman"/>
                <a:cs typeface="Times New Roman"/>
              </a:rPr>
              <a:t>the set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of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techniques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that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allows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(simultaneous)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transmission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multiple signals across a single data </a:t>
            </a:r>
            <a:r>
              <a:rPr dirty="0" sz="2800" b="1" i="1">
                <a:latin typeface="Times New Roman"/>
                <a:cs typeface="Times New Roman"/>
              </a:rPr>
              <a:t> link. </a:t>
            </a:r>
            <a:r>
              <a:rPr dirty="0" sz="2800" spc="-5" b="1" i="1">
                <a:latin typeface="Times New Roman"/>
                <a:cs typeface="Times New Roman"/>
              </a:rPr>
              <a:t>As data </a:t>
            </a:r>
            <a:r>
              <a:rPr dirty="0" sz="2800" b="1" i="1">
                <a:latin typeface="Times New Roman"/>
                <a:cs typeface="Times New Roman"/>
              </a:rPr>
              <a:t>and </a:t>
            </a:r>
            <a:r>
              <a:rPr dirty="0" sz="2800" spc="-5" b="1" i="1">
                <a:latin typeface="Times New Roman"/>
                <a:cs typeface="Times New Roman"/>
              </a:rPr>
              <a:t>telecommunications use increases, so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does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traffic.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307276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Dividing</a:t>
            </a:r>
            <a:r>
              <a:rPr dirty="0" sz="2000" spc="-4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-1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link</a:t>
            </a:r>
            <a:r>
              <a:rPr dirty="0" sz="2000" spc="-1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dirty="0" sz="2000" spc="-2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channels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07" y="2587751"/>
            <a:ext cx="8442152" cy="2054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28022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Categories</a:t>
            </a:r>
            <a:r>
              <a:rPr dirty="0" sz="2000" spc="-5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3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multiplexing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391155"/>
            <a:ext cx="8317992" cy="2396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42525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Frequency-division</a:t>
            </a:r>
            <a:r>
              <a:rPr dirty="0" sz="2000" spc="-6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000000"/>
                </a:solidFill>
                <a:latin typeface="Times New Roman"/>
                <a:cs typeface="Times New Roman"/>
              </a:rPr>
              <a:t>multiplexing</a:t>
            </a:r>
            <a:r>
              <a:rPr dirty="0" sz="2000" spc="-5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(FDM)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68" y="2618232"/>
            <a:ext cx="8767654" cy="2252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063239"/>
            <a:ext cx="8077200" cy="15716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104139" marR="8763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FDM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analog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multiplexing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technique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that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combines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analog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It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uses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concept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modulation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52472"/>
            <a:ext cx="1143000" cy="5669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442" y="2273630"/>
            <a:ext cx="7162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419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3333CC"/>
                </a:solidFill>
                <a:latin typeface="Times New Roman"/>
                <a:cs typeface="Times New Roman"/>
              </a:rPr>
              <a:t>Time</a:t>
            </a:r>
            <a:r>
              <a:rPr dirty="0" sz="2400" spc="-2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Times New Roman"/>
                <a:cs typeface="Times New Roman"/>
              </a:rPr>
              <a:t>Division</a:t>
            </a:r>
            <a:r>
              <a:rPr dirty="0" sz="2400" spc="-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Multiplexing</a:t>
            </a:r>
            <a:r>
              <a:rPr dirty="0" sz="2400" spc="-4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TDM)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6" y="2144267"/>
            <a:ext cx="7979664" cy="30373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488074"/>
            <a:ext cx="379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6</a:t>
            </a: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62" y="1372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44024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 i="1">
                <a:solidFill>
                  <a:srgbClr val="000000"/>
                </a:solidFill>
                <a:latin typeface="Times New Roman"/>
                <a:cs typeface="Times New Roman"/>
              </a:rPr>
              <a:t>Wavelength-division</a:t>
            </a:r>
            <a:r>
              <a:rPr dirty="0" sz="2000" spc="-70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multiplexing</a:t>
            </a:r>
            <a:r>
              <a:rPr dirty="0" sz="2000" spc="-65" b="1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0000"/>
                </a:solidFill>
                <a:latin typeface="Times New Roman"/>
                <a:cs typeface="Times New Roman"/>
              </a:rPr>
              <a:t>(WDM)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414" y="2670048"/>
            <a:ext cx="8003331" cy="2282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2023-07-29T18:00:50Z</dcterms:created>
  <dcterms:modified xsi:type="dcterms:W3CDTF">2023-07-29T18:00:50Z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2023-07-29T00:00:00Z</vt:filetime>
  </property>
</Properties>
</file>