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7284" y="108203"/>
            <a:ext cx="382905" cy="474345"/>
          </a:xfrm>
          <a:custGeom>
            <a:avLst/>
            <a:gdLst/>
            <a:ahLst/>
            <a:cxnLst/>
            <a:rect l="l" t="t" r="r" b="b"/>
            <a:pathLst>
              <a:path w="382905" h="474345">
                <a:moveTo>
                  <a:pt x="382524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82524" y="473964"/>
                </a:lnTo>
                <a:lnTo>
                  <a:pt x="382524" y="348996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08204"/>
            <a:ext cx="327660" cy="4739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728" y="530351"/>
            <a:ext cx="370840" cy="474345"/>
          </a:xfrm>
          <a:custGeom>
            <a:avLst/>
            <a:gdLst/>
            <a:ahLst/>
            <a:cxnLst/>
            <a:rect l="l" t="t" r="r" b="b"/>
            <a:pathLst>
              <a:path w="370840" h="474344">
                <a:moveTo>
                  <a:pt x="370332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70332" y="473964"/>
                </a:lnTo>
                <a:lnTo>
                  <a:pt x="370332" y="348996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59" y="530351"/>
            <a:ext cx="367284" cy="4739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200"/>
            <a:ext cx="560832" cy="42214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708" y="0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565404"/>
                </a:moveTo>
                <a:lnTo>
                  <a:pt x="0" y="565404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565404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533400"/>
                </a:lnTo>
                <a:lnTo>
                  <a:pt x="32004" y="533400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484" y="533400"/>
            <a:ext cx="8226552" cy="3200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7284" y="108203"/>
            <a:ext cx="382905" cy="474345"/>
          </a:xfrm>
          <a:custGeom>
            <a:avLst/>
            <a:gdLst/>
            <a:ahLst/>
            <a:cxnLst/>
            <a:rect l="l" t="t" r="r" b="b"/>
            <a:pathLst>
              <a:path w="382905" h="474345">
                <a:moveTo>
                  <a:pt x="382524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82524" y="473964"/>
                </a:lnTo>
                <a:lnTo>
                  <a:pt x="382524" y="348996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08204"/>
            <a:ext cx="327660" cy="4739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728" y="530351"/>
            <a:ext cx="370840" cy="474345"/>
          </a:xfrm>
          <a:custGeom>
            <a:avLst/>
            <a:gdLst/>
            <a:ahLst/>
            <a:cxnLst/>
            <a:rect l="l" t="t" r="r" b="b"/>
            <a:pathLst>
              <a:path w="370840" h="474344">
                <a:moveTo>
                  <a:pt x="370332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70332" y="473964"/>
                </a:lnTo>
                <a:lnTo>
                  <a:pt x="370332" y="348996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59" y="530351"/>
            <a:ext cx="367284" cy="4739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200"/>
            <a:ext cx="560832" cy="42214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708" y="0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565404"/>
                </a:moveTo>
                <a:lnTo>
                  <a:pt x="0" y="565404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565404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533400"/>
                </a:lnTo>
                <a:lnTo>
                  <a:pt x="32004" y="533400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484" y="533400"/>
            <a:ext cx="8226552" cy="3200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247599"/>
            <a:ext cx="7003415" cy="692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546352"/>
            <a:ext cx="8074025" cy="464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102.png"/><Relationship Id="rId26" Type="http://schemas.openxmlformats.org/officeDocument/2006/relationships/image" Target="../media/image103.png"/><Relationship Id="rId27" Type="http://schemas.openxmlformats.org/officeDocument/2006/relationships/image" Target="../media/image104.png"/><Relationship Id="rId28" Type="http://schemas.openxmlformats.org/officeDocument/2006/relationships/image" Target="../media/image105.png"/><Relationship Id="rId29" Type="http://schemas.openxmlformats.org/officeDocument/2006/relationships/image" Target="../media/image106.png"/><Relationship Id="rId30" Type="http://schemas.openxmlformats.org/officeDocument/2006/relationships/image" Target="../media/image107.png"/><Relationship Id="rId31" Type="http://schemas.openxmlformats.org/officeDocument/2006/relationships/image" Target="../media/image108.png"/><Relationship Id="rId32" Type="http://schemas.openxmlformats.org/officeDocument/2006/relationships/image" Target="../media/image109.png"/><Relationship Id="rId33" Type="http://schemas.openxmlformats.org/officeDocument/2006/relationships/image" Target="../media/image110.png"/><Relationship Id="rId34" Type="http://schemas.openxmlformats.org/officeDocument/2006/relationships/image" Target="../media/image111.png"/><Relationship Id="rId35" Type="http://schemas.openxmlformats.org/officeDocument/2006/relationships/image" Target="../media/image112.png"/><Relationship Id="rId36" Type="http://schemas.openxmlformats.org/officeDocument/2006/relationships/image" Target="../media/image113.png"/><Relationship Id="rId37" Type="http://schemas.openxmlformats.org/officeDocument/2006/relationships/image" Target="../media/image114.png"/><Relationship Id="rId38" Type="http://schemas.openxmlformats.org/officeDocument/2006/relationships/image" Target="../media/image62.png"/><Relationship Id="rId39" Type="http://schemas.openxmlformats.org/officeDocument/2006/relationships/image" Target="../media/image6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6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Relationship Id="rId34" Type="http://schemas.openxmlformats.org/officeDocument/2006/relationships/image" Target="../media/image42.png"/><Relationship Id="rId35" Type="http://schemas.openxmlformats.org/officeDocument/2006/relationships/image" Target="../media/image43.png"/><Relationship Id="rId36" Type="http://schemas.openxmlformats.org/officeDocument/2006/relationships/image" Target="../media/image44.png"/><Relationship Id="rId37" Type="http://schemas.openxmlformats.org/officeDocument/2006/relationships/image" Target="../media/image45.png"/><Relationship Id="rId38" Type="http://schemas.openxmlformats.org/officeDocument/2006/relationships/image" Target="../media/image46.png"/><Relationship Id="rId39" Type="http://schemas.openxmlformats.org/officeDocument/2006/relationships/image" Target="../media/image47.png"/><Relationship Id="rId40" Type="http://schemas.openxmlformats.org/officeDocument/2006/relationships/image" Target="../media/image48.png"/><Relationship Id="rId41" Type="http://schemas.openxmlformats.org/officeDocument/2006/relationships/image" Target="../media/image49.png"/><Relationship Id="rId42" Type="http://schemas.openxmlformats.org/officeDocument/2006/relationships/image" Target="../media/image50.png"/><Relationship Id="rId43" Type="http://schemas.openxmlformats.org/officeDocument/2006/relationships/image" Target="../media/image51.png"/><Relationship Id="rId44" Type="http://schemas.openxmlformats.org/officeDocument/2006/relationships/image" Target="../media/image52.png"/><Relationship Id="rId45" Type="http://schemas.openxmlformats.org/officeDocument/2006/relationships/image" Target="../media/image53.png"/><Relationship Id="rId46" Type="http://schemas.openxmlformats.org/officeDocument/2006/relationships/image" Target="../media/image54.png"/><Relationship Id="rId47" Type="http://schemas.openxmlformats.org/officeDocument/2006/relationships/image" Target="../media/image55.png"/><Relationship Id="rId48" Type="http://schemas.openxmlformats.org/officeDocument/2006/relationships/image" Target="../media/image56.png"/><Relationship Id="rId49" Type="http://schemas.openxmlformats.org/officeDocument/2006/relationships/image" Target="../media/image57.png"/><Relationship Id="rId50" Type="http://schemas.openxmlformats.org/officeDocument/2006/relationships/image" Target="../media/image58.png"/><Relationship Id="rId51" Type="http://schemas.openxmlformats.org/officeDocument/2006/relationships/image" Target="../media/image59.png"/><Relationship Id="rId52" Type="http://schemas.openxmlformats.org/officeDocument/2006/relationships/image" Target="../media/image60.png"/><Relationship Id="rId53" Type="http://schemas.openxmlformats.org/officeDocument/2006/relationships/image" Target="../media/image61.png"/><Relationship Id="rId54" Type="http://schemas.openxmlformats.org/officeDocument/2006/relationships/image" Target="../media/image62.png"/><Relationship Id="rId55" Type="http://schemas.openxmlformats.org/officeDocument/2006/relationships/image" Target="../media/image6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438400"/>
            <a:ext cx="9008745" cy="1053465"/>
            <a:chOff x="0" y="2438400"/>
            <a:chExt cx="9008745" cy="1053465"/>
          </a:xfrm>
        </p:grpSpPr>
        <p:sp>
          <p:nvSpPr>
            <p:cNvPr id="3" name="object 3" descr=""/>
            <p:cNvSpPr/>
            <p:nvPr/>
          </p:nvSpPr>
          <p:spPr>
            <a:xfrm>
              <a:off x="294132" y="2546603"/>
              <a:ext cx="384175" cy="474345"/>
            </a:xfrm>
            <a:custGeom>
              <a:avLst/>
              <a:gdLst/>
              <a:ahLst/>
              <a:cxnLst/>
              <a:rect l="l" t="t" r="r" b="b"/>
              <a:pathLst>
                <a:path w="384175" h="474344">
                  <a:moveTo>
                    <a:pt x="3840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4048" y="473964"/>
                  </a:lnTo>
                  <a:lnTo>
                    <a:pt x="384048" y="34899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" y="2546604"/>
              <a:ext cx="327660" cy="47396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17576" y="29687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5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2968751"/>
              <a:ext cx="368808" cy="47396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832" cy="42214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35508" y="2438399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4" y="877824"/>
                  </a:moveTo>
                  <a:lnTo>
                    <a:pt x="0" y="87782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877824"/>
                  </a:lnTo>
                  <a:close/>
                </a:path>
                <a:path w="32384" h="1053464">
                  <a:moveTo>
                    <a:pt x="32004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32004" y="82296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8" y="3261360"/>
              <a:ext cx="8692896" cy="54863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78739" y="6576466"/>
            <a:ext cx="9264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McGraw-</a:t>
            </a:r>
            <a:r>
              <a:rPr dirty="0" sz="1400" spc="-20">
                <a:latin typeface="Calibri"/>
                <a:cs typeface="Calibri"/>
              </a:rPr>
              <a:t>Hill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55233" y="6576466"/>
            <a:ext cx="30099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©The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McGraw-</a:t>
            </a:r>
            <a:r>
              <a:rPr dirty="0" sz="1400">
                <a:latin typeface="Calibri"/>
                <a:cs typeface="Calibri"/>
              </a:rPr>
              <a:t>Hill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Companies,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Inc.,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98470" y="2407157"/>
            <a:ext cx="37553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 i="0">
                <a:solidFill>
                  <a:srgbClr val="333399"/>
                </a:solidFill>
                <a:latin typeface="Tahoma"/>
                <a:cs typeface="Tahoma"/>
              </a:rPr>
              <a:t>Multiple</a:t>
            </a:r>
            <a:r>
              <a:rPr dirty="0" sz="4400" spc="-75" b="0" i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10" b="0" i="0">
                <a:solidFill>
                  <a:srgbClr val="333399"/>
                </a:solidFill>
                <a:latin typeface="Tahoma"/>
                <a:cs typeface="Tahoma"/>
              </a:rPr>
              <a:t>Access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8723" y="4876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95300" y="2758439"/>
            <a:ext cx="8077200" cy="204216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503555" marR="493395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throughput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slotted</a:t>
            </a:r>
            <a:r>
              <a:rPr dirty="0" sz="3200" spc="-1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ALOHA</a:t>
            </a:r>
            <a:r>
              <a:rPr dirty="0" sz="3200" spc="-140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is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S =</a:t>
            </a:r>
            <a:r>
              <a:rPr dirty="0" sz="32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G × e</a:t>
            </a:r>
            <a:r>
              <a:rPr dirty="0" baseline="25132" sz="3150" b="1">
                <a:solidFill>
                  <a:srgbClr val="FF0000"/>
                </a:solidFill>
                <a:latin typeface="Arial"/>
                <a:cs typeface="Arial"/>
              </a:rPr>
              <a:t>−G</a:t>
            </a:r>
            <a:r>
              <a:rPr dirty="0" baseline="25132" sz="3150" spc="4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50" b="1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algn="ctr" marL="1533525" marR="1524635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maximum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throughput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baseline="-14550" sz="3150" b="1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dirty="0" baseline="-14550" sz="3150" spc="4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32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0.368</a:t>
            </a:r>
            <a:r>
              <a:rPr dirty="0" sz="32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when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G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= </a:t>
            </a:r>
            <a:r>
              <a:rPr dirty="0" sz="3200" spc="-25" b="1">
                <a:latin typeface="Arial"/>
                <a:cs typeface="Arial"/>
              </a:rPr>
              <a:t>1.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69442" y="2002662"/>
            <a:ext cx="71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Vulnerable</a:t>
            </a:r>
            <a:r>
              <a:rPr dirty="0" spc="-50"/>
              <a:t> </a:t>
            </a:r>
            <a:r>
              <a:rPr dirty="0"/>
              <a:t>time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slotted</a:t>
            </a:r>
            <a:r>
              <a:rPr dirty="0" spc="-95"/>
              <a:t> </a:t>
            </a:r>
            <a:r>
              <a:rPr dirty="0" spc="-10"/>
              <a:t>ALOHA</a:t>
            </a:r>
            <a:r>
              <a:rPr dirty="0" spc="-125"/>
              <a:t> </a:t>
            </a:r>
            <a:r>
              <a:rPr dirty="0" spc="-10"/>
              <a:t>protocol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1454446"/>
            <a:ext cx="7620486" cy="43367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Vulnerable</a:t>
            </a:r>
            <a:r>
              <a:rPr dirty="0" spc="-60"/>
              <a:t> </a:t>
            </a:r>
            <a:r>
              <a:rPr dirty="0"/>
              <a:t>time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20"/>
              <a:t>CSMA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34539"/>
            <a:ext cx="8827500" cy="32468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3162" y="8389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Behavior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three</a:t>
            </a:r>
            <a:r>
              <a:rPr dirty="0" spc="-25"/>
              <a:t> </a:t>
            </a:r>
            <a:r>
              <a:rPr dirty="0"/>
              <a:t>persistence</a:t>
            </a:r>
            <a:r>
              <a:rPr dirty="0" spc="-55"/>
              <a:t> </a:t>
            </a:r>
            <a:r>
              <a:rPr dirty="0" spc="-10"/>
              <a:t>methods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152400" y="914400"/>
            <a:ext cx="8763000" cy="5524500"/>
            <a:chOff x="152400" y="914400"/>
            <a:chExt cx="8763000" cy="5524500"/>
          </a:xfrm>
        </p:grpSpPr>
        <p:sp>
          <p:nvSpPr>
            <p:cNvPr id="6" name="object 6" descr=""/>
            <p:cNvSpPr/>
            <p:nvPr/>
          </p:nvSpPr>
          <p:spPr>
            <a:xfrm>
              <a:off x="152400" y="64008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 h="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111" y="914400"/>
              <a:ext cx="5099303" cy="5412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dirty="0" spc="-30"/>
              <a:t> </a:t>
            </a:r>
            <a:r>
              <a:rPr dirty="0"/>
              <a:t>diagram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three</a:t>
            </a:r>
            <a:r>
              <a:rPr dirty="0" spc="-25"/>
              <a:t> </a:t>
            </a:r>
            <a:r>
              <a:rPr dirty="0"/>
              <a:t>persistence</a:t>
            </a:r>
            <a:r>
              <a:rPr dirty="0" spc="-45"/>
              <a:t> </a:t>
            </a:r>
            <a:r>
              <a:rPr dirty="0" spc="-10"/>
              <a:t>methods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9948" y="1173480"/>
            <a:ext cx="5064252" cy="49144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Collision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first</a:t>
            </a:r>
            <a:r>
              <a:rPr dirty="0" spc="-30"/>
              <a:t> </a:t>
            </a:r>
            <a:r>
              <a:rPr dirty="0"/>
              <a:t>bit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 spc="-10"/>
              <a:t>CSMA/CD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033016"/>
            <a:ext cx="9042450" cy="25665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Collision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abortion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10"/>
              <a:t>CSMA/CD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" y="2081783"/>
            <a:ext cx="8978451" cy="28988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723" y="1028575"/>
            <a:ext cx="6285828" cy="5067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dirty="0" spc="-10"/>
              <a:t> </a:t>
            </a:r>
            <a:r>
              <a:rPr dirty="0"/>
              <a:t>diagram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CSMA/CD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Energy</a:t>
            </a:r>
            <a:r>
              <a:rPr dirty="0" spc="-35"/>
              <a:t> </a:t>
            </a:r>
            <a:r>
              <a:rPr dirty="0"/>
              <a:t>level</a:t>
            </a:r>
            <a:r>
              <a:rPr dirty="0" spc="-40"/>
              <a:t> </a:t>
            </a:r>
            <a:r>
              <a:rPr dirty="0"/>
              <a:t>during</a:t>
            </a:r>
            <a:r>
              <a:rPr dirty="0" spc="-45"/>
              <a:t> </a:t>
            </a:r>
            <a:r>
              <a:rPr dirty="0"/>
              <a:t>transmission,</a:t>
            </a:r>
            <a:r>
              <a:rPr dirty="0" spc="-55"/>
              <a:t> </a:t>
            </a:r>
            <a:r>
              <a:rPr dirty="0"/>
              <a:t>idleness,</a:t>
            </a:r>
            <a:r>
              <a:rPr dirty="0" spc="-35"/>
              <a:t> </a:t>
            </a:r>
            <a:r>
              <a:rPr dirty="0"/>
              <a:t>or</a:t>
            </a:r>
            <a:r>
              <a:rPr dirty="0" spc="-30"/>
              <a:t> </a:t>
            </a:r>
            <a:r>
              <a:rPr dirty="0" spc="-10"/>
              <a:t>collision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2408978"/>
            <a:ext cx="7198960" cy="21824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Timing</a:t>
            </a:r>
            <a:r>
              <a:rPr dirty="0" spc="-80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 spc="-10"/>
              <a:t>CSMA/CA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84" y="2468596"/>
            <a:ext cx="8497945" cy="1896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link</a:t>
            </a:r>
            <a:r>
              <a:rPr dirty="0" spc="-15"/>
              <a:t> </a:t>
            </a:r>
            <a:r>
              <a:rPr dirty="0"/>
              <a:t>layer</a:t>
            </a:r>
            <a:r>
              <a:rPr dirty="0" spc="-10"/>
              <a:t> </a:t>
            </a:r>
            <a:r>
              <a:rPr dirty="0"/>
              <a:t>divided</a:t>
            </a:r>
            <a:r>
              <a:rPr dirty="0" spc="-30"/>
              <a:t> </a:t>
            </a:r>
            <a:r>
              <a:rPr dirty="0"/>
              <a:t>into</a:t>
            </a:r>
            <a:r>
              <a:rPr dirty="0" spc="-15"/>
              <a:t> </a:t>
            </a:r>
            <a:r>
              <a:rPr dirty="0"/>
              <a:t>two</a:t>
            </a:r>
            <a:r>
              <a:rPr dirty="0" spc="5"/>
              <a:t> </a:t>
            </a:r>
            <a:r>
              <a:rPr dirty="0" spc="-10"/>
              <a:t>functionality-</a:t>
            </a:r>
            <a:r>
              <a:rPr dirty="0"/>
              <a:t>oriented</a:t>
            </a:r>
            <a:r>
              <a:rPr dirty="0" spc="-40"/>
              <a:t> </a:t>
            </a:r>
            <a:r>
              <a:rPr dirty="0" spc="-10"/>
              <a:t>sublayers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447" y="2067894"/>
            <a:ext cx="5367952" cy="25041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8723" y="3886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95300" y="2758439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marL="93345" marR="79375" indent="31750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CSMA/CA,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IFS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can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also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be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used</a:t>
            </a:r>
            <a:r>
              <a:rPr dirty="0" sz="3200" spc="-25" b="1">
                <a:latin typeface="Arial"/>
                <a:cs typeface="Arial"/>
              </a:rPr>
              <a:t> to </a:t>
            </a:r>
            <a:r>
              <a:rPr dirty="0" sz="3200" b="1">
                <a:latin typeface="Arial"/>
                <a:cs typeface="Arial"/>
              </a:rPr>
              <a:t>define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priority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station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10" b="1">
                <a:latin typeface="Arial"/>
                <a:cs typeface="Arial"/>
              </a:rPr>
              <a:t> frame.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442" y="2002662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FF0000"/>
                </a:solidFill>
              </a:rPr>
              <a:t>Note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8723" y="5410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95300" y="2758439"/>
            <a:ext cx="8077200" cy="2529840"/>
          </a:xfrm>
          <a:custGeom>
            <a:avLst/>
            <a:gdLst/>
            <a:ahLst/>
            <a:cxnLst/>
            <a:rect l="l" t="t" r="r" b="b"/>
            <a:pathLst>
              <a:path w="8077200" h="2529840">
                <a:moveTo>
                  <a:pt x="8077200" y="0"/>
                </a:moveTo>
                <a:lnTo>
                  <a:pt x="0" y="0"/>
                </a:lnTo>
                <a:lnTo>
                  <a:pt x="0" y="2529839"/>
                </a:lnTo>
                <a:lnTo>
                  <a:pt x="8077200" y="2529839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3282" y="2780538"/>
            <a:ext cx="724217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52400" marR="146050" indent="-127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CSMA/CA,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if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station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finds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the </a:t>
            </a:r>
            <a:r>
              <a:rPr dirty="0" sz="3200" b="1">
                <a:latin typeface="Arial"/>
                <a:cs typeface="Arial"/>
              </a:rPr>
              <a:t>channel</a:t>
            </a:r>
            <a:r>
              <a:rPr dirty="0" sz="3200" spc="-75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busy,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it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does</a:t>
            </a:r>
            <a:r>
              <a:rPr dirty="0" sz="3200" spc="-8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not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restart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the </a:t>
            </a:r>
            <a:r>
              <a:rPr dirty="0" sz="3200" b="1">
                <a:latin typeface="Arial"/>
                <a:cs typeface="Arial"/>
              </a:rPr>
              <a:t>timer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contention</a:t>
            </a:r>
            <a:r>
              <a:rPr dirty="0" sz="3200" spc="-7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window;</a:t>
            </a:r>
            <a:endParaRPr sz="32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it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stops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timer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and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restarts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it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when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channel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becomes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idle.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442" y="2002662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FF0000"/>
                </a:solidFill>
              </a:rPr>
              <a:t>Note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dirty="0" spc="-10"/>
              <a:t> </a:t>
            </a:r>
            <a:r>
              <a:rPr dirty="0"/>
              <a:t>diagram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10"/>
              <a:t>CSMA/CA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092708"/>
            <a:ext cx="3025140" cy="48508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-4762"/>
            <a:ext cx="9153525" cy="1381125"/>
            <a:chOff x="-4762" y="-4762"/>
            <a:chExt cx="9153525" cy="138112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24611"/>
              <a:ext cx="939546" cy="8968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012" y="324611"/>
              <a:ext cx="666750" cy="8968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648" y="324611"/>
              <a:ext cx="5612130" cy="8968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25957"/>
            <a:ext cx="56546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62990" algn="l"/>
              </a:tabLst>
            </a:pPr>
            <a:r>
              <a:rPr dirty="0" sz="3200" i="0">
                <a:latin typeface="Times New Roman"/>
                <a:cs typeface="Times New Roman"/>
              </a:rPr>
              <a:t>12-</a:t>
            </a:r>
            <a:r>
              <a:rPr dirty="0" sz="3200" spc="-50" i="0">
                <a:latin typeface="Times New Roman"/>
                <a:cs typeface="Times New Roman"/>
              </a:rPr>
              <a:t>2</a:t>
            </a:r>
            <a:r>
              <a:rPr dirty="0" sz="3200" i="0">
                <a:latin typeface="Times New Roman"/>
                <a:cs typeface="Times New Roman"/>
              </a:rPr>
              <a:t>	CONTROLLED</a:t>
            </a:r>
            <a:r>
              <a:rPr dirty="0" sz="3200" spc="-200" i="0">
                <a:latin typeface="Times New Roman"/>
                <a:cs typeface="Times New Roman"/>
              </a:rPr>
              <a:t> </a:t>
            </a:r>
            <a:r>
              <a:rPr dirty="0" sz="3200" spc="-10" i="0">
                <a:latin typeface="Times New Roman"/>
                <a:cs typeface="Times New Roman"/>
              </a:rPr>
              <a:t>ACCESS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5260" y="1455419"/>
            <a:ext cx="8512810" cy="2494280"/>
            <a:chOff x="175260" y="1455419"/>
            <a:chExt cx="8512810" cy="249428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372" y="1678368"/>
              <a:ext cx="351710" cy="26389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555" y="1455419"/>
              <a:ext cx="1948433" cy="78714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6376" y="1455419"/>
              <a:ext cx="1392174" cy="78714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1443" y="1455419"/>
              <a:ext cx="555497" cy="78714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6327" y="1455419"/>
              <a:ext cx="921258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6971" y="1455419"/>
              <a:ext cx="1594865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1224" y="1455419"/>
              <a:ext cx="1535429" cy="78714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6039" y="1455419"/>
              <a:ext cx="1000506" cy="78714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75931" y="1455419"/>
              <a:ext cx="1611629" cy="78714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5260" y="1882139"/>
              <a:ext cx="744474" cy="78714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9787" y="1882139"/>
              <a:ext cx="1061465" cy="78714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1307" y="1882139"/>
              <a:ext cx="1355598" cy="78714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46960" y="1882139"/>
              <a:ext cx="1456182" cy="78714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73195" y="1882139"/>
              <a:ext cx="982218" cy="78714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25468" y="1882139"/>
              <a:ext cx="921258" cy="78714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16780" y="1882139"/>
              <a:ext cx="1180338" cy="78714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67171" y="1882139"/>
              <a:ext cx="744474" cy="78714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80175" y="1882139"/>
              <a:ext cx="1139190" cy="78714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52260" y="1882139"/>
              <a:ext cx="555498" cy="78714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77812" y="1882139"/>
              <a:ext cx="683514" cy="78714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31379" y="1882139"/>
              <a:ext cx="1456181" cy="78714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5260" y="2308859"/>
              <a:ext cx="1475994" cy="78714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4835" y="2308859"/>
              <a:ext cx="1139189" cy="78714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97608" y="2308859"/>
              <a:ext cx="1396745" cy="78714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97936" y="2308859"/>
              <a:ext cx="665226" cy="787146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66744" y="2308859"/>
              <a:ext cx="982218" cy="78714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52544" y="2308859"/>
              <a:ext cx="1155953" cy="787146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12080" y="2308859"/>
              <a:ext cx="2030729" cy="787146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46391" y="2308859"/>
              <a:ext cx="802385" cy="787146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50836" y="2308859"/>
              <a:ext cx="1236726" cy="787146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5260" y="2735580"/>
              <a:ext cx="1594866" cy="787146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03020" y="2735580"/>
              <a:ext cx="555498" cy="787146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72768" y="2735580"/>
              <a:ext cx="913638" cy="787146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02180" y="2735580"/>
              <a:ext cx="1514094" cy="78714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32048" y="2735580"/>
              <a:ext cx="1216914" cy="78714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64736" y="2735580"/>
              <a:ext cx="1614677" cy="787146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5188" y="2735580"/>
              <a:ext cx="1948434" cy="787146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76516" y="2735580"/>
              <a:ext cx="585977" cy="78714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295388" y="2735580"/>
              <a:ext cx="1392174" cy="787146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5260" y="3162299"/>
              <a:ext cx="1692402" cy="78714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00556" y="3162299"/>
              <a:ext cx="555498" cy="787145"/>
            </a:xfrm>
            <a:prstGeom prst="rect">
              <a:avLst/>
            </a:prstGeom>
          </p:spPr>
        </p:pic>
      </p:grpSp>
      <p:pic>
        <p:nvPicPr>
          <p:cNvPr id="51" name="object 51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04215" y="4501896"/>
            <a:ext cx="5113782" cy="787146"/>
          </a:xfrm>
          <a:prstGeom prst="rect">
            <a:avLst/>
          </a:prstGeom>
        </p:spPr>
      </p:pic>
      <p:sp>
        <p:nvSpPr>
          <p:cNvPr id="52" name="object 5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235"/>
              <a:t> </a:t>
            </a:r>
            <a:r>
              <a:rPr dirty="0">
                <a:solidFill>
                  <a:srgbClr val="FF0000"/>
                </a:solidFill>
              </a:rPr>
              <a:t>controlled</a:t>
            </a:r>
            <a:r>
              <a:rPr dirty="0" spc="22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access</a:t>
            </a:r>
            <a:r>
              <a:rPr dirty="0"/>
              <a:t>,</a:t>
            </a:r>
            <a:r>
              <a:rPr dirty="0" spc="229"/>
              <a:t> </a:t>
            </a:r>
            <a:r>
              <a:rPr dirty="0"/>
              <a:t>the</a:t>
            </a:r>
            <a:r>
              <a:rPr dirty="0" spc="229"/>
              <a:t> </a:t>
            </a:r>
            <a:r>
              <a:rPr dirty="0"/>
              <a:t>stations</a:t>
            </a:r>
            <a:r>
              <a:rPr dirty="0" spc="240"/>
              <a:t> </a:t>
            </a:r>
            <a:r>
              <a:rPr dirty="0"/>
              <a:t>consult</a:t>
            </a:r>
            <a:r>
              <a:rPr dirty="0" spc="240"/>
              <a:t> </a:t>
            </a:r>
            <a:r>
              <a:rPr dirty="0"/>
              <a:t>one</a:t>
            </a:r>
            <a:r>
              <a:rPr dirty="0" spc="229"/>
              <a:t> </a:t>
            </a:r>
            <a:r>
              <a:rPr dirty="0" spc="-10"/>
              <a:t>another </a:t>
            </a:r>
            <a:r>
              <a:rPr dirty="0"/>
              <a:t>to</a:t>
            </a:r>
            <a:r>
              <a:rPr dirty="0" spc="340"/>
              <a:t> </a:t>
            </a:r>
            <a:r>
              <a:rPr dirty="0"/>
              <a:t>find</a:t>
            </a:r>
            <a:r>
              <a:rPr dirty="0" spc="345"/>
              <a:t> </a:t>
            </a:r>
            <a:r>
              <a:rPr dirty="0"/>
              <a:t>which</a:t>
            </a:r>
            <a:r>
              <a:rPr dirty="0" spc="340"/>
              <a:t> </a:t>
            </a:r>
            <a:r>
              <a:rPr dirty="0"/>
              <a:t>station</a:t>
            </a:r>
            <a:r>
              <a:rPr dirty="0" spc="350"/>
              <a:t> </a:t>
            </a:r>
            <a:r>
              <a:rPr dirty="0"/>
              <a:t>has</a:t>
            </a:r>
            <a:r>
              <a:rPr dirty="0" spc="335"/>
              <a:t> </a:t>
            </a:r>
            <a:r>
              <a:rPr dirty="0"/>
              <a:t>the</a:t>
            </a:r>
            <a:r>
              <a:rPr dirty="0" spc="340"/>
              <a:t> </a:t>
            </a:r>
            <a:r>
              <a:rPr dirty="0"/>
              <a:t>right</a:t>
            </a:r>
            <a:r>
              <a:rPr dirty="0" spc="350"/>
              <a:t> </a:t>
            </a:r>
            <a:r>
              <a:rPr dirty="0"/>
              <a:t>to</a:t>
            </a:r>
            <a:r>
              <a:rPr dirty="0" spc="330"/>
              <a:t> </a:t>
            </a:r>
            <a:r>
              <a:rPr dirty="0"/>
              <a:t>send.</a:t>
            </a:r>
            <a:r>
              <a:rPr dirty="0" spc="335"/>
              <a:t> </a:t>
            </a:r>
            <a:r>
              <a:rPr dirty="0"/>
              <a:t>A</a:t>
            </a:r>
            <a:r>
              <a:rPr dirty="0" spc="185"/>
              <a:t> </a:t>
            </a:r>
            <a:r>
              <a:rPr dirty="0" spc="-10"/>
              <a:t>station </a:t>
            </a:r>
            <a:r>
              <a:rPr dirty="0"/>
              <a:t>cannot</a:t>
            </a:r>
            <a:r>
              <a:rPr dirty="0" spc="590"/>
              <a:t> </a:t>
            </a:r>
            <a:r>
              <a:rPr dirty="0"/>
              <a:t>send</a:t>
            </a:r>
            <a:r>
              <a:rPr dirty="0" spc="585"/>
              <a:t> </a:t>
            </a:r>
            <a:r>
              <a:rPr dirty="0"/>
              <a:t>unless</a:t>
            </a:r>
            <a:r>
              <a:rPr dirty="0" spc="585"/>
              <a:t> </a:t>
            </a:r>
            <a:r>
              <a:rPr dirty="0"/>
              <a:t>it</a:t>
            </a:r>
            <a:r>
              <a:rPr dirty="0" spc="585"/>
              <a:t> </a:t>
            </a:r>
            <a:r>
              <a:rPr dirty="0"/>
              <a:t>has</a:t>
            </a:r>
            <a:r>
              <a:rPr dirty="0" spc="590"/>
              <a:t> </a:t>
            </a:r>
            <a:r>
              <a:rPr dirty="0"/>
              <a:t>been</a:t>
            </a:r>
            <a:r>
              <a:rPr dirty="0" spc="590"/>
              <a:t> </a:t>
            </a:r>
            <a:r>
              <a:rPr dirty="0"/>
              <a:t>authorized</a:t>
            </a:r>
            <a:r>
              <a:rPr dirty="0" spc="590"/>
              <a:t> </a:t>
            </a:r>
            <a:r>
              <a:rPr dirty="0"/>
              <a:t>by</a:t>
            </a:r>
            <a:r>
              <a:rPr dirty="0" spc="565"/>
              <a:t> </a:t>
            </a:r>
            <a:r>
              <a:rPr dirty="0" spc="-10"/>
              <a:t>other </a:t>
            </a:r>
            <a:r>
              <a:rPr dirty="0"/>
              <a:t>stations.</a:t>
            </a:r>
            <a:r>
              <a:rPr dirty="0" spc="635"/>
              <a:t> </a:t>
            </a:r>
            <a:r>
              <a:rPr dirty="0"/>
              <a:t>We</a:t>
            </a:r>
            <a:r>
              <a:rPr dirty="0" spc="645"/>
              <a:t> </a:t>
            </a:r>
            <a:r>
              <a:rPr dirty="0"/>
              <a:t>discuss</a:t>
            </a:r>
            <a:r>
              <a:rPr dirty="0" spc="660"/>
              <a:t> </a:t>
            </a:r>
            <a:r>
              <a:rPr dirty="0"/>
              <a:t>three</a:t>
            </a:r>
            <a:r>
              <a:rPr dirty="0" spc="645"/>
              <a:t> </a:t>
            </a:r>
            <a:r>
              <a:rPr dirty="0"/>
              <a:t>popular</a:t>
            </a:r>
            <a:r>
              <a:rPr dirty="0" spc="655"/>
              <a:t> </a:t>
            </a:r>
            <a:r>
              <a:rPr dirty="0" spc="-20"/>
              <a:t>controlled-</a:t>
            </a:r>
            <a:r>
              <a:rPr dirty="0" spc="-10"/>
              <a:t>access methods.</a:t>
            </a:r>
          </a:p>
          <a:p>
            <a:pPr>
              <a:lnSpc>
                <a:spcPct val="100000"/>
              </a:lnSpc>
            </a:pPr>
            <a:endParaRPr sz="31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/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dirty="0" u="sng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Topics</a:t>
            </a:r>
            <a:r>
              <a:rPr dirty="0" u="sng" spc="-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discussed</a:t>
            </a:r>
            <a:r>
              <a:rPr dirty="0" u="sng" spc="-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</a:t>
            </a:r>
            <a:r>
              <a:rPr dirty="0" u="sng" spc="-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this</a:t>
            </a:r>
            <a:r>
              <a:rPr dirty="0" u="sng" spc="-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sng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section:</a:t>
            </a:r>
          </a:p>
          <a:p>
            <a:pPr marL="12700" marR="6494145">
              <a:lnSpc>
                <a:spcPct val="100000"/>
              </a:lnSpc>
              <a:spcBef>
                <a:spcPts val="405"/>
              </a:spcBef>
            </a:pPr>
            <a:r>
              <a:rPr dirty="0" sz="2400" spc="-10" i="0">
                <a:solidFill>
                  <a:srgbClr val="0033CC"/>
                </a:solidFill>
                <a:latin typeface="Times New Roman"/>
                <a:cs typeface="Times New Roman"/>
              </a:rPr>
              <a:t>Reservation Polling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" i="0">
                <a:solidFill>
                  <a:srgbClr val="0033CC"/>
                </a:solidFill>
                <a:latin typeface="Times New Roman"/>
                <a:cs typeface="Times New Roman"/>
              </a:rPr>
              <a:t>Token</a:t>
            </a:r>
            <a:r>
              <a:rPr dirty="0" sz="2400" spc="-120" i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i="0">
                <a:solidFill>
                  <a:srgbClr val="0033CC"/>
                </a:solidFill>
                <a:latin typeface="Times New Roman"/>
                <a:cs typeface="Times New Roman"/>
              </a:rPr>
              <a:t>Passing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3" name="object 53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17576" y="4991055"/>
            <a:ext cx="4687062" cy="739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Reservation</a:t>
            </a:r>
            <a:r>
              <a:rPr dirty="0" spc="-45"/>
              <a:t> </a:t>
            </a:r>
            <a:r>
              <a:rPr dirty="0"/>
              <a:t>access</a:t>
            </a:r>
            <a:r>
              <a:rPr dirty="0" spc="-40"/>
              <a:t> </a:t>
            </a:r>
            <a:r>
              <a:rPr dirty="0" spc="-10"/>
              <a:t>method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919" y="2514600"/>
            <a:ext cx="784188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Select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poll</a:t>
            </a:r>
            <a:r>
              <a:rPr dirty="0" spc="-40"/>
              <a:t> </a:t>
            </a:r>
            <a:r>
              <a:rPr dirty="0"/>
              <a:t>functions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polling</a:t>
            </a:r>
            <a:r>
              <a:rPr dirty="0" spc="-40"/>
              <a:t> </a:t>
            </a:r>
            <a:r>
              <a:rPr dirty="0"/>
              <a:t>access</a:t>
            </a:r>
            <a:r>
              <a:rPr dirty="0" spc="-25"/>
              <a:t> </a:t>
            </a:r>
            <a:r>
              <a:rPr dirty="0" spc="-10"/>
              <a:t>method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492" y="1977724"/>
            <a:ext cx="8478707" cy="3051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Logical</a:t>
            </a:r>
            <a:r>
              <a:rPr dirty="0" spc="-40"/>
              <a:t> </a:t>
            </a:r>
            <a:r>
              <a:rPr dirty="0"/>
              <a:t>ring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physical</a:t>
            </a:r>
            <a:r>
              <a:rPr dirty="0" spc="-40"/>
              <a:t> </a:t>
            </a:r>
            <a:r>
              <a:rPr dirty="0"/>
              <a:t>topology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token-passing</a:t>
            </a:r>
            <a:r>
              <a:rPr dirty="0" spc="-45"/>
              <a:t> </a:t>
            </a:r>
            <a:r>
              <a:rPr dirty="0"/>
              <a:t>access</a:t>
            </a:r>
            <a:r>
              <a:rPr dirty="0" spc="-30"/>
              <a:t> </a:t>
            </a:r>
            <a:r>
              <a:rPr dirty="0" spc="-10"/>
              <a:t>method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36903"/>
            <a:ext cx="7101840" cy="50227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Taxonomy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10"/>
              <a:t>multiple-</a:t>
            </a:r>
            <a:r>
              <a:rPr dirty="0"/>
              <a:t>access</a:t>
            </a:r>
            <a:r>
              <a:rPr dirty="0" spc="-40"/>
              <a:t> </a:t>
            </a:r>
            <a:r>
              <a:rPr dirty="0"/>
              <a:t>protocols</a:t>
            </a:r>
            <a:r>
              <a:rPr dirty="0" spc="-55"/>
              <a:t> </a:t>
            </a:r>
            <a:r>
              <a:rPr dirty="0"/>
              <a:t>discussed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this</a:t>
            </a:r>
            <a:r>
              <a:rPr dirty="0" spc="-10"/>
              <a:t> chapter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97379"/>
            <a:ext cx="6548421" cy="32400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-4762"/>
            <a:ext cx="9153525" cy="1048385"/>
            <a:chOff x="-4762" y="-4762"/>
            <a:chExt cx="9153525" cy="104838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0" y="990600"/>
                  </a:moveTo>
                  <a:lnTo>
                    <a:pt x="9144000" y="990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146304"/>
              <a:ext cx="4089654" cy="896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dirty="0" sz="3200" i="0">
                <a:latin typeface="Times New Roman"/>
                <a:cs typeface="Times New Roman"/>
              </a:rPr>
              <a:t>RANDOM</a:t>
            </a:r>
            <a:r>
              <a:rPr dirty="0" sz="3200" spc="-200" i="0">
                <a:latin typeface="Times New Roman"/>
                <a:cs typeface="Times New Roman"/>
              </a:rPr>
              <a:t> </a:t>
            </a:r>
            <a:r>
              <a:rPr dirty="0" sz="3200" spc="-10" i="0">
                <a:latin typeface="Times New Roman"/>
                <a:cs typeface="Times New Roman"/>
              </a:rPr>
              <a:t>ACCESS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75260" y="1074419"/>
            <a:ext cx="8512810" cy="3910329"/>
            <a:chOff x="175260" y="1074419"/>
            <a:chExt cx="8512810" cy="3910329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372" y="1297368"/>
              <a:ext cx="351710" cy="26389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19" y="1074419"/>
              <a:ext cx="1613154" cy="78714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424" y="1074419"/>
              <a:ext cx="1393698" cy="78714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1695" y="1074419"/>
              <a:ext cx="784097" cy="78714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3843" y="1074419"/>
              <a:ext cx="2027681" cy="78714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9575" y="1074419"/>
              <a:ext cx="1780794" cy="78714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8419" y="1074419"/>
              <a:ext cx="843533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90003" y="1074419"/>
              <a:ext cx="1456181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84236" y="1074419"/>
              <a:ext cx="703326" cy="78714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60" y="1501139"/>
              <a:ext cx="1692402" cy="78714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6860" y="1501139"/>
              <a:ext cx="742950" cy="78714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69008" y="1501139"/>
              <a:ext cx="1613154" cy="78714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1360" y="1501139"/>
              <a:ext cx="1456182" cy="78714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6739" y="1501139"/>
              <a:ext cx="1020317" cy="78714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256" y="1501139"/>
              <a:ext cx="1198626" cy="78714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74080" y="1501139"/>
              <a:ext cx="704850" cy="78714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58127" y="1501139"/>
              <a:ext cx="1730502" cy="78714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67828" y="1501139"/>
              <a:ext cx="919733" cy="78714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5260" y="1927859"/>
              <a:ext cx="1514094" cy="78714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60932" y="1927859"/>
              <a:ext cx="1098042" cy="78714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30552" y="1927859"/>
              <a:ext cx="1594865" cy="78714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58311" y="1927859"/>
              <a:ext cx="555498" cy="78714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85388" y="1927859"/>
              <a:ext cx="902969" cy="78714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59936" y="1927859"/>
              <a:ext cx="1456182" cy="78714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87695" y="1927859"/>
              <a:ext cx="1640586" cy="78714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9860" y="1927859"/>
              <a:ext cx="784097" cy="78714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55536" y="1927859"/>
              <a:ext cx="1117853" cy="787146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44967" y="1927859"/>
              <a:ext cx="942594" cy="78714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5260" y="2354580"/>
              <a:ext cx="1503426" cy="787146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76171" y="2354580"/>
              <a:ext cx="1613154" cy="787146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686811" y="2354580"/>
              <a:ext cx="1456182" cy="787146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40480" y="2354580"/>
              <a:ext cx="744474" cy="787146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82439" y="2354580"/>
              <a:ext cx="1137665" cy="787146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53000" y="2354580"/>
              <a:ext cx="555498" cy="787146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05983" y="2354580"/>
              <a:ext cx="802386" cy="787146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705856" y="2354580"/>
              <a:ext cx="1159002" cy="78714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562344" y="2354580"/>
              <a:ext cx="1780794" cy="78714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040624" y="2354580"/>
              <a:ext cx="646937" cy="787146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5260" y="2781299"/>
              <a:ext cx="1456182" cy="787146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77112" y="2781299"/>
              <a:ext cx="1040130" cy="78714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962911" y="2781299"/>
              <a:ext cx="982218" cy="787146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590799" y="2781299"/>
              <a:ext cx="1098041" cy="787146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34511" y="2781299"/>
              <a:ext cx="744474" cy="787146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24656" y="2781299"/>
              <a:ext cx="1139189" cy="787146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507992" y="2781299"/>
              <a:ext cx="1099565" cy="787146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253227" y="2781299"/>
              <a:ext cx="645413" cy="787146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544312" y="2781299"/>
              <a:ext cx="1945386" cy="787146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35367" y="2781299"/>
              <a:ext cx="1552194" cy="787146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5260" y="3208019"/>
              <a:ext cx="802386" cy="78714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98932" y="3208019"/>
              <a:ext cx="921258" cy="787145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41476" y="3208019"/>
              <a:ext cx="1672589" cy="787145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35352" y="3208019"/>
              <a:ext cx="744474" cy="787145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801111" y="3208019"/>
              <a:ext cx="1255014" cy="787145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677412" y="3208019"/>
              <a:ext cx="645413" cy="787145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944112" y="3208019"/>
              <a:ext cx="1671065" cy="787145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236463" y="3208019"/>
              <a:ext cx="843534" cy="787145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701283" y="3208019"/>
              <a:ext cx="1652777" cy="787145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5348" y="3208019"/>
              <a:ext cx="784098" cy="787145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80731" y="3208019"/>
              <a:ext cx="942594" cy="787145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944612" y="3208019"/>
              <a:ext cx="742950" cy="787145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5260" y="3634740"/>
              <a:ext cx="1139190" cy="787145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7343" y="3634740"/>
              <a:ext cx="555498" cy="787145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04216" y="4197096"/>
              <a:ext cx="5113782" cy="787145"/>
            </a:xfrm>
            <a:prstGeom prst="rect">
              <a:avLst/>
            </a:prstGeom>
          </p:spPr>
        </p:pic>
      </p:grpSp>
      <p:sp>
        <p:nvSpPr>
          <p:cNvPr id="71" name="object 71" descr=""/>
          <p:cNvSpPr txBox="1"/>
          <p:nvPr/>
        </p:nvSpPr>
        <p:spPr>
          <a:xfrm>
            <a:off x="383540" y="1165605"/>
            <a:ext cx="8073390" cy="5090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Times New Roman"/>
                <a:cs typeface="Times New Roman"/>
              </a:rPr>
              <a:t>In</a:t>
            </a:r>
            <a:r>
              <a:rPr dirty="0" sz="2800" spc="6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dirty="0" sz="2800" spc="5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r>
              <a:rPr dirty="0" sz="2800" spc="8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or</a:t>
            </a:r>
            <a:r>
              <a:rPr dirty="0" sz="2800" spc="6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contention</a:t>
            </a:r>
            <a:r>
              <a:rPr dirty="0" sz="2800" spc="7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methods,</a:t>
            </a:r>
            <a:r>
              <a:rPr dirty="0" sz="2800" spc="6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no</a:t>
            </a:r>
            <a:r>
              <a:rPr dirty="0" sz="2800" spc="6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station</a:t>
            </a:r>
            <a:r>
              <a:rPr dirty="0" sz="2800" spc="70" b="1" i="1">
                <a:latin typeface="Times New Roman"/>
                <a:cs typeface="Times New Roman"/>
              </a:rPr>
              <a:t> </a:t>
            </a:r>
            <a:r>
              <a:rPr dirty="0" sz="2800" spc="-25" b="1" i="1">
                <a:latin typeface="Times New Roman"/>
                <a:cs typeface="Times New Roman"/>
              </a:rPr>
              <a:t>is </a:t>
            </a:r>
            <a:r>
              <a:rPr dirty="0" sz="2800" b="1" i="1">
                <a:latin typeface="Times New Roman"/>
                <a:cs typeface="Times New Roman"/>
              </a:rPr>
              <a:t>superior</a:t>
            </a:r>
            <a:r>
              <a:rPr dirty="0" sz="2800" spc="40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to</a:t>
            </a:r>
            <a:r>
              <a:rPr dirty="0" sz="2800" spc="39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another</a:t>
            </a:r>
            <a:r>
              <a:rPr dirty="0" sz="2800" spc="39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station</a:t>
            </a:r>
            <a:r>
              <a:rPr dirty="0" sz="2800" spc="40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and</a:t>
            </a:r>
            <a:r>
              <a:rPr dirty="0" sz="2800" spc="39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none</a:t>
            </a:r>
            <a:r>
              <a:rPr dirty="0" sz="2800" spc="38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is</a:t>
            </a:r>
            <a:r>
              <a:rPr dirty="0" sz="2800" spc="39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assigned</a:t>
            </a:r>
            <a:r>
              <a:rPr dirty="0" sz="2800" spc="390" b="1" i="1">
                <a:latin typeface="Times New Roman"/>
                <a:cs typeface="Times New Roman"/>
              </a:rPr>
              <a:t> </a:t>
            </a:r>
            <a:r>
              <a:rPr dirty="0" sz="2800" spc="-25" b="1" i="1">
                <a:latin typeface="Times New Roman"/>
                <a:cs typeface="Times New Roman"/>
              </a:rPr>
              <a:t>the </a:t>
            </a:r>
            <a:r>
              <a:rPr dirty="0" sz="2800" b="1" i="1">
                <a:latin typeface="Times New Roman"/>
                <a:cs typeface="Times New Roman"/>
              </a:rPr>
              <a:t>control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over</a:t>
            </a:r>
            <a:r>
              <a:rPr dirty="0" sz="2800" spc="30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another.</a:t>
            </a:r>
            <a:r>
              <a:rPr dirty="0" sz="2800" spc="30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No</a:t>
            </a:r>
            <a:r>
              <a:rPr dirty="0" sz="2800" spc="32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station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permits,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or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does</a:t>
            </a:r>
            <a:r>
              <a:rPr dirty="0" sz="2800" spc="295" b="1" i="1">
                <a:latin typeface="Times New Roman"/>
                <a:cs typeface="Times New Roman"/>
              </a:rPr>
              <a:t> </a:t>
            </a:r>
            <a:r>
              <a:rPr dirty="0" sz="2800" spc="-25" b="1" i="1">
                <a:latin typeface="Times New Roman"/>
                <a:cs typeface="Times New Roman"/>
              </a:rPr>
              <a:t>not </a:t>
            </a:r>
            <a:r>
              <a:rPr dirty="0" sz="2800" b="1" i="1">
                <a:latin typeface="Times New Roman"/>
                <a:cs typeface="Times New Roman"/>
              </a:rPr>
              <a:t>permit,</a:t>
            </a:r>
            <a:r>
              <a:rPr dirty="0" sz="2800" spc="53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another</a:t>
            </a:r>
            <a:r>
              <a:rPr dirty="0" sz="2800" spc="53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station</a:t>
            </a:r>
            <a:r>
              <a:rPr dirty="0" sz="2800" spc="53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to</a:t>
            </a:r>
            <a:r>
              <a:rPr dirty="0" sz="2800" spc="54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send.</a:t>
            </a:r>
            <a:r>
              <a:rPr dirty="0" sz="2800" spc="53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At</a:t>
            </a:r>
            <a:r>
              <a:rPr dirty="0" sz="2800" spc="53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each</a:t>
            </a:r>
            <a:r>
              <a:rPr dirty="0" sz="2800" spc="53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instance,</a:t>
            </a:r>
            <a:r>
              <a:rPr dirty="0" sz="2800" spc="535" b="1" i="1">
                <a:latin typeface="Times New Roman"/>
                <a:cs typeface="Times New Roman"/>
              </a:rPr>
              <a:t> </a:t>
            </a:r>
            <a:r>
              <a:rPr dirty="0" sz="2800" spc="-50" b="1" i="1">
                <a:latin typeface="Times New Roman"/>
                <a:cs typeface="Times New Roman"/>
              </a:rPr>
              <a:t>a </a:t>
            </a:r>
            <a:r>
              <a:rPr dirty="0" sz="2800" b="1" i="1">
                <a:latin typeface="Times New Roman"/>
                <a:cs typeface="Times New Roman"/>
              </a:rPr>
              <a:t>station</a:t>
            </a:r>
            <a:r>
              <a:rPr dirty="0" sz="2800" spc="14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that</a:t>
            </a:r>
            <a:r>
              <a:rPr dirty="0" sz="2800" spc="14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has</a:t>
            </a:r>
            <a:r>
              <a:rPr dirty="0" sz="2800" spc="13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data</a:t>
            </a:r>
            <a:r>
              <a:rPr dirty="0" sz="2800" spc="14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to</a:t>
            </a:r>
            <a:r>
              <a:rPr dirty="0" sz="2800" spc="13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send</a:t>
            </a:r>
            <a:r>
              <a:rPr dirty="0" sz="2800" spc="13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uses</a:t>
            </a:r>
            <a:r>
              <a:rPr dirty="0" sz="2800" spc="14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13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procedure</a:t>
            </a:r>
            <a:r>
              <a:rPr dirty="0" sz="2800" spc="135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defined </a:t>
            </a:r>
            <a:r>
              <a:rPr dirty="0" sz="2800" b="1" i="1">
                <a:latin typeface="Times New Roman"/>
                <a:cs typeface="Times New Roman"/>
              </a:rPr>
              <a:t>by</a:t>
            </a:r>
            <a:r>
              <a:rPr dirty="0" sz="2800" spc="-6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the</a:t>
            </a:r>
            <a:r>
              <a:rPr dirty="0" sz="2800" spc="-5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protocol</a:t>
            </a:r>
            <a:r>
              <a:rPr dirty="0" sz="2800" spc="-4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to</a:t>
            </a:r>
            <a:r>
              <a:rPr dirty="0" sz="2800" spc="-4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make</a:t>
            </a:r>
            <a:r>
              <a:rPr dirty="0" sz="2800" spc="-5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-5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decision</a:t>
            </a:r>
            <a:r>
              <a:rPr dirty="0" sz="2800" spc="-4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on</a:t>
            </a:r>
            <a:r>
              <a:rPr dirty="0" sz="2800" spc="-4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whether</a:t>
            </a:r>
            <a:r>
              <a:rPr dirty="0" sz="2800" spc="-4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or</a:t>
            </a:r>
            <a:r>
              <a:rPr dirty="0" sz="2800" spc="-5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not</a:t>
            </a:r>
            <a:r>
              <a:rPr dirty="0" sz="2800" spc="-55" b="1" i="1">
                <a:latin typeface="Times New Roman"/>
                <a:cs typeface="Times New Roman"/>
              </a:rPr>
              <a:t> </a:t>
            </a:r>
            <a:r>
              <a:rPr dirty="0" sz="2800" spc="-25" b="1" i="1">
                <a:latin typeface="Times New Roman"/>
                <a:cs typeface="Times New Roman"/>
              </a:rPr>
              <a:t>to </a:t>
            </a:r>
            <a:r>
              <a:rPr dirty="0" sz="2800" spc="-10" b="1" i="1">
                <a:latin typeface="Times New Roman"/>
                <a:cs typeface="Times New Roman"/>
              </a:rPr>
              <a:t>send.</a:t>
            </a:r>
            <a:endParaRPr sz="2800">
              <a:latin typeface="Times New Roman"/>
              <a:cs typeface="Times New Roman"/>
            </a:endParaRPr>
          </a:p>
          <a:p>
            <a:pPr algn="just" marL="41275">
              <a:lnSpc>
                <a:spcPct val="100000"/>
              </a:lnSpc>
              <a:spcBef>
                <a:spcPts val="1075"/>
              </a:spcBef>
            </a:pPr>
            <a:r>
              <a:rPr dirty="0" u="sng" sz="2800" spc="-3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dirty="0" u="sng" sz="2800" spc="-8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dirty="0" u="sng" sz="2800" spc="-8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sng" sz="2800" spc="-7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dirty="0" u="sng" sz="2800" spc="-7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ALOHA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Carrier</a:t>
            </a:r>
            <a:r>
              <a:rPr dirty="0" sz="2400" spc="-5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Sense Multiple</a:t>
            </a:r>
            <a:r>
              <a:rPr dirty="0" sz="2400" spc="-16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12700" marR="855344">
              <a:lnSpc>
                <a:spcPct val="100000"/>
              </a:lnSpc>
            </a:pP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Carrier</a:t>
            </a:r>
            <a:r>
              <a:rPr dirty="0" sz="2400" spc="-5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Sense Multiple</a:t>
            </a:r>
            <a:r>
              <a:rPr dirty="0" sz="2400" spc="-16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Access with</a:t>
            </a:r>
            <a:r>
              <a:rPr dirty="0" sz="2400" spc="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Collision</a:t>
            </a:r>
            <a:r>
              <a:rPr dirty="0" sz="2400" spc="-1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Detection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Carrier</a:t>
            </a:r>
            <a:r>
              <a:rPr dirty="0" sz="2400" spc="-5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Sense Multiple</a:t>
            </a:r>
            <a:r>
              <a:rPr dirty="0" sz="2400" spc="-16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Access with</a:t>
            </a:r>
            <a:r>
              <a:rPr dirty="0" sz="2400" spc="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Collision</a:t>
            </a:r>
            <a:r>
              <a:rPr dirty="0" sz="2400" spc="-15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0033CC"/>
                </a:solidFill>
                <a:latin typeface="Times New Roman"/>
                <a:cs typeface="Times New Roman"/>
              </a:rPr>
              <a:t>Avoidance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2" name="object 72" descr="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17576" y="4686255"/>
            <a:ext cx="4687062" cy="73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Frames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pure</a:t>
            </a:r>
            <a:r>
              <a:rPr dirty="0" spc="-100"/>
              <a:t> </a:t>
            </a:r>
            <a:r>
              <a:rPr dirty="0"/>
              <a:t>ALOHA</a:t>
            </a:r>
            <a:r>
              <a:rPr dirty="0" spc="-114"/>
              <a:t> </a:t>
            </a:r>
            <a:r>
              <a:rPr dirty="0" spc="-10"/>
              <a:t>network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856" y="1600200"/>
            <a:ext cx="8603541" cy="40128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Procedure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pure</a:t>
            </a:r>
            <a:r>
              <a:rPr dirty="0" spc="-95"/>
              <a:t> </a:t>
            </a:r>
            <a:r>
              <a:rPr dirty="0"/>
              <a:t>ALOHA</a:t>
            </a:r>
            <a:r>
              <a:rPr dirty="0" spc="-114"/>
              <a:t> </a:t>
            </a:r>
            <a:r>
              <a:rPr dirty="0" spc="-10"/>
              <a:t>protocol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119" y="1225000"/>
            <a:ext cx="6061380" cy="4718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Vulnerable</a:t>
            </a:r>
            <a:r>
              <a:rPr dirty="0" spc="-45"/>
              <a:t> </a:t>
            </a:r>
            <a:r>
              <a:rPr dirty="0"/>
              <a:t>time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pure</a:t>
            </a:r>
            <a:r>
              <a:rPr dirty="0" spc="-80"/>
              <a:t> </a:t>
            </a:r>
            <a:r>
              <a:rPr dirty="0" spc="-10"/>
              <a:t>ALOHA</a:t>
            </a:r>
            <a:r>
              <a:rPr dirty="0" spc="-120"/>
              <a:t> </a:t>
            </a:r>
            <a:r>
              <a:rPr dirty="0" spc="-10"/>
              <a:t>protocol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63" y="1397764"/>
            <a:ext cx="6982843" cy="4469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8723" y="4953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95300" y="2758439"/>
            <a:ext cx="8077200" cy="204216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727710" marR="720090">
              <a:lnSpc>
                <a:spcPct val="100000"/>
              </a:lnSpc>
              <a:spcBef>
                <a:spcPts val="275"/>
              </a:spcBef>
              <a:tabLst>
                <a:tab pos="3249930" algn="l"/>
              </a:tabLst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throughput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pure</a:t>
            </a:r>
            <a:r>
              <a:rPr dirty="0" sz="3200" spc="-1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ALOHA</a:t>
            </a:r>
            <a:r>
              <a:rPr dirty="0" sz="3200" spc="-145" b="1">
                <a:latin typeface="Arial"/>
                <a:cs typeface="Arial"/>
              </a:rPr>
              <a:t> </a:t>
            </a:r>
            <a:r>
              <a:rPr dirty="0" sz="3200" spc="-35" b="1">
                <a:latin typeface="Arial"/>
                <a:cs typeface="Arial"/>
              </a:rPr>
              <a:t>is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S =</a:t>
            </a:r>
            <a:r>
              <a:rPr dirty="0" sz="32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G × e</a:t>
            </a:r>
            <a:r>
              <a:rPr dirty="0" sz="32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25132" sz="3150" spc="-37" b="1">
                <a:solidFill>
                  <a:srgbClr val="FF0000"/>
                </a:solidFill>
                <a:latin typeface="Arial"/>
                <a:cs typeface="Arial"/>
              </a:rPr>
              <a:t>−2G</a:t>
            </a:r>
            <a:r>
              <a:rPr dirty="0" baseline="25132" sz="315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3200" spc="-50" b="1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algn="ctr" marL="1452880" marR="1445895" indent="1905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maximum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throughput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baseline="-14550" sz="3150" b="1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dirty="0" baseline="-14550" sz="3150" spc="4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32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0.184</a:t>
            </a:r>
            <a:r>
              <a:rPr dirty="0" sz="32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when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G=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(1/2).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69442" y="2002662"/>
            <a:ext cx="71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03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Frames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5"/>
              <a:t> </a:t>
            </a:r>
            <a:r>
              <a:rPr dirty="0" spc="-10"/>
              <a:t>slotted</a:t>
            </a:r>
            <a:r>
              <a:rPr dirty="0" spc="-100"/>
              <a:t> </a:t>
            </a:r>
            <a:r>
              <a:rPr dirty="0"/>
              <a:t>ALOHA</a:t>
            </a:r>
            <a:r>
              <a:rPr dirty="0" spc="-110"/>
              <a:t> </a:t>
            </a:r>
            <a:r>
              <a:rPr dirty="0" spc="-10"/>
              <a:t>network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525" y="1455663"/>
            <a:ext cx="8484679" cy="3905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2023-07-29T18:07:47Z</dcterms:created>
  <dcterms:modified xsi:type="dcterms:W3CDTF">2023-07-29T18:07:47Z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2023-07-29T00:00:00Z</vt:filetime>
  </property>
  <property fmtid="{D5CDD505-2E9C-101B-9397-08002B2CF9AE}" pid="5" name="Producer">
    <vt:lpwstr>Microsoft® PowerPoint® 2019</vt:lpwstr>
  </property>
</Properties>
</file>