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D69F-38BA-E604-24DC-32FE73FAD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458C3B-CD07-EFFE-EB40-6F7204051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45B561-AB10-7BE1-99BD-B0F88922CAA0}"/>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6DAE9F50-CA76-42C8-3394-7EF3DA9C2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06974-F3FC-CA3C-5285-9201309E7CD5}"/>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17934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0419-CF11-2005-E362-7007981CD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377AB9-498C-72A0-EC5B-07493EAB2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2DAB-D729-3DB3-B539-28179AC8DF62}"/>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50FFA649-F56D-2139-D261-9148C04C4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C33E7-B6B3-EFC4-BA99-846B1883D362}"/>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175494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49CD1-2CB3-1A9B-6673-EE362E7A11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8AECA6-2C33-7420-92C4-4F509E3DF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30BC3-9034-17E1-6E7F-B51F36BE88BA}"/>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B2266DE2-52D3-A539-E299-73890A35E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E8DC2-7923-AC98-DC3F-F1A632873928}"/>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38332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0295-333E-8763-7267-F0C844C82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E59BC-8274-80B2-DF7F-F8157ADEAE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8BDDE-D6F3-3C06-9C67-14E793CB084D}"/>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0F4B829E-BB62-2DF6-BFA6-14416A3AF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B2DD1-62CE-2BC0-EA61-F86668800B36}"/>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28720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E60F-35D2-3052-15E4-B785975DFF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08C5EB-1E42-8B9E-6F82-43CE5CB2F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F68E64-7201-DF45-8C9C-4225D7F3B64F}"/>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992A5D29-D952-0867-FCA6-98DED390F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BE280-4C4C-FAD9-CF68-D48A6EA9C3A4}"/>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335243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E00E-520F-DBF0-8092-C1A0F2B46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E14A7-18FB-F14A-CF57-132BB0B5C4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7C578-7A21-FAF9-5C8C-1F30E8B42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5FEA2A-61F1-C387-4F8C-EE3A6126AF75}"/>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6" name="Footer Placeholder 5">
            <a:extLst>
              <a:ext uri="{FF2B5EF4-FFF2-40B4-BE49-F238E27FC236}">
                <a16:creationId xmlns:a16="http://schemas.microsoft.com/office/drawing/2014/main" id="{CFB70921-A951-2175-5736-BC6F525DA7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BC64A-B6EB-EBEA-16DC-1B12D917BFD1}"/>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138682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5095-1164-676C-97A1-DF1CF31C57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C0E112-1A3E-78FD-B512-831AB87F5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146BBE-54B6-5E1E-1E24-0D04965A69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86A26-3E10-AFB0-4641-706AE710B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0D93F-414D-0F59-A0D1-50120D095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02DCA2-33C6-169D-D511-F4D9988A08BE}"/>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8" name="Footer Placeholder 7">
            <a:extLst>
              <a:ext uri="{FF2B5EF4-FFF2-40B4-BE49-F238E27FC236}">
                <a16:creationId xmlns:a16="http://schemas.microsoft.com/office/drawing/2014/main" id="{9891D656-ADA5-FA09-7416-54450C9179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0CBD0-CAA5-1191-939D-8EC015FDDA2F}"/>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259359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FAFF-9DB5-0867-FC3B-57D04792A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3ED427-A5AB-B37D-8344-F7232C958939}"/>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4" name="Footer Placeholder 3">
            <a:extLst>
              <a:ext uri="{FF2B5EF4-FFF2-40B4-BE49-F238E27FC236}">
                <a16:creationId xmlns:a16="http://schemas.microsoft.com/office/drawing/2014/main" id="{177AE461-2266-E00B-755F-A5E8E302AF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63DCC-3624-E823-2BC3-C7DA3AF69BFF}"/>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323452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E7CD37-63DA-D04C-6873-CAB26957576D}"/>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3" name="Footer Placeholder 2">
            <a:extLst>
              <a:ext uri="{FF2B5EF4-FFF2-40B4-BE49-F238E27FC236}">
                <a16:creationId xmlns:a16="http://schemas.microsoft.com/office/drawing/2014/main" id="{2FA3B016-60F3-A792-3EDD-FDC12A210A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52230C-6E3E-06F2-8057-93E004D3C697}"/>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79687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E18B-57DA-777A-791B-277E5FA41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C822B7-31C8-1EE3-63B2-466445746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CA3899-50AB-AB1D-3A13-A1C538753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3BDFC-5E9B-3B08-C3A5-59DE21C6FE57}"/>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6" name="Footer Placeholder 5">
            <a:extLst>
              <a:ext uri="{FF2B5EF4-FFF2-40B4-BE49-F238E27FC236}">
                <a16:creationId xmlns:a16="http://schemas.microsoft.com/office/drawing/2014/main" id="{B0A0048F-EF93-0CF5-734B-7307AC458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CD24E-289C-24D6-0C19-A68D61E5CE43}"/>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226308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D70D-A168-7BD4-B7F7-7F481115E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3B018F-0E9F-ABE0-76F2-71C5560157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618D12-D5B7-2D37-7B98-893723734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53ECA-B70C-C7AA-1ECA-EAEBCB87EC9B}"/>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6" name="Footer Placeholder 5">
            <a:extLst>
              <a:ext uri="{FF2B5EF4-FFF2-40B4-BE49-F238E27FC236}">
                <a16:creationId xmlns:a16="http://schemas.microsoft.com/office/drawing/2014/main" id="{073263C4-B87C-401C-5042-6EBCD1F7A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A9210-EDFB-624A-6C72-2686F6D221F2}"/>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42868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C8D574-4D17-78E4-BFE1-2379AD1B1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8A0725-C3A6-F501-8BFD-05AEDE6B0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35C5D-A59B-C25F-9058-BF839FAE9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2083A142-471D-DDE8-CB69-AF009E794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FB81E5-1954-F9F8-3B0F-6B032B101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270E4-DBBB-44E8-AB60-E5134F508A2E}" type="slidenum">
              <a:rPr lang="en-US" smtClean="0"/>
              <a:t>‹#›</a:t>
            </a:fld>
            <a:endParaRPr lang="en-US"/>
          </a:p>
        </p:txBody>
      </p:sp>
    </p:spTree>
    <p:extLst>
      <p:ext uri="{BB962C8B-B14F-4D97-AF65-F5344CB8AC3E}">
        <p14:creationId xmlns:p14="http://schemas.microsoft.com/office/powerpoint/2010/main" val="91578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0AE8-E263-8E14-90B6-5AABE0982DEC}"/>
              </a:ext>
            </a:extLst>
          </p:cNvPr>
          <p:cNvSpPr>
            <a:spLocks noGrp="1"/>
          </p:cNvSpPr>
          <p:nvPr>
            <p:ph type="ctrTitle"/>
          </p:nvPr>
        </p:nvSpPr>
        <p:spPr/>
        <p:txBody>
          <a:bodyPr/>
          <a:lstStyle/>
          <a:p>
            <a:r>
              <a:rPr lang="en-US" dirty="0"/>
              <a:t>Commands</a:t>
            </a:r>
          </a:p>
        </p:txBody>
      </p:sp>
      <p:sp>
        <p:nvSpPr>
          <p:cNvPr id="3" name="Subtitle 2">
            <a:extLst>
              <a:ext uri="{FF2B5EF4-FFF2-40B4-BE49-F238E27FC236}">
                <a16:creationId xmlns:a16="http://schemas.microsoft.com/office/drawing/2014/main" id="{DF4561BC-5EE7-E027-3BBC-75324EAB8C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6253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7D10-7AFB-CCF0-DFF6-74A05F33DF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CCDAF0-C7C4-E29F-638D-09E5F51BA0F9}"/>
              </a:ext>
            </a:extLst>
          </p:cNvPr>
          <p:cNvSpPr>
            <a:spLocks noGrp="1"/>
          </p:cNvSpPr>
          <p:nvPr>
            <p:ph idx="1"/>
          </p:nvPr>
        </p:nvSpPr>
        <p:spPr/>
        <p:txBody>
          <a:bodyPr/>
          <a:lstStyle/>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-o</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active TCP connections and includes the process ID (PID) for each connection</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You can find the application based on the PID on the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Processes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tab in Windows Task Manager. This parameter can be combined with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-n</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marR="0">
              <a:lnSpc>
                <a:spcPts val="135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i="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Protocol</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Shows connections for the protocol specified by </a:t>
            </a:r>
            <a:r>
              <a:rPr lang="en-US" sz="1800" i="1"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Protocol</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In this case, the </a:t>
            </a:r>
            <a:r>
              <a:rPr lang="en-US" sz="1800" i="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Protocol</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can be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tcp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udp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tcpv6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or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udpv6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If this parameter is used with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to display statistics by protocol, </a:t>
            </a:r>
            <a:r>
              <a:rPr lang="en-US" sz="1800" i="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Protocol</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can be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tcp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udp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icmp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ip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tcpv6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udpv6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icmpv6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or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ipv6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marR="0">
              <a:lnSpc>
                <a:spcPts val="135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statistics by protocol. By default, statistics are shown for the TCP, UDP, ICMP, and IP protocols.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If the IPv6 protocol for Windows XP is installed, statistics are shown for the TCP over IPv6, UDP over IPv6, ICMPv6, and IPv6 protocols. The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parameter can be used to specify a set of protocols.</a:t>
            </a:r>
          </a:p>
          <a:p>
            <a:pPr marL="0" marR="0">
              <a:lnSpc>
                <a:spcPts val="135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-r</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the contents of the IP routing table.</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This is equivalent to the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route print</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command.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834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830C-3CA2-EE4E-EC36-AE9B2AA887B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DB9A3A4-BF83-F6D8-4821-6C3702400A9D}"/>
              </a:ext>
            </a:extLst>
          </p:cNvPr>
          <p:cNvSpPr>
            <a:spLocks noGrp="1"/>
          </p:cNvSpPr>
          <p:nvPr>
            <p:ph idx="1"/>
          </p:nvPr>
        </p:nvSpPr>
        <p:spPr>
          <a:xfrm>
            <a:off x="838200" y="1219200"/>
            <a:ext cx="10515600" cy="4957763"/>
          </a:xfrm>
        </p:spPr>
        <p:txBody>
          <a:bodyPr/>
          <a:lstStyle/>
          <a:p>
            <a:r>
              <a:rPr lang="en-US" dirty="0">
                <a:solidFill>
                  <a:srgbClr val="FF0000"/>
                </a:solidFill>
              </a:rPr>
              <a:t>Parameter			Description</a:t>
            </a:r>
          </a:p>
          <a:p>
            <a:r>
              <a:rPr lang="en-US" dirty="0" err="1"/>
              <a:t>netstat</a:t>
            </a:r>
            <a:r>
              <a:rPr lang="en-US" dirty="0"/>
              <a:t> –e			Displays Ethernet statistics, such as the 					number of bytes and packets sent and 					received. </a:t>
            </a:r>
          </a:p>
        </p:txBody>
      </p:sp>
      <p:pic>
        <p:nvPicPr>
          <p:cNvPr id="5" name="Picture 4">
            <a:extLst>
              <a:ext uri="{FF2B5EF4-FFF2-40B4-BE49-F238E27FC236}">
                <a16:creationId xmlns:a16="http://schemas.microsoft.com/office/drawing/2014/main" id="{8221863D-C49C-6695-A893-B1A93B4A101B}"/>
              </a:ext>
            </a:extLst>
          </p:cNvPr>
          <p:cNvPicPr>
            <a:picLocks noChangeAspect="1"/>
          </p:cNvPicPr>
          <p:nvPr/>
        </p:nvPicPr>
        <p:blipFill>
          <a:blip r:embed="rId2"/>
          <a:stretch>
            <a:fillRect/>
          </a:stretch>
        </p:blipFill>
        <p:spPr>
          <a:xfrm>
            <a:off x="2293034" y="2847975"/>
            <a:ext cx="6119446" cy="3328988"/>
          </a:xfrm>
          <a:prstGeom prst="rect">
            <a:avLst/>
          </a:prstGeom>
        </p:spPr>
      </p:pic>
    </p:spTree>
    <p:extLst>
      <p:ext uri="{BB962C8B-B14F-4D97-AF65-F5344CB8AC3E}">
        <p14:creationId xmlns:p14="http://schemas.microsoft.com/office/powerpoint/2010/main" val="325094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nslookup</a:t>
            </a:r>
            <a:endParaRPr lang="en-US" dirty="0"/>
          </a:p>
        </p:txBody>
      </p:sp>
      <p:sp>
        <p:nvSpPr>
          <p:cNvPr id="3" name="Content Placeholder 2"/>
          <p:cNvSpPr>
            <a:spLocks noGrp="1"/>
          </p:cNvSpPr>
          <p:nvPr>
            <p:ph idx="1"/>
          </p:nvPr>
        </p:nvSpPr>
        <p:spPr/>
        <p:txBody>
          <a:bodyPr/>
          <a:lstStyle/>
          <a:p>
            <a:r>
              <a:rPr lang="en-US" dirty="0"/>
              <a:t>Displays information that you can use to diagnose Domain Name System (DNS) infrastructure. Before using this tool, you should be familiar with how DNS works. </a:t>
            </a:r>
          </a:p>
          <a:p>
            <a:endParaRPr lang="en-US" dirty="0"/>
          </a:p>
          <a:p>
            <a:r>
              <a:rPr lang="en-US" dirty="0">
                <a:solidFill>
                  <a:srgbClr val="FF0000"/>
                </a:solidFill>
              </a:rPr>
              <a:t>Parameter			Description</a:t>
            </a:r>
          </a:p>
          <a:p>
            <a:r>
              <a:rPr lang="en-US" dirty="0" err="1"/>
              <a:t>nslookup</a:t>
            </a:r>
            <a:r>
              <a:rPr lang="en-US" dirty="0"/>
              <a:t> </a:t>
            </a:r>
            <a:r>
              <a:rPr lang="en-US" dirty="0" err="1"/>
              <a:t>ls</a:t>
            </a:r>
            <a:r>
              <a:rPr lang="en-US" dirty="0"/>
              <a:t>		Lists information for a DNS domain.</a:t>
            </a:r>
          </a:p>
        </p:txBody>
      </p:sp>
      <p:pic>
        <p:nvPicPr>
          <p:cNvPr id="5" name="Picture 4">
            <a:extLst>
              <a:ext uri="{FF2B5EF4-FFF2-40B4-BE49-F238E27FC236}">
                <a16:creationId xmlns:a16="http://schemas.microsoft.com/office/drawing/2014/main" id="{7E265BC4-30FC-43EC-CE0C-EF1CDAC695A2}"/>
              </a:ext>
            </a:extLst>
          </p:cNvPr>
          <p:cNvPicPr>
            <a:picLocks noChangeAspect="1"/>
          </p:cNvPicPr>
          <p:nvPr/>
        </p:nvPicPr>
        <p:blipFill>
          <a:blip r:embed="rId2"/>
          <a:stretch>
            <a:fillRect/>
          </a:stretch>
        </p:blipFill>
        <p:spPr>
          <a:xfrm>
            <a:off x="4702657" y="4959350"/>
            <a:ext cx="2124075" cy="1352550"/>
          </a:xfrm>
          <a:prstGeom prst="rect">
            <a:avLst/>
          </a:prstGeom>
        </p:spPr>
      </p:pic>
    </p:spTree>
    <p:extLst>
      <p:ext uri="{BB962C8B-B14F-4D97-AF65-F5344CB8AC3E}">
        <p14:creationId xmlns:p14="http://schemas.microsoft.com/office/powerpoint/2010/main" val="174484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B547-0BBA-9FD5-142F-87191876875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26A0903-0865-D60E-47C3-894AC8EE4236}"/>
              </a:ext>
            </a:extLst>
          </p:cNvPr>
          <p:cNvSpPr>
            <a:spLocks noGrp="1"/>
          </p:cNvSpPr>
          <p:nvPr>
            <p:ph idx="1"/>
          </p:nvPr>
        </p:nvSpPr>
        <p:spPr/>
        <p:txBody>
          <a:bodyPr/>
          <a:lstStyle/>
          <a:p>
            <a:r>
              <a:rPr lang="en-US" dirty="0"/>
              <a:t>https://learn.microsoft.com/en-us/windows-server/administration/windows-commands/netstat</a:t>
            </a:r>
          </a:p>
        </p:txBody>
      </p:sp>
    </p:spTree>
    <p:extLst>
      <p:ext uri="{BB962C8B-B14F-4D97-AF65-F5344CB8AC3E}">
        <p14:creationId xmlns:p14="http://schemas.microsoft.com/office/powerpoint/2010/main" val="359465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51EA-CC11-3E91-B8A6-B16C58DBDA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8644B4-7432-5389-D8A1-6FFEA47BE72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FBEDBB5-2B88-3DF6-2D91-9BA5B6875783}"/>
              </a:ext>
            </a:extLst>
          </p:cNvPr>
          <p:cNvPicPr>
            <a:picLocks noChangeAspect="1"/>
          </p:cNvPicPr>
          <p:nvPr/>
        </p:nvPicPr>
        <p:blipFill>
          <a:blip r:embed="rId2"/>
          <a:stretch>
            <a:fillRect/>
          </a:stretch>
        </p:blipFill>
        <p:spPr>
          <a:xfrm>
            <a:off x="14068" y="225059"/>
            <a:ext cx="12177932" cy="6267816"/>
          </a:xfrm>
          <a:prstGeom prst="rect">
            <a:avLst/>
          </a:prstGeom>
        </p:spPr>
      </p:pic>
    </p:spTree>
    <p:extLst>
      <p:ext uri="{BB962C8B-B14F-4D97-AF65-F5344CB8AC3E}">
        <p14:creationId xmlns:p14="http://schemas.microsoft.com/office/powerpoint/2010/main" val="41783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14A0-95C8-8F42-7F96-A2B66BAF0E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D4F7EA-A2E6-23D6-9082-71D3FB4F68E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AE97BC2-2AC3-3CC6-0E2F-C4BC8866AFF2}"/>
              </a:ext>
            </a:extLst>
          </p:cNvPr>
          <p:cNvPicPr>
            <a:picLocks noChangeAspect="1"/>
          </p:cNvPicPr>
          <p:nvPr/>
        </p:nvPicPr>
        <p:blipFill>
          <a:blip r:embed="rId2"/>
          <a:stretch>
            <a:fillRect/>
          </a:stretch>
        </p:blipFill>
        <p:spPr>
          <a:xfrm>
            <a:off x="0" y="1673"/>
            <a:ext cx="12192000" cy="6854653"/>
          </a:xfrm>
          <a:prstGeom prst="rect">
            <a:avLst/>
          </a:prstGeom>
        </p:spPr>
      </p:pic>
      <p:sp>
        <p:nvSpPr>
          <p:cNvPr id="4" name="TextBox 3"/>
          <p:cNvSpPr txBox="1"/>
          <p:nvPr/>
        </p:nvSpPr>
        <p:spPr>
          <a:xfrm>
            <a:off x="888642" y="4503244"/>
            <a:ext cx="942887" cy="369332"/>
          </a:xfrm>
          <a:prstGeom prst="rect">
            <a:avLst/>
          </a:prstGeom>
          <a:noFill/>
        </p:spPr>
        <p:txBody>
          <a:bodyPr wrap="none" rtlCol="0">
            <a:spAutoFit/>
          </a:bodyPr>
          <a:lstStyle/>
          <a:p>
            <a:r>
              <a:rPr lang="en-US" dirty="0"/>
              <a:t>10.0.0.1</a:t>
            </a:r>
          </a:p>
        </p:txBody>
      </p:sp>
      <p:sp>
        <p:nvSpPr>
          <p:cNvPr id="6" name="TextBox 5"/>
          <p:cNvSpPr txBox="1"/>
          <p:nvPr/>
        </p:nvSpPr>
        <p:spPr>
          <a:xfrm>
            <a:off x="4121239" y="4687910"/>
            <a:ext cx="942887" cy="369332"/>
          </a:xfrm>
          <a:prstGeom prst="rect">
            <a:avLst/>
          </a:prstGeom>
          <a:noFill/>
        </p:spPr>
        <p:txBody>
          <a:bodyPr wrap="none" rtlCol="0">
            <a:spAutoFit/>
          </a:bodyPr>
          <a:lstStyle/>
          <a:p>
            <a:r>
              <a:rPr lang="en-US" dirty="0"/>
              <a:t>10.0.0.2</a:t>
            </a:r>
          </a:p>
        </p:txBody>
      </p:sp>
      <p:sp>
        <p:nvSpPr>
          <p:cNvPr id="7" name="TextBox 6"/>
          <p:cNvSpPr txBox="1"/>
          <p:nvPr/>
        </p:nvSpPr>
        <p:spPr>
          <a:xfrm>
            <a:off x="3178352" y="2120652"/>
            <a:ext cx="942887" cy="369332"/>
          </a:xfrm>
          <a:prstGeom prst="rect">
            <a:avLst/>
          </a:prstGeom>
          <a:noFill/>
        </p:spPr>
        <p:txBody>
          <a:bodyPr wrap="none" rtlCol="0">
            <a:spAutoFit/>
          </a:bodyPr>
          <a:lstStyle/>
          <a:p>
            <a:r>
              <a:rPr lang="en-US" dirty="0"/>
              <a:t>10.0.0.3</a:t>
            </a:r>
          </a:p>
        </p:txBody>
      </p:sp>
      <p:sp>
        <p:nvSpPr>
          <p:cNvPr id="8" name="TextBox 7"/>
          <p:cNvSpPr txBox="1"/>
          <p:nvPr/>
        </p:nvSpPr>
        <p:spPr>
          <a:xfrm>
            <a:off x="6890197" y="3644721"/>
            <a:ext cx="942887" cy="369332"/>
          </a:xfrm>
          <a:prstGeom prst="rect">
            <a:avLst/>
          </a:prstGeom>
          <a:noFill/>
        </p:spPr>
        <p:txBody>
          <a:bodyPr wrap="none" rtlCol="0">
            <a:spAutoFit/>
          </a:bodyPr>
          <a:lstStyle/>
          <a:p>
            <a:r>
              <a:rPr lang="en-US" dirty="0"/>
              <a:t>20.0.0.1</a:t>
            </a:r>
          </a:p>
        </p:txBody>
      </p:sp>
      <p:sp>
        <p:nvSpPr>
          <p:cNvPr id="9" name="TextBox 8"/>
          <p:cNvSpPr txBox="1"/>
          <p:nvPr/>
        </p:nvSpPr>
        <p:spPr>
          <a:xfrm>
            <a:off x="5318975" y="2120652"/>
            <a:ext cx="942887" cy="369332"/>
          </a:xfrm>
          <a:prstGeom prst="rect">
            <a:avLst/>
          </a:prstGeom>
          <a:noFill/>
        </p:spPr>
        <p:txBody>
          <a:bodyPr wrap="none" rtlCol="0">
            <a:spAutoFit/>
          </a:bodyPr>
          <a:lstStyle/>
          <a:p>
            <a:r>
              <a:rPr lang="en-US" dirty="0"/>
              <a:t>20.0.0.2</a:t>
            </a:r>
          </a:p>
        </p:txBody>
      </p:sp>
    </p:spTree>
    <p:extLst>
      <p:ext uri="{BB962C8B-B14F-4D97-AF65-F5344CB8AC3E}">
        <p14:creationId xmlns:p14="http://schemas.microsoft.com/office/powerpoint/2010/main" val="151579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7147-CBF8-95BD-3B4D-50696C080BE3}"/>
              </a:ext>
            </a:extLst>
          </p:cNvPr>
          <p:cNvSpPr>
            <a:spLocks noGrp="1"/>
          </p:cNvSpPr>
          <p:nvPr>
            <p:ph type="title"/>
          </p:nvPr>
        </p:nvSpPr>
        <p:spPr/>
        <p:txBody>
          <a:bodyPr/>
          <a:lstStyle/>
          <a:p>
            <a:r>
              <a:rPr lang="en-US" dirty="0"/>
              <a:t>ping</a:t>
            </a:r>
          </a:p>
        </p:txBody>
      </p:sp>
      <p:sp>
        <p:nvSpPr>
          <p:cNvPr id="3" name="Content Placeholder 2">
            <a:extLst>
              <a:ext uri="{FF2B5EF4-FFF2-40B4-BE49-F238E27FC236}">
                <a16:creationId xmlns:a16="http://schemas.microsoft.com/office/drawing/2014/main" id="{70E97112-841A-E217-6FAB-6F13F810C26D}"/>
              </a:ext>
            </a:extLst>
          </p:cNvPr>
          <p:cNvSpPr>
            <a:spLocks noGrp="1"/>
          </p:cNvSpPr>
          <p:nvPr>
            <p:ph idx="1"/>
          </p:nvPr>
        </p:nvSpPr>
        <p:spPr/>
        <p:txBody>
          <a:bodyPr/>
          <a:lstStyle/>
          <a:p>
            <a:r>
              <a:rPr lang="en-US" dirty="0"/>
              <a:t>ping from PC0 to PC1</a:t>
            </a:r>
          </a:p>
        </p:txBody>
      </p:sp>
      <p:pic>
        <p:nvPicPr>
          <p:cNvPr id="5" name="Picture 4">
            <a:extLst>
              <a:ext uri="{FF2B5EF4-FFF2-40B4-BE49-F238E27FC236}">
                <a16:creationId xmlns:a16="http://schemas.microsoft.com/office/drawing/2014/main" id="{C1F2C55B-6022-84F5-BBDE-6CF600A4699A}"/>
              </a:ext>
            </a:extLst>
          </p:cNvPr>
          <p:cNvPicPr>
            <a:picLocks noChangeAspect="1"/>
          </p:cNvPicPr>
          <p:nvPr/>
        </p:nvPicPr>
        <p:blipFill>
          <a:blip r:embed="rId2"/>
          <a:stretch>
            <a:fillRect/>
          </a:stretch>
        </p:blipFill>
        <p:spPr>
          <a:xfrm>
            <a:off x="2411896" y="2533649"/>
            <a:ext cx="7275443" cy="2727463"/>
          </a:xfrm>
          <a:prstGeom prst="rect">
            <a:avLst/>
          </a:prstGeom>
        </p:spPr>
      </p:pic>
    </p:spTree>
    <p:extLst>
      <p:ext uri="{BB962C8B-B14F-4D97-AF65-F5344CB8AC3E}">
        <p14:creationId xmlns:p14="http://schemas.microsoft.com/office/powerpoint/2010/main" val="416536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C281-DC00-FB42-CD2E-8D917AF7E918}"/>
              </a:ext>
            </a:extLst>
          </p:cNvPr>
          <p:cNvSpPr>
            <a:spLocks noGrp="1"/>
          </p:cNvSpPr>
          <p:nvPr>
            <p:ph type="title"/>
          </p:nvPr>
        </p:nvSpPr>
        <p:spPr/>
        <p:txBody>
          <a:bodyPr/>
          <a:lstStyle/>
          <a:p>
            <a:r>
              <a:rPr lang="en-US" dirty="0"/>
              <a:t>trace</a:t>
            </a:r>
          </a:p>
        </p:txBody>
      </p:sp>
      <p:sp>
        <p:nvSpPr>
          <p:cNvPr id="3" name="Content Placeholder 2">
            <a:extLst>
              <a:ext uri="{FF2B5EF4-FFF2-40B4-BE49-F238E27FC236}">
                <a16:creationId xmlns:a16="http://schemas.microsoft.com/office/drawing/2014/main" id="{86DEFA1C-99E9-D952-ECB7-337D4B9C8F93}"/>
              </a:ext>
            </a:extLst>
          </p:cNvPr>
          <p:cNvSpPr>
            <a:spLocks noGrp="1"/>
          </p:cNvSpPr>
          <p:nvPr>
            <p:ph idx="1"/>
          </p:nvPr>
        </p:nvSpPr>
        <p:spPr/>
        <p:txBody>
          <a:bodyPr/>
          <a:lstStyle/>
          <a:p>
            <a:r>
              <a:rPr lang="en-US" dirty="0" err="1"/>
              <a:t>tracert</a:t>
            </a:r>
            <a:r>
              <a:rPr lang="en-US" dirty="0"/>
              <a:t> command  based on previous ping command</a:t>
            </a:r>
          </a:p>
          <a:p>
            <a:r>
              <a:rPr lang="en-US" dirty="0"/>
              <a:t>On pc, there is </a:t>
            </a:r>
            <a:r>
              <a:rPr lang="en-US" dirty="0" err="1"/>
              <a:t>tracert</a:t>
            </a:r>
            <a:r>
              <a:rPr lang="en-US" dirty="0"/>
              <a:t> command and on router, there is trace command</a:t>
            </a:r>
          </a:p>
        </p:txBody>
      </p:sp>
      <p:pic>
        <p:nvPicPr>
          <p:cNvPr id="5" name="Picture 4">
            <a:extLst>
              <a:ext uri="{FF2B5EF4-FFF2-40B4-BE49-F238E27FC236}">
                <a16:creationId xmlns:a16="http://schemas.microsoft.com/office/drawing/2014/main" id="{84D389B7-4022-F3F7-EB6C-2F4EE7C20BCB}"/>
              </a:ext>
            </a:extLst>
          </p:cNvPr>
          <p:cNvPicPr>
            <a:picLocks noChangeAspect="1"/>
          </p:cNvPicPr>
          <p:nvPr/>
        </p:nvPicPr>
        <p:blipFill>
          <a:blip r:embed="rId2"/>
          <a:stretch>
            <a:fillRect/>
          </a:stretch>
        </p:blipFill>
        <p:spPr>
          <a:xfrm>
            <a:off x="2305879" y="3109292"/>
            <a:ext cx="6891129" cy="2310848"/>
          </a:xfrm>
          <a:prstGeom prst="rect">
            <a:avLst/>
          </a:prstGeom>
        </p:spPr>
      </p:pic>
    </p:spTree>
    <p:extLst>
      <p:ext uri="{BB962C8B-B14F-4D97-AF65-F5344CB8AC3E}">
        <p14:creationId xmlns:p14="http://schemas.microsoft.com/office/powerpoint/2010/main" val="403241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7A8E-00F2-6E02-848B-F9D177BCBBFC}"/>
              </a:ext>
            </a:extLst>
          </p:cNvPr>
          <p:cNvSpPr>
            <a:spLocks noGrp="1"/>
          </p:cNvSpPr>
          <p:nvPr>
            <p:ph type="title"/>
          </p:nvPr>
        </p:nvSpPr>
        <p:spPr/>
        <p:txBody>
          <a:bodyPr/>
          <a:lstStyle/>
          <a:p>
            <a:r>
              <a:rPr lang="en-US" dirty="0"/>
              <a:t>ipconfig</a:t>
            </a:r>
          </a:p>
        </p:txBody>
      </p:sp>
      <p:sp>
        <p:nvSpPr>
          <p:cNvPr id="3" name="Content Placeholder 2">
            <a:extLst>
              <a:ext uri="{FF2B5EF4-FFF2-40B4-BE49-F238E27FC236}">
                <a16:creationId xmlns:a16="http://schemas.microsoft.com/office/drawing/2014/main" id="{8A1F3FC8-F5E7-DD7A-8C5E-9F2F031A92EC}"/>
              </a:ext>
            </a:extLst>
          </p:cNvPr>
          <p:cNvSpPr>
            <a:spLocks noGrp="1"/>
          </p:cNvSpPr>
          <p:nvPr>
            <p:ph idx="1"/>
          </p:nvPr>
        </p:nvSpPr>
        <p:spPr/>
        <p:txBody>
          <a:bodyPr/>
          <a:lstStyle/>
          <a:p>
            <a:r>
              <a:rPr lang="en-US" dirty="0" err="1"/>
              <a:t>ipconfig</a:t>
            </a:r>
            <a:r>
              <a:rPr lang="en-US" dirty="0"/>
              <a:t> on PC0</a:t>
            </a:r>
          </a:p>
        </p:txBody>
      </p:sp>
      <p:pic>
        <p:nvPicPr>
          <p:cNvPr id="5" name="Picture 4">
            <a:extLst>
              <a:ext uri="{FF2B5EF4-FFF2-40B4-BE49-F238E27FC236}">
                <a16:creationId xmlns:a16="http://schemas.microsoft.com/office/drawing/2014/main" id="{91BE5A6D-CBD6-49F8-26B7-D5AA69A7E8BA}"/>
              </a:ext>
            </a:extLst>
          </p:cNvPr>
          <p:cNvPicPr>
            <a:picLocks noChangeAspect="1"/>
          </p:cNvPicPr>
          <p:nvPr/>
        </p:nvPicPr>
        <p:blipFill>
          <a:blip r:embed="rId2"/>
          <a:stretch>
            <a:fillRect/>
          </a:stretch>
        </p:blipFill>
        <p:spPr>
          <a:xfrm>
            <a:off x="2968486" y="2322221"/>
            <a:ext cx="6321287" cy="3684933"/>
          </a:xfrm>
          <a:prstGeom prst="rect">
            <a:avLst/>
          </a:prstGeom>
        </p:spPr>
      </p:pic>
    </p:spTree>
    <p:extLst>
      <p:ext uri="{BB962C8B-B14F-4D97-AF65-F5344CB8AC3E}">
        <p14:creationId xmlns:p14="http://schemas.microsoft.com/office/powerpoint/2010/main" val="299877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C9E8-010E-6FD4-DFEF-147E843824F5}"/>
              </a:ext>
            </a:extLst>
          </p:cNvPr>
          <p:cNvSpPr>
            <a:spLocks noGrp="1"/>
          </p:cNvSpPr>
          <p:nvPr>
            <p:ph type="title"/>
          </p:nvPr>
        </p:nvSpPr>
        <p:spPr/>
        <p:txBody>
          <a:bodyPr/>
          <a:lstStyle/>
          <a:p>
            <a:r>
              <a:rPr lang="en-US" dirty="0" err="1"/>
              <a:t>arp</a:t>
            </a:r>
            <a:endParaRPr lang="en-US" dirty="0"/>
          </a:p>
        </p:txBody>
      </p:sp>
      <p:sp>
        <p:nvSpPr>
          <p:cNvPr id="3" name="Content Placeholder 2">
            <a:extLst>
              <a:ext uri="{FF2B5EF4-FFF2-40B4-BE49-F238E27FC236}">
                <a16:creationId xmlns:a16="http://schemas.microsoft.com/office/drawing/2014/main" id="{AFC53DB6-B776-28F9-B3A9-1E174CE62DCA}"/>
              </a:ext>
            </a:extLst>
          </p:cNvPr>
          <p:cNvSpPr>
            <a:spLocks noGrp="1"/>
          </p:cNvSpPr>
          <p:nvPr>
            <p:ph idx="1"/>
          </p:nvPr>
        </p:nvSpPr>
        <p:spPr/>
        <p:txBody>
          <a:bodyPr/>
          <a:lstStyle/>
          <a:p>
            <a:r>
              <a:rPr lang="en-US" b="0" i="0" dirty="0">
                <a:effectLst/>
                <a:latin typeface="Arial" panose="020B0604020202020204" pitchFamily="34" charset="0"/>
              </a:rPr>
              <a:t>The </a:t>
            </a:r>
            <a:r>
              <a:rPr lang="en-US" b="1" i="0" dirty="0">
                <a:effectLst/>
                <a:latin typeface="Arial" panose="020B0604020202020204" pitchFamily="34" charset="0"/>
              </a:rPr>
              <a:t>Address Resolution Protocol</a:t>
            </a:r>
            <a:r>
              <a:rPr lang="en-US" b="0" i="0" dirty="0">
                <a:effectLst/>
                <a:latin typeface="Arial" panose="020B0604020202020204" pitchFamily="34" charset="0"/>
              </a:rPr>
              <a:t> (</a:t>
            </a:r>
            <a:r>
              <a:rPr lang="en-US" b="1" i="0" dirty="0">
                <a:effectLst/>
                <a:latin typeface="Arial" panose="020B0604020202020204" pitchFamily="34" charset="0"/>
              </a:rPr>
              <a:t>ARP</a:t>
            </a:r>
            <a:r>
              <a:rPr lang="en-US" b="0" i="0" dirty="0">
                <a:effectLst/>
                <a:latin typeface="Arial" panose="020B0604020202020204" pitchFamily="34" charset="0"/>
              </a:rPr>
              <a:t>) is a </a:t>
            </a:r>
            <a:r>
              <a:rPr lang="en-US" b="0" i="0" u="none" strike="noStrike" dirty="0">
                <a:effectLst/>
                <a:latin typeface="Arial" panose="020B0604020202020204" pitchFamily="34" charset="0"/>
              </a:rPr>
              <a:t>communication protocol</a:t>
            </a:r>
            <a:r>
              <a:rPr lang="en-US" b="0" i="0" dirty="0">
                <a:effectLst/>
                <a:latin typeface="Arial" panose="020B0604020202020204" pitchFamily="34" charset="0"/>
              </a:rPr>
              <a:t> used for discovering the </a:t>
            </a:r>
            <a:r>
              <a:rPr lang="en-US" b="0" i="0" u="none" strike="noStrike" dirty="0">
                <a:effectLst/>
                <a:latin typeface="Arial" panose="020B0604020202020204" pitchFamily="34" charset="0"/>
              </a:rPr>
              <a:t>link layer</a:t>
            </a:r>
            <a:r>
              <a:rPr lang="en-US" b="0" i="0" dirty="0">
                <a:effectLst/>
                <a:latin typeface="Arial" panose="020B0604020202020204" pitchFamily="34" charset="0"/>
              </a:rPr>
              <a:t> address, such as a </a:t>
            </a:r>
            <a:r>
              <a:rPr lang="en-US" b="0" i="0" u="none" strike="noStrike" dirty="0">
                <a:effectLst/>
                <a:latin typeface="Arial" panose="020B0604020202020204" pitchFamily="34" charset="0"/>
              </a:rPr>
              <a:t>MAC address</a:t>
            </a:r>
            <a:r>
              <a:rPr lang="en-US" b="0" i="0" dirty="0">
                <a:effectLst/>
                <a:latin typeface="Arial" panose="020B0604020202020204" pitchFamily="34" charset="0"/>
              </a:rPr>
              <a:t>, associated with a given </a:t>
            </a:r>
            <a:r>
              <a:rPr lang="en-US" b="0" i="0" u="none" strike="noStrike" dirty="0">
                <a:effectLst/>
                <a:latin typeface="Arial" panose="020B0604020202020204" pitchFamily="34" charset="0"/>
              </a:rPr>
              <a:t>internet layer</a:t>
            </a:r>
            <a:r>
              <a:rPr lang="en-US" b="0" i="0" dirty="0">
                <a:effectLst/>
                <a:latin typeface="Arial" panose="020B0604020202020204" pitchFamily="34" charset="0"/>
              </a:rPr>
              <a:t> address, typically an </a:t>
            </a:r>
            <a:r>
              <a:rPr lang="en-US" b="0" i="0" u="none" strike="noStrike" dirty="0">
                <a:effectLst/>
                <a:latin typeface="Arial" panose="020B0604020202020204" pitchFamily="34" charset="0"/>
              </a:rPr>
              <a:t>IPv4 address</a:t>
            </a:r>
            <a:r>
              <a:rPr lang="en-US" b="0" i="0" dirty="0">
                <a:effectLst/>
                <a:latin typeface="Arial" panose="020B0604020202020204" pitchFamily="34" charset="0"/>
              </a:rPr>
              <a:t>.</a:t>
            </a:r>
          </a:p>
          <a:p>
            <a:r>
              <a:rPr lang="en-US" dirty="0" err="1">
                <a:latin typeface="Arial" panose="020B0604020202020204" pitchFamily="34" charset="0"/>
              </a:rPr>
              <a:t>arp</a:t>
            </a:r>
            <a:r>
              <a:rPr lang="en-US" dirty="0">
                <a:latin typeface="Arial" panose="020B0604020202020204" pitchFamily="34" charset="0"/>
              </a:rPr>
              <a:t> –a on PC0</a:t>
            </a:r>
            <a:endParaRPr lang="en-US" b="0" i="0" dirty="0">
              <a:effectLst/>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8C209C4C-E081-A695-1AE4-83118E6F4DF9}"/>
              </a:ext>
            </a:extLst>
          </p:cNvPr>
          <p:cNvPicPr>
            <a:picLocks noChangeAspect="1"/>
          </p:cNvPicPr>
          <p:nvPr/>
        </p:nvPicPr>
        <p:blipFill>
          <a:blip r:embed="rId2"/>
          <a:stretch>
            <a:fillRect/>
          </a:stretch>
        </p:blipFill>
        <p:spPr>
          <a:xfrm>
            <a:off x="3207026" y="4361829"/>
            <a:ext cx="5618922" cy="2496171"/>
          </a:xfrm>
          <a:prstGeom prst="rect">
            <a:avLst/>
          </a:prstGeom>
        </p:spPr>
      </p:pic>
    </p:spTree>
    <p:extLst>
      <p:ext uri="{BB962C8B-B14F-4D97-AF65-F5344CB8AC3E}">
        <p14:creationId xmlns:p14="http://schemas.microsoft.com/office/powerpoint/2010/main" val="191215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1DDB-85D4-1FC9-4BDC-21A5CD453A11}"/>
              </a:ext>
            </a:extLst>
          </p:cNvPr>
          <p:cNvSpPr>
            <a:spLocks noGrp="1"/>
          </p:cNvSpPr>
          <p:nvPr>
            <p:ph type="title"/>
          </p:nvPr>
        </p:nvSpPr>
        <p:spPr/>
        <p:txBody>
          <a:bodyPr/>
          <a:lstStyle/>
          <a:p>
            <a:r>
              <a:rPr lang="en-US" dirty="0"/>
              <a:t>netstat</a:t>
            </a:r>
          </a:p>
        </p:txBody>
      </p:sp>
      <p:sp>
        <p:nvSpPr>
          <p:cNvPr id="3" name="Content Placeholder 2">
            <a:extLst>
              <a:ext uri="{FF2B5EF4-FFF2-40B4-BE49-F238E27FC236}">
                <a16:creationId xmlns:a16="http://schemas.microsoft.com/office/drawing/2014/main" id="{EA5CCD88-CAFD-61EB-D489-FFF5AA9AC117}"/>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Displays active TCP connections, ports on which the computer is listening, Ethernet statistics, the IP routing table, IPv4 statistics (for the IP, ICMP, TCP, and UDP protocols), and IPv6 statistics (for the IPv6, ICMPv6, TCP over IPv6, and UDP over IPv6 protocols).</a:t>
            </a:r>
          </a:p>
          <a:p>
            <a:endParaRPr lang="en-US" dirty="0">
              <a:solidFill>
                <a:srgbClr val="171717"/>
              </a:solidFill>
              <a:latin typeface="Segoe UI" panose="020B0502040204020203" pitchFamily="34" charset="0"/>
            </a:endParaRPr>
          </a:p>
          <a:p>
            <a:pPr marL="0" marR="0">
              <a:lnSpc>
                <a:spcPct val="115000"/>
              </a:lnSpc>
              <a:spcBef>
                <a:spcPts val="0"/>
              </a:spcBef>
              <a:spcAft>
                <a:spcPts val="0"/>
              </a:spcAft>
            </a:pPr>
            <a:r>
              <a:rPr lang="en-US" sz="1800" b="1"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Syntax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netstat</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-e</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-n</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-o</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i="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Protocol</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-r</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i="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Interval</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i="0" dirty="0">
              <a:solidFill>
                <a:srgbClr val="171717"/>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82144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6A1-0BDB-E696-0A02-EFF6C0072C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32245F-9449-68B4-2023-01F2BE32ADD6}"/>
              </a:ext>
            </a:extLst>
          </p:cNvPr>
          <p:cNvSpPr>
            <a:spLocks noGrp="1"/>
          </p:cNvSpPr>
          <p:nvPr>
            <p:ph idx="1"/>
          </p:nvPr>
        </p:nvSpPr>
        <p:spPr/>
        <p:txBody>
          <a:bodyPr/>
          <a:lstStyle/>
          <a:p>
            <a:pPr marL="0" marR="0">
              <a:lnSpc>
                <a:spcPct val="115000"/>
              </a:lnSpc>
              <a:spcBef>
                <a:spcPts val="0"/>
              </a:spcBef>
              <a:spcAft>
                <a:spcPts val="0"/>
              </a:spcAft>
            </a:pPr>
            <a:r>
              <a:rPr lang="en-US" sz="1800" u="sng" dirty="0">
                <a:effectLst/>
                <a:latin typeface="Segoe UI" panose="020B0502040204020203" pitchFamily="34" charset="0"/>
                <a:ea typeface="Times New Roman" panose="02020603050405020304" pitchFamily="18" charset="0"/>
                <a:cs typeface="Times New Roman" panose="02020603050405020304" pitchFamily="18" charset="0"/>
              </a:rPr>
              <a:t>Parameters</a:t>
            </a:r>
          </a:p>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all active TCP connections and the TCP and UDP ports on which the computer is listening</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marR="0">
              <a:lnSpc>
                <a:spcPts val="135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-e</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Ethernet statistics, such as the number of bytes and packets sent and received</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This parameter can be combined with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marR="0">
              <a:lnSpc>
                <a:spcPts val="135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-n</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active TCP connections, however, addresses and port numbers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are expressed numerically and no attempt is made to determine names.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2243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