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embeddedFontLs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0" roundtripDataSignature="AMtx7mhjHSXJhiGCySkii7XkhL+xW5yh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notesMaster" Target="notesMasters/notesMaster1.xml"/><Relationship Id="rId19" Type="http://schemas.openxmlformats.org/officeDocument/2006/relationships/font" Target="fonts/OpenSans-boldItalic.fntdata"/><Relationship Id="rId6" Type="http://schemas.openxmlformats.org/officeDocument/2006/relationships/slide" Target="slides/slide1.xml"/><Relationship Id="rId18"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462d04a09b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1462d04a09b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1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2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4" name="Google Shape;74;p2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5" name="Google Shape;7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2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2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1" name="Google Shape;8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4" name="Google Shape;2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1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1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 name="Shape 33"/>
        <p:cNvGrpSpPr/>
        <p:nvPr/>
      </p:nvGrpSpPr>
      <p:grpSpPr>
        <a:xfrm>
          <a:off x="0" y="0"/>
          <a:ext cx="0" cy="0"/>
          <a:chOff x="0" y="0"/>
          <a:chExt cx="0" cy="0"/>
        </a:xfrm>
      </p:grpSpPr>
      <p:sp>
        <p:nvSpPr>
          <p:cNvPr id="34" name="Google Shape;34;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18"/>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1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19"/>
          <p:cNvSpPr/>
          <p:nvPr>
            <p:ph idx="2" type="pic"/>
          </p:nvPr>
        </p:nvSpPr>
        <p:spPr>
          <a:xfrm>
            <a:off x="1792288" y="612775"/>
            <a:ext cx="5486400" cy="4114800"/>
          </a:xfrm>
          <a:prstGeom prst="rect">
            <a:avLst/>
          </a:prstGeom>
          <a:noFill/>
          <a:ln>
            <a:noFill/>
          </a:ln>
        </p:spPr>
      </p:sp>
      <p:sp>
        <p:nvSpPr>
          <p:cNvPr id="42" name="Google Shape;42;p1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3" name="Google Shape;43;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2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2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9" name="Google Shape;49;p2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0" name="Google Shape;5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5" name="Google Shape;65;p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6" name="Google Shape;66;p2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7" name="Google Shape;67;p2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8" name="Google Shape;68;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3209925" y="-2179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89" name="Google Shape;89;p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90" name="Google Shape;90;p1"/>
          <p:cNvSpPr txBox="1"/>
          <p:nvPr>
            <p:ph idx="1" type="body"/>
          </p:nvPr>
        </p:nvSpPr>
        <p:spPr>
          <a:xfrm>
            <a:off x="457200" y="1844675"/>
            <a:ext cx="8229600" cy="3168650"/>
          </a:xfrm>
          <a:prstGeom prst="rect">
            <a:avLst/>
          </a:prstGeom>
          <a:solidFill>
            <a:srgbClr val="EBF1DE"/>
          </a:solid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chemeClr val="dk1"/>
              </a:buClr>
              <a:buSzPts val="4000"/>
              <a:buFont typeface="Arial"/>
              <a:buNone/>
            </a:pPr>
            <a:r>
              <a:t/>
            </a:r>
            <a:endParaRPr b="1" i="0" sz="4000" u="none" cap="none" strike="noStrike">
              <a:solidFill>
                <a:schemeClr val="dk1"/>
              </a:solidFill>
              <a:latin typeface="Times New Roman"/>
              <a:ea typeface="Times New Roman"/>
              <a:cs typeface="Times New Roman"/>
              <a:sym typeface="Times New Roman"/>
            </a:endParaRPr>
          </a:p>
          <a:p>
            <a:pPr indent="-342900" lvl="0" marL="342900" marR="0" rtl="0" algn="ctr">
              <a:lnSpc>
                <a:spcPct val="100000"/>
              </a:lnSpc>
              <a:spcBef>
                <a:spcPts val="0"/>
              </a:spcBef>
              <a:spcAft>
                <a:spcPts val="0"/>
              </a:spcAft>
              <a:buClr>
                <a:schemeClr val="dk1"/>
              </a:buClr>
              <a:buSzPts val="4000"/>
              <a:buFont typeface="Arial"/>
              <a:buNone/>
            </a:pPr>
            <a:r>
              <a:rPr b="1" i="0" lang="en-US" sz="4000" u="none" cap="none" strike="noStrike">
                <a:solidFill>
                  <a:schemeClr val="dk1"/>
                </a:solidFill>
                <a:latin typeface="Times New Roman"/>
                <a:ea typeface="Times New Roman"/>
                <a:cs typeface="Times New Roman"/>
                <a:sym typeface="Times New Roman"/>
              </a:rPr>
              <a:t>Orientation to Computing-I</a:t>
            </a:r>
            <a:endParaRPr/>
          </a:p>
          <a:p>
            <a:pPr indent="-342900" lvl="0" marL="342900" marR="0" rtl="0" algn="ctr">
              <a:lnSpc>
                <a:spcPct val="100000"/>
              </a:lnSpc>
              <a:spcBef>
                <a:spcPts val="0"/>
              </a:spcBef>
              <a:spcAft>
                <a:spcPts val="0"/>
              </a:spcAft>
              <a:buClr>
                <a:schemeClr val="dk1"/>
              </a:buClr>
              <a:buSzPts val="4000"/>
              <a:buFont typeface="Arial"/>
              <a:buNone/>
            </a:pPr>
            <a:r>
              <a:t/>
            </a:r>
            <a:endParaRPr b="1" i="0" sz="4000" u="none" cap="none" strike="noStrike">
              <a:solidFill>
                <a:schemeClr val="dk1"/>
              </a:solidFill>
              <a:latin typeface="Times New Roman"/>
              <a:ea typeface="Times New Roman"/>
              <a:cs typeface="Times New Roman"/>
              <a:sym typeface="Times New Roman"/>
            </a:endParaRPr>
          </a:p>
          <a:p>
            <a:pPr indent="-342900" lvl="0" marL="342900" marR="0" rtl="0" algn="ctr">
              <a:lnSpc>
                <a:spcPct val="100000"/>
              </a:lnSpc>
              <a:spcBef>
                <a:spcPts val="0"/>
              </a:spcBef>
              <a:spcAft>
                <a:spcPts val="0"/>
              </a:spcAft>
              <a:buClr>
                <a:schemeClr val="dk1"/>
              </a:buClr>
              <a:buSzPts val="4000"/>
              <a:buFont typeface="Arial"/>
              <a:buNone/>
            </a:pPr>
            <a:r>
              <a:t/>
            </a:r>
            <a:endParaRPr b="1" i="0" sz="4000" u="none" cap="none" strike="noStrike">
              <a:solidFill>
                <a:schemeClr val="dk1"/>
              </a:solidFill>
              <a:latin typeface="Times New Roman"/>
              <a:ea typeface="Times New Roman"/>
              <a:cs typeface="Times New Roman"/>
              <a:sym typeface="Times New Roman"/>
            </a:endParaRPr>
          </a:p>
          <a:p>
            <a:pPr indent="-342900" lvl="0" marL="342900" marR="0" rtl="0" algn="ctr">
              <a:lnSpc>
                <a:spcPct val="100000"/>
              </a:lnSpc>
              <a:spcBef>
                <a:spcPts val="0"/>
              </a:spcBef>
              <a:spcAft>
                <a:spcPts val="0"/>
              </a:spcAft>
              <a:buClr>
                <a:schemeClr val="dk1"/>
              </a:buClr>
              <a:buSzPts val="4000"/>
              <a:buFont typeface="Arial"/>
              <a:buNone/>
            </a:pPr>
            <a:r>
              <a:rPr b="1" i="0" lang="en-US" sz="4000" u="none" cap="none" strike="noStrike">
                <a:solidFill>
                  <a:schemeClr val="dk1"/>
                </a:solidFill>
                <a:latin typeface="Times New Roman"/>
                <a:ea typeface="Times New Roman"/>
                <a:cs typeface="Times New Roman"/>
                <a:sym typeface="Times New Roman"/>
              </a:rPr>
              <a:t>L T P :2 0 0</a:t>
            </a:r>
            <a:endParaRPr/>
          </a:p>
        </p:txBody>
      </p:sp>
      <p:pic>
        <p:nvPicPr>
          <p:cNvPr descr="India's Best Private University in Punjab - LPU" id="91" name="Google Shape;91;p1"/>
          <p:cNvPicPr preferRelativeResize="0"/>
          <p:nvPr/>
        </p:nvPicPr>
        <p:blipFill rotWithShape="1">
          <a:blip r:embed="rId3">
            <a:alphaModFix/>
          </a:blip>
          <a:srcRect b="0" l="0" r="0" t="0"/>
          <a:stretch/>
        </p:blipFill>
        <p:spPr>
          <a:xfrm>
            <a:off x="5962650" y="0"/>
            <a:ext cx="2724150" cy="1676400"/>
          </a:xfrm>
          <a:prstGeom prst="rect">
            <a:avLst/>
          </a:prstGeom>
          <a:noFill/>
          <a:ln>
            <a:noFill/>
          </a:ln>
        </p:spPr>
      </p:pic>
      <p:sp>
        <p:nvSpPr>
          <p:cNvPr id="92" name="Google Shape;92;p1"/>
          <p:cNvSpPr txBox="1"/>
          <p:nvPr/>
        </p:nvSpPr>
        <p:spPr>
          <a:xfrm>
            <a:off x="179387" y="5834062"/>
            <a:ext cx="8507412"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170" name="Google Shape;170;p10"/>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171" name="Google Shape;171;p10"/>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
        <p:nvSpPr>
          <p:cNvPr id="172" name="Google Shape;172;p10"/>
          <p:cNvSpPr txBox="1"/>
          <p:nvPr/>
        </p:nvSpPr>
        <p:spPr>
          <a:xfrm>
            <a:off x="870475" y="1416850"/>
            <a:ext cx="73665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4800">
                <a:latin typeface="Calibri"/>
                <a:ea typeface="Calibri"/>
                <a:cs typeface="Calibri"/>
                <a:sym typeface="Calibri"/>
              </a:rPr>
              <a:t>Any Questions???</a:t>
            </a:r>
            <a:endParaRPr b="1" sz="4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Delivery method</a:t>
            </a:r>
            <a:endParaRPr/>
          </a:p>
        </p:txBody>
      </p:sp>
      <p:sp>
        <p:nvSpPr>
          <p:cNvPr id="98" name="Google Shape;98;p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500"/>
              </a:spcBef>
              <a:spcAft>
                <a:spcPts val="0"/>
              </a:spcAft>
              <a:buClr>
                <a:schemeClr val="dk1"/>
              </a:buClr>
              <a:buSzPts val="2500"/>
              <a:buFont typeface="Arial"/>
              <a:buChar char="•"/>
            </a:pPr>
            <a:r>
              <a:rPr lang="en-US" sz="2500">
                <a:latin typeface="Times New Roman"/>
                <a:ea typeface="Times New Roman"/>
                <a:cs typeface="Times New Roman"/>
                <a:sym typeface="Times New Roman"/>
              </a:rPr>
              <a:t>Lectures- 2</a:t>
            </a:r>
            <a:endParaRPr sz="2500">
              <a:latin typeface="Times New Roman"/>
              <a:ea typeface="Times New Roman"/>
              <a:cs typeface="Times New Roman"/>
              <a:sym typeface="Times New Roman"/>
            </a:endParaRPr>
          </a:p>
          <a:p>
            <a:pPr indent="-342900" lvl="0" marL="342900" marR="0" rtl="0" algn="l">
              <a:lnSpc>
                <a:spcPct val="100000"/>
              </a:lnSpc>
              <a:spcBef>
                <a:spcPts val="500"/>
              </a:spcBef>
              <a:spcAft>
                <a:spcPts val="0"/>
              </a:spcAft>
              <a:buSzPts val="2500"/>
              <a:buFont typeface="Times New Roman"/>
              <a:buChar char="•"/>
            </a:pPr>
            <a:r>
              <a:rPr lang="en-US" sz="2500">
                <a:latin typeface="Times New Roman"/>
                <a:ea typeface="Times New Roman"/>
                <a:cs typeface="Times New Roman"/>
                <a:sym typeface="Times New Roman"/>
              </a:rPr>
              <a:t>Tutorial- 0</a:t>
            </a:r>
            <a:endParaRPr sz="2500">
              <a:latin typeface="Times New Roman"/>
              <a:ea typeface="Times New Roman"/>
              <a:cs typeface="Times New Roman"/>
              <a:sym typeface="Times New Roman"/>
            </a:endParaRPr>
          </a:p>
          <a:p>
            <a:pPr indent="-342900" lvl="0" marL="342900" marR="0" rtl="0" algn="l">
              <a:lnSpc>
                <a:spcPct val="100000"/>
              </a:lnSpc>
              <a:spcBef>
                <a:spcPts val="500"/>
              </a:spcBef>
              <a:spcAft>
                <a:spcPts val="0"/>
              </a:spcAft>
              <a:buSzPts val="2500"/>
              <a:buFont typeface="Times New Roman"/>
              <a:buChar char="•"/>
            </a:pPr>
            <a:r>
              <a:rPr lang="en-US" sz="2500">
                <a:latin typeface="Times New Roman"/>
                <a:ea typeface="Times New Roman"/>
                <a:cs typeface="Times New Roman"/>
                <a:sym typeface="Times New Roman"/>
              </a:rPr>
              <a:t>Practical- 0</a:t>
            </a:r>
            <a:endParaRPr sz="2500">
              <a:latin typeface="Times New Roman"/>
              <a:ea typeface="Times New Roman"/>
              <a:cs typeface="Times New Roman"/>
              <a:sym typeface="Times New Roman"/>
            </a:endParaRPr>
          </a:p>
          <a:p>
            <a:pPr indent="-342900" lvl="0" marL="342900" marR="0" rtl="0" algn="l">
              <a:lnSpc>
                <a:spcPct val="100000"/>
              </a:lnSpc>
              <a:spcBef>
                <a:spcPts val="500"/>
              </a:spcBef>
              <a:spcAft>
                <a:spcPts val="0"/>
              </a:spcAft>
              <a:buSzPts val="2500"/>
              <a:buFont typeface="Times New Roman"/>
              <a:buChar char="•"/>
            </a:pPr>
            <a:r>
              <a:rPr lang="en-US" sz="2500">
                <a:latin typeface="Times New Roman"/>
                <a:ea typeface="Times New Roman"/>
                <a:cs typeface="Times New Roman"/>
                <a:sym typeface="Times New Roman"/>
              </a:rPr>
              <a:t>Credits- 2</a:t>
            </a:r>
            <a:endParaRPr sz="2500">
              <a:latin typeface="Times New Roman"/>
              <a:ea typeface="Times New Roman"/>
              <a:cs typeface="Times New Roman"/>
              <a:sym typeface="Times New Roman"/>
            </a:endParaRPr>
          </a:p>
        </p:txBody>
      </p:sp>
      <p:sp>
        <p:nvSpPr>
          <p:cNvPr id="99" name="Google Shape;99;p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00" name="Google Shape;100;p2"/>
          <p:cNvSpPr txBox="1"/>
          <p:nvPr/>
        </p:nvSpPr>
        <p:spPr>
          <a:xfrm>
            <a:off x="179387" y="5834062"/>
            <a:ext cx="8507412"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pic>
        <p:nvPicPr>
          <p:cNvPr descr="Lovely Professional University - Wikipedia" id="101" name="Google Shape;101;p2"/>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07" name="Google Shape;107;p3"/>
          <p:cNvSpPr txBox="1"/>
          <p:nvPr/>
        </p:nvSpPr>
        <p:spPr>
          <a:xfrm>
            <a:off x="539750" y="6189662"/>
            <a:ext cx="8507412"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pic>
        <p:nvPicPr>
          <p:cNvPr descr="Lovely Professional University - Wikipedia" id="108" name="Google Shape;108;p3"/>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109" name="Google Shape;109;p3"/>
          <p:cNvSpPr txBox="1"/>
          <p:nvPr/>
        </p:nvSpPr>
        <p:spPr>
          <a:xfrm>
            <a:off x="1258887" y="439737"/>
            <a:ext cx="6111900" cy="646500"/>
          </a:xfrm>
          <a:prstGeom prst="rect">
            <a:avLst/>
          </a:prstGeom>
          <a:noFill/>
          <a:ln>
            <a:noFill/>
          </a:ln>
        </p:spPr>
        <p:txBody>
          <a:bodyPr anchorCtr="0" anchor="t" bIns="0" lIns="0" spcFirstLastPara="1" rIns="0" wrap="square" tIns="0">
            <a:spAutoFit/>
          </a:bodyPr>
          <a:lstStyle/>
          <a:p>
            <a:pPr indent="0" lvl="0" marL="0" marR="0" rtl="0" algn="ctr">
              <a:lnSpc>
                <a:spcPct val="130952"/>
              </a:lnSpc>
              <a:spcBef>
                <a:spcPts val="0"/>
              </a:spcBef>
              <a:spcAft>
                <a:spcPts val="0"/>
              </a:spcAft>
              <a:buClr>
                <a:srgbClr val="1D242C"/>
              </a:buClr>
              <a:buSzPts val="4200"/>
              <a:buFont typeface="Times New Roman"/>
              <a:buNone/>
            </a:pPr>
            <a:r>
              <a:rPr b="1" lang="en-US" sz="4200">
                <a:solidFill>
                  <a:srgbClr val="1D242C"/>
                </a:solidFill>
                <a:latin typeface="Times New Roman"/>
                <a:ea typeface="Times New Roman"/>
                <a:cs typeface="Times New Roman"/>
                <a:sym typeface="Times New Roman"/>
              </a:rPr>
              <a:t>Course Outcomes</a:t>
            </a:r>
            <a:endParaRPr/>
          </a:p>
        </p:txBody>
      </p:sp>
      <p:sp>
        <p:nvSpPr>
          <p:cNvPr id="110" name="Google Shape;110;p3"/>
          <p:cNvSpPr txBox="1"/>
          <p:nvPr/>
        </p:nvSpPr>
        <p:spPr>
          <a:xfrm>
            <a:off x="619125" y="1086225"/>
            <a:ext cx="8075700" cy="4155900"/>
          </a:xfrm>
          <a:prstGeom prst="rect">
            <a:avLst/>
          </a:prstGeom>
          <a:noFill/>
          <a:ln>
            <a:noFill/>
          </a:ln>
        </p:spPr>
        <p:txBody>
          <a:bodyPr anchorCtr="0" anchor="t" bIns="45700" lIns="91425" spcFirstLastPara="1" rIns="91425" wrap="square" tIns="45700">
            <a:spAutoFit/>
          </a:bodyPr>
          <a:lstStyle/>
          <a:p>
            <a:pPr indent="-298450" lvl="0" marL="285750" marR="0" rtl="0" algn="just">
              <a:lnSpc>
                <a:spcPct val="100000"/>
              </a:lnSpc>
              <a:spcBef>
                <a:spcPts val="0"/>
              </a:spcBef>
              <a:spcAft>
                <a:spcPts val="0"/>
              </a:spcAft>
              <a:buClr>
                <a:srgbClr val="333333"/>
              </a:buClr>
              <a:buSzPts val="2200"/>
              <a:buFont typeface="Arial"/>
              <a:buChar char="•"/>
            </a:pPr>
            <a:r>
              <a:rPr lang="en-US" sz="2200">
                <a:solidFill>
                  <a:srgbClr val="333333"/>
                </a:solidFill>
                <a:latin typeface="Times New Roman"/>
                <a:ea typeface="Times New Roman"/>
                <a:cs typeface="Times New Roman"/>
                <a:sym typeface="Times New Roman"/>
              </a:rPr>
              <a:t>CO1 :: explore about the structure of computer and its various peripheral devices </a:t>
            </a:r>
            <a:endParaRPr sz="2200">
              <a:solidFill>
                <a:srgbClr val="333333"/>
              </a:solidFill>
              <a:latin typeface="Times New Roman"/>
              <a:ea typeface="Times New Roman"/>
              <a:cs typeface="Times New Roman"/>
              <a:sym typeface="Times New Roman"/>
            </a:endParaRPr>
          </a:p>
          <a:p>
            <a:pPr indent="-298450" lvl="0" marL="285750" marR="0" rtl="0" algn="just">
              <a:lnSpc>
                <a:spcPct val="100000"/>
              </a:lnSpc>
              <a:spcBef>
                <a:spcPts val="0"/>
              </a:spcBef>
              <a:spcAft>
                <a:spcPts val="0"/>
              </a:spcAft>
              <a:buClr>
                <a:srgbClr val="333333"/>
              </a:buClr>
              <a:buSzPts val="2200"/>
              <a:buFont typeface="Arial"/>
              <a:buChar char="•"/>
            </a:pPr>
            <a:r>
              <a:rPr lang="en-US" sz="2200">
                <a:solidFill>
                  <a:srgbClr val="333333"/>
                </a:solidFill>
                <a:latin typeface="Times New Roman"/>
                <a:ea typeface="Times New Roman"/>
                <a:cs typeface="Times New Roman"/>
                <a:sym typeface="Times New Roman"/>
              </a:rPr>
              <a:t>CO2 :: recognize the significance of disk partitioning for the deployment of an operating system </a:t>
            </a:r>
            <a:endParaRPr sz="2200">
              <a:solidFill>
                <a:srgbClr val="333333"/>
              </a:solidFill>
              <a:latin typeface="Times New Roman"/>
              <a:ea typeface="Times New Roman"/>
              <a:cs typeface="Times New Roman"/>
              <a:sym typeface="Times New Roman"/>
            </a:endParaRPr>
          </a:p>
          <a:p>
            <a:pPr indent="-298450" lvl="0" marL="285750" marR="0" rtl="0" algn="just">
              <a:lnSpc>
                <a:spcPct val="100000"/>
              </a:lnSpc>
              <a:spcBef>
                <a:spcPts val="0"/>
              </a:spcBef>
              <a:spcAft>
                <a:spcPts val="0"/>
              </a:spcAft>
              <a:buClr>
                <a:srgbClr val="333333"/>
              </a:buClr>
              <a:buSzPts val="2200"/>
              <a:buFont typeface="Arial"/>
              <a:buChar char="•"/>
            </a:pPr>
            <a:r>
              <a:rPr lang="en-US" sz="2200">
                <a:solidFill>
                  <a:srgbClr val="333333"/>
                </a:solidFill>
                <a:latin typeface="Times New Roman"/>
                <a:ea typeface="Times New Roman"/>
                <a:cs typeface="Times New Roman"/>
                <a:sym typeface="Times New Roman"/>
              </a:rPr>
              <a:t>CO3 :: describe the differentiation and usefulness of various shell commands</a:t>
            </a:r>
            <a:endParaRPr sz="2200">
              <a:solidFill>
                <a:srgbClr val="333333"/>
              </a:solidFill>
              <a:latin typeface="Times New Roman"/>
              <a:ea typeface="Times New Roman"/>
              <a:cs typeface="Times New Roman"/>
              <a:sym typeface="Times New Roman"/>
            </a:endParaRPr>
          </a:p>
          <a:p>
            <a:pPr indent="-298450" lvl="0" marL="285750" marR="0" rtl="0" algn="just">
              <a:lnSpc>
                <a:spcPct val="100000"/>
              </a:lnSpc>
              <a:spcBef>
                <a:spcPts val="0"/>
              </a:spcBef>
              <a:spcAft>
                <a:spcPts val="0"/>
              </a:spcAft>
              <a:buClr>
                <a:srgbClr val="333333"/>
              </a:buClr>
              <a:buSzPts val="2200"/>
              <a:buFont typeface="Arial"/>
              <a:buChar char="•"/>
            </a:pPr>
            <a:r>
              <a:rPr lang="en-US" sz="2200">
                <a:solidFill>
                  <a:srgbClr val="333333"/>
                </a:solidFill>
                <a:latin typeface="Times New Roman"/>
                <a:ea typeface="Times New Roman"/>
                <a:cs typeface="Times New Roman"/>
                <a:sym typeface="Times New Roman"/>
              </a:rPr>
              <a:t>CO4 :: analyze different types of network topologies, network devices and functionalities of different servers </a:t>
            </a:r>
            <a:endParaRPr sz="2200">
              <a:solidFill>
                <a:srgbClr val="333333"/>
              </a:solidFill>
              <a:latin typeface="Times New Roman"/>
              <a:ea typeface="Times New Roman"/>
              <a:cs typeface="Times New Roman"/>
              <a:sym typeface="Times New Roman"/>
            </a:endParaRPr>
          </a:p>
          <a:p>
            <a:pPr indent="-298450" lvl="0" marL="285750" marR="0" rtl="0" algn="just">
              <a:lnSpc>
                <a:spcPct val="100000"/>
              </a:lnSpc>
              <a:spcBef>
                <a:spcPts val="0"/>
              </a:spcBef>
              <a:spcAft>
                <a:spcPts val="0"/>
              </a:spcAft>
              <a:buClr>
                <a:srgbClr val="333333"/>
              </a:buClr>
              <a:buSzPts val="2200"/>
              <a:buFont typeface="Arial"/>
              <a:buChar char="•"/>
            </a:pPr>
            <a:r>
              <a:rPr lang="en-US" sz="2200">
                <a:solidFill>
                  <a:srgbClr val="333333"/>
                </a:solidFill>
                <a:latin typeface="Times New Roman"/>
                <a:ea typeface="Times New Roman"/>
                <a:cs typeface="Times New Roman"/>
                <a:sym typeface="Times New Roman"/>
              </a:rPr>
              <a:t>CO5 :: understand the basic concepts and terminologies about the security aspects associated with secure web browsing </a:t>
            </a:r>
            <a:endParaRPr sz="2200">
              <a:solidFill>
                <a:srgbClr val="333333"/>
              </a:solidFill>
              <a:latin typeface="Times New Roman"/>
              <a:ea typeface="Times New Roman"/>
              <a:cs typeface="Times New Roman"/>
              <a:sym typeface="Times New Roman"/>
            </a:endParaRPr>
          </a:p>
          <a:p>
            <a:pPr indent="-298450" lvl="0" marL="285750" marR="0" rtl="0" algn="just">
              <a:lnSpc>
                <a:spcPct val="100000"/>
              </a:lnSpc>
              <a:spcBef>
                <a:spcPts val="0"/>
              </a:spcBef>
              <a:spcAft>
                <a:spcPts val="0"/>
              </a:spcAft>
              <a:buClr>
                <a:srgbClr val="333333"/>
              </a:buClr>
              <a:buSzPts val="2200"/>
              <a:buFont typeface="Arial"/>
              <a:buChar char="•"/>
            </a:pPr>
            <a:r>
              <a:rPr lang="en-US" sz="2200">
                <a:solidFill>
                  <a:srgbClr val="333333"/>
                </a:solidFill>
                <a:latin typeface="Times New Roman"/>
                <a:ea typeface="Times New Roman"/>
                <a:cs typeface="Times New Roman"/>
                <a:sym typeface="Times New Roman"/>
              </a:rPr>
              <a:t>CO6 :: practice technical concepts in various tools and create technical profiles on different computing platforms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16" name="Google Shape;116;p4"/>
          <p:cNvSpPr txBox="1"/>
          <p:nvPr/>
        </p:nvSpPr>
        <p:spPr>
          <a:xfrm>
            <a:off x="539750" y="6189662"/>
            <a:ext cx="8507412"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pic>
        <p:nvPicPr>
          <p:cNvPr descr="Lovely Professional University - Wikipedia" id="117" name="Google Shape;117;p4"/>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118" name="Google Shape;118;p4"/>
          <p:cNvSpPr txBox="1"/>
          <p:nvPr/>
        </p:nvSpPr>
        <p:spPr>
          <a:xfrm>
            <a:off x="1258887" y="439737"/>
            <a:ext cx="6111900" cy="646500"/>
          </a:xfrm>
          <a:prstGeom prst="rect">
            <a:avLst/>
          </a:prstGeom>
          <a:noFill/>
          <a:ln>
            <a:noFill/>
          </a:ln>
        </p:spPr>
        <p:txBody>
          <a:bodyPr anchorCtr="0" anchor="t" bIns="0" lIns="0" spcFirstLastPara="1" rIns="0" wrap="square" tIns="0">
            <a:spAutoFit/>
          </a:bodyPr>
          <a:lstStyle/>
          <a:p>
            <a:pPr indent="0" lvl="0" marL="0" marR="0" rtl="0" algn="ctr">
              <a:lnSpc>
                <a:spcPct val="130952"/>
              </a:lnSpc>
              <a:spcBef>
                <a:spcPts val="0"/>
              </a:spcBef>
              <a:spcAft>
                <a:spcPts val="0"/>
              </a:spcAft>
              <a:buClr>
                <a:srgbClr val="1D242C"/>
              </a:buClr>
              <a:buSzPts val="4200"/>
              <a:buFont typeface="Times New Roman"/>
              <a:buNone/>
            </a:pPr>
            <a:r>
              <a:rPr b="1" lang="en-US" sz="4200">
                <a:solidFill>
                  <a:srgbClr val="1D242C"/>
                </a:solidFill>
                <a:latin typeface="Times New Roman"/>
                <a:ea typeface="Times New Roman"/>
                <a:cs typeface="Times New Roman"/>
                <a:sym typeface="Times New Roman"/>
              </a:rPr>
              <a:t>Program Outcomes</a:t>
            </a:r>
            <a:endParaRPr/>
          </a:p>
        </p:txBody>
      </p:sp>
      <p:sp>
        <p:nvSpPr>
          <p:cNvPr id="119" name="Google Shape;119;p4"/>
          <p:cNvSpPr txBox="1"/>
          <p:nvPr/>
        </p:nvSpPr>
        <p:spPr>
          <a:xfrm>
            <a:off x="755650" y="1412875"/>
            <a:ext cx="7931100" cy="4747200"/>
          </a:xfrm>
          <a:prstGeom prst="rect">
            <a:avLst/>
          </a:prstGeom>
          <a:noFill/>
          <a:ln>
            <a:noFill/>
          </a:ln>
        </p:spPr>
        <p:txBody>
          <a:bodyPr anchorCtr="0" anchor="t" bIns="45700" lIns="91425" spcFirstLastPara="1" rIns="91425" wrap="square" tIns="45700">
            <a:spAutoFit/>
          </a:bodyPr>
          <a:lstStyle/>
          <a:p>
            <a:pPr indent="0" lvl="0" marL="0" rtl="0" algn="just">
              <a:lnSpc>
                <a:spcPct val="151428"/>
              </a:lnSpc>
              <a:spcBef>
                <a:spcPts val="0"/>
              </a:spcBef>
              <a:spcAft>
                <a:spcPts val="0"/>
              </a:spcAft>
              <a:buClr>
                <a:srgbClr val="222222"/>
              </a:buClr>
              <a:buSzPts val="3500"/>
              <a:buFont typeface="Open Sans"/>
              <a:buNone/>
            </a:pPr>
            <a:r>
              <a:rPr lang="en-US" sz="1700">
                <a:solidFill>
                  <a:srgbClr val="222222"/>
                </a:solidFill>
                <a:latin typeface="Open Sans"/>
                <a:ea typeface="Open Sans"/>
                <a:cs typeface="Open Sans"/>
                <a:sym typeface="Open Sans"/>
              </a:rPr>
              <a:t>PO-1 Engineering knowledge::Apply the knowledge of mathematics, science, engineering fundamentals, and an engineering specialization to the solution of complex engineering problems.</a:t>
            </a:r>
            <a:endParaRPr sz="100">
              <a:solidFill>
                <a:schemeClr val="dk1"/>
              </a:solidFill>
            </a:endParaRPr>
          </a:p>
          <a:p>
            <a:pPr indent="0" lvl="0" marL="0" rtl="0" algn="just">
              <a:lnSpc>
                <a:spcPct val="151428"/>
              </a:lnSpc>
              <a:spcBef>
                <a:spcPts val="0"/>
              </a:spcBef>
              <a:spcAft>
                <a:spcPts val="0"/>
              </a:spcAft>
              <a:buClr>
                <a:srgbClr val="222222"/>
              </a:buClr>
              <a:buSzPts val="3500"/>
              <a:buFont typeface="Open Sans"/>
              <a:buNone/>
            </a:pPr>
            <a:r>
              <a:rPr lang="en-US" sz="1700">
                <a:solidFill>
                  <a:srgbClr val="222222"/>
                </a:solidFill>
                <a:latin typeface="Open Sans"/>
                <a:ea typeface="Open Sans"/>
                <a:cs typeface="Open Sans"/>
                <a:sym typeface="Open Sans"/>
              </a:rPr>
              <a:t>PO-2  Problem analysis::Identify, formulate, research literature, and analyze complex engineering problems reaching substantiated conclusions using first principles of mathematics, natural sciences, and engineering sciences.</a:t>
            </a:r>
            <a:endParaRPr sz="100">
              <a:solidFill>
                <a:schemeClr val="dk1"/>
              </a:solidFill>
            </a:endParaRPr>
          </a:p>
          <a:p>
            <a:pPr indent="0" lvl="0" marL="0" rtl="0" algn="just">
              <a:lnSpc>
                <a:spcPct val="151428"/>
              </a:lnSpc>
              <a:spcBef>
                <a:spcPts val="0"/>
              </a:spcBef>
              <a:spcAft>
                <a:spcPts val="0"/>
              </a:spcAft>
              <a:buClr>
                <a:srgbClr val="222222"/>
              </a:buClr>
              <a:buSzPts val="3500"/>
              <a:buFont typeface="Open Sans"/>
              <a:buNone/>
            </a:pPr>
            <a:r>
              <a:rPr lang="en-US" sz="1700">
                <a:solidFill>
                  <a:srgbClr val="222222"/>
                </a:solidFill>
                <a:latin typeface="Open Sans"/>
                <a:ea typeface="Open Sans"/>
                <a:cs typeface="Open Sans"/>
                <a:sym typeface="Open Sans"/>
              </a:rPr>
              <a:t>PO-3 Design/development of solutions::Design solutions for complex engineering problems and design system components or processes that meet the specified needs with appropriate consideration for the public health and safety, and the cultural, societal, and environmental considerations.</a:t>
            </a:r>
            <a:endParaRPr sz="100">
              <a:solidFill>
                <a:schemeClr val="dk1"/>
              </a:solidFill>
            </a:endParaRPr>
          </a:p>
          <a:p>
            <a:pPr indent="0" lvl="0" marL="0" rtl="0" algn="l">
              <a:spcBef>
                <a:spcPts val="0"/>
              </a:spcBef>
              <a:spcAft>
                <a:spcPts val="0"/>
              </a:spcAft>
              <a:buClr>
                <a:schemeClr val="dk1"/>
              </a:buClr>
              <a:buFont typeface="Arial"/>
              <a:buNone/>
            </a:pPr>
            <a:r>
              <a:t/>
            </a:r>
            <a:endParaRPr sz="1700">
              <a:solidFill>
                <a:srgbClr val="222222"/>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sz="2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125" name="Google Shape;125;p5"/>
          <p:cNvSpPr txBox="1"/>
          <p:nvPr/>
        </p:nvSpPr>
        <p:spPr>
          <a:xfrm>
            <a:off x="539750" y="6189662"/>
            <a:ext cx="8507412"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pic>
        <p:nvPicPr>
          <p:cNvPr descr="Lovely Professional University - Wikipedia" id="126" name="Google Shape;126;p5"/>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127" name="Google Shape;127;p5"/>
          <p:cNvSpPr txBox="1"/>
          <p:nvPr/>
        </p:nvSpPr>
        <p:spPr>
          <a:xfrm>
            <a:off x="1258887" y="439737"/>
            <a:ext cx="6111900" cy="615600"/>
          </a:xfrm>
          <a:prstGeom prst="rect">
            <a:avLst/>
          </a:prstGeom>
          <a:noFill/>
          <a:ln>
            <a:noFill/>
          </a:ln>
        </p:spPr>
        <p:txBody>
          <a:bodyPr anchorCtr="0" anchor="t" bIns="0" lIns="0" spcFirstLastPara="1" rIns="0" wrap="square" tIns="0">
            <a:spAutoFit/>
          </a:bodyPr>
          <a:lstStyle/>
          <a:p>
            <a:pPr indent="0" lvl="0" marL="0" marR="0" rtl="0" algn="ctr">
              <a:lnSpc>
                <a:spcPct val="137500"/>
              </a:lnSpc>
              <a:spcBef>
                <a:spcPts val="0"/>
              </a:spcBef>
              <a:spcAft>
                <a:spcPts val="0"/>
              </a:spcAft>
              <a:buClr>
                <a:srgbClr val="1D242C"/>
              </a:buClr>
              <a:buSzPts val="4000"/>
              <a:buFont typeface="Times New Roman"/>
              <a:buNone/>
            </a:pPr>
            <a:r>
              <a:rPr b="1" lang="en-US" sz="4000">
                <a:solidFill>
                  <a:srgbClr val="1D242C"/>
                </a:solidFill>
                <a:latin typeface="Times New Roman"/>
                <a:ea typeface="Times New Roman"/>
                <a:cs typeface="Times New Roman"/>
                <a:sym typeface="Times New Roman"/>
              </a:rPr>
              <a:t>Program outcomes</a:t>
            </a:r>
            <a:endParaRPr/>
          </a:p>
        </p:txBody>
      </p:sp>
      <p:sp>
        <p:nvSpPr>
          <p:cNvPr id="128" name="Google Shape;128;p5"/>
          <p:cNvSpPr txBox="1"/>
          <p:nvPr/>
        </p:nvSpPr>
        <p:spPr>
          <a:xfrm>
            <a:off x="755650" y="1433512"/>
            <a:ext cx="7931100" cy="3903000"/>
          </a:xfrm>
          <a:prstGeom prst="rect">
            <a:avLst/>
          </a:prstGeom>
          <a:noFill/>
          <a:ln>
            <a:noFill/>
          </a:ln>
        </p:spPr>
        <p:txBody>
          <a:bodyPr anchorCtr="0" anchor="t" bIns="45700" lIns="91425" spcFirstLastPara="1" rIns="91425" wrap="square" tIns="45700">
            <a:spAutoFit/>
          </a:bodyPr>
          <a:lstStyle/>
          <a:p>
            <a:pPr indent="0" lvl="0" marL="0" rtl="0" algn="just">
              <a:lnSpc>
                <a:spcPct val="151428"/>
              </a:lnSpc>
              <a:spcBef>
                <a:spcPts val="0"/>
              </a:spcBef>
              <a:spcAft>
                <a:spcPts val="0"/>
              </a:spcAft>
              <a:buClr>
                <a:srgbClr val="222222"/>
              </a:buClr>
              <a:buSzPts val="3500"/>
              <a:buFont typeface="Open Sans"/>
              <a:buNone/>
            </a:pPr>
            <a:r>
              <a:rPr lang="en-US" sz="1800">
                <a:solidFill>
                  <a:srgbClr val="222222"/>
                </a:solidFill>
                <a:latin typeface="Open Sans"/>
                <a:ea typeface="Open Sans"/>
                <a:cs typeface="Open Sans"/>
                <a:sym typeface="Open Sans"/>
              </a:rPr>
              <a:t>PO-6 The engineer and society::Apply reasoning informed by the contextual knowledge to assess societal, health, safety, legal and cultural issues and the consequent responsibilities relevant to the professional engineering practice.</a:t>
            </a:r>
            <a:endParaRPr sz="200">
              <a:solidFill>
                <a:schemeClr val="dk1"/>
              </a:solidFill>
            </a:endParaRPr>
          </a:p>
          <a:p>
            <a:pPr indent="0" lvl="0" marL="0" rtl="0" algn="just">
              <a:lnSpc>
                <a:spcPct val="151428"/>
              </a:lnSpc>
              <a:spcBef>
                <a:spcPts val="0"/>
              </a:spcBef>
              <a:spcAft>
                <a:spcPts val="0"/>
              </a:spcAft>
              <a:buClr>
                <a:srgbClr val="222222"/>
              </a:buClr>
              <a:buSzPts val="3500"/>
              <a:buFont typeface="Open Sans"/>
              <a:buNone/>
            </a:pPr>
            <a:r>
              <a:rPr lang="en-US" sz="1800">
                <a:solidFill>
                  <a:srgbClr val="222222"/>
                </a:solidFill>
                <a:latin typeface="Open Sans"/>
                <a:ea typeface="Open Sans"/>
                <a:cs typeface="Open Sans"/>
                <a:sym typeface="Open Sans"/>
              </a:rPr>
              <a:t>PO-12  Life-long learning::Recognize the need for, and have the preparation and ability to engage in independent and life-long learning in the broadest context of technological change.</a:t>
            </a:r>
            <a:endParaRPr sz="200">
              <a:solidFill>
                <a:schemeClr val="dk1"/>
              </a:solidFill>
            </a:endParaRPr>
          </a:p>
          <a:p>
            <a:pPr indent="0" lvl="0" marL="0" rtl="0" algn="just">
              <a:lnSpc>
                <a:spcPct val="151428"/>
              </a:lnSpc>
              <a:spcBef>
                <a:spcPts val="0"/>
              </a:spcBef>
              <a:spcAft>
                <a:spcPts val="0"/>
              </a:spcAft>
              <a:buClr>
                <a:srgbClr val="222222"/>
              </a:buClr>
              <a:buSzPts val="3500"/>
              <a:buFont typeface="Open Sans"/>
              <a:buNone/>
            </a:pPr>
            <a:r>
              <a:rPr lang="en-US" sz="1800">
                <a:solidFill>
                  <a:srgbClr val="222222"/>
                </a:solidFill>
                <a:latin typeface="Open Sans"/>
                <a:ea typeface="Open Sans"/>
                <a:cs typeface="Open Sans"/>
                <a:sym typeface="Open Sans"/>
              </a:rPr>
              <a:t>PO-13  Competitive Skills::Ability to compete in national and international technical events and building the competitive spirit</a:t>
            </a:r>
            <a:endParaRPr sz="200">
              <a:solidFill>
                <a:schemeClr val="dk1"/>
              </a:solidFill>
            </a:endParaRPr>
          </a:p>
          <a:p>
            <a:pPr indent="0" lvl="0" marL="0" marR="0" rtl="0" algn="l">
              <a:lnSpc>
                <a:spcPct val="100000"/>
              </a:lnSpc>
              <a:spcBef>
                <a:spcPts val="0"/>
              </a:spcBef>
              <a:spcAft>
                <a:spcPts val="0"/>
              </a:spcAft>
              <a:buNone/>
            </a:pPr>
            <a:r>
              <a:t/>
            </a:r>
            <a:endParaRPr sz="2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462d04a09b_0_7"/>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134" name="Google Shape;134;g1462d04a09b_0_7"/>
          <p:cNvSpPr txBox="1"/>
          <p:nvPr/>
        </p:nvSpPr>
        <p:spPr>
          <a:xfrm>
            <a:off x="539750" y="6189662"/>
            <a:ext cx="8507400" cy="461700"/>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pic>
        <p:nvPicPr>
          <p:cNvPr descr="Lovely Professional University - Wikipedia" id="135" name="Google Shape;135;g1462d04a09b_0_7"/>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136" name="Google Shape;136;g1462d04a09b_0_7"/>
          <p:cNvSpPr txBox="1"/>
          <p:nvPr/>
        </p:nvSpPr>
        <p:spPr>
          <a:xfrm>
            <a:off x="1395141" y="776275"/>
            <a:ext cx="5997000" cy="6003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rgbClr val="222222"/>
              </a:buClr>
              <a:buSzPts val="8000"/>
              <a:buFont typeface="Arial"/>
              <a:buNone/>
            </a:pPr>
            <a:r>
              <a:rPr b="0" i="0" lang="en-US" sz="3900" u="none">
                <a:solidFill>
                  <a:srgbClr val="222222"/>
                </a:solidFill>
                <a:latin typeface="Arial"/>
                <a:ea typeface="Arial"/>
                <a:cs typeface="Arial"/>
                <a:sym typeface="Arial"/>
              </a:rPr>
              <a:t>Bloom’s taxonomy</a:t>
            </a:r>
            <a:endParaRPr sz="100"/>
          </a:p>
        </p:txBody>
      </p:sp>
      <p:pic>
        <p:nvPicPr>
          <p:cNvPr descr="Melding Bloom's Taxonomy and Universal Design for Learning" id="137" name="Google Shape;137;g1462d04a09b_0_7"/>
          <p:cNvPicPr preferRelativeResize="0"/>
          <p:nvPr/>
        </p:nvPicPr>
        <p:blipFill rotWithShape="1">
          <a:blip r:embed="rId4">
            <a:alphaModFix/>
          </a:blip>
          <a:srcRect b="0" l="0" r="0" t="19309"/>
          <a:stretch/>
        </p:blipFill>
        <p:spPr>
          <a:xfrm>
            <a:off x="0" y="1453271"/>
            <a:ext cx="8928899" cy="461622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143" name="Google Shape;143;p6"/>
          <p:cNvSpPr txBox="1"/>
          <p:nvPr/>
        </p:nvSpPr>
        <p:spPr>
          <a:xfrm>
            <a:off x="457200" y="6308725"/>
            <a:ext cx="8507412" cy="460375"/>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pic>
        <p:nvPicPr>
          <p:cNvPr descr="Lovely Professional University - Wikipedia" id="144" name="Google Shape;144;p6"/>
          <p:cNvPicPr preferRelativeResize="0"/>
          <p:nvPr/>
        </p:nvPicPr>
        <p:blipFill rotWithShape="1">
          <a:blip r:embed="rId3">
            <a:alphaModFix/>
          </a:blip>
          <a:srcRect b="0" l="0" r="0" t="0"/>
          <a:stretch/>
        </p:blipFill>
        <p:spPr>
          <a:xfrm>
            <a:off x="8334375" y="188912"/>
            <a:ext cx="704850" cy="701675"/>
          </a:xfrm>
          <a:prstGeom prst="rect">
            <a:avLst/>
          </a:prstGeom>
          <a:noFill/>
          <a:ln>
            <a:noFill/>
          </a:ln>
        </p:spPr>
      </p:pic>
      <p:sp>
        <p:nvSpPr>
          <p:cNvPr id="145" name="Google Shape;145;p6"/>
          <p:cNvSpPr txBox="1"/>
          <p:nvPr/>
        </p:nvSpPr>
        <p:spPr>
          <a:xfrm>
            <a:off x="435750" y="1037611"/>
            <a:ext cx="8272500" cy="517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Unit I </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Computer Systems </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Computer Languages </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Unit II </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Operating System</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Linux Operating System</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Unit III </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File system management </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Other Shell commands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Unit IV </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Computer Network and Communication</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Cloud Computing</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Unit V </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Security Essentials</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Secure web-browsing</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Unit VI </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Version Control </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MOOCs/Hackathons</a:t>
            </a:r>
            <a:endParaRPr sz="1800">
              <a:latin typeface="Calibri"/>
              <a:ea typeface="Calibri"/>
              <a:cs typeface="Calibri"/>
              <a:sym typeface="Calibri"/>
            </a:endParaRPr>
          </a:p>
        </p:txBody>
      </p:sp>
      <p:sp>
        <p:nvSpPr>
          <p:cNvPr id="146" name="Google Shape;146;p6"/>
          <p:cNvSpPr txBox="1"/>
          <p:nvPr/>
        </p:nvSpPr>
        <p:spPr>
          <a:xfrm>
            <a:off x="1258887" y="439737"/>
            <a:ext cx="6111900" cy="646500"/>
          </a:xfrm>
          <a:prstGeom prst="rect">
            <a:avLst/>
          </a:prstGeom>
          <a:noFill/>
          <a:ln>
            <a:noFill/>
          </a:ln>
        </p:spPr>
        <p:txBody>
          <a:bodyPr anchorCtr="0" anchor="t" bIns="0" lIns="0" spcFirstLastPara="1" rIns="0" wrap="square" tIns="0">
            <a:spAutoFit/>
          </a:bodyPr>
          <a:lstStyle/>
          <a:p>
            <a:pPr indent="0" lvl="0" marL="0" marR="0" rtl="0" algn="ctr">
              <a:lnSpc>
                <a:spcPct val="130952"/>
              </a:lnSpc>
              <a:spcBef>
                <a:spcPts val="0"/>
              </a:spcBef>
              <a:spcAft>
                <a:spcPts val="0"/>
              </a:spcAft>
              <a:buClr>
                <a:srgbClr val="1D242C"/>
              </a:buClr>
              <a:buSzPts val="4200"/>
              <a:buFont typeface="Times New Roman"/>
              <a:buNone/>
            </a:pPr>
            <a:r>
              <a:rPr b="1" lang="en-US" sz="4200">
                <a:solidFill>
                  <a:srgbClr val="1D242C"/>
                </a:solidFill>
                <a:latin typeface="Times New Roman"/>
                <a:ea typeface="Times New Roman"/>
                <a:cs typeface="Times New Roman"/>
                <a:sym typeface="Times New Roman"/>
              </a:rPr>
              <a:t>Contents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Why Orientation to Computing?</a:t>
            </a:r>
            <a:endParaRPr/>
          </a:p>
        </p:txBody>
      </p:sp>
      <p:sp>
        <p:nvSpPr>
          <p:cNvPr id="152" name="Google Shape;152;p7"/>
          <p:cNvSpPr txBox="1"/>
          <p:nvPr>
            <p:ph idx="1" type="body"/>
          </p:nvPr>
        </p:nvSpPr>
        <p:spPr>
          <a:xfrm>
            <a:off x="457200" y="1377150"/>
            <a:ext cx="8229600" cy="4281600"/>
          </a:xfrm>
          <a:prstGeom prst="rect">
            <a:avLst/>
          </a:prstGeom>
          <a:noFill/>
          <a:ln>
            <a:noFill/>
          </a:ln>
        </p:spPr>
        <p:txBody>
          <a:bodyPr anchorCtr="0" anchor="t" bIns="45700" lIns="91425" spcFirstLastPara="1" rIns="91425" wrap="square" tIns="45700">
            <a:noAutofit/>
          </a:bodyPr>
          <a:lstStyle/>
          <a:p>
            <a:pPr indent="-215900" lvl="0" marL="342900" marR="0" rtl="0" algn="l">
              <a:spcBef>
                <a:spcPts val="400"/>
              </a:spcBef>
              <a:spcAft>
                <a:spcPts val="0"/>
              </a:spcAft>
              <a:buClr>
                <a:schemeClr val="dk1"/>
              </a:buClr>
              <a:buSzPts val="2000"/>
              <a:buFont typeface="Arial"/>
              <a:buNone/>
            </a:pPr>
            <a:r>
              <a:rPr lang="en-US" sz="2200">
                <a:latin typeface="Times New Roman"/>
                <a:ea typeface="Times New Roman"/>
                <a:cs typeface="Times New Roman"/>
                <a:sym typeface="Times New Roman"/>
              </a:rPr>
              <a:t>As a computer science student in their beginner stage you need to know how the various things in computer work and how the computer is used in multiple instances.</a:t>
            </a:r>
            <a:endParaRPr sz="2200">
              <a:latin typeface="Times New Roman"/>
              <a:ea typeface="Times New Roman"/>
              <a:cs typeface="Times New Roman"/>
              <a:sym typeface="Times New Roman"/>
            </a:endParaRPr>
          </a:p>
          <a:p>
            <a:pPr indent="-215900" lvl="0" marL="342900" marR="0" rtl="0" algn="l">
              <a:spcBef>
                <a:spcPts val="400"/>
              </a:spcBef>
              <a:spcAft>
                <a:spcPts val="0"/>
              </a:spcAft>
              <a:buClr>
                <a:schemeClr val="dk1"/>
              </a:buClr>
              <a:buSzPts val="2000"/>
              <a:buFont typeface="Arial"/>
              <a:buNone/>
            </a:pPr>
            <a:r>
              <a:rPr lang="en-US" sz="2200">
                <a:latin typeface="Times New Roman"/>
                <a:ea typeface="Times New Roman"/>
                <a:cs typeface="Times New Roman"/>
                <a:sym typeface="Times New Roman"/>
              </a:rPr>
              <a:t>You need to understand the brief descriptions of subjects that will be further explored in future subjects through your degree programme</a:t>
            </a:r>
            <a:endParaRPr sz="2200">
              <a:latin typeface="Times New Roman"/>
              <a:ea typeface="Times New Roman"/>
              <a:cs typeface="Times New Roman"/>
              <a:sym typeface="Times New Roman"/>
            </a:endParaRPr>
          </a:p>
        </p:txBody>
      </p:sp>
      <p:sp>
        <p:nvSpPr>
          <p:cNvPr id="153" name="Google Shape;153;p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154" name="Google Shape;154;p7"/>
          <p:cNvSpPr txBox="1"/>
          <p:nvPr/>
        </p:nvSpPr>
        <p:spPr>
          <a:xfrm>
            <a:off x="441325" y="6259512"/>
            <a:ext cx="8507412"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pic>
        <p:nvPicPr>
          <p:cNvPr descr="Lovely Professional University - Wikipedia" id="155" name="Google Shape;155;p7"/>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type="title"/>
          </p:nvPr>
        </p:nvSpPr>
        <p:spPr>
          <a:xfrm>
            <a:off x="376237" y="-79375"/>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Evaluation Criteria</a:t>
            </a:r>
            <a:endParaRPr/>
          </a:p>
        </p:txBody>
      </p:sp>
      <p:sp>
        <p:nvSpPr>
          <p:cNvPr id="161" name="Google Shape;161;p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162" name="Google Shape;162;p8"/>
          <p:cNvSpPr txBox="1"/>
          <p:nvPr/>
        </p:nvSpPr>
        <p:spPr>
          <a:xfrm>
            <a:off x="441325" y="6259512"/>
            <a:ext cx="8507412"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pic>
        <p:nvPicPr>
          <p:cNvPr descr="Lovely Professional University - Wikipedia" id="163" name="Google Shape;163;p8"/>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164" name="Google Shape;164;p8"/>
          <p:cNvSpPr txBox="1"/>
          <p:nvPr/>
        </p:nvSpPr>
        <p:spPr>
          <a:xfrm>
            <a:off x="955350" y="993575"/>
            <a:ext cx="7433100" cy="21087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Calibri"/>
              <a:buChar char="●"/>
            </a:pPr>
            <a:r>
              <a:rPr lang="en-US" sz="2500">
                <a:latin typeface="Calibri"/>
                <a:ea typeface="Calibri"/>
                <a:cs typeface="Calibri"/>
                <a:sym typeface="Calibri"/>
              </a:rPr>
              <a:t>3 CAs will be conducted throughout</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US" sz="2500">
                <a:latin typeface="Calibri"/>
                <a:ea typeface="Calibri"/>
                <a:cs typeface="Calibri"/>
                <a:sym typeface="Calibri"/>
              </a:rPr>
              <a:t>Ca 1 &amp; 2 will be MCQ</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US" sz="2500">
                <a:latin typeface="Calibri"/>
                <a:ea typeface="Calibri"/>
                <a:cs typeface="Calibri"/>
                <a:sym typeface="Calibri"/>
              </a:rPr>
              <a:t>CA 3 will be Evaluation of student profiles</a:t>
            </a:r>
            <a:endParaRPr sz="2500">
              <a:latin typeface="Calibri"/>
              <a:ea typeface="Calibri"/>
              <a:cs typeface="Calibri"/>
              <a:sym typeface="Calibri"/>
            </a:endParaRPr>
          </a:p>
          <a:p>
            <a:pPr indent="0" lvl="0" marL="457200" rtl="0" algn="l">
              <a:spcBef>
                <a:spcPts val="0"/>
              </a:spcBef>
              <a:spcAft>
                <a:spcPts val="0"/>
              </a:spcAft>
              <a:buNone/>
            </a:pPr>
            <a:r>
              <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US" sz="2500">
                <a:latin typeface="Calibri"/>
                <a:ea typeface="Calibri"/>
                <a:cs typeface="Calibri"/>
                <a:sym typeface="Calibri"/>
              </a:rPr>
              <a:t>No MTE and ETE for this subject will be held</a:t>
            </a:r>
            <a:endParaRPr sz="25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Deepak</dc:creator>
</cp:coreProperties>
</file>