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m0y7BggWmoVa50UHsyClg01nY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4" name="Google Shape;5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https://en.wikipedia.org/wiki/Monolithic_kernel#/media/File:OS-structure2.svg</a:t>
            </a:r>
            <a:endParaRPr/>
          </a:p>
        </p:txBody>
      </p:sp>
      <p:sp>
        <p:nvSpPr>
          <p:cNvPr id="525" name="Google Shape;525;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3"/>
          <p:cNvSpPr>
            <a:spLocks noGrp="1"/>
          </p:cNvSpPr>
          <p:nvPr>
            <p:ph type="pic" idx="2"/>
          </p:nvPr>
        </p:nvSpPr>
        <p:spPr>
          <a:xfrm>
            <a:off x="1792288" y="612775"/>
            <a:ext cx="5486400" cy="4114800"/>
          </a:xfrm>
          <a:prstGeom prst="rect">
            <a:avLst/>
          </a:prstGeom>
          <a:noFill/>
          <a:ln>
            <a:noFill/>
          </a:ln>
        </p:spPr>
      </p:sp>
      <p:sp>
        <p:nvSpPr>
          <p:cNvPr id="36" name="Google Shape;36;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5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5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lifewire.com/what-is-a-file-extension-262587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linux.die.net/man/1/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linux.die.net/man/1/ech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 File System</a:t>
            </a:r>
            <a:endParaRPr/>
          </a:p>
        </p:txBody>
      </p:sp>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172" name="Google Shape;172;p1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73" name="Google Shape;173;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74" name="Google Shape;174;p10"/>
          <p:cNvSpPr txBox="1">
            <a:spLocks noGrp="1"/>
          </p:cNvSpPr>
          <p:nvPr>
            <p:ph type="body" idx="1"/>
          </p:nvPr>
        </p:nvSpPr>
        <p:spPr>
          <a:xfrm>
            <a:off x="428625" y="1357312"/>
            <a:ext cx="8229600"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FAT32</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Full form is </a:t>
            </a:r>
            <a:r>
              <a:rPr lang="en-US" sz="2000" b="1" i="0" u="none" strike="noStrike" cap="none">
                <a:solidFill>
                  <a:schemeClr val="dk1"/>
                </a:solidFill>
                <a:latin typeface="Times New Roman"/>
                <a:ea typeface="Times New Roman"/>
                <a:cs typeface="Times New Roman"/>
                <a:sym typeface="Times New Roman"/>
              </a:rPr>
              <a:t>file allocation table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One of the oldest file systems available on the windows machine.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Introduced on ms-dos 7.1 / windows 95 in 1996</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Developed for floppy disks but later used on hard drive, USB flash drives, and SSD cards.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Until windows xp, it was default file system </a:t>
            </a:r>
            <a:endParaRPr/>
          </a:p>
          <a:p>
            <a:pPr marL="742950" marR="0" lvl="1" indent="-285750" algn="l" rtl="0">
              <a:lnSpc>
                <a:spcPct val="100000"/>
              </a:lnSpc>
              <a:spcBef>
                <a:spcPts val="56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FAT8, FAT12, and FAT16, FAT32 are its variat</a:t>
            </a:r>
            <a:r>
              <a:rPr lang="en-US" sz="2800" b="0" i="0" u="none" strike="noStrike" cap="none">
                <a:solidFill>
                  <a:schemeClr val="dk1"/>
                </a:solidFill>
                <a:latin typeface="Calibri"/>
                <a:ea typeface="Calibri"/>
                <a:cs typeface="Calibri"/>
                <a:sym typeface="Calibri"/>
              </a:rPr>
              <a:t>ions.</a:t>
            </a:r>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175" name="Google Shape;175;p10" descr="Applsci 09 05522 g002 550"/>
          <p:cNvPicPr preferRelativeResize="0"/>
          <p:nvPr/>
        </p:nvPicPr>
        <p:blipFill rotWithShape="1">
          <a:blip r:embed="rId4">
            <a:alphaModFix/>
          </a:blip>
          <a:srcRect/>
          <a:stretch/>
        </p:blipFill>
        <p:spPr>
          <a:xfrm>
            <a:off x="1928812" y="4429125"/>
            <a:ext cx="5238750" cy="1333500"/>
          </a:xfrm>
          <a:prstGeom prst="rect">
            <a:avLst/>
          </a:prstGeom>
          <a:noFill/>
          <a:ln>
            <a:noFill/>
          </a:ln>
        </p:spPr>
      </p:pic>
      <p:sp>
        <p:nvSpPr>
          <p:cNvPr id="176" name="Google Shape;176;p10"/>
          <p:cNvSpPr txBox="1"/>
          <p:nvPr/>
        </p:nvSpPr>
        <p:spPr>
          <a:xfrm>
            <a:off x="2428875" y="5643562"/>
            <a:ext cx="5072062" cy="4286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Structure of FAT32 File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FAT32 contd..</a:t>
            </a:r>
            <a:endParaRPr/>
          </a:p>
        </p:txBody>
      </p:sp>
      <p:sp>
        <p:nvSpPr>
          <p:cNvPr id="182" name="Google Shape;182;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pic>
        <p:nvPicPr>
          <p:cNvPr id="183" name="Google Shape;183;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4" name="Google Shape;184;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85" name="Google Shape;185;p11"/>
          <p:cNvSpPr txBox="1">
            <a:spLocks noGrp="1"/>
          </p:cNvSpPr>
          <p:nvPr>
            <p:ph type="body" idx="1"/>
          </p:nvPr>
        </p:nvSpPr>
        <p:spPr>
          <a:xfrm>
            <a:off x="457200" y="1214437"/>
            <a:ext cx="8229600" cy="507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Advantages: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Can hold up to 268,173,300 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backup FAT table copy gets automatically relocated to the root folder in FAT32 systems, which further can be used for the restoration of 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Drive sizes are between 2 and 16 tb with 64kb clusters.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Is the official format for sd and sdhc cards.</a:t>
            </a:r>
            <a:endParaRPr/>
          </a:p>
          <a:p>
            <a:pPr marL="342900" marR="0" lvl="0" indent="-215900" algn="l" rtl="0">
              <a:lnSpc>
                <a:spcPct val="100000"/>
              </a:lnSpc>
              <a:spcBef>
                <a:spcPts val="40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Limitations: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Each file can have a maximum size of 4GB (GigaBytes).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No control over file permissions and data security.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native disk’s maximum disk size for FAT32 is 32 GB. It is possible to expand it up to 2TB.</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FAT32 is no longer used on modern, internal Windows hard drives as most systems have adopted the NTFS standard.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GFS File System</a:t>
            </a:r>
            <a:endParaRPr/>
          </a:p>
        </p:txBody>
      </p:sp>
      <p:sp>
        <p:nvSpPr>
          <p:cNvPr id="191" name="Google Shape;191;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pic>
        <p:nvPicPr>
          <p:cNvPr id="192" name="Google Shape;192;p1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3" name="Google Shape;193;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94" name="Google Shape;194;p12"/>
          <p:cNvSpPr txBox="1">
            <a:spLocks noGrp="1"/>
          </p:cNvSpPr>
          <p:nvPr>
            <p:ph type="body" idx="1"/>
          </p:nvPr>
        </p:nvSpPr>
        <p:spPr>
          <a:xfrm>
            <a:off x="457200" y="1357312"/>
            <a:ext cx="3757612" cy="4429125"/>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Full Form is </a:t>
            </a:r>
            <a:r>
              <a:rPr lang="en-US" sz="2000" b="1" i="0" u="none" strike="noStrike" cap="none">
                <a:solidFill>
                  <a:schemeClr val="dk1"/>
                </a:solidFill>
                <a:latin typeface="Times New Roman"/>
                <a:ea typeface="Times New Roman"/>
                <a:cs typeface="Times New Roman"/>
                <a:sym typeface="Times New Roman"/>
              </a:rPr>
              <a:t>Global File System</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Is cluster of files that are shared between a number of computers and end systems from which data or services are accessed, stored and fetched. </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A GFS reads and writes to the remote device</a:t>
            </a:r>
            <a:endParaRPr/>
          </a:p>
        </p:txBody>
      </p:sp>
      <p:pic>
        <p:nvPicPr>
          <p:cNvPr id="195" name="Google Shape;195;p12" descr="fig-gfs-gnbd-san.png"/>
          <p:cNvPicPr preferRelativeResize="0"/>
          <p:nvPr/>
        </p:nvPicPr>
        <p:blipFill rotWithShape="1">
          <a:blip r:embed="rId4">
            <a:alphaModFix/>
          </a:blip>
          <a:srcRect/>
          <a:stretch/>
        </p:blipFill>
        <p:spPr>
          <a:xfrm>
            <a:off x="4387850" y="1428750"/>
            <a:ext cx="4159250" cy="4071937"/>
          </a:xfrm>
          <a:prstGeom prst="rect">
            <a:avLst/>
          </a:prstGeom>
          <a:noFill/>
          <a:ln>
            <a:noFill/>
          </a:ln>
        </p:spPr>
      </p:pic>
      <p:sp>
        <p:nvSpPr>
          <p:cNvPr id="196" name="Google Shape;196;p12"/>
          <p:cNvSpPr txBox="1"/>
          <p:nvPr/>
        </p:nvSpPr>
        <p:spPr>
          <a:xfrm>
            <a:off x="4786312" y="5572125"/>
            <a:ext cx="3357562" cy="357187"/>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GFS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NTFS	(New Technology File System)</a:t>
            </a:r>
            <a:endParaRPr/>
          </a:p>
        </p:txBody>
      </p:sp>
      <p:sp>
        <p:nvSpPr>
          <p:cNvPr id="202" name="Google Shape;202;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pic>
        <p:nvPicPr>
          <p:cNvPr id="203" name="Google Shape;203;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4" name="Google Shape;204;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05" name="Google Shape;205;p13"/>
          <p:cNvSpPr txBox="1">
            <a:spLocks noGrp="1"/>
          </p:cNvSpPr>
          <p:nvPr>
            <p:ph type="body" idx="1"/>
          </p:nvPr>
        </p:nvSpPr>
        <p:spPr>
          <a:xfrm>
            <a:off x="457200" y="1600200"/>
            <a:ext cx="440055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NTFS:-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Current Windows versions beginning with Windows XP — use the NTFS file system to partition their code.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is possible to format external drives with either FAT32 or NTFS.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pic>
        <p:nvPicPr>
          <p:cNvPr id="206" name="Google Shape;206;p13" descr="ntfs.png"/>
          <p:cNvPicPr preferRelativeResize="0"/>
          <p:nvPr/>
        </p:nvPicPr>
        <p:blipFill rotWithShape="1">
          <a:blip r:embed="rId4">
            <a:alphaModFix/>
          </a:blip>
          <a:srcRect/>
          <a:stretch/>
        </p:blipFill>
        <p:spPr>
          <a:xfrm>
            <a:off x="4718050" y="1857375"/>
            <a:ext cx="4425950" cy="250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Differences between FAT32, exFAT, and NTFS File Systems.</a:t>
            </a:r>
            <a:endParaRPr/>
          </a:p>
        </p:txBody>
      </p:sp>
      <p:sp>
        <p:nvSpPr>
          <p:cNvPr id="212" name="Google Shape;21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pic>
        <p:nvPicPr>
          <p:cNvPr id="213" name="Google Shape;213;p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15" name="Google Shape;215;p14"/>
          <p:cNvPicPr preferRelativeResize="0">
            <a:picLocks noGrp="1"/>
          </p:cNvPicPr>
          <p:nvPr>
            <p:ph type="body" idx="1"/>
          </p:nvPr>
        </p:nvPicPr>
        <p:blipFill rotWithShape="1">
          <a:blip r:embed="rId4">
            <a:alphaModFix/>
          </a:blip>
          <a:srcRect/>
          <a:stretch/>
        </p:blipFill>
        <p:spPr>
          <a:xfrm>
            <a:off x="857250" y="1643062"/>
            <a:ext cx="7215187" cy="408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HFS File System</a:t>
            </a:r>
            <a:endParaRPr/>
          </a:p>
        </p:txBody>
      </p:sp>
      <p:sp>
        <p:nvSpPr>
          <p:cNvPr id="221" name="Google Shape;221;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pic>
        <p:nvPicPr>
          <p:cNvPr id="222" name="Google Shape;222;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3" name="Google Shape;223;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24" name="Google Shape;22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file with the HFS </a:t>
            </a:r>
            <a:r>
              <a:rPr lang="en-US" sz="2000" b="0" i="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file extension</a:t>
            </a:r>
            <a:r>
              <a:rPr lang="en-US" sz="2000" b="0" i="0" u="none">
                <a:solidFill>
                  <a:schemeClr val="dk1"/>
                </a:solidFill>
                <a:latin typeface="Times New Roman"/>
                <a:ea typeface="Times New Roman"/>
                <a:cs typeface="Times New Roman"/>
                <a:sym typeface="Times New Roman"/>
              </a:rPr>
              <a:t> is an HFS disk image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Known as Hierarchical File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Used to store the files on floppy disks, CD-ROM discs, and hard drives of older Apple Macintosh computers.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Btrfs</a:t>
            </a:r>
            <a:endParaRPr/>
          </a:p>
        </p:txBody>
      </p:sp>
      <p:sp>
        <p:nvSpPr>
          <p:cNvPr id="230" name="Google Shape;230;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pic>
        <p:nvPicPr>
          <p:cNvPr id="231" name="Google Shape;231;p1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2" name="Google Shape;232;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33" name="Google Shape;2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Btrfs — "better file system" — is a newer, still in development, Linux file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is a copy-on-write (CoW) filesystem.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goal is to provide additional features that allow Linux to scale up to larger storage amounts.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Ext2/Ext3/Ext4 File System</a:t>
            </a:r>
            <a:endParaRPr/>
          </a:p>
        </p:txBody>
      </p:sp>
      <p:sp>
        <p:nvSpPr>
          <p:cNvPr id="239" name="Google Shape;239;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pic>
        <p:nvPicPr>
          <p:cNvPr id="240" name="Google Shape;240;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1" name="Google Shape;241;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42" name="Google Shape;242;p17"/>
          <p:cNvSpPr txBox="1">
            <a:spLocks noGrp="1"/>
          </p:cNvSpPr>
          <p:nvPr>
            <p:ph type="body" idx="1"/>
          </p:nvPr>
        </p:nvSpPr>
        <p:spPr>
          <a:xfrm>
            <a:off x="428625" y="1117600"/>
            <a:ext cx="8472487" cy="5311775"/>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Known as Extended File System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On Ubuntu, you will often see the file systems Ext2, Ext3, and Ext4.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If the power is gone or a device crashes when writing to an ext2 disk, data may be lost.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Ext3 provides these features of robustness at the expense of some speed.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Ext4 is simpler and more modern, it's now the default file system on most Linux distributions, and it's faster.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Such file systems are not supported by Windows and Mac.</a:t>
            </a:r>
            <a:endParaRPr/>
          </a:p>
        </p:txBody>
      </p:sp>
      <p:pic>
        <p:nvPicPr>
          <p:cNvPr id="243" name="Google Shape;243;p17" descr="1.png"/>
          <p:cNvPicPr preferRelativeResize="0"/>
          <p:nvPr/>
        </p:nvPicPr>
        <p:blipFill rotWithShape="1">
          <a:blip r:embed="rId4">
            <a:alphaModFix/>
          </a:blip>
          <a:srcRect/>
          <a:stretch/>
        </p:blipFill>
        <p:spPr>
          <a:xfrm>
            <a:off x="5000625" y="4429125"/>
            <a:ext cx="3744912" cy="171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Pipes and Redirection</a:t>
            </a:r>
            <a:r>
              <a:rPr lang="en-US" sz="4200" b="1" i="0" u="none">
                <a:solidFill>
                  <a:schemeClr val="dk1"/>
                </a:solidFill>
                <a:latin typeface="Times New Roman"/>
                <a:ea typeface="Times New Roman"/>
                <a:cs typeface="Times New Roman"/>
                <a:sym typeface="Times New Roman"/>
              </a:rPr>
              <a:t>	</a:t>
            </a:r>
            <a:endParaRPr/>
          </a:p>
        </p:txBody>
      </p:sp>
      <p:sp>
        <p:nvSpPr>
          <p:cNvPr id="249" name="Google Shape;24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250" name="Google Shape;250;p1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1" name="Google Shape;251;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52" name="Google Shape;25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A pipe </a:t>
            </a:r>
            <a:r>
              <a:rPr lang="en-US" sz="2000" b="0" i="0" u="none">
                <a:solidFill>
                  <a:schemeClr val="dk1"/>
                </a:solidFill>
                <a:latin typeface="Times New Roman"/>
                <a:ea typeface="Times New Roman"/>
                <a:cs typeface="Times New Roman"/>
                <a:sym typeface="Times New Roman"/>
              </a:rPr>
              <a:t>is a connection between two processes, such that the standard output from one process becomes the standard input of the other process.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In UNIX Operating System, Pipes are useful for communication between related processes(inter-process communication).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Although pipe can be accessed like an ordinary file, the system actually manages it as FIFO queue.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pic>
        <p:nvPicPr>
          <p:cNvPr id="253" name="Google Shape;253;p18" descr="ipc.PNG"/>
          <p:cNvPicPr preferRelativeResize="0"/>
          <p:nvPr/>
        </p:nvPicPr>
        <p:blipFill rotWithShape="1">
          <a:blip r:embed="rId4">
            <a:alphaModFix/>
          </a:blip>
          <a:srcRect/>
          <a:stretch/>
        </p:blipFill>
        <p:spPr>
          <a:xfrm>
            <a:off x="928687" y="3929062"/>
            <a:ext cx="7312025" cy="2198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Redirection</a:t>
            </a:r>
            <a:endParaRPr/>
          </a:p>
        </p:txBody>
      </p:sp>
      <p:sp>
        <p:nvSpPr>
          <p:cNvPr id="259" name="Google Shape;259;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260" name="Google Shape;260;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61" name="Google Shape;261;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62" name="Google Shape;262;p19"/>
          <p:cNvSpPr txBox="1"/>
          <p:nvPr/>
        </p:nvSpPr>
        <p:spPr>
          <a:xfrm>
            <a:off x="928687" y="1582737"/>
            <a:ext cx="7215187"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Redirection is for files (you redirect streams to/from files). </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One common need when we run applications is to direct the output into a file instead of the terminal. A redirect sends a channel of output to a file. </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This is typically done with the </a:t>
            </a:r>
            <a:r>
              <a:rPr lang="en-US" sz="2000" b="0" i="1" u="none">
                <a:solidFill>
                  <a:schemeClr val="dk1"/>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operator between the application to run and the file to write the output into. For example, we can send the output of the </a:t>
            </a:r>
            <a:r>
              <a:rPr lang="en-US" sz="2000" b="0"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ls</a:t>
            </a:r>
            <a:r>
              <a:rPr lang="en-US" sz="2000" b="0" i="0" u="none">
                <a:solidFill>
                  <a:schemeClr val="dk1"/>
                </a:solidFill>
                <a:latin typeface="Times New Roman"/>
                <a:ea typeface="Times New Roman"/>
                <a:cs typeface="Times New Roman"/>
                <a:sym typeface="Times New Roman"/>
              </a:rPr>
              <a:t> command into a file called </a:t>
            </a:r>
            <a:r>
              <a:rPr lang="en-US" sz="2000" b="0" i="1" u="none">
                <a:solidFill>
                  <a:schemeClr val="dk1"/>
                </a:solidFill>
                <a:latin typeface="Times New Roman"/>
                <a:ea typeface="Times New Roman"/>
                <a:cs typeface="Times New Roman"/>
                <a:sym typeface="Times New Roman"/>
              </a:rPr>
              <a:t>files</a:t>
            </a:r>
            <a:r>
              <a:rPr lang="en-US" sz="2000" b="0" i="0" u="none">
                <a:solidFill>
                  <a:schemeClr val="dk1"/>
                </a:solidFill>
                <a:latin typeface="Times New Roman"/>
                <a:ea typeface="Times New Roman"/>
                <a:cs typeface="Times New Roman"/>
                <a:sym typeface="Times New Roman"/>
              </a:rPr>
              <a:t> as follows:</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ls &gt;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 3</a:t>
            </a:r>
            <a:br>
              <a:rPr lang="en-US" sz="4000" b="0" i="0" u="none">
                <a:solidFill>
                  <a:schemeClr val="dk1"/>
                </a:solidFill>
                <a:latin typeface="Times New Roman"/>
                <a:ea typeface="Times New Roman"/>
                <a:cs typeface="Times New Roman"/>
                <a:sym typeface="Times New Roman"/>
              </a:rPr>
            </a:br>
            <a:r>
              <a:rPr lang="en-US" sz="4000" b="1" i="0" u="none">
                <a:solidFill>
                  <a:schemeClr val="dk1"/>
                </a:solidFill>
                <a:latin typeface="Times New Roman"/>
                <a:ea typeface="Times New Roman"/>
                <a:cs typeface="Times New Roman"/>
                <a:sym typeface="Times New Roman"/>
              </a:rPr>
              <a:t>File system management </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File system management :</a:t>
            </a:r>
            <a:r>
              <a:rPr lang="en-US" sz="2000" b="0" i="0" u="none" strike="noStrike" cap="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File system basics, Types of file systems(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Other Shell commands: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ls, cat, man, cd, touch, cp, mv, rmdir, mkdir, rm, chmod, pwd, ps, kill, etc, Kernel and types of kernels.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Searching the File System</a:t>
            </a:r>
            <a:endParaRPr/>
          </a:p>
        </p:txBody>
      </p:sp>
      <p:sp>
        <p:nvSpPr>
          <p:cNvPr id="268" name="Google Shape;268;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269" name="Google Shape;269;p2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71" name="Google Shape;271;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Times New Roman"/>
                <a:ea typeface="Times New Roman"/>
                <a:cs typeface="Times New Roman"/>
                <a:sym typeface="Times New Roman"/>
              </a:rPr>
              <a:t>Use command- </a:t>
            </a:r>
            <a:r>
              <a:rPr lang="en-US" sz="2800" b="1" i="0" u="none">
                <a:solidFill>
                  <a:schemeClr val="dk1"/>
                </a:solidFill>
                <a:latin typeface="Times New Roman"/>
                <a:ea typeface="Times New Roman"/>
                <a:cs typeface="Times New Roman"/>
                <a:sym typeface="Times New Roman"/>
              </a:rPr>
              <a:t>find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It search for files in a directory hierarchy under Linux and all other UNIX like operating systems.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Examples:</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find . - name thisfile.txt. ... </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find /home -name *.jpg. Look for all . ... </a:t>
            </a:r>
            <a:endParaRPr/>
          </a:p>
          <a:p>
            <a:pPr marL="1143000" marR="0" lvl="2" indent="-2286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Searching the File System contd..</a:t>
            </a:r>
            <a:endParaRPr/>
          </a:p>
        </p:txBody>
      </p:sp>
      <p:sp>
        <p:nvSpPr>
          <p:cNvPr id="277" name="Google Shape;277;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278" name="Google Shape;278;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9" name="Google Shape;279;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80" name="Google Shape;280;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0" marR="0" lvl="2" indent="-2286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Use command- </a:t>
            </a:r>
            <a:r>
              <a:rPr lang="en-US" sz="2000" b="1" i="0" u="none" strike="noStrike" cap="none">
                <a:solidFill>
                  <a:schemeClr val="dk1"/>
                </a:solidFill>
                <a:latin typeface="Times New Roman"/>
                <a:ea typeface="Times New Roman"/>
                <a:cs typeface="Times New Roman"/>
                <a:sym typeface="Times New Roman"/>
              </a:rPr>
              <a:t>grep</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Grep </a:t>
            </a:r>
            <a:r>
              <a:rPr lang="en-US" sz="2000" b="0" i="0" u="none" strike="noStrike" cap="none">
                <a:solidFill>
                  <a:schemeClr val="dk1"/>
                </a:solidFill>
                <a:latin typeface="Times New Roman"/>
                <a:ea typeface="Times New Roman"/>
                <a:cs typeface="Times New Roman"/>
                <a:sym typeface="Times New Roman"/>
              </a:rPr>
              <a:t>is an acronym that stands for </a:t>
            </a:r>
            <a:r>
              <a:rPr lang="en-US" sz="2000" b="1" i="0" u="none" strike="noStrike" cap="none">
                <a:solidFill>
                  <a:schemeClr val="dk1"/>
                </a:solidFill>
                <a:latin typeface="Times New Roman"/>
                <a:ea typeface="Times New Roman"/>
                <a:cs typeface="Times New Roman"/>
                <a:sym typeface="Times New Roman"/>
              </a:rPr>
              <a:t>G</a:t>
            </a:r>
            <a:r>
              <a:rPr lang="en-US" sz="2000" b="0" i="0" u="none" strike="noStrike" cap="none">
                <a:solidFill>
                  <a:schemeClr val="dk1"/>
                </a:solidFill>
                <a:latin typeface="Times New Roman"/>
                <a:ea typeface="Times New Roman"/>
                <a:cs typeface="Times New Roman"/>
                <a:sym typeface="Times New Roman"/>
              </a:rPr>
              <a:t>lobal </a:t>
            </a:r>
            <a:r>
              <a:rPr lang="en-US" sz="2000" b="1" i="0" u="none" strike="noStrike" cap="none">
                <a:solidFill>
                  <a:schemeClr val="dk1"/>
                </a:solidFill>
                <a:latin typeface="Times New Roman"/>
                <a:ea typeface="Times New Roman"/>
                <a:cs typeface="Times New Roman"/>
                <a:sym typeface="Times New Roman"/>
              </a:rPr>
              <a:t>R</a:t>
            </a:r>
            <a:r>
              <a:rPr lang="en-US" sz="2000" b="0" i="0" u="none" strike="noStrike" cap="none">
                <a:solidFill>
                  <a:schemeClr val="dk1"/>
                </a:solidFill>
                <a:latin typeface="Times New Roman"/>
                <a:ea typeface="Times New Roman"/>
                <a:cs typeface="Times New Roman"/>
                <a:sym typeface="Times New Roman"/>
              </a:rPr>
              <a:t>egular </a:t>
            </a:r>
            <a:r>
              <a:rPr lang="en-US" sz="2000" b="1" i="0" u="none" strike="noStrike" cap="none">
                <a:solidFill>
                  <a:schemeClr val="dk1"/>
                </a:solidFill>
                <a:latin typeface="Times New Roman"/>
                <a:ea typeface="Times New Roman"/>
                <a:cs typeface="Times New Roman"/>
                <a:sym typeface="Times New Roman"/>
              </a:rPr>
              <a:t>E</a:t>
            </a:r>
            <a:r>
              <a:rPr lang="en-US" sz="2000" b="0" i="0" u="none" strike="noStrike" cap="none">
                <a:solidFill>
                  <a:schemeClr val="dk1"/>
                </a:solidFill>
                <a:latin typeface="Times New Roman"/>
                <a:ea typeface="Times New Roman"/>
                <a:cs typeface="Times New Roman"/>
                <a:sym typeface="Times New Roman"/>
              </a:rPr>
              <a:t>xpression </a:t>
            </a:r>
            <a:r>
              <a:rPr lang="en-US" sz="2000" b="1" i="0" u="none" strike="noStrike" cap="none">
                <a:solidFill>
                  <a:schemeClr val="dk1"/>
                </a:solidFill>
                <a:latin typeface="Times New Roman"/>
                <a:ea typeface="Times New Roman"/>
                <a:cs typeface="Times New Roman"/>
                <a:sym typeface="Times New Roman"/>
              </a:rPr>
              <a:t>P</a:t>
            </a:r>
            <a:r>
              <a:rPr lang="en-US" sz="2000" b="0" i="0" u="none" strike="noStrike" cap="none">
                <a:solidFill>
                  <a:schemeClr val="dk1"/>
                </a:solidFill>
                <a:latin typeface="Times New Roman"/>
                <a:ea typeface="Times New Roman"/>
                <a:cs typeface="Times New Roman"/>
                <a:sym typeface="Times New Roman"/>
              </a:rPr>
              <a:t>rint.</a:t>
            </a:r>
            <a:endParaRPr sz="2000" b="1"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The grep command searches through the file, looking for matches to the pattern specified. </a:t>
            </a:r>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Grep is case-sensitive. </a:t>
            </a:r>
            <a:endParaRPr sz="2000" b="1"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Example:</a:t>
            </a:r>
            <a:endParaRPr/>
          </a:p>
          <a:p>
            <a:pPr marL="742950" marR="0" lvl="1" indent="-28575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grep  myname biodata</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Here biodata is file and myname is specific pattern for searching in biodata file</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 of grep</a:t>
            </a:r>
            <a:endParaRPr/>
          </a:p>
        </p:txBody>
      </p:sp>
      <p:sp>
        <p:nvSpPr>
          <p:cNvPr id="286" name="Google Shape;286;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pic>
        <p:nvPicPr>
          <p:cNvPr id="287" name="Google Shape;287;p2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8" name="Google Shape;288;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89" name="Google Shape;289;p22"/>
          <p:cNvPicPr preferRelativeResize="0">
            <a:picLocks noGrp="1"/>
          </p:cNvPicPr>
          <p:nvPr>
            <p:ph type="body" idx="1"/>
          </p:nvPr>
        </p:nvPicPr>
        <p:blipFill rotWithShape="1">
          <a:blip r:embed="rId4">
            <a:alphaModFix/>
          </a:blip>
          <a:srcRect/>
          <a:stretch/>
        </p:blipFill>
        <p:spPr>
          <a:xfrm>
            <a:off x="1149350" y="1600200"/>
            <a:ext cx="6845300" cy="4525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 of grep contd..</a:t>
            </a:r>
            <a:endParaRPr/>
          </a:p>
        </p:txBody>
      </p:sp>
      <p:sp>
        <p:nvSpPr>
          <p:cNvPr id="295" name="Google Shape;295;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pic>
        <p:nvPicPr>
          <p:cNvPr id="296" name="Google Shape;296;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7" name="Google Shape;297;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98" name="Google Shape;298;p23"/>
          <p:cNvPicPr preferRelativeResize="0"/>
          <p:nvPr/>
        </p:nvPicPr>
        <p:blipFill rotWithShape="1">
          <a:blip r:embed="rId4">
            <a:alphaModFix/>
          </a:blip>
          <a:srcRect/>
          <a:stretch/>
        </p:blipFill>
        <p:spPr>
          <a:xfrm>
            <a:off x="714375" y="1571625"/>
            <a:ext cx="7448550" cy="4508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Process Signals</a:t>
            </a:r>
            <a:endParaRPr/>
          </a:p>
        </p:txBody>
      </p:sp>
      <p:sp>
        <p:nvSpPr>
          <p:cNvPr id="304" name="Google Shape;304;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pic>
        <p:nvPicPr>
          <p:cNvPr id="305" name="Google Shape;305;p2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06" name="Google Shape;306;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07" name="Google Shape;307;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is basically a one-way notification.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can be sent by the kernel to a process, by a process to another process, or a process to itself.</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Signals are one of the ways process communicate among themselves and with the kernel.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list of the most commonly used signals follow:</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Surprisingly, the default signal sent by kill command.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Asks the process to terminate voluntarily.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SIGKILL:</a:t>
            </a:r>
            <a:r>
              <a:rPr lang="en-US" sz="2000" b="0" i="0" u="none">
                <a:solidFill>
                  <a:schemeClr val="dk1"/>
                </a:solidFill>
                <a:latin typeface="Times New Roman"/>
                <a:ea typeface="Times New Roman"/>
                <a:cs typeface="Times New Roman"/>
                <a:sym typeface="Times New Roman"/>
              </a:rPr>
              <a:t> unlike </a:t>
            </a: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forces the process to terminate.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Can't be blocked or handled.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SIGSTOP: </a:t>
            </a:r>
            <a:r>
              <a:rPr lang="en-US" sz="2000" b="0" i="0" u="none">
                <a:solidFill>
                  <a:schemeClr val="dk1"/>
                </a:solidFill>
                <a:latin typeface="Times New Roman"/>
                <a:ea typeface="Times New Roman"/>
                <a:cs typeface="Times New Roman"/>
                <a:sym typeface="Times New Roman"/>
              </a:rPr>
              <a:t>suspend the process execution.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Process Signals contd..</a:t>
            </a:r>
            <a:endParaRPr/>
          </a:p>
        </p:txBody>
      </p:sp>
      <p:sp>
        <p:nvSpPr>
          <p:cNvPr id="313" name="Google Shape;313;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pic>
        <p:nvPicPr>
          <p:cNvPr id="314" name="Google Shape;314;p2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5" name="Google Shape;315;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316" name="Google Shape;316;p25" descr="sig.png"/>
          <p:cNvPicPr preferRelativeResize="0"/>
          <p:nvPr/>
        </p:nvPicPr>
        <p:blipFill rotWithShape="1">
          <a:blip r:embed="rId4">
            <a:alphaModFix/>
          </a:blip>
          <a:srcRect/>
          <a:stretch/>
        </p:blipFill>
        <p:spPr>
          <a:xfrm>
            <a:off x="1428750" y="2428875"/>
            <a:ext cx="6286500" cy="3697287"/>
          </a:xfrm>
          <a:prstGeom prst="rect">
            <a:avLst/>
          </a:prstGeom>
          <a:noFill/>
          <a:ln>
            <a:noFill/>
          </a:ln>
        </p:spPr>
      </p:pic>
      <p:sp>
        <p:nvSpPr>
          <p:cNvPr id="317" name="Google Shape;317;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pic>
        <p:nvPicPr>
          <p:cNvPr id="323" name="Google Shape;323;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24" name="Google Shape;324;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25" name="Google Shape;325;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Description of Signals </a:t>
            </a:r>
            <a:endParaRPr/>
          </a:p>
        </p:txBody>
      </p:sp>
      <p:pic>
        <p:nvPicPr>
          <p:cNvPr id="326" name="Google Shape;326;p26"/>
          <p:cNvPicPr preferRelativeResize="0"/>
          <p:nvPr/>
        </p:nvPicPr>
        <p:blipFill rotWithShape="1">
          <a:blip r:embed="rId4">
            <a:alphaModFix/>
          </a:blip>
          <a:srcRect/>
          <a:stretch/>
        </p:blipFill>
        <p:spPr>
          <a:xfrm>
            <a:off x="928687" y="1428750"/>
            <a:ext cx="7358062" cy="41449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pic>
        <p:nvPicPr>
          <p:cNvPr id="332" name="Google Shape;33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3" name="Google Shape;33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334" name="Google Shape;334;p27"/>
          <p:cNvPicPr preferRelativeResize="0"/>
          <p:nvPr/>
        </p:nvPicPr>
        <p:blipFill rotWithShape="1">
          <a:blip r:embed="rId4">
            <a:alphaModFix/>
          </a:blip>
          <a:srcRect t="16858"/>
          <a:stretch/>
        </p:blipFill>
        <p:spPr>
          <a:xfrm>
            <a:off x="1214437" y="1143000"/>
            <a:ext cx="6610350" cy="4579937"/>
          </a:xfrm>
          <a:prstGeom prst="rect">
            <a:avLst/>
          </a:prstGeom>
          <a:noFill/>
          <a:ln>
            <a:noFill/>
          </a:ln>
        </p:spPr>
      </p:pic>
      <p:sp>
        <p:nvSpPr>
          <p:cNvPr id="335" name="Google Shape;335;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Linux Signals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Kill command</a:t>
            </a:r>
            <a:endParaRPr/>
          </a:p>
        </p:txBody>
      </p:sp>
      <p:sp>
        <p:nvSpPr>
          <p:cNvPr id="350" name="Google Shape;350;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pic>
        <p:nvPicPr>
          <p:cNvPr id="351" name="Google Shape;351;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2" name="Google Shape;352;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53" name="Google Shape;353;p29"/>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a:t>
            </a:r>
            <a:r>
              <a:rPr lang="en-US" sz="2000" b="1" i="0" u="none" strike="noStrike" cap="none">
                <a:solidFill>
                  <a:schemeClr val="dk1"/>
                </a:solidFill>
                <a:latin typeface="Times New Roman"/>
                <a:ea typeface="Times New Roman"/>
                <a:cs typeface="Times New Roman"/>
                <a:sym typeface="Times New Roman"/>
              </a:rPr>
              <a:t>killall</a:t>
            </a:r>
            <a:r>
              <a:rPr lang="en-US" sz="2000" b="0" i="0" u="none" strike="noStrike" cap="none">
                <a:solidFill>
                  <a:schemeClr val="dk1"/>
                </a:solidFill>
                <a:latin typeface="Times New Roman"/>
                <a:ea typeface="Times New Roman"/>
                <a:cs typeface="Times New Roman"/>
                <a:sym typeface="Times New Roman"/>
              </a:rPr>
              <a:t> is a Linux only command. It kills processes by names.</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Examples: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-9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-15 {Process-Name-Here}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kill the process using a PID (Process ID)</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kill 3486</a:t>
            </a:r>
            <a:endParaRPr/>
          </a:p>
          <a:p>
            <a:pPr marL="742950" marR="0" lvl="1" indent="-28575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PID can be searched using pgrep command</a:t>
            </a:r>
            <a:endParaRPr/>
          </a:p>
          <a:p>
            <a:pPr marL="342900" marR="0" lvl="0" indent="-215900" algn="l" rtl="0">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Path Variable	</a:t>
            </a:r>
            <a:endParaRPr/>
          </a:p>
        </p:txBody>
      </p:sp>
      <p:sp>
        <p:nvSpPr>
          <p:cNvPr id="359" name="Google Shape;359;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pic>
        <p:nvPicPr>
          <p:cNvPr id="360" name="Google Shape;360;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1" name="Google Shape;361;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62" name="Google Shape;362;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displays or set a search path for executable files at the command line.</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Syntax PATH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PATH PATH ; Key pathname : drive letter and/or folder ; : the command 'PATH ;' will clear the path PATH without parameters will display the current path.</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%PATH% environment variable contains a list of folders.</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PATH variable is </a:t>
            </a:r>
            <a:r>
              <a:rPr lang="en-US" sz="2000" b="1" i="0" u="none">
                <a:solidFill>
                  <a:schemeClr val="dk1"/>
                </a:solidFill>
                <a:latin typeface="Times New Roman"/>
                <a:ea typeface="Times New Roman"/>
                <a:cs typeface="Times New Roman"/>
                <a:sym typeface="Times New Roman"/>
              </a:rPr>
              <a:t>an environment variable containing an ordered list of paths</a:t>
            </a:r>
            <a:r>
              <a:rPr lang="en-US" sz="2000" b="0" i="0" u="none">
                <a:solidFill>
                  <a:schemeClr val="dk1"/>
                </a:solidFill>
                <a:latin typeface="Times New Roman"/>
                <a:ea typeface="Times New Roman"/>
                <a:cs typeface="Times New Roman"/>
                <a:sym typeface="Times New Roman"/>
              </a:rPr>
              <a:t> that Linux will search for executables when running a command.</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For example, if we want to print </a:t>
            </a:r>
            <a:r>
              <a:rPr lang="en-US" sz="2000" b="0" i="1" u="none" strike="noStrike" cap="none">
                <a:solidFill>
                  <a:schemeClr val="dk1"/>
                </a:solidFill>
                <a:latin typeface="Times New Roman"/>
                <a:ea typeface="Times New Roman"/>
                <a:cs typeface="Times New Roman"/>
                <a:sym typeface="Times New Roman"/>
              </a:rPr>
              <a:t>Hello, world!</a:t>
            </a:r>
            <a:r>
              <a:rPr lang="en-US" sz="2000" b="0" i="0" u="none" strike="noStrike" cap="none">
                <a:solidFill>
                  <a:schemeClr val="dk1"/>
                </a:solidFill>
                <a:latin typeface="Times New Roman"/>
                <a:ea typeface="Times New Roman"/>
                <a:cs typeface="Times New Roman"/>
                <a:sym typeface="Times New Roman"/>
              </a:rPr>
              <a:t> in Bash, the command </a:t>
            </a:r>
            <a:r>
              <a:rPr lang="en-US" sz="2000" b="0" i="1"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echo</a:t>
            </a:r>
            <a:r>
              <a:rPr lang="en-US" sz="2000" b="0" i="0" u="none" strike="noStrike" cap="none">
                <a:solidFill>
                  <a:schemeClr val="dk1"/>
                </a:solidFill>
                <a:latin typeface="Times New Roman"/>
                <a:ea typeface="Times New Roman"/>
                <a:cs typeface="Times New Roman"/>
                <a:sym typeface="Times New Roman"/>
              </a:rPr>
              <a:t> can be used rather than </a:t>
            </a:r>
            <a:r>
              <a:rPr lang="en-US" sz="2000" b="0" i="1" u="none" strike="noStrike" cap="none">
                <a:solidFill>
                  <a:schemeClr val="dk1"/>
                </a:solidFill>
                <a:latin typeface="Times New Roman"/>
                <a:ea typeface="Times New Roman"/>
                <a:cs typeface="Times New Roman"/>
                <a:sym typeface="Times New Roman"/>
              </a:rPr>
              <a:t>/bin/echo,</a:t>
            </a:r>
            <a:r>
              <a:rPr lang="en-US" sz="2000" b="0" i="0" u="none" strike="noStrike" cap="none">
                <a:solidFill>
                  <a:schemeClr val="dk1"/>
                </a:solidFill>
                <a:latin typeface="Times New Roman"/>
                <a:ea typeface="Times New Roman"/>
                <a:cs typeface="Times New Roman"/>
                <a:sym typeface="Times New Roman"/>
              </a:rPr>
              <a:t> so long as </a:t>
            </a:r>
            <a:r>
              <a:rPr lang="en-US" sz="2000" b="0" i="1" u="none" strike="noStrike" cap="none">
                <a:solidFill>
                  <a:schemeClr val="dk1"/>
                </a:solidFill>
                <a:latin typeface="Times New Roman"/>
                <a:ea typeface="Times New Roman"/>
                <a:cs typeface="Times New Roman"/>
                <a:sym typeface="Times New Roman"/>
              </a:rPr>
              <a:t>/bin</a:t>
            </a:r>
            <a:r>
              <a:rPr lang="en-US" sz="2000" b="0" i="0" u="none" strike="noStrike" cap="none">
                <a:solidFill>
                  <a:schemeClr val="dk1"/>
                </a:solidFill>
                <a:latin typeface="Times New Roman"/>
                <a:ea typeface="Times New Roman"/>
                <a:cs typeface="Times New Roman"/>
                <a:sym typeface="Times New Roman"/>
              </a:rPr>
              <a:t> is in </a:t>
            </a:r>
            <a:r>
              <a:rPr lang="en-US" sz="2000" b="0" i="1" u="none" strike="noStrike" cap="none">
                <a:solidFill>
                  <a:schemeClr val="dk1"/>
                </a:solidFill>
                <a:latin typeface="Times New Roman"/>
                <a:ea typeface="Times New Roman"/>
                <a:cs typeface="Times New Roman"/>
                <a:sym typeface="Times New Roman"/>
              </a:rPr>
              <a:t>PATH</a:t>
            </a:r>
            <a:r>
              <a:rPr lang="en-US" sz="2000" b="0" i="0" u="none" strike="noStrike" cap="none">
                <a:solidFill>
                  <a:schemeClr val="dk1"/>
                </a:solidFill>
                <a:latin typeface="Times New Roman"/>
                <a:ea typeface="Times New Roman"/>
                <a:cs typeface="Times New Roman"/>
                <a:sym typeface="Times New Roman"/>
              </a:rPr>
              <a:t>:</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Understanding File System</a:t>
            </a:r>
            <a:endParaRPr/>
          </a:p>
          <a:p>
            <a:pPr marL="342900" marR="0" lvl="0" indent="-88900" algn="l" rtl="0">
              <a:spcBef>
                <a:spcPts val="800"/>
              </a:spcBef>
              <a:spcAft>
                <a:spcPts val="0"/>
              </a:spcAft>
              <a:buClr>
                <a:schemeClr val="dk1"/>
              </a:buClr>
              <a:buSzPts val="4000"/>
              <a:buFont typeface="Arial"/>
              <a:buNone/>
            </a:pPr>
            <a:endParaRPr sz="4000" b="1" i="0" u="none">
              <a:solidFill>
                <a:schemeClr val="dk1"/>
              </a:solidFill>
              <a:latin typeface="Times New Roman"/>
              <a:ea typeface="Times New Roman"/>
              <a:cs typeface="Times New Roman"/>
              <a:sym typeface="Times New Roman"/>
            </a:endParaRPr>
          </a:p>
        </p:txBody>
      </p:sp>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7" name="Google Shape;107;p3"/>
          <p:cNvSpPr txBox="1"/>
          <p:nvPr/>
        </p:nvSpPr>
        <p:spPr>
          <a:xfrm>
            <a:off x="642937" y="1143000"/>
            <a:ext cx="7929562"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File system is a structure used to organize data and programs on computer storage devices.</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It keeps track of the physical locations of all data elements on disk and allows users to quickly and reliably retrieve files when needed. </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Every operating system, from MS-DOS to Windows 95, Windows XP and Linux, has its own file system. </a:t>
            </a:r>
            <a:endParaRPr/>
          </a:p>
        </p:txBody>
      </p:sp>
      <p:pic>
        <p:nvPicPr>
          <p:cNvPr id="108" name="Google Shape;108;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9" name="Google Shape;109;p3"/>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0" name="Google Shape;110;p3" descr="Understand FIle system.png"/>
          <p:cNvPicPr preferRelativeResize="0"/>
          <p:nvPr/>
        </p:nvPicPr>
        <p:blipFill rotWithShape="1">
          <a:blip r:embed="rId4">
            <a:alphaModFix/>
          </a:blip>
          <a:srcRect l="7609" r="7607" b="19999"/>
          <a:stretch/>
        </p:blipFill>
        <p:spPr>
          <a:xfrm>
            <a:off x="2000250" y="4143375"/>
            <a:ext cx="5357812" cy="17859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Adding/Deleting a Path</a:t>
            </a:r>
            <a:endParaRPr/>
          </a:p>
        </p:txBody>
      </p:sp>
      <p:sp>
        <p:nvSpPr>
          <p:cNvPr id="368" name="Google Shape;368;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pic>
        <p:nvPicPr>
          <p:cNvPr id="369" name="Google Shape;369;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0" name="Google Shape;370;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71" name="Google Shape;371;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Using the export command, new path can be added</a:t>
            </a:r>
            <a:r>
              <a:rPr lang="en-US" sz="2800" b="0" i="0" u="none">
                <a:solidFill>
                  <a:schemeClr val="dk1"/>
                </a:solidFill>
                <a:latin typeface="Times New Roman"/>
                <a:ea typeface="Times New Roman"/>
                <a:cs typeface="Times New Roman"/>
                <a:sym typeface="Times New Roman"/>
              </a:rPr>
              <a:t>.</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77" name="Google Shape;377;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pic>
        <p:nvPicPr>
          <p:cNvPr id="378" name="Google Shape;378;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9" name="Google Shape;379;p3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80" name="Google Shape;380;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Activity</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Add to the path in Windows	</a:t>
            </a:r>
            <a:endParaRPr sz="2800" b="0" i="0" u="none">
              <a:solidFill>
                <a:schemeClr val="dk1"/>
              </a:solidFill>
              <a:latin typeface="Times New Roman"/>
              <a:ea typeface="Times New Roman"/>
              <a:cs typeface="Times New Roman"/>
              <a:sym typeface="Times New Roman"/>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Other Shell Commands:</a:t>
            </a:r>
            <a:endParaRPr/>
          </a:p>
        </p:txBody>
      </p:sp>
      <p:sp>
        <p:nvSpPr>
          <p:cNvPr id="386" name="Google Shape;386;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pic>
        <p:nvPicPr>
          <p:cNvPr id="387" name="Google Shape;387;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8" name="Google Shape;388;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89" name="Google Shape;389;p33"/>
          <p:cNvSpPr txBox="1">
            <a:spLocks noGrp="1"/>
          </p:cNvSpPr>
          <p:nvPr>
            <p:ph type="body" idx="1"/>
          </p:nvPr>
        </p:nvSpPr>
        <p:spPr>
          <a:xfrm>
            <a:off x="1071562" y="1617662"/>
            <a:ext cx="3186112" cy="288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ls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man</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touch</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cp</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mv</a:t>
            </a:r>
            <a:endParaRPr/>
          </a:p>
        </p:txBody>
      </p:sp>
      <p:sp>
        <p:nvSpPr>
          <p:cNvPr id="390" name="Google Shape;390;p33"/>
          <p:cNvSpPr txBox="1"/>
          <p:nvPr/>
        </p:nvSpPr>
        <p:spPr>
          <a:xfrm>
            <a:off x="4457700" y="1571625"/>
            <a:ext cx="31861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Calibri"/>
              <a:buNone/>
            </a:pPr>
            <a:br>
              <a:rPr lang="en-US" sz="2800" b="0" i="0" u="none">
                <a:solidFill>
                  <a:schemeClr val="dk1"/>
                </a:solidFill>
                <a:latin typeface="Calibri"/>
                <a:ea typeface="Calibri"/>
                <a:cs typeface="Calibri"/>
                <a:sym typeface="Calibri"/>
              </a:rPr>
            </a:br>
            <a:endParaRPr/>
          </a:p>
        </p:txBody>
      </p:sp>
      <p:sp>
        <p:nvSpPr>
          <p:cNvPr id="391" name="Google Shape;391;p33"/>
          <p:cNvSpPr txBox="1"/>
          <p:nvPr/>
        </p:nvSpPr>
        <p:spPr>
          <a:xfrm>
            <a:off x="6457950" y="1617662"/>
            <a:ext cx="2185987"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3"/>
          <p:cNvSpPr txBox="1"/>
          <p:nvPr/>
        </p:nvSpPr>
        <p:spPr>
          <a:xfrm>
            <a:off x="4857750" y="1571625"/>
            <a:ext cx="3186112"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mkdir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chmod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pwd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kill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98" name="Google Shape;3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pic>
        <p:nvPicPr>
          <p:cNvPr id="399" name="Google Shape;399;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0" name="Google Shape;400;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01" name="Google Shape;401;p34"/>
          <p:cNvSpPr txBox="1">
            <a:spLocks noGrp="1"/>
          </p:cNvSpPr>
          <p:nvPr>
            <p:ph type="body" idx="1"/>
          </p:nvPr>
        </p:nvSpPr>
        <p:spPr>
          <a:xfrm>
            <a:off x="357187" y="1571625"/>
            <a:ext cx="8229600" cy="1571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ls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ls command is used to list files or directories</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in Linux and other Unix-based operating systems.</a:t>
            </a:r>
            <a:endParaRPr/>
          </a:p>
          <a:p>
            <a:pPr marL="342900" marR="0" lvl="0" indent="-342900" algn="l"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Use of ls command as below:</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4">
            <a:alphaModFix/>
          </a:blip>
          <a:srcRect/>
          <a:stretch/>
        </p:blipFill>
        <p:spPr>
          <a:xfrm>
            <a:off x="857250" y="3233737"/>
            <a:ext cx="7143750" cy="2838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08" name="Google Shape;4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pic>
        <p:nvPicPr>
          <p:cNvPr id="409" name="Google Shape;409;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0" name="Google Shape;410;p3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11" name="Google Shape;411;p35"/>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cat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Outputs the contents of a text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You can use it to read brief files or to concatenate files together.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append file1 onto the end of file2,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file1 &gt;&gt; file2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view the contents of a file named myfile,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myfile</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17" name="Google Shape;417;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pic>
        <p:nvPicPr>
          <p:cNvPr id="418" name="Google Shape;418;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9" name="Google Shape;419;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20" name="Google Shape;420;p36"/>
          <p:cNvSpPr txBox="1">
            <a:spLocks noGrp="1"/>
          </p:cNvSpPr>
          <p:nvPr>
            <p:ph type="body" idx="1"/>
          </p:nvPr>
        </p:nvSpPr>
        <p:spPr>
          <a:xfrm>
            <a:off x="428625" y="1428750"/>
            <a:ext cx="8229600" cy="450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man command</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man command is </a:t>
            </a:r>
            <a:r>
              <a:rPr lang="en-US" sz="2000" b="1" i="0" u="none">
                <a:solidFill>
                  <a:schemeClr val="dk1"/>
                </a:solidFill>
                <a:latin typeface="Times New Roman"/>
                <a:ea typeface="Times New Roman"/>
                <a:cs typeface="Times New Roman"/>
                <a:sym typeface="Times New Roman"/>
              </a:rPr>
              <a:t>a built-in manual for using Linux commands</a:t>
            </a:r>
            <a:r>
              <a:rPr lang="en-US" sz="2000" b="0" i="0" u="none">
                <a:solidFill>
                  <a:schemeClr val="dk1"/>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Displays the user manual </a:t>
            </a:r>
            <a:r>
              <a:rPr lang="en-US" sz="2000" b="0" i="0" u="none">
                <a:solidFill>
                  <a:schemeClr val="dk1"/>
                </a:solidFill>
                <a:latin typeface="Times New Roman"/>
                <a:ea typeface="Times New Roman"/>
                <a:cs typeface="Times New Roman"/>
                <a:sym typeface="Times New Roman"/>
              </a:rPr>
              <a:t>of any command that we can run on the terminal. It provides a detailed view of the command which includes NAME, SYNOPSIS, DESCRIPTION, OPTIONS, EXIT STATUS, RETURN VALUES, ERRORS, FILES, VERSIONS, EXAMPLES, AUTHORS.</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Basic Symbol</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option</a:t>
            </a:r>
            <a:r>
              <a:rPr lang="en-US" sz="2000" b="0" i="0" u="none">
                <a:solidFill>
                  <a:schemeClr val="dk1"/>
                </a:solidFill>
                <a:latin typeface="Times New Roman"/>
                <a:ea typeface="Times New Roman"/>
                <a:cs typeface="Times New Roman"/>
                <a:sym typeface="Times New Roman"/>
              </a:rPr>
              <a:t> – the search result output.</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section number </a:t>
            </a:r>
            <a:r>
              <a:rPr lang="en-US" sz="2000" b="0" i="0" u="none">
                <a:solidFill>
                  <a:schemeClr val="dk1"/>
                </a:solidFill>
                <a:latin typeface="Times New Roman"/>
                <a:ea typeface="Times New Roman"/>
                <a:cs typeface="Times New Roman"/>
                <a:sym typeface="Times New Roman"/>
              </a:rPr>
              <a:t>– the section in which to look for the man page.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command name </a:t>
            </a:r>
            <a:r>
              <a:rPr lang="en-US" sz="2000" b="0" i="0" u="none">
                <a:solidFill>
                  <a:schemeClr val="dk1"/>
                </a:solidFill>
                <a:latin typeface="Times New Roman"/>
                <a:ea typeface="Times New Roman"/>
                <a:cs typeface="Times New Roman"/>
                <a:sym typeface="Times New Roman"/>
              </a:rPr>
              <a:t>– the name of the command which man page you want to see.</a:t>
            </a:r>
            <a:endParaRPr sz="2000" b="0" i="0" u="none">
              <a:solidFill>
                <a:srgbClr val="262626"/>
              </a:solidFill>
              <a:latin typeface="Times New Roman"/>
              <a:ea typeface="Times New Roman"/>
              <a:cs typeface="Times New Roman"/>
              <a:sym typeface="Times New Roman"/>
            </a:endParaRPr>
          </a:p>
          <a:p>
            <a:pPr marL="742950" marR="0" lvl="1" indent="-158750" algn="just" rtl="0">
              <a:lnSpc>
                <a:spcPct val="100000"/>
              </a:lnSpc>
              <a:spcBef>
                <a:spcPts val="400"/>
              </a:spcBef>
              <a:spcAft>
                <a:spcPts val="0"/>
              </a:spcAft>
              <a:buClr>
                <a:schemeClr val="dk1"/>
              </a:buClr>
              <a:buSzPts val="2000"/>
              <a:buFont typeface="Arial"/>
              <a:buNone/>
            </a:pPr>
            <a:endParaRPr sz="2000" b="0" i="0" u="none" strike="noStrike" cap="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21" name="Google Shape;421;p36"/>
          <p:cNvPicPr preferRelativeResize="0"/>
          <p:nvPr/>
        </p:nvPicPr>
        <p:blipFill rotWithShape="1">
          <a:blip r:embed="rId4">
            <a:alphaModFix/>
          </a:blip>
          <a:srcRect/>
          <a:stretch/>
        </p:blipFill>
        <p:spPr>
          <a:xfrm>
            <a:off x="1500187" y="3786187"/>
            <a:ext cx="5727700" cy="1003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27" name="Google Shape;427;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36</a:t>
            </a:fld>
            <a:endParaRPr/>
          </a:p>
        </p:txBody>
      </p:sp>
      <p:pic>
        <p:nvPicPr>
          <p:cNvPr id="428" name="Google Shape;428;p3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29" name="Google Shape;429;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0" name="Google Shape;430;p37"/>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cd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changes your current directory location.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By default, your Unix login session begins in your home directory.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subdirectory (of the current directory) named myfiles,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myfiles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directory named /home/dvader/empire_docs,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/home/dvader/empire_docs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37</a:t>
            </a:fld>
            <a:endParaRPr/>
          </a:p>
        </p:txBody>
      </p:sp>
      <p:pic>
        <p:nvPicPr>
          <p:cNvPr id="436" name="Google Shape;436;p3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7" name="Google Shape;437;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8" name="Google Shape;438;p38"/>
          <p:cNvSpPr txBox="1">
            <a:spLocks noGrp="1"/>
          </p:cNvSpPr>
          <p:nvPr>
            <p:ph type="body" idx="1"/>
          </p:nvPr>
        </p:nvSpPr>
        <p:spPr>
          <a:xfrm>
            <a:off x="500062" y="1428750"/>
            <a:ext cx="3000375" cy="4000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Touch</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The </a:t>
            </a:r>
            <a:r>
              <a:rPr lang="en-US" sz="2000" b="1" i="0" u="none">
                <a:solidFill>
                  <a:schemeClr val="dk1"/>
                </a:solidFill>
                <a:latin typeface="Times New Roman"/>
                <a:ea typeface="Times New Roman"/>
                <a:cs typeface="Times New Roman"/>
                <a:sym typeface="Times New Roman"/>
              </a:rPr>
              <a:t>touch</a:t>
            </a:r>
            <a:r>
              <a:rPr lang="en-US" sz="2000" b="0" i="0" u="none">
                <a:solidFill>
                  <a:schemeClr val="dk1"/>
                </a:solidFill>
                <a:latin typeface="Times New Roman"/>
                <a:ea typeface="Times New Roman"/>
                <a:cs typeface="Times New Roman"/>
                <a:sym typeface="Times New Roman"/>
              </a:rPr>
              <a:t> command's primary function is to modify a timestamp.</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p:txBody>
      </p:sp>
      <p:sp>
        <p:nvSpPr>
          <p:cNvPr id="439" name="Google Shape;439;p38"/>
          <p:cNvSpPr txBox="1">
            <a:spLocks noGrp="1"/>
          </p:cNvSpPr>
          <p:nvPr>
            <p:ph type="title"/>
          </p:nvPr>
        </p:nvSpPr>
        <p:spPr>
          <a:xfrm>
            <a:off x="500062"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40" name="Google Shape;440;p38"/>
          <p:cNvPicPr preferRelativeResize="0"/>
          <p:nvPr/>
        </p:nvPicPr>
        <p:blipFill rotWithShape="1">
          <a:blip r:embed="rId4">
            <a:alphaModFix/>
          </a:blip>
          <a:srcRect/>
          <a:stretch/>
        </p:blipFill>
        <p:spPr>
          <a:xfrm>
            <a:off x="4214812" y="1214437"/>
            <a:ext cx="4600575" cy="400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38</a:t>
            </a:fld>
            <a:endParaRPr/>
          </a:p>
        </p:txBody>
      </p:sp>
      <p:pic>
        <p:nvPicPr>
          <p:cNvPr id="446" name="Google Shape;446;p3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7" name="Google Shape;447;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48" name="Google Shape;448;p39"/>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cp</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copies a file, preserving the original and creating an identical copy. </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cp -i oldfile newfile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stands for move.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is used to move one or more files or directories from one place to another in a file system like UNIX.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Use it as:</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[Option] source destination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chmod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changes the permission information associated with a file. </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49" name="Google Shape;4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39</a:t>
            </a:fld>
            <a:endParaRPr/>
          </a:p>
        </p:txBody>
      </p:sp>
      <p:pic>
        <p:nvPicPr>
          <p:cNvPr id="455" name="Google Shape;455;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56" name="Google Shape;456;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57" name="Google Shape;457;p40"/>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Mkdir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mkdir command is used to create (or make) a directory.</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mkdir LPUCSE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rmdir directory is used to remove directories, but only those that are empty (i.e., contain no files or subdirectories). In order to delete a directory with actual contents, you must use the </a:t>
            </a:r>
            <a:r>
              <a:rPr lang="en-US" sz="2000" b="1" i="0" u="none">
                <a:solidFill>
                  <a:schemeClr val="dk1"/>
                </a:solidFill>
                <a:latin typeface="Times New Roman"/>
                <a:ea typeface="Times New Roman"/>
                <a:cs typeface="Times New Roman"/>
                <a:sym typeface="Times New Roman"/>
              </a:rPr>
              <a:t>rm -R</a:t>
            </a:r>
            <a:r>
              <a:rPr lang="en-US" sz="2000" b="0" i="0" u="none">
                <a:solidFill>
                  <a:schemeClr val="dk1"/>
                </a:solidFill>
                <a:latin typeface="Times New Roman"/>
                <a:ea typeface="Times New Roman"/>
                <a:cs typeface="Times New Roman"/>
                <a:sym typeface="Times New Roman"/>
              </a:rPr>
              <a:t> command.</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remove an empty directory:</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rmdir /mike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458" name="Google Shape;458;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pic>
        <p:nvPicPr>
          <p:cNvPr id="116" name="Google Shape;116;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7" name="Google Shape;117;p4"/>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8" name="Google Shape;118;p4" descr="fs in os.jpg"/>
          <p:cNvPicPr preferRelativeResize="0">
            <a:picLocks noGrp="1"/>
          </p:cNvPicPr>
          <p:nvPr>
            <p:ph type="body" idx="1"/>
          </p:nvPr>
        </p:nvPicPr>
        <p:blipFill rotWithShape="1">
          <a:blip r:embed="rId4">
            <a:alphaModFix/>
          </a:blip>
          <a:srcRect/>
          <a:stretch/>
        </p:blipFill>
        <p:spPr>
          <a:xfrm>
            <a:off x="3000375" y="1000125"/>
            <a:ext cx="3498850" cy="4895850"/>
          </a:xfrm>
          <a:prstGeom prst="rect">
            <a:avLst/>
          </a:prstGeom>
          <a:noFill/>
          <a:ln>
            <a:noFill/>
          </a:ln>
        </p:spPr>
      </p:pic>
      <p:sp>
        <p:nvSpPr>
          <p:cNvPr id="119" name="Google Shape;119;p4"/>
          <p:cNvSpPr txBox="1"/>
          <p:nvPr/>
        </p:nvSpPr>
        <p:spPr>
          <a:xfrm>
            <a:off x="714375" y="357187"/>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Times New Roman"/>
              <a:buNone/>
            </a:pPr>
            <a:r>
              <a:rPr lang="en-US" sz="4000" b="1" i="0" u="none" strike="noStrike" cap="none">
                <a:solidFill>
                  <a:srgbClr val="000000"/>
                </a:solidFill>
                <a:latin typeface="Times New Roman"/>
                <a:ea typeface="Times New Roman"/>
                <a:cs typeface="Times New Roman"/>
                <a:sym typeface="Times New Roman"/>
              </a:rPr>
              <a:t>Representation of File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40</a:t>
            </a:fld>
            <a:endParaRPr/>
          </a:p>
        </p:txBody>
      </p:sp>
      <p:pic>
        <p:nvPicPr>
          <p:cNvPr id="464" name="Google Shape;464;p4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65" name="Google Shape;465;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66" name="Google Shape;466;p41"/>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Use the rm command to remove files you no longer need.</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Removing one file at a time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rm CSEA.txt</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Pwd</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Simply type pwd into your terminal, and the command will output the absolute path of your print working directory.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pwd command writes to standard output the full path name of your current directory (from the root directory). All directories are separated by a / (slash). The root directory is represented by the first /, and the last directory named is your current directory.</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ps command, short for Process Status, is a command line utility that is used to display or view information related to the processes running in a Linux system.</a:t>
            </a:r>
            <a:endParaRPr/>
          </a:p>
        </p:txBody>
      </p:sp>
      <p:sp>
        <p:nvSpPr>
          <p:cNvPr id="467" name="Google Shape;4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41</a:t>
            </a:fld>
            <a:endParaRPr/>
          </a:p>
        </p:txBody>
      </p:sp>
      <p:pic>
        <p:nvPicPr>
          <p:cNvPr id="473" name="Google Shape;473;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74" name="Google Shape;474;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75" name="Google Shape;475;p42"/>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ps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ps command, short for </a:t>
            </a:r>
            <a:r>
              <a:rPr lang="en-US" sz="2000" b="1" i="0" u="none">
                <a:solidFill>
                  <a:schemeClr val="dk1"/>
                </a:solidFill>
                <a:latin typeface="Times New Roman"/>
                <a:ea typeface="Times New Roman"/>
                <a:cs typeface="Times New Roman"/>
                <a:sym typeface="Times New Roman"/>
              </a:rPr>
              <a:t>Process Status</a:t>
            </a:r>
            <a:r>
              <a:rPr lang="en-US" sz="2000" b="0" i="0" u="none">
                <a:solidFill>
                  <a:schemeClr val="dk1"/>
                </a:solidFill>
                <a:latin typeface="Times New Roman"/>
                <a:ea typeface="Times New Roman"/>
                <a:cs typeface="Times New Roman"/>
                <a:sym typeface="Times New Roman"/>
              </a:rPr>
              <a:t>, is a command line utility that is used to display or view information related to the processes running in a Linux system.</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kill</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kill command in Linux (located in /bin/kill), is a built-in command which is used to </a:t>
            </a:r>
            <a:r>
              <a:rPr lang="en-US" sz="2000" b="1" i="0" u="none">
                <a:solidFill>
                  <a:schemeClr val="dk1"/>
                </a:solidFill>
                <a:latin typeface="Times New Roman"/>
                <a:ea typeface="Times New Roman"/>
                <a:cs typeface="Times New Roman"/>
                <a:sym typeface="Times New Roman"/>
              </a:rPr>
              <a:t>terminate processes manually</a:t>
            </a:r>
            <a:r>
              <a:rPr lang="en-US" sz="2000" b="0" i="0" u="none">
                <a:solidFill>
                  <a:schemeClr val="dk1"/>
                </a:solidFill>
                <a:latin typeface="Times New Roman"/>
                <a:ea typeface="Times New Roman"/>
                <a:cs typeface="Times New Roman"/>
                <a:sym typeface="Times New Roman"/>
              </a:rPr>
              <a:t>.</a:t>
            </a:r>
            <a:endParaRPr/>
          </a:p>
        </p:txBody>
      </p:sp>
      <p:sp>
        <p:nvSpPr>
          <p:cNvPr id="476" name="Google Shape;476;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82" name="Google Shape;482;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42</a:t>
            </a:fld>
            <a:endParaRPr/>
          </a:p>
        </p:txBody>
      </p:sp>
      <p:pic>
        <p:nvPicPr>
          <p:cNvPr id="483" name="Google Shape;483;p4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84" name="Google Shape;484;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85" name="Google Shape;485;p43"/>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Activity</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Execute various commands on Linux Operating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Kernel and types of kernels</a:t>
            </a:r>
            <a:endParaRPr/>
          </a:p>
        </p:txBody>
      </p:sp>
      <p:sp>
        <p:nvSpPr>
          <p:cNvPr id="491" name="Google Shape;49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43</a:t>
            </a:fld>
            <a:endParaRPr/>
          </a:p>
        </p:txBody>
      </p:sp>
      <p:pic>
        <p:nvPicPr>
          <p:cNvPr id="492" name="Google Shape;492;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3" name="Google Shape;493;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94" name="Google Shape;494;p44"/>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Kernel is an intermediary between applications and hardware.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Functions of a Kernel</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 Kernel in an operating system performs the following functions: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Device Management:</a:t>
            </a:r>
            <a:r>
              <a:rPr lang="en-US" sz="2000" b="0" i="0" u="none">
                <a:solidFill>
                  <a:schemeClr val="dk1"/>
                </a:solidFill>
                <a:latin typeface="Times New Roman"/>
                <a:ea typeface="Times New Roman"/>
                <a:cs typeface="Times New Roman"/>
                <a:sym typeface="Times New Roman"/>
              </a:rPr>
              <a:t> Processes require various peripheral devices such as a mouse and keyboard connected to the computer to perform various tasks. The Kernel manages the allocation of the peripheral devices.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Resource Management:</a:t>
            </a:r>
            <a:r>
              <a:rPr lang="en-US" sz="2000" b="0" i="0" u="none">
                <a:solidFill>
                  <a:schemeClr val="dk1"/>
                </a:solidFill>
                <a:latin typeface="Times New Roman"/>
                <a:ea typeface="Times New Roman"/>
                <a:cs typeface="Times New Roman"/>
                <a:sym typeface="Times New Roman"/>
              </a:rPr>
              <a:t> Kernel shares the resources between different processes while ensuring that every process has uniform access to the resources.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Memory Management:</a:t>
            </a:r>
            <a:r>
              <a:rPr lang="en-US" sz="2000" b="0" i="0" u="none">
                <a:solidFill>
                  <a:schemeClr val="dk1"/>
                </a:solidFill>
                <a:latin typeface="Times New Roman"/>
                <a:ea typeface="Times New Roman"/>
                <a:cs typeface="Times New Roman"/>
                <a:sym typeface="Times New Roman"/>
              </a:rPr>
              <a:t> Every process requires some memory to execute. The Kernel allows the processes to access the memory safely.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Access Computer Resource:</a:t>
            </a:r>
            <a:r>
              <a:rPr lang="en-US" sz="2000" b="0" i="0" u="none">
                <a:solidFill>
                  <a:schemeClr val="dk1"/>
                </a:solidFill>
                <a:latin typeface="Times New Roman"/>
                <a:ea typeface="Times New Roman"/>
                <a:cs typeface="Times New Roman"/>
                <a:sym typeface="Times New Roman"/>
              </a:rPr>
              <a:t> A kernel can access different computer resources such as RAM, CPU, I/O devices, and other resources. The Kernel decides which memory each process will use, and the action is taken if memory is unavailable.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a:t>
            </a:r>
            <a:endParaRPr/>
          </a:p>
        </p:txBody>
      </p:sp>
      <p:sp>
        <p:nvSpPr>
          <p:cNvPr id="500" name="Google Shape;500;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44</a:t>
            </a:fld>
            <a:endParaRPr/>
          </a:p>
        </p:txBody>
      </p:sp>
      <p:pic>
        <p:nvPicPr>
          <p:cNvPr id="501" name="Google Shape;501;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02" name="Google Shape;502;p4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03" name="Google Shape;503;p45"/>
          <p:cNvPicPr preferRelativeResize="0">
            <a:picLocks noGrp="1"/>
          </p:cNvPicPr>
          <p:nvPr>
            <p:ph type="body" idx="1"/>
          </p:nvPr>
        </p:nvPicPr>
        <p:blipFill rotWithShape="1">
          <a:blip r:embed="rId4">
            <a:alphaModFix/>
          </a:blip>
          <a:srcRect/>
          <a:stretch/>
        </p:blipFill>
        <p:spPr>
          <a:xfrm>
            <a:off x="2087562" y="1571625"/>
            <a:ext cx="4768850" cy="45259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	</a:t>
            </a:r>
            <a:endParaRPr/>
          </a:p>
        </p:txBody>
      </p:sp>
      <p:sp>
        <p:nvSpPr>
          <p:cNvPr id="509" name="Google Shape;509;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45</a:t>
            </a:fld>
            <a:endParaRPr/>
          </a:p>
        </p:txBody>
      </p:sp>
      <p:pic>
        <p:nvPicPr>
          <p:cNvPr id="510" name="Google Shape;510;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1" name="Google Shape;511;p4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12" name="Google Shape;512;p46"/>
          <p:cNvPicPr preferRelativeResize="0">
            <a:picLocks noGrp="1"/>
          </p:cNvPicPr>
          <p:nvPr>
            <p:ph type="body" idx="1"/>
          </p:nvPr>
        </p:nvPicPr>
        <p:blipFill rotWithShape="1">
          <a:blip r:embed="rId4">
            <a:alphaModFix/>
          </a:blip>
          <a:srcRect t="1400" b="1898"/>
          <a:stretch/>
        </p:blipFill>
        <p:spPr>
          <a:xfrm>
            <a:off x="1571625" y="1143000"/>
            <a:ext cx="6338887" cy="49291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18" name="Google Shape;51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46</a:t>
            </a:fld>
            <a:endParaRPr/>
          </a:p>
        </p:txBody>
      </p:sp>
      <p:pic>
        <p:nvPicPr>
          <p:cNvPr id="519" name="Google Shape;519;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20" name="Google Shape;520;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521" name="Google Shape;521;p47"/>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3 basic types of kernels as below:</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Monolithic</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Microkernel</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Hybrid</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monolithic kernel is a type of kernel in which the complete OS runs in the kernel space.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microkernel is a kernel type that implements an operating system by providing methods, including low-level address space management, IPC, and thread management.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hybrid kernel is an operating system kernel architecture that attempts to combine aspects and benefits of microkernel and monolithic kernel architectures used in computer operating systems.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28" name="Google Shape;528;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47</a:t>
            </a:fld>
            <a:endParaRPr/>
          </a:p>
        </p:txBody>
      </p:sp>
      <p:pic>
        <p:nvPicPr>
          <p:cNvPr id="529" name="Google Shape;529;p4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0" name="Google Shape;530;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31" name="Google Shape;531;p48" descr="mmh.png"/>
          <p:cNvPicPr preferRelativeResize="0">
            <a:picLocks noGrp="1"/>
          </p:cNvPicPr>
          <p:nvPr>
            <p:ph type="body" idx="1"/>
          </p:nvPr>
        </p:nvPicPr>
        <p:blipFill rotWithShape="1">
          <a:blip r:embed="rId4">
            <a:alphaModFix/>
          </a:blip>
          <a:srcRect/>
          <a:stretch/>
        </p:blipFill>
        <p:spPr>
          <a:xfrm>
            <a:off x="357187" y="1500187"/>
            <a:ext cx="8056562"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File can be..</a:t>
            </a:r>
            <a:endParaRPr/>
          </a:p>
        </p:txBody>
      </p:sp>
      <p:sp>
        <p:nvSpPr>
          <p:cNvPr id="125" name="Google Shape;125;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a:p>
        </p:txBody>
      </p:sp>
      <p:sp>
        <p:nvSpPr>
          <p:cNvPr id="126" name="Google Shape;126;p5"/>
          <p:cNvSpPr txBox="1"/>
          <p:nvPr/>
        </p:nvSpPr>
        <p:spPr>
          <a:xfrm>
            <a:off x="642937" y="1285875"/>
            <a:ext cx="7632700" cy="3292475"/>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Regular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Directory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Device Files or Special  Files</a:t>
            </a:r>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Regular Files </a:t>
            </a:r>
            <a:r>
              <a:rPr lang="en-US" sz="2000" b="0" i="0" u="none" strike="noStrike" cap="none">
                <a:solidFill>
                  <a:schemeClr val="dk1"/>
                </a:solidFill>
                <a:latin typeface="Times New Roman"/>
                <a:ea typeface="Times New Roman"/>
                <a:cs typeface="Times New Roman"/>
                <a:sym typeface="Times New Roman"/>
              </a:rPr>
              <a:t>stores data (text, binary, and executable)</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Directory files </a:t>
            </a:r>
            <a:r>
              <a:rPr lang="en-US" sz="2000" b="0" i="0" u="none" strike="noStrike" cap="none">
                <a:solidFill>
                  <a:schemeClr val="dk1"/>
                </a:solidFill>
                <a:latin typeface="Times New Roman"/>
                <a:ea typeface="Times New Roman"/>
                <a:cs typeface="Times New Roman"/>
                <a:sym typeface="Times New Roman"/>
              </a:rPr>
              <a:t>contains information used to access other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Device Files</a:t>
            </a:r>
            <a:r>
              <a:rPr lang="en-US" sz="2000" b="0" i="0" u="none" strike="noStrike" cap="none">
                <a:solidFill>
                  <a:schemeClr val="dk1"/>
                </a:solidFill>
                <a:latin typeface="Times New Roman"/>
                <a:ea typeface="Times New Roman"/>
                <a:cs typeface="Times New Roman"/>
                <a:sym typeface="Times New Roman"/>
              </a:rPr>
              <a:t> defines a FIFO (first-in, first-out) pipe file or a physical device</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127" name="Google Shape;127;p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28" name="Google Shape;128;p5"/>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File System Representation</a:t>
            </a:r>
            <a:endParaRPr/>
          </a:p>
        </p:txBody>
      </p:sp>
      <p:sp>
        <p:nvSpPr>
          <p:cNvPr id="134" name="Google Shape;134;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pic>
        <p:nvPicPr>
          <p:cNvPr id="135" name="Google Shape;135;p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36" name="Google Shape;136;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37" name="Google Shape;137;p6" descr="zosb025.gif"/>
          <p:cNvPicPr preferRelativeResize="0"/>
          <p:nvPr/>
        </p:nvPicPr>
        <p:blipFill rotWithShape="1">
          <a:blip r:embed="rId4">
            <a:alphaModFix/>
          </a:blip>
          <a:srcRect/>
          <a:stretch/>
        </p:blipFill>
        <p:spPr>
          <a:xfrm>
            <a:off x="1285875" y="1785937"/>
            <a:ext cx="5665787" cy="4000500"/>
          </a:xfrm>
          <a:prstGeom prst="rect">
            <a:avLst/>
          </a:prstGeom>
          <a:noFill/>
          <a:ln>
            <a:noFill/>
          </a:ln>
        </p:spPr>
      </p:pic>
      <p:sp>
        <p:nvSpPr>
          <p:cNvPr id="138" name="Google Shape;138;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Popular File System</a:t>
            </a:r>
            <a:endParaRPr/>
          </a:p>
        </p:txBody>
      </p:sp>
      <p:sp>
        <p:nvSpPr>
          <p:cNvPr id="144" name="Google Shape;144;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pic>
        <p:nvPicPr>
          <p:cNvPr id="145" name="Google Shape;14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6" name="Google Shape;146;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7" name="Google Shape;147;p7" descr="File-Systems-12.png"/>
          <p:cNvPicPr preferRelativeResize="0">
            <a:picLocks noGrp="1"/>
          </p:cNvPicPr>
          <p:nvPr>
            <p:ph type="body" idx="1"/>
          </p:nvPr>
        </p:nvPicPr>
        <p:blipFill rotWithShape="1">
          <a:blip r:embed="rId4">
            <a:alphaModFix/>
          </a:blip>
          <a:srcRect/>
          <a:stretch/>
        </p:blipFill>
        <p:spPr>
          <a:xfrm>
            <a:off x="1643062" y="1357312"/>
            <a:ext cx="507206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pic>
        <p:nvPicPr>
          <p:cNvPr id="153" name="Google Shape;153;p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4" name="Google Shape;154;p8"/>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55" name="Google Shape;155;p8"/>
          <p:cNvPicPr preferRelativeResize="0">
            <a:picLocks noGrp="1"/>
          </p:cNvPicPr>
          <p:nvPr>
            <p:ph type="body" idx="1"/>
          </p:nvPr>
        </p:nvPicPr>
        <p:blipFill rotWithShape="1">
          <a:blip r:embed="rId4">
            <a:alphaModFix/>
          </a:blip>
          <a:srcRect l="20831" t="26011" r="21873" b="6085"/>
          <a:stretch/>
        </p:blipFill>
        <p:spPr>
          <a:xfrm>
            <a:off x="1143000" y="1571625"/>
            <a:ext cx="6323012" cy="4214812"/>
          </a:xfrm>
          <a:prstGeom prst="rect">
            <a:avLst/>
          </a:prstGeom>
          <a:noFill/>
          <a:ln>
            <a:noFill/>
          </a:ln>
        </p:spPr>
      </p:pic>
      <p:sp>
        <p:nvSpPr>
          <p:cNvPr id="156" name="Google Shape;156;p8"/>
          <p:cNvSpPr txBox="1"/>
          <p:nvPr/>
        </p:nvSpPr>
        <p:spPr>
          <a:xfrm>
            <a:off x="857250" y="714375"/>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Useful Symbols for Files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Types of File Sy</a:t>
            </a:r>
            <a:r>
              <a:rPr lang="en-US" sz="4200" b="1" i="0" u="none">
                <a:solidFill>
                  <a:schemeClr val="dk1"/>
                </a:solidFill>
                <a:latin typeface="Times New Roman"/>
                <a:ea typeface="Times New Roman"/>
                <a:cs typeface="Times New Roman"/>
                <a:sym typeface="Times New Roman"/>
              </a:rPr>
              <a:t>stems</a:t>
            </a:r>
            <a:endParaRPr/>
          </a:p>
        </p:txBody>
      </p:sp>
      <p:sp>
        <p:nvSpPr>
          <p:cNvPr id="162" name="Google Shape;162;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pic>
        <p:nvPicPr>
          <p:cNvPr id="163" name="Google Shape;163;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65" name="Google Shape;165;p9"/>
          <p:cNvSpPr txBox="1">
            <a:spLocks noGrp="1"/>
          </p:cNvSpPr>
          <p:nvPr>
            <p:ph type="body" idx="1"/>
          </p:nvPr>
        </p:nvSpPr>
        <p:spPr>
          <a:xfrm>
            <a:off x="457200" y="13573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Following are the various file system in a device: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FAT</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GIF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UDF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Extended file system</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NTFS</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2706</Words>
  <Application>Microsoft Office PowerPoint</Application>
  <PresentationFormat>On-screen Show (4:3)</PresentationFormat>
  <Paragraphs>360</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PowerPoint Presentation</vt:lpstr>
      <vt:lpstr>Unit 3 File system management </vt:lpstr>
      <vt:lpstr>PowerPoint Presentation</vt:lpstr>
      <vt:lpstr>PowerPoint Presentation</vt:lpstr>
      <vt:lpstr>PowerPoint Presentation</vt:lpstr>
      <vt:lpstr>File System Representation</vt:lpstr>
      <vt:lpstr>Popular File System</vt:lpstr>
      <vt:lpstr>PowerPoint Presentation</vt:lpstr>
      <vt:lpstr>Types of File Systems</vt:lpstr>
      <vt:lpstr>FAT File System</vt:lpstr>
      <vt:lpstr>FAT32 contd..</vt:lpstr>
      <vt:lpstr>GFS File System</vt:lpstr>
      <vt:lpstr>NTFS (New Technology File System)</vt:lpstr>
      <vt:lpstr>Differences between FAT32, exFAT, and NTFS File Systems.</vt:lpstr>
      <vt:lpstr>HFS File System</vt:lpstr>
      <vt:lpstr>Btrfs</vt:lpstr>
      <vt:lpstr>Ext2/Ext3/Ext4 File System</vt:lpstr>
      <vt:lpstr>Concept of Pipes and Redirection </vt:lpstr>
      <vt:lpstr>Concept of Redirection</vt:lpstr>
      <vt:lpstr>Searching the File System</vt:lpstr>
      <vt:lpstr>Searching the File System contd..</vt:lpstr>
      <vt:lpstr>Use of grep</vt:lpstr>
      <vt:lpstr>Use of grep contd..</vt:lpstr>
      <vt:lpstr>Process Signals</vt:lpstr>
      <vt:lpstr>Process Signals contd..</vt:lpstr>
      <vt:lpstr>Description of Signals </vt:lpstr>
      <vt:lpstr>Linux Signals</vt:lpstr>
      <vt:lpstr>Kill command</vt:lpstr>
      <vt:lpstr>Path Variable </vt:lpstr>
      <vt:lpstr>Adding/Deleting a Path</vt:lpstr>
      <vt:lpstr>PowerPoint Presentation</vt:lpstr>
      <vt:lpstr>Other Shell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Kernel and types of kernels</vt:lpstr>
      <vt:lpstr>More about Linux Kernel</vt:lpstr>
      <vt:lpstr>More about Linux Kernel </vt:lpstr>
      <vt:lpstr>Basic types of kernels</vt:lpstr>
      <vt:lpstr>Basic types of kernels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Vivek Bhardwaj</cp:lastModifiedBy>
  <cp:revision>1</cp:revision>
  <dcterms:created xsi:type="dcterms:W3CDTF">2006-08-16T00:00:00Z</dcterms:created>
  <dcterms:modified xsi:type="dcterms:W3CDTF">2022-10-03T03:43:11Z</dcterms:modified>
</cp:coreProperties>
</file>