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72" r:id="rId3"/>
    <p:sldId id="273" r:id="rId4"/>
    <p:sldId id="408" r:id="rId5"/>
    <p:sldId id="401" r:id="rId6"/>
    <p:sldId id="410" r:id="rId7"/>
    <p:sldId id="411" r:id="rId8"/>
    <p:sldId id="404" r:id="rId9"/>
    <p:sldId id="405" r:id="rId10"/>
    <p:sldId id="412" r:id="rId11"/>
    <p:sldId id="274" r:id="rId12"/>
    <p:sldId id="418" r:id="rId13"/>
    <p:sldId id="407" r:id="rId14"/>
    <p:sldId id="409" r:id="rId15"/>
    <p:sldId id="414" r:id="rId16"/>
    <p:sldId id="415" r:id="rId17"/>
    <p:sldId id="416" r:id="rId18"/>
    <p:sldId id="417" r:id="rId19"/>
    <p:sldId id="419" r:id="rId20"/>
    <p:sldId id="424" r:id="rId21"/>
    <p:sldId id="420" r:id="rId22"/>
    <p:sldId id="421" r:id="rId23"/>
    <p:sldId id="381" r:id="rId24"/>
    <p:sldId id="318" r:id="rId25"/>
    <p:sldId id="319" r:id="rId26"/>
    <p:sldId id="331" r:id="rId27"/>
    <p:sldId id="339" r:id="rId28"/>
    <p:sldId id="426" r:id="rId29"/>
    <p:sldId id="324" r:id="rId30"/>
    <p:sldId id="325" r:id="rId31"/>
    <p:sldId id="328" r:id="rId32"/>
    <p:sldId id="327" r:id="rId33"/>
    <p:sldId id="429" r:id="rId34"/>
    <p:sldId id="430" r:id="rId35"/>
    <p:sldId id="460" r:id="rId36"/>
    <p:sldId id="459" r:id="rId37"/>
    <p:sldId id="462" r:id="rId38"/>
    <p:sldId id="464" r:id="rId39"/>
    <p:sldId id="432" r:id="rId40"/>
    <p:sldId id="322" r:id="rId41"/>
    <p:sldId id="330" r:id="rId42"/>
    <p:sldId id="433" r:id="rId43"/>
    <p:sldId id="434" r:id="rId44"/>
    <p:sldId id="435" r:id="rId45"/>
    <p:sldId id="436" r:id="rId46"/>
    <p:sldId id="437" r:id="rId47"/>
    <p:sldId id="465" r:id="rId48"/>
    <p:sldId id="466" r:id="rId49"/>
    <p:sldId id="467" r:id="rId50"/>
    <p:sldId id="468" r:id="rId51"/>
    <p:sldId id="469" r:id="rId52"/>
    <p:sldId id="470" r:id="rId53"/>
    <p:sldId id="471" r:id="rId54"/>
    <p:sldId id="472"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E19DA-AFCB-42DC-857A-5619B31C0921}">
          <p14:sldIdLst>
            <p14:sldId id="256"/>
          </p14:sldIdLst>
        </p14:section>
        <p14:section name="Default Section" id="{A1FA75DA-02D8-4647-BF85-CE5FC8695736}">
          <p14:sldIdLst>
            <p14:sldId id="272"/>
            <p14:sldId id="273"/>
            <p14:sldId id="408"/>
            <p14:sldId id="401"/>
            <p14:sldId id="410"/>
            <p14:sldId id="411"/>
            <p14:sldId id="404"/>
            <p14:sldId id="405"/>
            <p14:sldId id="412"/>
            <p14:sldId id="274"/>
            <p14:sldId id="418"/>
            <p14:sldId id="407"/>
            <p14:sldId id="409"/>
            <p14:sldId id="414"/>
            <p14:sldId id="415"/>
            <p14:sldId id="416"/>
            <p14:sldId id="417"/>
            <p14:sldId id="419"/>
            <p14:sldId id="424"/>
            <p14:sldId id="420"/>
            <p14:sldId id="421"/>
            <p14:sldId id="381"/>
            <p14:sldId id="318"/>
            <p14:sldId id="319"/>
            <p14:sldId id="331"/>
            <p14:sldId id="339"/>
            <p14:sldId id="426"/>
            <p14:sldId id="324"/>
            <p14:sldId id="325"/>
            <p14:sldId id="328"/>
            <p14:sldId id="327"/>
            <p14:sldId id="429"/>
            <p14:sldId id="430"/>
            <p14:sldId id="460"/>
            <p14:sldId id="459"/>
            <p14:sldId id="462"/>
            <p14:sldId id="464"/>
            <p14:sldId id="432"/>
            <p14:sldId id="322"/>
            <p14:sldId id="330"/>
            <p14:sldId id="433"/>
            <p14:sldId id="434"/>
            <p14:sldId id="435"/>
            <p14:sldId id="436"/>
            <p14:sldId id="437"/>
            <p14:sldId id="465"/>
            <p14:sldId id="466"/>
            <p14:sldId id="467"/>
            <p14:sldId id="468"/>
            <p14:sldId id="469"/>
            <p14:sldId id="470"/>
            <p14:sldId id="471"/>
            <p14:sldId id="472"/>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Lst>
        </p14:section>
        <p14:section name="Untitled Section" id="{C91971D4-15F3-4185-AD18-F8F6EB4E4E4D}">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114" y="-8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46372-C1FF-4575-8929-46E8D4BBD20C}" type="datetimeFigureOut">
              <a:rPr lang="en-IN" smtClean="0"/>
              <a:t>15-01-2023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7A7B2-7A83-40D5-B3CF-192D3E1B3CF3}" type="slidenum">
              <a:rPr lang="en-IN" smtClean="0"/>
              <a:t>‹#›</a:t>
            </a:fld>
            <a:endParaRPr lang="en-IN"/>
          </a:p>
        </p:txBody>
      </p:sp>
    </p:spTree>
    <p:extLst>
      <p:ext uri="{BB962C8B-B14F-4D97-AF65-F5344CB8AC3E}">
        <p14:creationId xmlns:p14="http://schemas.microsoft.com/office/powerpoint/2010/main" val="145301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0A2A0-39BE-4F22-B4FC-5C83B8050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16D814D-2D0C-4A55-98CF-E367D2F03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18205E-F20F-4405-ADB3-42479ECBA30C}"/>
              </a:ext>
            </a:extLst>
          </p:cNvPr>
          <p:cNvSpPr>
            <a:spLocks noGrp="1"/>
          </p:cNvSpPr>
          <p:nvPr>
            <p:ph type="dt" sz="half" idx="10"/>
          </p:nvPr>
        </p:nvSpPr>
        <p:spPr/>
        <p:txBody>
          <a:bodyPr/>
          <a:lstStyle/>
          <a:p>
            <a:fld id="{296C43E8-63A1-4118-94AE-05245B5F0C5C}" type="datetime1">
              <a:rPr lang="en-IN" smtClean="0"/>
              <a:t>15-01-2023</a:t>
            </a:fld>
            <a:endParaRPr lang="en-IN"/>
          </a:p>
        </p:txBody>
      </p:sp>
      <p:sp>
        <p:nvSpPr>
          <p:cNvPr id="5" name="Footer Placeholder 4">
            <a:extLst>
              <a:ext uri="{FF2B5EF4-FFF2-40B4-BE49-F238E27FC236}">
                <a16:creationId xmlns:a16="http://schemas.microsoft.com/office/drawing/2014/main" xmlns="" id="{05E03ECC-8B6C-4B31-9A31-A844A6CC6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FE44FC-F37D-4609-8D50-0FBD59D40A23}"/>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23947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28084E-A68A-4D01-960B-1EE3E4E7D6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C3F8C3E-AD44-438B-A2F9-1856CDBE9F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19C3A9C-5E8E-4481-9D30-D63182B4C250}"/>
              </a:ext>
            </a:extLst>
          </p:cNvPr>
          <p:cNvSpPr>
            <a:spLocks noGrp="1"/>
          </p:cNvSpPr>
          <p:nvPr>
            <p:ph type="dt" sz="half" idx="10"/>
          </p:nvPr>
        </p:nvSpPr>
        <p:spPr/>
        <p:txBody>
          <a:bodyPr/>
          <a:lstStyle/>
          <a:p>
            <a:fld id="{20AB514A-D747-48F2-A068-77F90E5567A8}" type="datetime1">
              <a:rPr lang="en-IN" smtClean="0"/>
              <a:t>15-01-2023</a:t>
            </a:fld>
            <a:endParaRPr lang="en-IN"/>
          </a:p>
        </p:txBody>
      </p:sp>
      <p:sp>
        <p:nvSpPr>
          <p:cNvPr id="5" name="Footer Placeholder 4">
            <a:extLst>
              <a:ext uri="{FF2B5EF4-FFF2-40B4-BE49-F238E27FC236}">
                <a16:creationId xmlns:a16="http://schemas.microsoft.com/office/drawing/2014/main" xmlns="" id="{4B1889E8-BE2F-49BD-9537-7929D66E2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485E8C-A90F-4886-B229-AD9CCAC372BC}"/>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43212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23C3E5D-44E1-4B2B-9D3B-8E05D85887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E7F91E-06D6-4B0A-B78A-633630B56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3B4DC0-9898-4B5D-B19D-FB876725C756}"/>
              </a:ext>
            </a:extLst>
          </p:cNvPr>
          <p:cNvSpPr>
            <a:spLocks noGrp="1"/>
          </p:cNvSpPr>
          <p:nvPr>
            <p:ph type="dt" sz="half" idx="10"/>
          </p:nvPr>
        </p:nvSpPr>
        <p:spPr/>
        <p:txBody>
          <a:bodyPr/>
          <a:lstStyle/>
          <a:p>
            <a:fld id="{A252BC87-9E1A-4B86-A202-3CCF1D8E75CB}" type="datetime1">
              <a:rPr lang="en-IN" smtClean="0"/>
              <a:t>15-01-2023</a:t>
            </a:fld>
            <a:endParaRPr lang="en-IN"/>
          </a:p>
        </p:txBody>
      </p:sp>
      <p:sp>
        <p:nvSpPr>
          <p:cNvPr id="5" name="Footer Placeholder 4">
            <a:extLst>
              <a:ext uri="{FF2B5EF4-FFF2-40B4-BE49-F238E27FC236}">
                <a16:creationId xmlns:a16="http://schemas.microsoft.com/office/drawing/2014/main" xmlns="" id="{D5B61812-BA8A-4C77-8727-18A150954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52BF809-75CA-4E27-8419-18F69E6E37E1}"/>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348635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AEEA0-80B6-41D1-8D17-A2D4D97AFC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B6F913-E7F0-4076-8CA6-3E9D198BE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FB895E-8172-462B-9682-1043886DD91C}"/>
              </a:ext>
            </a:extLst>
          </p:cNvPr>
          <p:cNvSpPr>
            <a:spLocks noGrp="1"/>
          </p:cNvSpPr>
          <p:nvPr>
            <p:ph type="dt" sz="half" idx="10"/>
          </p:nvPr>
        </p:nvSpPr>
        <p:spPr/>
        <p:txBody>
          <a:bodyPr/>
          <a:lstStyle/>
          <a:p>
            <a:fld id="{92F6F251-7796-4C9E-9762-A2D1CB4D6E24}" type="datetime1">
              <a:rPr lang="en-IN" smtClean="0"/>
              <a:t>15-01-2023</a:t>
            </a:fld>
            <a:endParaRPr lang="en-IN"/>
          </a:p>
        </p:txBody>
      </p:sp>
      <p:sp>
        <p:nvSpPr>
          <p:cNvPr id="5" name="Footer Placeholder 4">
            <a:extLst>
              <a:ext uri="{FF2B5EF4-FFF2-40B4-BE49-F238E27FC236}">
                <a16:creationId xmlns:a16="http://schemas.microsoft.com/office/drawing/2014/main" xmlns="" id="{3F5FA00C-C076-419C-9A94-D73310BF9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8E19182-CC8F-4C40-B356-C6F7C372B746}"/>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66212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D33786-4786-4F2C-B176-8043626AFE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CE24287-1791-47E7-B075-030F1C45A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A35EF67-4C96-48B7-A5D1-52F573D13585}"/>
              </a:ext>
            </a:extLst>
          </p:cNvPr>
          <p:cNvSpPr>
            <a:spLocks noGrp="1"/>
          </p:cNvSpPr>
          <p:nvPr>
            <p:ph type="dt" sz="half" idx="10"/>
          </p:nvPr>
        </p:nvSpPr>
        <p:spPr/>
        <p:txBody>
          <a:bodyPr/>
          <a:lstStyle/>
          <a:p>
            <a:fld id="{067D3E41-5515-45CF-8559-D07F3C4FEF32}" type="datetime1">
              <a:rPr lang="en-IN" smtClean="0"/>
              <a:t>15-01-2023</a:t>
            </a:fld>
            <a:endParaRPr lang="en-IN"/>
          </a:p>
        </p:txBody>
      </p:sp>
      <p:sp>
        <p:nvSpPr>
          <p:cNvPr id="5" name="Footer Placeholder 4">
            <a:extLst>
              <a:ext uri="{FF2B5EF4-FFF2-40B4-BE49-F238E27FC236}">
                <a16:creationId xmlns:a16="http://schemas.microsoft.com/office/drawing/2014/main" xmlns="" id="{570739D8-90BA-4E83-87D7-890545434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084595-7CD2-4CDE-9E17-9AD2BBF443BA}"/>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107671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E90A7-3055-4327-9126-11B0CE62C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F090DCC-7793-4B14-ABFA-DB8F4D270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1CDF4F6-558C-40D2-AB7A-C7CF06741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8CD16AB-F5F1-4FB8-BBBF-A621A76A11DE}"/>
              </a:ext>
            </a:extLst>
          </p:cNvPr>
          <p:cNvSpPr>
            <a:spLocks noGrp="1"/>
          </p:cNvSpPr>
          <p:nvPr>
            <p:ph type="dt" sz="half" idx="10"/>
          </p:nvPr>
        </p:nvSpPr>
        <p:spPr/>
        <p:txBody>
          <a:bodyPr/>
          <a:lstStyle/>
          <a:p>
            <a:fld id="{3C6FD6F2-1F0E-4875-99BE-160F54BB9A87}" type="datetime1">
              <a:rPr lang="en-IN" smtClean="0"/>
              <a:t>15-01-2023</a:t>
            </a:fld>
            <a:endParaRPr lang="en-IN"/>
          </a:p>
        </p:txBody>
      </p:sp>
      <p:sp>
        <p:nvSpPr>
          <p:cNvPr id="6" name="Footer Placeholder 5">
            <a:extLst>
              <a:ext uri="{FF2B5EF4-FFF2-40B4-BE49-F238E27FC236}">
                <a16:creationId xmlns:a16="http://schemas.microsoft.com/office/drawing/2014/main" xmlns="" id="{2C032232-1C92-4CFF-8ADB-F0214D1AE6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571684-07B3-4942-BC23-FDA76D8B2D04}"/>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08424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D6059-353E-4867-AFE3-F08D622222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B5F3730-E64A-41F8-9464-116B65CB2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9C9CD03-0A63-4E2D-B202-7C81F9D67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50407B8-C9D8-4FAF-B51D-21C870B50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CEAB6D6-2218-451B-BFCA-9763827C7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D593A98-759F-43D4-8C05-01F6CCC784D1}"/>
              </a:ext>
            </a:extLst>
          </p:cNvPr>
          <p:cNvSpPr>
            <a:spLocks noGrp="1"/>
          </p:cNvSpPr>
          <p:nvPr>
            <p:ph type="dt" sz="half" idx="10"/>
          </p:nvPr>
        </p:nvSpPr>
        <p:spPr/>
        <p:txBody>
          <a:bodyPr/>
          <a:lstStyle/>
          <a:p>
            <a:fld id="{7216ED80-E0CF-4204-93D7-F44C99565F11}" type="datetime1">
              <a:rPr lang="en-IN" smtClean="0"/>
              <a:t>15-01-2023</a:t>
            </a:fld>
            <a:endParaRPr lang="en-IN"/>
          </a:p>
        </p:txBody>
      </p:sp>
      <p:sp>
        <p:nvSpPr>
          <p:cNvPr id="8" name="Footer Placeholder 7">
            <a:extLst>
              <a:ext uri="{FF2B5EF4-FFF2-40B4-BE49-F238E27FC236}">
                <a16:creationId xmlns:a16="http://schemas.microsoft.com/office/drawing/2014/main" xmlns="" id="{90C6229E-1E99-4EBB-81E2-658A2228F9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61A00B4-7CA7-4D5A-9071-A8612EC5941B}"/>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42674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34969-2FE7-413C-8DEF-EA1734538D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9A20C21-07C0-4E77-A128-CF351EB64617}"/>
              </a:ext>
            </a:extLst>
          </p:cNvPr>
          <p:cNvSpPr>
            <a:spLocks noGrp="1"/>
          </p:cNvSpPr>
          <p:nvPr>
            <p:ph type="dt" sz="half" idx="10"/>
          </p:nvPr>
        </p:nvSpPr>
        <p:spPr/>
        <p:txBody>
          <a:bodyPr/>
          <a:lstStyle/>
          <a:p>
            <a:fld id="{23C14A03-03B4-482C-8CB4-58AFE3FC3DDA}" type="datetime1">
              <a:rPr lang="en-IN" smtClean="0"/>
              <a:t>15-01-2023</a:t>
            </a:fld>
            <a:endParaRPr lang="en-IN"/>
          </a:p>
        </p:txBody>
      </p:sp>
      <p:sp>
        <p:nvSpPr>
          <p:cNvPr id="4" name="Footer Placeholder 3">
            <a:extLst>
              <a:ext uri="{FF2B5EF4-FFF2-40B4-BE49-F238E27FC236}">
                <a16:creationId xmlns:a16="http://schemas.microsoft.com/office/drawing/2014/main" xmlns="" id="{39B91115-610B-4DA1-BEE1-ED9B3594A1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11540DE-54A8-4F78-94F0-CE5D1220CBE3}"/>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128521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EA1057-A73A-4380-B075-A53368115408}"/>
              </a:ext>
            </a:extLst>
          </p:cNvPr>
          <p:cNvSpPr>
            <a:spLocks noGrp="1"/>
          </p:cNvSpPr>
          <p:nvPr>
            <p:ph type="dt" sz="half" idx="10"/>
          </p:nvPr>
        </p:nvSpPr>
        <p:spPr/>
        <p:txBody>
          <a:bodyPr/>
          <a:lstStyle/>
          <a:p>
            <a:fld id="{0482687F-7420-4D37-BBC8-7F26B6A2F811}" type="datetime1">
              <a:rPr lang="en-IN" smtClean="0"/>
              <a:t>15-01-2023</a:t>
            </a:fld>
            <a:endParaRPr lang="en-IN"/>
          </a:p>
        </p:txBody>
      </p:sp>
      <p:sp>
        <p:nvSpPr>
          <p:cNvPr id="3" name="Footer Placeholder 2">
            <a:extLst>
              <a:ext uri="{FF2B5EF4-FFF2-40B4-BE49-F238E27FC236}">
                <a16:creationId xmlns:a16="http://schemas.microsoft.com/office/drawing/2014/main" xmlns="" id="{57699F7E-8D2A-4568-BDDB-2D8C0F8D8D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CC3E07C-76E2-48F5-9209-59D0822D00B4}"/>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38961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2315D-9698-4654-BED3-BBBAFD28A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80917FC-31CE-4D0E-900E-E72BA27B4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567ED34-9827-4628-9F42-084DF7EA2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C7187FE-E9CC-4BF4-925D-B2DEAFFCBF61}"/>
              </a:ext>
            </a:extLst>
          </p:cNvPr>
          <p:cNvSpPr>
            <a:spLocks noGrp="1"/>
          </p:cNvSpPr>
          <p:nvPr>
            <p:ph type="dt" sz="half" idx="10"/>
          </p:nvPr>
        </p:nvSpPr>
        <p:spPr/>
        <p:txBody>
          <a:bodyPr/>
          <a:lstStyle/>
          <a:p>
            <a:fld id="{D81D4DFC-96C4-49B7-B2F2-9EDC9FFD49C7}" type="datetime1">
              <a:rPr lang="en-IN" smtClean="0"/>
              <a:t>15-01-2023</a:t>
            </a:fld>
            <a:endParaRPr lang="en-IN"/>
          </a:p>
        </p:txBody>
      </p:sp>
      <p:sp>
        <p:nvSpPr>
          <p:cNvPr id="6" name="Footer Placeholder 5">
            <a:extLst>
              <a:ext uri="{FF2B5EF4-FFF2-40B4-BE49-F238E27FC236}">
                <a16:creationId xmlns:a16="http://schemas.microsoft.com/office/drawing/2014/main" xmlns="" id="{EC722301-6D96-4231-9786-4C2FA0992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591325-B57C-4BBC-9C7C-118141D0FCA1}"/>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346850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AA442-F482-459C-BB66-30CDABA78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2EA422-880A-413A-9990-61D4B8BF9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1E0C4C3-D612-4646-9EED-2748650FD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A68063-3214-4923-9976-5E08BB1F5FC1}"/>
              </a:ext>
            </a:extLst>
          </p:cNvPr>
          <p:cNvSpPr>
            <a:spLocks noGrp="1"/>
          </p:cNvSpPr>
          <p:nvPr>
            <p:ph type="dt" sz="half" idx="10"/>
          </p:nvPr>
        </p:nvSpPr>
        <p:spPr/>
        <p:txBody>
          <a:bodyPr/>
          <a:lstStyle/>
          <a:p>
            <a:fld id="{14155246-FB89-4D77-8597-0044AE6995AD}" type="datetime1">
              <a:rPr lang="en-IN" smtClean="0"/>
              <a:t>15-01-2023</a:t>
            </a:fld>
            <a:endParaRPr lang="en-IN"/>
          </a:p>
        </p:txBody>
      </p:sp>
      <p:sp>
        <p:nvSpPr>
          <p:cNvPr id="6" name="Footer Placeholder 5">
            <a:extLst>
              <a:ext uri="{FF2B5EF4-FFF2-40B4-BE49-F238E27FC236}">
                <a16:creationId xmlns:a16="http://schemas.microsoft.com/office/drawing/2014/main" xmlns="" id="{B8339203-7981-46B0-A176-EFF03EECD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9434FE-AFE0-41C6-89DC-F7028F5EF25D}"/>
              </a:ext>
            </a:extLst>
          </p:cNvPr>
          <p:cNvSpPr>
            <a:spLocks noGrp="1"/>
          </p:cNvSpPr>
          <p:nvPr>
            <p:ph type="sldNum" sz="quarter" idx="12"/>
          </p:nvPr>
        </p:nvSpPr>
        <p:spPr/>
        <p:txBody>
          <a:bodyPr/>
          <a:lstStyle/>
          <a:p>
            <a:fld id="{505B5044-8D26-4174-8D72-C78C42A448B9}" type="slidenum">
              <a:rPr lang="en-IN" smtClean="0"/>
              <a:t>‹#›</a:t>
            </a:fld>
            <a:endParaRPr lang="en-IN"/>
          </a:p>
        </p:txBody>
      </p:sp>
    </p:spTree>
    <p:extLst>
      <p:ext uri="{BB962C8B-B14F-4D97-AF65-F5344CB8AC3E}">
        <p14:creationId xmlns:p14="http://schemas.microsoft.com/office/powerpoint/2010/main" val="241058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44FC0E3-5832-4EF8-9E7E-C8003DA3C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B6CCC5-26B7-4132-9550-0E8C88860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A58650-FF52-4A4B-BCDF-F37F531C5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B2446-8E60-422D-92D2-E7B69EAC8441}" type="datetime1">
              <a:rPr lang="en-IN" smtClean="0"/>
              <a:t>15-01-2023</a:t>
            </a:fld>
            <a:endParaRPr lang="en-IN"/>
          </a:p>
        </p:txBody>
      </p:sp>
      <p:sp>
        <p:nvSpPr>
          <p:cNvPr id="5" name="Footer Placeholder 4">
            <a:extLst>
              <a:ext uri="{FF2B5EF4-FFF2-40B4-BE49-F238E27FC236}">
                <a16:creationId xmlns:a16="http://schemas.microsoft.com/office/drawing/2014/main" xmlns="" id="{DE6DF1E8-95C9-4962-A6D7-0F02AEBA4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82C0A6C-A8C0-4C54-A43B-090AB15FD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5044-8D26-4174-8D72-C78C42A448B9}" type="slidenum">
              <a:rPr lang="en-IN" smtClean="0"/>
              <a:t>‹#›</a:t>
            </a:fld>
            <a:endParaRPr lang="en-IN"/>
          </a:p>
        </p:txBody>
      </p:sp>
    </p:spTree>
    <p:extLst>
      <p:ext uri="{BB962C8B-B14F-4D97-AF65-F5344CB8AC3E}">
        <p14:creationId xmlns:p14="http://schemas.microsoft.com/office/powerpoint/2010/main" val="2213594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lectrical4u.com/what-is-inductor-and-inductance-theory-of-inductor/" TargetMode="External"/><Relationship Id="rId7" Type="http://schemas.openxmlformats.org/officeDocument/2006/relationships/image" Target="../media/image13.png"/><Relationship Id="rId2" Type="http://schemas.openxmlformats.org/officeDocument/2006/relationships/hyperlink" Target="https://www.electrical4u.com/what-is-resistor/"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what-is-capacitor/"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llaboutcircuits.com/textbook/direct-current/chpt-13/practical-considerations-capacitors/" TargetMode="External"/><Relationship Id="rId2" Type="http://schemas.openxmlformats.org/officeDocument/2006/relationships/hyperlink" Target="https://www.allaboutcircuits.com/textbook/direct-current/chpt-15/practical-considerations-inductors/" TargetMode="External"/><Relationship Id="rId1" Type="http://schemas.openxmlformats.org/officeDocument/2006/relationships/slideLayout" Target="../slideLayouts/slideLayout1.xml"/><Relationship Id="rId4" Type="http://schemas.openxmlformats.org/officeDocument/2006/relationships/hyperlink" Target="https://www.allaboutcircuits.com/textbook/direct-current/chpt-1/voltage-current-practical-circui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electrical4u.com/active-and-passive-elements-of-electrical-circuit/" TargetMode="External"/><Relationship Id="rId7" Type="http://schemas.openxmlformats.org/officeDocument/2006/relationships/hyperlink" Target="https://www.electrical4u.com/ideal-dependent-independent-voltage-current-source/" TargetMode="External"/><Relationship Id="rId2" Type="http://schemas.openxmlformats.org/officeDocument/2006/relationships/hyperlink" Target="https://www.electrical4u.com/electric-circuit-or-electrical-network/" TargetMode="External"/><Relationship Id="rId1" Type="http://schemas.openxmlformats.org/officeDocument/2006/relationships/slideLayout" Target="../slideLayouts/slideLayout2.xml"/><Relationship Id="rId6" Type="http://schemas.openxmlformats.org/officeDocument/2006/relationships/hyperlink" Target="https://www.electrical4u.com/voltage-source/" TargetMode="External"/><Relationship Id="rId5" Type="http://schemas.openxmlformats.org/officeDocument/2006/relationships/hyperlink" Target="https://www.electrical4u.com/what-is-capacitor/" TargetMode="External"/><Relationship Id="rId4" Type="http://schemas.openxmlformats.org/officeDocument/2006/relationships/hyperlink" Target="https://www.electrical4u.com/what-is-resistor/"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3601"/>
            <a:ext cx="7772400" cy="1470025"/>
          </a:xfrm>
        </p:spPr>
        <p:txBody>
          <a:bodyPr>
            <a:normAutofit fontScale="90000"/>
          </a:bodyPr>
          <a:lstStyle/>
          <a:p>
            <a:r>
              <a:rPr lang="en-US" dirty="0"/>
              <a:t>FUNDAMENTAL OF AC CIRCUITS</a:t>
            </a:r>
          </a:p>
        </p:txBody>
      </p:sp>
      <p:sp>
        <p:nvSpPr>
          <p:cNvPr id="3" name="Subtitle 2"/>
          <p:cNvSpPr>
            <a:spLocks noGrp="1"/>
          </p:cNvSpPr>
          <p:nvPr>
            <p:ph type="subTitle" idx="1"/>
          </p:nvPr>
        </p:nvSpPr>
        <p:spPr>
          <a:xfrm>
            <a:off x="3124200" y="1219200"/>
            <a:ext cx="6400800" cy="685800"/>
          </a:xfrm>
        </p:spPr>
        <p:txBody>
          <a:bodyPr>
            <a:noAutofit/>
          </a:bodyPr>
          <a:lstStyle/>
          <a:p>
            <a:r>
              <a:rPr lang="en-US" sz="4000" b="1" dirty="0">
                <a:solidFill>
                  <a:srgbClr val="FF0000"/>
                </a:solidFill>
              </a:rPr>
              <a:t>UNIT-II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9AAE2-B73F-4341-82DC-C56F596B09C7}"/>
              </a:ext>
            </a:extLst>
          </p:cNvPr>
          <p:cNvSpPr>
            <a:spLocks noGrp="1"/>
          </p:cNvSpPr>
          <p:nvPr>
            <p:ph type="title"/>
          </p:nvPr>
        </p:nvSpPr>
        <p:spPr>
          <a:xfrm>
            <a:off x="838200" y="0"/>
            <a:ext cx="10515600" cy="1325563"/>
          </a:xfrm>
        </p:spPr>
        <p:txBody>
          <a:bodyPr/>
          <a:lstStyle/>
          <a:p>
            <a:pPr algn="ctr"/>
            <a:r>
              <a:rPr lang="en-IN" dirty="0"/>
              <a:t>Series RC circuit</a:t>
            </a:r>
          </a:p>
        </p:txBody>
      </p:sp>
      <p:pic>
        <p:nvPicPr>
          <p:cNvPr id="11266" name="Picture 2" descr="\begin{align*} {\phi} =tan^-^1 \frac{X_C}{R}  \end{align*}">
            <a:extLst>
              <a:ext uri="{FF2B5EF4-FFF2-40B4-BE49-F238E27FC236}">
                <a16:creationId xmlns:a16="http://schemas.microsoft.com/office/drawing/2014/main" xmlns="" id="{4D451824-5CCB-4295-A938-3C4350FD20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3759" y="3009900"/>
            <a:ext cx="2187307" cy="8382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begin{align*} tan{\phi} = \frac{IX_C}{IR}  \end{align*}">
            <a:extLst>
              <a:ext uri="{FF2B5EF4-FFF2-40B4-BE49-F238E27FC236}">
                <a16:creationId xmlns:a16="http://schemas.microsoft.com/office/drawing/2014/main" xmlns="" id="{E11853B2-50E5-4869-A14B-A6D3517F7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147" y="1712516"/>
            <a:ext cx="2082532" cy="64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6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B6DA2-1A53-490A-9526-A07FCE268F81}"/>
              </a:ext>
            </a:extLst>
          </p:cNvPr>
          <p:cNvSpPr>
            <a:spLocks noGrp="1"/>
          </p:cNvSpPr>
          <p:nvPr>
            <p:ph type="title"/>
          </p:nvPr>
        </p:nvSpPr>
        <p:spPr>
          <a:xfrm>
            <a:off x="524104" y="0"/>
            <a:ext cx="10962861" cy="867327"/>
          </a:xfrm>
        </p:spPr>
        <p:txBody>
          <a:bodyPr/>
          <a:lstStyle/>
          <a:p>
            <a:pPr algn="ctr"/>
            <a:r>
              <a:rPr lang="en-IN" dirty="0"/>
              <a:t>Problem on Power and RC circuit</a:t>
            </a:r>
          </a:p>
        </p:txBody>
      </p:sp>
      <p:pic>
        <p:nvPicPr>
          <p:cNvPr id="4" name="Content Placeholder 3">
            <a:extLst>
              <a:ext uri="{FF2B5EF4-FFF2-40B4-BE49-F238E27FC236}">
                <a16:creationId xmlns:a16="http://schemas.microsoft.com/office/drawing/2014/main" xmlns="" id="{3B6E3F4E-57F7-4D2A-8394-D9808A68B501}"/>
              </a:ext>
            </a:extLst>
          </p:cNvPr>
          <p:cNvPicPr>
            <a:picLocks noGrp="1" noChangeAspect="1"/>
          </p:cNvPicPr>
          <p:nvPr>
            <p:ph idx="1"/>
          </p:nvPr>
        </p:nvPicPr>
        <p:blipFill>
          <a:blip r:embed="rId2"/>
          <a:stretch>
            <a:fillRect/>
          </a:stretch>
        </p:blipFill>
        <p:spPr>
          <a:xfrm>
            <a:off x="166478" y="941035"/>
            <a:ext cx="11859043" cy="5185332"/>
          </a:xfrm>
          <a:prstGeom prst="rect">
            <a:avLst/>
          </a:prstGeom>
        </p:spPr>
      </p:pic>
      <p:sp>
        <p:nvSpPr>
          <p:cNvPr id="3" name="TextBox 2">
            <a:extLst>
              <a:ext uri="{FF2B5EF4-FFF2-40B4-BE49-F238E27FC236}">
                <a16:creationId xmlns:a16="http://schemas.microsoft.com/office/drawing/2014/main" xmlns="" id="{4FF6D9D4-32B2-46DE-ADCF-C54A3CA89851}"/>
              </a:ext>
            </a:extLst>
          </p:cNvPr>
          <p:cNvSpPr txBox="1"/>
          <p:nvPr/>
        </p:nvSpPr>
        <p:spPr>
          <a:xfrm>
            <a:off x="166478" y="2231162"/>
            <a:ext cx="9261607" cy="354219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85613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B6DA2-1A53-490A-9526-A07FCE268F81}"/>
              </a:ext>
            </a:extLst>
          </p:cNvPr>
          <p:cNvSpPr>
            <a:spLocks noGrp="1"/>
          </p:cNvSpPr>
          <p:nvPr>
            <p:ph type="title"/>
          </p:nvPr>
        </p:nvSpPr>
        <p:spPr>
          <a:xfrm>
            <a:off x="524104" y="0"/>
            <a:ext cx="10962861" cy="867327"/>
          </a:xfrm>
        </p:spPr>
        <p:txBody>
          <a:bodyPr/>
          <a:lstStyle/>
          <a:p>
            <a:pPr algn="ctr"/>
            <a:r>
              <a:rPr lang="en-IN" dirty="0"/>
              <a:t>Problem on Power and RC circuit</a:t>
            </a:r>
          </a:p>
        </p:txBody>
      </p:sp>
      <p:pic>
        <p:nvPicPr>
          <p:cNvPr id="4" name="Content Placeholder 3">
            <a:extLst>
              <a:ext uri="{FF2B5EF4-FFF2-40B4-BE49-F238E27FC236}">
                <a16:creationId xmlns:a16="http://schemas.microsoft.com/office/drawing/2014/main" xmlns="" id="{3B6E3F4E-57F7-4D2A-8394-D9808A68B501}"/>
              </a:ext>
            </a:extLst>
          </p:cNvPr>
          <p:cNvPicPr>
            <a:picLocks noGrp="1" noChangeAspect="1"/>
          </p:cNvPicPr>
          <p:nvPr>
            <p:ph idx="1"/>
          </p:nvPr>
        </p:nvPicPr>
        <p:blipFill>
          <a:blip r:embed="rId2"/>
          <a:stretch>
            <a:fillRect/>
          </a:stretch>
        </p:blipFill>
        <p:spPr>
          <a:xfrm>
            <a:off x="166478" y="941035"/>
            <a:ext cx="11859043" cy="5185332"/>
          </a:xfrm>
          <a:prstGeom prst="rect">
            <a:avLst/>
          </a:prstGeom>
        </p:spPr>
      </p:pic>
    </p:spTree>
    <p:extLst>
      <p:ext uri="{BB962C8B-B14F-4D97-AF65-F5344CB8AC3E}">
        <p14:creationId xmlns:p14="http://schemas.microsoft.com/office/powerpoint/2010/main" val="119443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A44D0-B48D-4D0B-98D9-45B262876CEB}"/>
              </a:ext>
            </a:extLst>
          </p:cNvPr>
          <p:cNvSpPr>
            <a:spLocks noGrp="1"/>
          </p:cNvSpPr>
          <p:nvPr>
            <p:ph type="title"/>
          </p:nvPr>
        </p:nvSpPr>
        <p:spPr>
          <a:xfrm>
            <a:off x="1981200" y="0"/>
            <a:ext cx="8229600" cy="1020762"/>
          </a:xfrm>
        </p:spPr>
        <p:txBody>
          <a:bodyPr/>
          <a:lstStyle/>
          <a:p>
            <a:pPr algn="ctr"/>
            <a:r>
              <a:rPr lang="en-IN" dirty="0"/>
              <a:t>Series RLC circuit</a:t>
            </a:r>
          </a:p>
        </p:txBody>
      </p:sp>
      <p:sp>
        <p:nvSpPr>
          <p:cNvPr id="3" name="Content Placeholder 2">
            <a:extLst>
              <a:ext uri="{FF2B5EF4-FFF2-40B4-BE49-F238E27FC236}">
                <a16:creationId xmlns:a16="http://schemas.microsoft.com/office/drawing/2014/main" xmlns="" id="{611D8948-3C98-4407-83D6-A12E8919354E}"/>
              </a:ext>
            </a:extLst>
          </p:cNvPr>
          <p:cNvSpPr>
            <a:spLocks noGrp="1"/>
          </p:cNvSpPr>
          <p:nvPr>
            <p:ph idx="1"/>
          </p:nvPr>
        </p:nvSpPr>
        <p:spPr>
          <a:xfrm>
            <a:off x="142875" y="933449"/>
            <a:ext cx="11762080" cy="5715925"/>
          </a:xfrm>
        </p:spPr>
        <p:txBody>
          <a:bodyPr>
            <a:normAutofit/>
          </a:bodyPr>
          <a:lstStyle/>
          <a:p>
            <a:pPr algn="just"/>
            <a:r>
              <a:rPr lang="en-GB" sz="2400" dirty="0">
                <a:latin typeface="Times New Roman" panose="02020603050405020304" pitchFamily="18" charset="0"/>
                <a:cs typeface="Times New Roman" panose="02020603050405020304" pitchFamily="18" charset="0"/>
              </a:rPr>
              <a:t>A series RLC circuit is one the </a:t>
            </a:r>
            <a:r>
              <a:rPr lang="en-GB" sz="2400" dirty="0">
                <a:solidFill>
                  <a:srgbClr val="BE9E5F"/>
                </a:solidFill>
                <a:latin typeface="Times New Roman" panose="02020603050405020304" pitchFamily="18" charset="0"/>
                <a:cs typeface="Times New Roman" panose="02020603050405020304" pitchFamily="18" charset="0"/>
                <a:hlinkClick r:id="rId2" tooltip="Types of resistor">
                  <a:extLst>
                    <a:ext uri="{A12FA001-AC4F-418D-AE19-62706E023703}">
                      <ahyp:hlinkClr xmlns:ahyp="http://schemas.microsoft.com/office/drawing/2018/hyperlinkcolor" xmlns="" val="tx"/>
                    </a:ext>
                  </a:extLst>
                </a:hlinkClick>
              </a:rPr>
              <a:t>resistor</a:t>
            </a:r>
            <a:r>
              <a:rPr lang="en-GB" sz="2400" dirty="0">
                <a:latin typeface="Times New Roman" panose="02020603050405020304" pitchFamily="18" charset="0"/>
                <a:cs typeface="Times New Roman" panose="02020603050405020304" pitchFamily="18" charset="0"/>
              </a:rPr>
              <a:t>, </a:t>
            </a:r>
            <a:r>
              <a:rPr lang="en-GB" sz="2400" dirty="0">
                <a:solidFill>
                  <a:srgbClr val="BE9E5F"/>
                </a:solidFill>
                <a:latin typeface="Times New Roman" panose="02020603050405020304" pitchFamily="18" charset="0"/>
                <a:cs typeface="Times New Roman" panose="02020603050405020304" pitchFamily="18" charset="0"/>
                <a:hlinkClick r:id="rId3" tooltip="What is Inductor and Inductance?">
                  <a:extLst>
                    <a:ext uri="{A12FA001-AC4F-418D-AE19-62706E023703}">
                      <ahyp:hlinkClr xmlns:ahyp="http://schemas.microsoft.com/office/drawing/2018/hyperlinkcolor" xmlns="" val="tx"/>
                    </a:ext>
                  </a:extLst>
                </a:hlinkClick>
              </a:rPr>
              <a:t>inductor</a:t>
            </a:r>
            <a:r>
              <a:rPr lang="en-GB" sz="2400" dirty="0">
                <a:latin typeface="Times New Roman" panose="02020603050405020304" pitchFamily="18" charset="0"/>
                <a:cs typeface="Times New Roman" panose="02020603050405020304" pitchFamily="18" charset="0"/>
              </a:rPr>
              <a:t> and </a:t>
            </a:r>
            <a:r>
              <a:rPr lang="en-GB" sz="2400" dirty="0">
                <a:solidFill>
                  <a:srgbClr val="BE9E5F"/>
                </a:solidFill>
                <a:latin typeface="Times New Roman" panose="02020603050405020304" pitchFamily="18" charset="0"/>
                <a:cs typeface="Times New Roman" panose="02020603050405020304" pitchFamily="18" charset="0"/>
                <a:hlinkClick r:id="rId4" tooltip="What is Capacitor and Capacitance? ">
                  <a:extLst>
                    <a:ext uri="{A12FA001-AC4F-418D-AE19-62706E023703}">
                      <ahyp:hlinkClr xmlns:ahyp="http://schemas.microsoft.com/office/drawing/2018/hyperlinkcolor" xmlns="" val="tx"/>
                    </a:ext>
                  </a:extLst>
                </a:hlinkClick>
              </a:rPr>
              <a:t>capacitor</a:t>
            </a:r>
            <a:r>
              <a:rPr lang="en-GB" sz="2400" dirty="0">
                <a:latin typeface="Times New Roman" panose="02020603050405020304" pitchFamily="18" charset="0"/>
                <a:cs typeface="Times New Roman" panose="02020603050405020304" pitchFamily="18" charset="0"/>
              </a:rPr>
              <a:t> are connected in series across a </a:t>
            </a:r>
            <a:r>
              <a:rPr lang="en-GB" sz="2400" dirty="0">
                <a:solidFill>
                  <a:srgbClr val="BE9E5F"/>
                </a:solidFill>
                <a:latin typeface="Times New Roman" panose="02020603050405020304" pitchFamily="18" charset="0"/>
                <a:cs typeface="Times New Roman" panose="02020603050405020304" pitchFamily="18" charset="0"/>
                <a:hlinkClick r:id="rId5" tooltip="Voltage or Electric Potential Difference">
                  <a:extLst>
                    <a:ext uri="{A12FA001-AC4F-418D-AE19-62706E023703}">
                      <ahyp:hlinkClr xmlns:ahyp="http://schemas.microsoft.com/office/drawing/2018/hyperlinkcolor" xmlns="" val="tx"/>
                    </a:ext>
                  </a:extLst>
                </a:hlinkClick>
              </a:rPr>
              <a:t>voltage</a:t>
            </a:r>
            <a:r>
              <a:rPr lang="en-GB" sz="2400" dirty="0">
                <a:latin typeface="Times New Roman" panose="02020603050405020304" pitchFamily="18" charset="0"/>
                <a:cs typeface="Times New Roman" panose="02020603050405020304" pitchFamily="18" charset="0"/>
              </a:rPr>
              <a:t> supply. The resulting circuit is called </a:t>
            </a:r>
            <a:r>
              <a:rPr lang="en-GB" sz="2400" b="1" dirty="0">
                <a:latin typeface="Times New Roman" panose="02020603050405020304" pitchFamily="18" charset="0"/>
                <a:cs typeface="Times New Roman" panose="02020603050405020304" pitchFamily="18" charset="0"/>
              </a:rPr>
              <a:t>series RLC circuit.</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4FB6BB8-A399-4884-AE9E-D5CE7D55E3DB}"/>
              </a:ext>
            </a:extLst>
          </p:cNvPr>
          <p:cNvPicPr>
            <a:picLocks noChangeAspect="1"/>
          </p:cNvPicPr>
          <p:nvPr/>
        </p:nvPicPr>
        <p:blipFill>
          <a:blip r:embed="rId6"/>
          <a:stretch>
            <a:fillRect/>
          </a:stretch>
        </p:blipFill>
        <p:spPr>
          <a:xfrm>
            <a:off x="3223889" y="1775365"/>
            <a:ext cx="4268864" cy="1918287"/>
          </a:xfrm>
          <a:prstGeom prst="rect">
            <a:avLst/>
          </a:prstGeom>
        </p:spPr>
      </p:pic>
      <p:pic>
        <p:nvPicPr>
          <p:cNvPr id="5" name="Picture 4">
            <a:extLst>
              <a:ext uri="{FF2B5EF4-FFF2-40B4-BE49-F238E27FC236}">
                <a16:creationId xmlns:a16="http://schemas.microsoft.com/office/drawing/2014/main" xmlns="" id="{F8CBF0BF-A7FE-454D-8B76-7BDC137EE4D6}"/>
              </a:ext>
            </a:extLst>
          </p:cNvPr>
          <p:cNvPicPr>
            <a:picLocks noChangeAspect="1"/>
          </p:cNvPicPr>
          <p:nvPr/>
        </p:nvPicPr>
        <p:blipFill>
          <a:blip r:embed="rId7"/>
          <a:stretch>
            <a:fillRect/>
          </a:stretch>
        </p:blipFill>
        <p:spPr>
          <a:xfrm>
            <a:off x="2542056" y="3848100"/>
            <a:ext cx="7718895" cy="2801275"/>
          </a:xfrm>
          <a:prstGeom prst="rect">
            <a:avLst/>
          </a:prstGeom>
        </p:spPr>
      </p:pic>
    </p:spTree>
    <p:extLst>
      <p:ext uri="{BB962C8B-B14F-4D97-AF65-F5344CB8AC3E}">
        <p14:creationId xmlns:p14="http://schemas.microsoft.com/office/powerpoint/2010/main" val="294809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FCC10C-4F8B-435E-BEF3-417384EBE786}"/>
              </a:ext>
            </a:extLst>
          </p:cNvPr>
          <p:cNvSpPr>
            <a:spLocks noGrp="1"/>
          </p:cNvSpPr>
          <p:nvPr>
            <p:ph type="title"/>
          </p:nvPr>
        </p:nvSpPr>
        <p:spPr>
          <a:xfrm>
            <a:off x="926977" y="1"/>
            <a:ext cx="10515600" cy="816746"/>
          </a:xfrm>
        </p:spPr>
        <p:txBody>
          <a:bodyPr/>
          <a:lstStyle/>
          <a:p>
            <a:pPr algn="ctr"/>
            <a:r>
              <a:rPr lang="en-IN" dirty="0"/>
              <a:t>Series RLC circuit</a:t>
            </a:r>
          </a:p>
        </p:txBody>
      </p:sp>
      <p:pic>
        <p:nvPicPr>
          <p:cNvPr id="12290" name="Picture 2" descr="vector diagram of rlc circuit">
            <a:extLst>
              <a:ext uri="{FF2B5EF4-FFF2-40B4-BE49-F238E27FC236}">
                <a16:creationId xmlns:a16="http://schemas.microsoft.com/office/drawing/2014/main" xmlns="" id="{16020482-E6C6-4F1B-9A57-910AE79390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85" y="1233626"/>
            <a:ext cx="9248597" cy="439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6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66161-F5E4-47D4-9AA0-65E028046E74}"/>
              </a:ext>
            </a:extLst>
          </p:cNvPr>
          <p:cNvSpPr>
            <a:spLocks noGrp="1"/>
          </p:cNvSpPr>
          <p:nvPr>
            <p:ph type="title"/>
          </p:nvPr>
        </p:nvSpPr>
        <p:spPr>
          <a:xfrm>
            <a:off x="838200" y="26633"/>
            <a:ext cx="10515600" cy="1047565"/>
          </a:xfrm>
        </p:spPr>
        <p:txBody>
          <a:bodyPr/>
          <a:lstStyle/>
          <a:p>
            <a:pPr algn="ctr"/>
            <a:r>
              <a:rPr lang="en-IN" dirty="0"/>
              <a:t>Impedance series RLC circuit</a:t>
            </a:r>
          </a:p>
        </p:txBody>
      </p:sp>
      <p:pic>
        <p:nvPicPr>
          <p:cNvPr id="13314" name="Picture 2" descr="vector diagram of rlc circuit">
            <a:extLst>
              <a:ext uri="{FF2B5EF4-FFF2-40B4-BE49-F238E27FC236}">
                <a16:creationId xmlns:a16="http://schemas.microsoft.com/office/drawing/2014/main" xmlns="" id="{43D4EB55-F017-4A99-98C2-C1D59FB8D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0011" y="1074198"/>
            <a:ext cx="7337692" cy="458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7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DEFF-1495-45AC-ADAF-34929AC43BC6}"/>
              </a:ext>
            </a:extLst>
          </p:cNvPr>
          <p:cNvSpPr>
            <a:spLocks noGrp="1"/>
          </p:cNvSpPr>
          <p:nvPr>
            <p:ph type="title"/>
          </p:nvPr>
        </p:nvSpPr>
        <p:spPr>
          <a:xfrm>
            <a:off x="876301" y="1"/>
            <a:ext cx="10515600" cy="754602"/>
          </a:xfrm>
        </p:spPr>
        <p:txBody>
          <a:bodyPr/>
          <a:lstStyle/>
          <a:p>
            <a:pPr algn="ctr"/>
            <a:r>
              <a:rPr lang="en-IN" dirty="0"/>
              <a:t>Basic Formulae Series RLC circuit</a:t>
            </a:r>
          </a:p>
        </p:txBody>
      </p:sp>
      <p:pic>
        <p:nvPicPr>
          <p:cNvPr id="14338" name="Picture 2" descr=" ">
            <a:extLst>
              <a:ext uri="{FF2B5EF4-FFF2-40B4-BE49-F238E27FC236}">
                <a16:creationId xmlns:a16="http://schemas.microsoft.com/office/drawing/2014/main" xmlns="" id="{C6E1C4C7-1F2B-4EAC-99F7-EBBBE7CD8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3447" y="1083076"/>
            <a:ext cx="4745105" cy="277279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 ">
            <a:extLst>
              <a:ext uri="{FF2B5EF4-FFF2-40B4-BE49-F238E27FC236}">
                <a16:creationId xmlns:a16="http://schemas.microsoft.com/office/drawing/2014/main" xmlns="" id="{14405632-32D4-4B0A-A067-1EDCCD1F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02" y="4433788"/>
            <a:ext cx="6049393" cy="93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5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653AE-8642-4CA0-A3A4-AA8A753FA904}"/>
              </a:ext>
            </a:extLst>
          </p:cNvPr>
          <p:cNvSpPr>
            <a:spLocks noGrp="1"/>
          </p:cNvSpPr>
          <p:nvPr>
            <p:ph type="title"/>
          </p:nvPr>
        </p:nvSpPr>
        <p:spPr>
          <a:xfrm>
            <a:off x="926976" y="0"/>
            <a:ext cx="10515600" cy="878889"/>
          </a:xfrm>
        </p:spPr>
        <p:txBody>
          <a:bodyPr/>
          <a:lstStyle/>
          <a:p>
            <a:pPr algn="ctr"/>
            <a:r>
              <a:rPr lang="en-IN" dirty="0"/>
              <a:t>Problem on Series RLC circuit</a:t>
            </a:r>
          </a:p>
        </p:txBody>
      </p:sp>
      <p:sp>
        <p:nvSpPr>
          <p:cNvPr id="3" name="Content Placeholder 2">
            <a:extLst>
              <a:ext uri="{FF2B5EF4-FFF2-40B4-BE49-F238E27FC236}">
                <a16:creationId xmlns:a16="http://schemas.microsoft.com/office/drawing/2014/main" xmlns="" id="{F2F32638-9D70-4A5B-8231-3D71E6D3C01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C0AE0A8-137D-41A5-A7B4-A723D49A09B7}"/>
              </a:ext>
            </a:extLst>
          </p:cNvPr>
          <p:cNvPicPr>
            <a:picLocks noChangeAspect="1"/>
          </p:cNvPicPr>
          <p:nvPr/>
        </p:nvPicPr>
        <p:blipFill>
          <a:blip r:embed="rId2"/>
          <a:stretch>
            <a:fillRect/>
          </a:stretch>
        </p:blipFill>
        <p:spPr>
          <a:xfrm>
            <a:off x="274822" y="958272"/>
            <a:ext cx="11119347" cy="4794457"/>
          </a:xfrm>
          <a:prstGeom prst="rect">
            <a:avLst/>
          </a:prstGeom>
        </p:spPr>
      </p:pic>
    </p:spTree>
    <p:extLst>
      <p:ext uri="{BB962C8B-B14F-4D97-AF65-F5344CB8AC3E}">
        <p14:creationId xmlns:p14="http://schemas.microsoft.com/office/powerpoint/2010/main" val="267439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1CF17-AC85-40ED-ACC4-105D6876140E}"/>
              </a:ext>
            </a:extLst>
          </p:cNvPr>
          <p:cNvSpPr>
            <a:spLocks noGrp="1"/>
          </p:cNvSpPr>
          <p:nvPr>
            <p:ph type="title"/>
          </p:nvPr>
        </p:nvSpPr>
        <p:spPr>
          <a:xfrm>
            <a:off x="950843" y="0"/>
            <a:ext cx="10515600" cy="536023"/>
          </a:xfrm>
        </p:spPr>
        <p:txBody>
          <a:bodyPr>
            <a:normAutofit fontScale="90000"/>
          </a:bodyPr>
          <a:lstStyle/>
          <a:p>
            <a:pPr algn="ctr"/>
            <a:r>
              <a:rPr lang="en-IN" dirty="0"/>
              <a:t>Problem on series RLC circuit</a:t>
            </a:r>
          </a:p>
        </p:txBody>
      </p:sp>
      <p:sp>
        <p:nvSpPr>
          <p:cNvPr id="3" name="Content Placeholder 2">
            <a:extLst>
              <a:ext uri="{FF2B5EF4-FFF2-40B4-BE49-F238E27FC236}">
                <a16:creationId xmlns:a16="http://schemas.microsoft.com/office/drawing/2014/main" xmlns="" id="{D6FE901B-6695-4792-BEEF-B51308F51C8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4CA1F09C-16B3-4FC1-ABB6-861D89E6C825}"/>
              </a:ext>
            </a:extLst>
          </p:cNvPr>
          <p:cNvPicPr>
            <a:picLocks noChangeAspect="1"/>
          </p:cNvPicPr>
          <p:nvPr/>
        </p:nvPicPr>
        <p:blipFill>
          <a:blip r:embed="rId2"/>
          <a:stretch>
            <a:fillRect/>
          </a:stretch>
        </p:blipFill>
        <p:spPr>
          <a:xfrm>
            <a:off x="371061" y="1139687"/>
            <a:ext cx="11675165" cy="5718313"/>
          </a:xfrm>
          <a:prstGeom prst="rect">
            <a:avLst/>
          </a:prstGeom>
        </p:spPr>
      </p:pic>
    </p:spTree>
    <p:extLst>
      <p:ext uri="{BB962C8B-B14F-4D97-AF65-F5344CB8AC3E}">
        <p14:creationId xmlns:p14="http://schemas.microsoft.com/office/powerpoint/2010/main" val="275377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73DA8BF-7D0F-45B9-AECC-610715E67393}"/>
              </a:ext>
            </a:extLst>
          </p:cNvPr>
          <p:cNvSpPr>
            <a:spLocks noGrp="1"/>
          </p:cNvSpPr>
          <p:nvPr>
            <p:ph type="sldNum" sz="quarter" idx="12"/>
          </p:nvPr>
        </p:nvSpPr>
        <p:spPr/>
        <p:txBody>
          <a:bodyPr/>
          <a:lstStyle/>
          <a:p>
            <a:fld id="{505B5044-8D26-4174-8D72-C78C42A448B9}" type="slidenum">
              <a:rPr lang="en-IN" smtClean="0"/>
              <a:t>19</a:t>
            </a:fld>
            <a:endParaRPr lang="en-IN"/>
          </a:p>
        </p:txBody>
      </p:sp>
      <p:sp>
        <p:nvSpPr>
          <p:cNvPr id="3" name="Rectangle 2">
            <a:extLst>
              <a:ext uri="{FF2B5EF4-FFF2-40B4-BE49-F238E27FC236}">
                <a16:creationId xmlns:a16="http://schemas.microsoft.com/office/drawing/2014/main" xmlns="" id="{DAC75531-86E2-4ECE-85DC-3846AD0F6EF2}"/>
              </a:ext>
            </a:extLst>
          </p:cNvPr>
          <p:cNvSpPr/>
          <p:nvPr/>
        </p:nvSpPr>
        <p:spPr>
          <a:xfrm>
            <a:off x="899602" y="367929"/>
            <a:ext cx="7028157" cy="1754326"/>
          </a:xfrm>
          <a:prstGeom prst="rect">
            <a:avLst/>
          </a:prstGeom>
        </p:spPr>
        <p:txBody>
          <a:bodyPr wrap="square">
            <a:spAutoFit/>
          </a:bodyPr>
          <a:lstStyle/>
          <a:p>
            <a:pPr fontAlgn="base"/>
            <a:r>
              <a:rPr lang="en-US" b="1" dirty="0">
                <a:solidFill>
                  <a:srgbClr val="1A1A1A"/>
                </a:solidFill>
                <a:latin typeface="inherit"/>
              </a:rPr>
              <a:t>1. The impedance at the resonant frequency of a series </a:t>
            </a:r>
            <a:r>
              <a:rPr lang="en-US" b="1" i="1" dirty="0">
                <a:solidFill>
                  <a:srgbClr val="1A1A1A"/>
                </a:solidFill>
                <a:latin typeface="inherit"/>
              </a:rPr>
              <a:t>RLC</a:t>
            </a:r>
            <a:r>
              <a:rPr lang="en-US" b="1" dirty="0">
                <a:solidFill>
                  <a:srgbClr val="1A1A1A"/>
                </a:solidFill>
                <a:latin typeface="inherit"/>
              </a:rPr>
              <a:t> circuit with </a:t>
            </a:r>
            <a:r>
              <a:rPr lang="en-US" b="1" i="1" dirty="0">
                <a:solidFill>
                  <a:srgbClr val="1A1A1A"/>
                </a:solidFill>
                <a:latin typeface="inherit"/>
              </a:rPr>
              <a:t>L</a:t>
            </a:r>
            <a:r>
              <a:rPr lang="en-US" b="1" dirty="0">
                <a:solidFill>
                  <a:srgbClr val="1A1A1A"/>
                </a:solidFill>
                <a:latin typeface="inherit"/>
              </a:rPr>
              <a:t> = 20 </a:t>
            </a:r>
            <a:r>
              <a:rPr lang="en-US" b="1" dirty="0" err="1">
                <a:solidFill>
                  <a:srgbClr val="1A1A1A"/>
                </a:solidFill>
                <a:latin typeface="inherit"/>
              </a:rPr>
              <a:t>mH</a:t>
            </a:r>
            <a:r>
              <a:rPr lang="en-US" b="1" dirty="0">
                <a:solidFill>
                  <a:srgbClr val="1A1A1A"/>
                </a:solidFill>
                <a:latin typeface="inherit"/>
              </a:rPr>
              <a:t>    </a:t>
            </a:r>
            <a:r>
              <a:rPr lang="en-US" b="1" i="1" dirty="0">
                <a:solidFill>
                  <a:srgbClr val="1A1A1A"/>
                </a:solidFill>
                <a:latin typeface="inherit"/>
              </a:rPr>
              <a:t>C</a:t>
            </a:r>
            <a:r>
              <a:rPr lang="en-US" b="1" dirty="0">
                <a:solidFill>
                  <a:srgbClr val="1A1A1A"/>
                </a:solidFill>
                <a:latin typeface="inherit"/>
              </a:rPr>
              <a:t> = 0.02 </a:t>
            </a:r>
            <a:r>
              <a:rPr lang="en-US" b="1" dirty="0" err="1">
                <a:solidFill>
                  <a:srgbClr val="1A1A1A"/>
                </a:solidFill>
                <a:latin typeface="inherit"/>
              </a:rPr>
              <a:t>μF</a:t>
            </a:r>
            <a:r>
              <a:rPr lang="en-US" b="1" dirty="0">
                <a:solidFill>
                  <a:srgbClr val="1A1A1A"/>
                </a:solidFill>
                <a:latin typeface="inherit"/>
              </a:rPr>
              <a:t>, and </a:t>
            </a:r>
            <a:r>
              <a:rPr lang="en-US" b="1" i="1" dirty="0">
                <a:solidFill>
                  <a:srgbClr val="1A1A1A"/>
                </a:solidFill>
                <a:latin typeface="inherit"/>
              </a:rPr>
              <a:t>R</a:t>
            </a:r>
            <a:r>
              <a:rPr lang="en-US" b="1" i="1" baseline="-25000" dirty="0">
                <a:solidFill>
                  <a:srgbClr val="1A1A1A"/>
                </a:solidFill>
                <a:latin typeface="inherit"/>
              </a:rPr>
              <a:t>W</a:t>
            </a:r>
            <a:r>
              <a:rPr lang="en-US" b="1" dirty="0">
                <a:solidFill>
                  <a:srgbClr val="1A1A1A"/>
                </a:solidFill>
                <a:latin typeface="inherit"/>
              </a:rPr>
              <a:t> = 90 Ω is</a:t>
            </a:r>
            <a:r>
              <a:rPr lang="en-US" dirty="0"/>
              <a:t/>
            </a:r>
            <a:br>
              <a:rPr lang="en-US" dirty="0"/>
            </a:br>
            <a:r>
              <a:rPr lang="en-US" dirty="0">
                <a:solidFill>
                  <a:srgbClr val="1A1A1A"/>
                </a:solidFill>
                <a:latin typeface="georgia" panose="02040502050405020303" pitchFamily="18" charset="0"/>
              </a:rPr>
              <a:t>(A) 0 Ω</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(B) 90 Ω</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(C) 20 Ω</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(D) 40 Ω</a:t>
            </a:r>
            <a:endParaRPr lang="en-US" b="0" i="0" dirty="0">
              <a:solidFill>
                <a:srgbClr val="1A1A1A"/>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E3AFD060-0027-4DC3-94AE-A0AD170D09D9}"/>
              </a:ext>
            </a:extLst>
          </p:cNvPr>
          <p:cNvSpPr/>
          <p:nvPr/>
        </p:nvSpPr>
        <p:spPr>
          <a:xfrm>
            <a:off x="899603" y="3288684"/>
            <a:ext cx="7321120" cy="1754326"/>
          </a:xfrm>
          <a:prstGeom prst="rect">
            <a:avLst/>
          </a:prstGeom>
        </p:spPr>
        <p:txBody>
          <a:bodyPr wrap="square">
            <a:spAutoFit/>
          </a:bodyPr>
          <a:lstStyle/>
          <a:p>
            <a:pPr fontAlgn="base"/>
            <a:r>
              <a:rPr lang="en-US" b="1" dirty="0">
                <a:solidFill>
                  <a:srgbClr val="1A1A1A"/>
                </a:solidFill>
                <a:latin typeface="inherit"/>
              </a:rPr>
              <a:t>2. A 12 Ω resistor, a 40 </a:t>
            </a:r>
            <a:r>
              <a:rPr lang="en-US" b="1" dirty="0" err="1">
                <a:solidFill>
                  <a:srgbClr val="1A1A1A"/>
                </a:solidFill>
                <a:latin typeface="inherit"/>
              </a:rPr>
              <a:t>μF</a:t>
            </a:r>
            <a:r>
              <a:rPr lang="en-US" b="1" dirty="0">
                <a:solidFill>
                  <a:srgbClr val="1A1A1A"/>
                </a:solidFill>
                <a:latin typeface="inherit"/>
              </a:rPr>
              <a:t> capacitor, and an 8 </a:t>
            </a:r>
            <a:r>
              <a:rPr lang="en-US" b="1" dirty="0" err="1">
                <a:solidFill>
                  <a:srgbClr val="1A1A1A"/>
                </a:solidFill>
                <a:latin typeface="inherit"/>
              </a:rPr>
              <a:t>mH</a:t>
            </a:r>
            <a:r>
              <a:rPr lang="en-US" b="1" dirty="0">
                <a:solidFill>
                  <a:srgbClr val="1A1A1A"/>
                </a:solidFill>
                <a:latin typeface="inherit"/>
              </a:rPr>
              <a:t> coil are in series across an ac source. The resonant frequency is</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(A) 28.1 Hz</a:t>
            </a:r>
            <a:endParaRPr lang="en-US" dirty="0">
              <a:solidFill>
                <a:srgbClr val="1A1A1A"/>
              </a:solidFill>
              <a:latin typeface="inherit"/>
            </a:endParaRPr>
          </a:p>
          <a:p>
            <a:pPr fontAlgn="base"/>
            <a:r>
              <a:rPr lang="en-US" dirty="0">
                <a:solidFill>
                  <a:srgbClr val="1A1A1A"/>
                </a:solidFill>
                <a:latin typeface="georgia" panose="02040502050405020303" pitchFamily="18" charset="0"/>
              </a:rPr>
              <a:t>(B) 281 Hz</a:t>
            </a:r>
            <a:endParaRPr lang="en-US" dirty="0">
              <a:solidFill>
                <a:srgbClr val="1A1A1A"/>
              </a:solidFill>
              <a:latin typeface="inherit"/>
            </a:endParaRPr>
          </a:p>
          <a:p>
            <a:pPr fontAlgn="base"/>
            <a:r>
              <a:rPr lang="en-US" dirty="0">
                <a:solidFill>
                  <a:srgbClr val="1A1A1A"/>
                </a:solidFill>
                <a:latin typeface="georgia" panose="02040502050405020303" pitchFamily="18" charset="0"/>
              </a:rPr>
              <a:t>(C) 2,810 Hz</a:t>
            </a:r>
            <a:endParaRPr lang="en-US" dirty="0">
              <a:solidFill>
                <a:srgbClr val="1A1A1A"/>
              </a:solidFill>
              <a:latin typeface="inherit"/>
            </a:endParaRPr>
          </a:p>
          <a:p>
            <a:pPr fontAlgn="base"/>
            <a:r>
              <a:rPr lang="en-US" dirty="0">
                <a:solidFill>
                  <a:srgbClr val="1A1A1A"/>
                </a:solidFill>
                <a:latin typeface="georgia" panose="02040502050405020303" pitchFamily="18" charset="0"/>
              </a:rPr>
              <a:t>(D) 10 kHz</a:t>
            </a:r>
            <a:endParaRPr lang="en-US" b="0" i="0" dirty="0">
              <a:solidFill>
                <a:srgbClr val="1A1A1A"/>
              </a:solidFill>
              <a:effectLst/>
              <a:latin typeface="inherit"/>
            </a:endParaRPr>
          </a:p>
        </p:txBody>
      </p:sp>
    </p:spTree>
    <p:extLst>
      <p:ext uri="{BB962C8B-B14F-4D97-AF65-F5344CB8AC3E}">
        <p14:creationId xmlns:p14="http://schemas.microsoft.com/office/powerpoint/2010/main" val="267650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8C17E7-AF0E-470D-B964-FDEDEEA430B9}"/>
              </a:ext>
            </a:extLst>
          </p:cNvPr>
          <p:cNvSpPr>
            <a:spLocks noGrp="1"/>
          </p:cNvSpPr>
          <p:nvPr>
            <p:ph type="title"/>
          </p:nvPr>
        </p:nvSpPr>
        <p:spPr>
          <a:xfrm>
            <a:off x="304800" y="0"/>
            <a:ext cx="11049000" cy="1325563"/>
          </a:xfrm>
        </p:spPr>
        <p:txBody>
          <a:bodyPr/>
          <a:lstStyle/>
          <a:p>
            <a:pPr algn="ctr"/>
            <a:r>
              <a:rPr lang="en-IN" dirty="0"/>
              <a:t>Problem on Series RL circuit</a:t>
            </a:r>
          </a:p>
        </p:txBody>
      </p:sp>
      <p:pic>
        <p:nvPicPr>
          <p:cNvPr id="4" name="Content Placeholder 3">
            <a:extLst>
              <a:ext uri="{FF2B5EF4-FFF2-40B4-BE49-F238E27FC236}">
                <a16:creationId xmlns:a16="http://schemas.microsoft.com/office/drawing/2014/main" xmlns="" id="{404A2C9A-E5A9-4A59-B7CA-9D307EF42398}"/>
              </a:ext>
            </a:extLst>
          </p:cNvPr>
          <p:cNvPicPr>
            <a:picLocks noGrp="1" noChangeAspect="1"/>
          </p:cNvPicPr>
          <p:nvPr>
            <p:ph idx="1"/>
          </p:nvPr>
        </p:nvPicPr>
        <p:blipFill>
          <a:blip r:embed="rId2"/>
          <a:stretch>
            <a:fillRect/>
          </a:stretch>
        </p:blipFill>
        <p:spPr>
          <a:xfrm>
            <a:off x="304800" y="2199861"/>
            <a:ext cx="10230678" cy="2299373"/>
          </a:xfrm>
          <a:prstGeom prst="rect">
            <a:avLst/>
          </a:prstGeom>
        </p:spPr>
      </p:pic>
    </p:spTree>
    <p:extLst>
      <p:ext uri="{BB962C8B-B14F-4D97-AF65-F5344CB8AC3E}">
        <p14:creationId xmlns:p14="http://schemas.microsoft.com/office/powerpoint/2010/main" val="352800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73DA8BF-7D0F-45B9-AECC-610715E67393}"/>
              </a:ext>
            </a:extLst>
          </p:cNvPr>
          <p:cNvSpPr>
            <a:spLocks noGrp="1"/>
          </p:cNvSpPr>
          <p:nvPr>
            <p:ph type="sldNum" sz="quarter" idx="12"/>
          </p:nvPr>
        </p:nvSpPr>
        <p:spPr/>
        <p:txBody>
          <a:bodyPr/>
          <a:lstStyle/>
          <a:p>
            <a:fld id="{505B5044-8D26-4174-8D72-C78C42A448B9}" type="slidenum">
              <a:rPr lang="en-IN" smtClean="0"/>
              <a:t>20</a:t>
            </a:fld>
            <a:endParaRPr lang="en-IN"/>
          </a:p>
        </p:txBody>
      </p:sp>
      <p:sp>
        <p:nvSpPr>
          <p:cNvPr id="3" name="Rectangle 2">
            <a:extLst>
              <a:ext uri="{FF2B5EF4-FFF2-40B4-BE49-F238E27FC236}">
                <a16:creationId xmlns:a16="http://schemas.microsoft.com/office/drawing/2014/main" xmlns="" id="{B59F4B3E-1BB0-4AEC-BF99-08EEB04C4E3A}"/>
              </a:ext>
            </a:extLst>
          </p:cNvPr>
          <p:cNvSpPr/>
          <p:nvPr/>
        </p:nvSpPr>
        <p:spPr>
          <a:xfrm>
            <a:off x="571129" y="570325"/>
            <a:ext cx="8501849" cy="2031325"/>
          </a:xfrm>
          <a:prstGeom prst="rect">
            <a:avLst/>
          </a:prstGeom>
        </p:spPr>
        <p:txBody>
          <a:bodyPr wrap="square">
            <a:spAutoFit/>
          </a:bodyPr>
          <a:lstStyle/>
          <a:p>
            <a:pPr fontAlgn="base"/>
            <a:r>
              <a:rPr lang="en-US" b="1" dirty="0">
                <a:solidFill>
                  <a:srgbClr val="1A1A1A"/>
                </a:solidFill>
                <a:latin typeface="inherit"/>
              </a:rPr>
              <a:t>A 24 Ω resistor, an inductor with a reactance of 120 Ω, and a capacitor with a reactance of 120 Ω are in series across a 60 V source. The circuit is at resonance. The voltage across the inductor is</a:t>
            </a:r>
            <a:r>
              <a:rPr lang="en-US" dirty="0"/>
              <a:t/>
            </a:r>
            <a:br>
              <a:rPr lang="en-US" dirty="0"/>
            </a:br>
            <a:r>
              <a:rPr lang="en-US" dirty="0">
                <a:solidFill>
                  <a:srgbClr val="1A1A1A"/>
                </a:solidFill>
                <a:latin typeface="georgia" panose="02040502050405020303" pitchFamily="18" charset="0"/>
              </a:rPr>
              <a:t>(A) 60 V</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(B) 660 V</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(C) 30 V</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(D) 300 V</a:t>
            </a:r>
            <a:endParaRPr lang="en-US" b="0" i="0" dirty="0">
              <a:solidFill>
                <a:srgbClr val="1A1A1A"/>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4C08720B-5EF0-4CD8-A850-41A04B6BC842}"/>
              </a:ext>
            </a:extLst>
          </p:cNvPr>
          <p:cNvSpPr/>
          <p:nvPr/>
        </p:nvSpPr>
        <p:spPr>
          <a:xfrm>
            <a:off x="571128" y="3931419"/>
            <a:ext cx="8839201" cy="1754326"/>
          </a:xfrm>
          <a:prstGeom prst="rect">
            <a:avLst/>
          </a:prstGeom>
        </p:spPr>
        <p:txBody>
          <a:bodyPr wrap="square">
            <a:spAutoFit/>
          </a:bodyPr>
          <a:lstStyle/>
          <a:p>
            <a:pPr fontAlgn="base"/>
            <a:r>
              <a:rPr lang="en-US" b="1" dirty="0">
                <a:solidFill>
                  <a:srgbClr val="1A1A1A"/>
                </a:solidFill>
                <a:latin typeface="inherit"/>
              </a:rPr>
              <a:t>A 90 Ω resistor, a coil with 30 Ω of reactance, and a capacitor with 50 Ω of reactance are in series across a 12 V ac source. The current through the resistor is</a:t>
            </a:r>
            <a:endParaRPr lang="en-US" dirty="0">
              <a:solidFill>
                <a:srgbClr val="1A1A1A"/>
              </a:solidFill>
              <a:latin typeface="Arial" panose="020B0604020202020204" pitchFamily="34" charset="0"/>
            </a:endParaRPr>
          </a:p>
          <a:p>
            <a:pPr fontAlgn="base"/>
            <a:r>
              <a:rPr lang="en-US" dirty="0">
                <a:solidFill>
                  <a:srgbClr val="1A1A1A"/>
                </a:solidFill>
                <a:latin typeface="georgia" panose="02040502050405020303" pitchFamily="18" charset="0"/>
              </a:rPr>
              <a:t>(A) 9 mA</a:t>
            </a:r>
            <a:endParaRPr lang="en-US" dirty="0">
              <a:solidFill>
                <a:srgbClr val="1A1A1A"/>
              </a:solidFill>
              <a:latin typeface="inherit"/>
            </a:endParaRPr>
          </a:p>
          <a:p>
            <a:pPr fontAlgn="base"/>
            <a:r>
              <a:rPr lang="en-US" dirty="0">
                <a:solidFill>
                  <a:srgbClr val="1A1A1A"/>
                </a:solidFill>
                <a:latin typeface="georgia" panose="02040502050405020303" pitchFamily="18" charset="0"/>
              </a:rPr>
              <a:t>(B) 90 mA</a:t>
            </a:r>
            <a:endParaRPr lang="en-US" dirty="0">
              <a:solidFill>
                <a:srgbClr val="1A1A1A"/>
              </a:solidFill>
              <a:latin typeface="inherit"/>
            </a:endParaRPr>
          </a:p>
          <a:p>
            <a:pPr fontAlgn="base"/>
            <a:r>
              <a:rPr lang="en-US" dirty="0">
                <a:solidFill>
                  <a:srgbClr val="1A1A1A"/>
                </a:solidFill>
                <a:latin typeface="georgia" panose="02040502050405020303" pitchFamily="18" charset="0"/>
              </a:rPr>
              <a:t>(C) 13 mA</a:t>
            </a:r>
            <a:endParaRPr lang="en-US" dirty="0">
              <a:solidFill>
                <a:srgbClr val="1A1A1A"/>
              </a:solidFill>
              <a:latin typeface="inherit"/>
            </a:endParaRPr>
          </a:p>
          <a:p>
            <a:pPr fontAlgn="base"/>
            <a:r>
              <a:rPr lang="en-US" dirty="0">
                <a:solidFill>
                  <a:srgbClr val="1A1A1A"/>
                </a:solidFill>
                <a:latin typeface="georgia" panose="02040502050405020303" pitchFamily="18" charset="0"/>
              </a:rPr>
              <a:t>(D) 130 mA</a:t>
            </a:r>
            <a:endParaRPr lang="en-US" b="0" i="0" dirty="0">
              <a:solidFill>
                <a:srgbClr val="1A1A1A"/>
              </a:solidFill>
              <a:effectLst/>
              <a:latin typeface="inherit"/>
            </a:endParaRPr>
          </a:p>
        </p:txBody>
      </p:sp>
    </p:spTree>
    <p:extLst>
      <p:ext uri="{BB962C8B-B14F-4D97-AF65-F5344CB8AC3E}">
        <p14:creationId xmlns:p14="http://schemas.microsoft.com/office/powerpoint/2010/main" val="237978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73DA8BF-7D0F-45B9-AECC-610715E67393}"/>
              </a:ext>
            </a:extLst>
          </p:cNvPr>
          <p:cNvSpPr>
            <a:spLocks noGrp="1"/>
          </p:cNvSpPr>
          <p:nvPr>
            <p:ph type="sldNum" sz="quarter" idx="12"/>
          </p:nvPr>
        </p:nvSpPr>
        <p:spPr/>
        <p:txBody>
          <a:bodyPr/>
          <a:lstStyle/>
          <a:p>
            <a:fld id="{505B5044-8D26-4174-8D72-C78C42A448B9}" type="slidenum">
              <a:rPr lang="en-IN" smtClean="0"/>
              <a:t>21</a:t>
            </a:fld>
            <a:endParaRPr lang="en-IN"/>
          </a:p>
        </p:txBody>
      </p:sp>
      <p:sp>
        <p:nvSpPr>
          <p:cNvPr id="3" name="Rectangle 2">
            <a:extLst>
              <a:ext uri="{FF2B5EF4-FFF2-40B4-BE49-F238E27FC236}">
                <a16:creationId xmlns:a16="http://schemas.microsoft.com/office/drawing/2014/main" xmlns="" id="{BE2BCF32-8319-4A40-A14B-2733E51C91F0}"/>
              </a:ext>
            </a:extLst>
          </p:cNvPr>
          <p:cNvSpPr/>
          <p:nvPr/>
        </p:nvSpPr>
        <p:spPr>
          <a:xfrm>
            <a:off x="846338" y="678648"/>
            <a:ext cx="7862656" cy="1754326"/>
          </a:xfrm>
          <a:prstGeom prst="rect">
            <a:avLst/>
          </a:prstGeom>
        </p:spPr>
        <p:txBody>
          <a:bodyPr wrap="square">
            <a:spAutoFit/>
          </a:bodyPr>
          <a:lstStyle/>
          <a:p>
            <a:r>
              <a:rPr lang="en-US" dirty="0">
                <a:solidFill>
                  <a:srgbClr val="3A3A3A"/>
                </a:solidFill>
                <a:latin typeface="Open Sans"/>
              </a:rPr>
              <a:t>In a series RLC circuit, the phase difference between the current in the capacitor and the current in the resistor is?</a:t>
            </a:r>
            <a:r>
              <a:rPr lang="en-US" dirty="0"/>
              <a:t/>
            </a:r>
            <a:br>
              <a:rPr lang="en-US" dirty="0"/>
            </a:br>
            <a:r>
              <a:rPr lang="en-US" dirty="0">
                <a:solidFill>
                  <a:srgbClr val="3A3A3A"/>
                </a:solidFill>
                <a:latin typeface="Open Sans"/>
              </a:rPr>
              <a:t>a) 0</a:t>
            </a:r>
            <a:r>
              <a:rPr lang="en-US" baseline="30000" dirty="0">
                <a:solidFill>
                  <a:srgbClr val="3A3A3A"/>
                </a:solidFill>
                <a:latin typeface="Open Sans"/>
              </a:rPr>
              <a:t>0</a:t>
            </a:r>
            <a:r>
              <a:rPr lang="en-US" dirty="0"/>
              <a:t/>
            </a:r>
            <a:br>
              <a:rPr lang="en-US" dirty="0"/>
            </a:br>
            <a:r>
              <a:rPr lang="en-US" dirty="0">
                <a:solidFill>
                  <a:srgbClr val="3A3A3A"/>
                </a:solidFill>
                <a:latin typeface="Open Sans"/>
              </a:rPr>
              <a:t>b) 90</a:t>
            </a:r>
            <a:r>
              <a:rPr lang="en-US" baseline="30000" dirty="0">
                <a:solidFill>
                  <a:srgbClr val="3A3A3A"/>
                </a:solidFill>
                <a:latin typeface="Open Sans"/>
              </a:rPr>
              <a:t>0</a:t>
            </a:r>
            <a:r>
              <a:rPr lang="en-US" dirty="0"/>
              <a:t/>
            </a:r>
            <a:br>
              <a:rPr lang="en-US" dirty="0"/>
            </a:br>
            <a:r>
              <a:rPr lang="en-US" dirty="0">
                <a:solidFill>
                  <a:srgbClr val="3A3A3A"/>
                </a:solidFill>
                <a:latin typeface="Open Sans"/>
              </a:rPr>
              <a:t>c) 180</a:t>
            </a:r>
            <a:r>
              <a:rPr lang="en-US" baseline="30000" dirty="0">
                <a:solidFill>
                  <a:srgbClr val="3A3A3A"/>
                </a:solidFill>
                <a:latin typeface="Open Sans"/>
              </a:rPr>
              <a:t>0</a:t>
            </a:r>
            <a:r>
              <a:rPr lang="en-US" dirty="0"/>
              <a:t/>
            </a:r>
            <a:br>
              <a:rPr lang="en-US" dirty="0"/>
            </a:br>
            <a:r>
              <a:rPr lang="en-US" dirty="0">
                <a:solidFill>
                  <a:srgbClr val="3A3A3A"/>
                </a:solidFill>
                <a:latin typeface="Open Sans"/>
              </a:rPr>
              <a:t>d) 360</a:t>
            </a:r>
            <a:r>
              <a:rPr lang="en-US" baseline="30000" dirty="0">
                <a:solidFill>
                  <a:srgbClr val="3A3A3A"/>
                </a:solidFill>
                <a:latin typeface="Open Sans"/>
              </a:rPr>
              <a:t>0</a:t>
            </a:r>
            <a:endParaRPr lang="en-IN" dirty="0"/>
          </a:p>
        </p:txBody>
      </p:sp>
      <p:sp>
        <p:nvSpPr>
          <p:cNvPr id="4" name="Rectangle 3">
            <a:extLst>
              <a:ext uri="{FF2B5EF4-FFF2-40B4-BE49-F238E27FC236}">
                <a16:creationId xmlns:a16="http://schemas.microsoft.com/office/drawing/2014/main" xmlns="" id="{7F143A86-A727-41EF-BC88-3D5AC7C8A24D}"/>
              </a:ext>
            </a:extLst>
          </p:cNvPr>
          <p:cNvSpPr/>
          <p:nvPr/>
        </p:nvSpPr>
        <p:spPr>
          <a:xfrm>
            <a:off x="970625" y="3865732"/>
            <a:ext cx="7942556" cy="1754326"/>
          </a:xfrm>
          <a:prstGeom prst="rect">
            <a:avLst/>
          </a:prstGeom>
        </p:spPr>
        <p:txBody>
          <a:bodyPr wrap="square">
            <a:spAutoFit/>
          </a:bodyPr>
          <a:lstStyle/>
          <a:p>
            <a:r>
              <a:rPr lang="en-US" dirty="0">
                <a:solidFill>
                  <a:srgbClr val="3A3A3A"/>
                </a:solidFill>
                <a:latin typeface="Open Sans"/>
              </a:rPr>
              <a:t> _________ the resonant frequency, the current in the capacitor leads the voltage in a series RLC circuit.</a:t>
            </a:r>
            <a:r>
              <a:rPr lang="en-US" dirty="0"/>
              <a:t/>
            </a:r>
            <a:br>
              <a:rPr lang="en-US" dirty="0"/>
            </a:br>
            <a:r>
              <a:rPr lang="en-US" dirty="0">
                <a:solidFill>
                  <a:srgbClr val="3A3A3A"/>
                </a:solidFill>
                <a:latin typeface="Open Sans"/>
              </a:rPr>
              <a:t>a) Above</a:t>
            </a:r>
            <a:r>
              <a:rPr lang="en-US" dirty="0"/>
              <a:t/>
            </a:r>
            <a:br>
              <a:rPr lang="en-US" dirty="0"/>
            </a:br>
            <a:r>
              <a:rPr lang="en-US" dirty="0">
                <a:solidFill>
                  <a:srgbClr val="3A3A3A"/>
                </a:solidFill>
                <a:latin typeface="Open Sans"/>
              </a:rPr>
              <a:t>b) Below</a:t>
            </a:r>
            <a:r>
              <a:rPr lang="en-US" dirty="0"/>
              <a:t/>
            </a:r>
            <a:br>
              <a:rPr lang="en-US" dirty="0"/>
            </a:br>
            <a:r>
              <a:rPr lang="en-US" dirty="0">
                <a:solidFill>
                  <a:srgbClr val="3A3A3A"/>
                </a:solidFill>
                <a:latin typeface="Open Sans"/>
              </a:rPr>
              <a:t>c) Equal to</a:t>
            </a:r>
            <a:r>
              <a:rPr lang="en-US" dirty="0"/>
              <a:t/>
            </a:r>
            <a:br>
              <a:rPr lang="en-US" dirty="0"/>
            </a:br>
            <a:r>
              <a:rPr lang="en-US" dirty="0">
                <a:solidFill>
                  <a:srgbClr val="3A3A3A"/>
                </a:solidFill>
                <a:latin typeface="Open Sans"/>
              </a:rPr>
              <a:t>d) Depends on the circuit</a:t>
            </a:r>
            <a:endParaRPr lang="en-IN" dirty="0"/>
          </a:p>
        </p:txBody>
      </p:sp>
    </p:spTree>
    <p:extLst>
      <p:ext uri="{BB962C8B-B14F-4D97-AF65-F5344CB8AC3E}">
        <p14:creationId xmlns:p14="http://schemas.microsoft.com/office/powerpoint/2010/main" val="5789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73DA8BF-7D0F-45B9-AECC-610715E67393}"/>
              </a:ext>
            </a:extLst>
          </p:cNvPr>
          <p:cNvSpPr>
            <a:spLocks noGrp="1"/>
          </p:cNvSpPr>
          <p:nvPr>
            <p:ph type="sldNum" sz="quarter" idx="12"/>
          </p:nvPr>
        </p:nvSpPr>
        <p:spPr/>
        <p:txBody>
          <a:bodyPr/>
          <a:lstStyle/>
          <a:p>
            <a:fld id="{505B5044-8D26-4174-8D72-C78C42A448B9}" type="slidenum">
              <a:rPr lang="en-IN" smtClean="0"/>
              <a:t>22</a:t>
            </a:fld>
            <a:endParaRPr lang="en-IN"/>
          </a:p>
        </p:txBody>
      </p:sp>
      <p:sp>
        <p:nvSpPr>
          <p:cNvPr id="3" name="Rectangle 2">
            <a:extLst>
              <a:ext uri="{FF2B5EF4-FFF2-40B4-BE49-F238E27FC236}">
                <a16:creationId xmlns:a16="http://schemas.microsoft.com/office/drawing/2014/main" xmlns="" id="{A0A5D684-9611-4607-BDB8-6DF49E7DE8FF}"/>
              </a:ext>
            </a:extLst>
          </p:cNvPr>
          <p:cNvSpPr/>
          <p:nvPr/>
        </p:nvSpPr>
        <p:spPr>
          <a:xfrm>
            <a:off x="443883" y="3807132"/>
            <a:ext cx="8717872" cy="1754326"/>
          </a:xfrm>
          <a:prstGeom prst="rect">
            <a:avLst/>
          </a:prstGeom>
        </p:spPr>
        <p:txBody>
          <a:bodyPr wrap="square">
            <a:spAutoFit/>
          </a:bodyPr>
          <a:lstStyle/>
          <a:p>
            <a:r>
              <a:rPr lang="en-US" dirty="0">
                <a:solidFill>
                  <a:srgbClr val="3A3A3A"/>
                </a:solidFill>
                <a:latin typeface="Open Sans"/>
              </a:rPr>
              <a:t>Answer: b</a:t>
            </a:r>
            <a:r>
              <a:rPr lang="en-US" dirty="0"/>
              <a:t/>
            </a:r>
            <a:br>
              <a:rPr lang="en-US" dirty="0"/>
            </a:br>
            <a:r>
              <a:rPr lang="en-US" dirty="0">
                <a:solidFill>
                  <a:srgbClr val="3A3A3A"/>
                </a:solidFill>
                <a:latin typeface="Open Sans"/>
              </a:rPr>
              <a:t>Explanation: The current in the capacitor leads the voltage in a series RLC circuit if circuit is capacitive dominant </a:t>
            </a:r>
            <a:r>
              <a:rPr lang="en-US" dirty="0" err="1">
                <a:solidFill>
                  <a:srgbClr val="3A3A3A"/>
                </a:solidFill>
                <a:latin typeface="Open Sans"/>
              </a:rPr>
              <a:t>i.e.i.e</a:t>
            </a:r>
            <a:r>
              <a:rPr lang="en-US" dirty="0">
                <a:solidFill>
                  <a:srgbClr val="3A3A3A"/>
                </a:solidFill>
                <a:latin typeface="Open Sans"/>
              </a:rPr>
              <a:t>. if X</a:t>
            </a:r>
            <a:r>
              <a:rPr lang="en-US" baseline="-25000" dirty="0">
                <a:solidFill>
                  <a:srgbClr val="3A3A3A"/>
                </a:solidFill>
                <a:latin typeface="Open Sans"/>
              </a:rPr>
              <a:t>L</a:t>
            </a:r>
            <a:r>
              <a:rPr lang="en-US" dirty="0">
                <a:solidFill>
                  <a:srgbClr val="3A3A3A"/>
                </a:solidFill>
                <a:latin typeface="Open Sans"/>
              </a:rPr>
              <a:t> &lt; X</a:t>
            </a:r>
            <a:r>
              <a:rPr lang="en-US" baseline="-25000" dirty="0">
                <a:solidFill>
                  <a:srgbClr val="3A3A3A"/>
                </a:solidFill>
                <a:latin typeface="Open Sans"/>
              </a:rPr>
              <a:t>C</a:t>
            </a:r>
            <a:r>
              <a:rPr lang="en-US" dirty="0"/>
              <a:t/>
            </a:r>
            <a:br>
              <a:rPr lang="en-US" dirty="0"/>
            </a:br>
            <a:r>
              <a:rPr lang="en-US" dirty="0" err="1">
                <a:solidFill>
                  <a:srgbClr val="3A3A3A"/>
                </a:solidFill>
                <a:latin typeface="Open Sans"/>
              </a:rPr>
              <a:t>ω</a:t>
            </a:r>
            <a:r>
              <a:rPr lang="en-US" baseline="-25000" dirty="0" err="1">
                <a:solidFill>
                  <a:srgbClr val="3A3A3A"/>
                </a:solidFill>
                <a:latin typeface="Open Sans"/>
              </a:rPr>
              <a:t>L</a:t>
            </a:r>
            <a:r>
              <a:rPr lang="en-US" dirty="0">
                <a:solidFill>
                  <a:srgbClr val="3A3A3A"/>
                </a:solidFill>
                <a:latin typeface="Open Sans"/>
              </a:rPr>
              <a:t> &lt; 1/</a:t>
            </a:r>
            <a:r>
              <a:rPr lang="en-US" dirty="0" err="1">
                <a:solidFill>
                  <a:srgbClr val="3A3A3A"/>
                </a:solidFill>
                <a:latin typeface="Open Sans"/>
              </a:rPr>
              <a:t>ω</a:t>
            </a:r>
            <a:r>
              <a:rPr lang="en-US" baseline="-25000" dirty="0" err="1">
                <a:solidFill>
                  <a:srgbClr val="3A3A3A"/>
                </a:solidFill>
                <a:latin typeface="Open Sans"/>
              </a:rPr>
              <a:t>C</a:t>
            </a:r>
            <a:r>
              <a:rPr lang="en-US" dirty="0">
                <a:solidFill>
                  <a:srgbClr val="3A3A3A"/>
                </a:solidFill>
                <a:latin typeface="Open Sans"/>
              </a:rPr>
              <a:t> =&gt; ω &lt; 1/√LC =&gt; ω &lt; ω</a:t>
            </a:r>
            <a:r>
              <a:rPr lang="en-US" baseline="-25000" dirty="0">
                <a:solidFill>
                  <a:srgbClr val="3A3A3A"/>
                </a:solidFill>
                <a:latin typeface="Open Sans"/>
              </a:rPr>
              <a:t>0</a:t>
            </a:r>
            <a:r>
              <a:rPr lang="en-US" dirty="0">
                <a:solidFill>
                  <a:srgbClr val="3A3A3A"/>
                </a:solidFill>
                <a:latin typeface="Open Sans"/>
              </a:rPr>
              <a:t>.</a:t>
            </a:r>
            <a:r>
              <a:rPr lang="en-US" dirty="0"/>
              <a:t/>
            </a:r>
            <a:br>
              <a:rPr lang="en-US" dirty="0"/>
            </a:br>
            <a:r>
              <a:rPr lang="en-US" dirty="0">
                <a:solidFill>
                  <a:srgbClr val="3A3A3A"/>
                </a:solidFill>
                <a:latin typeface="Open Sans"/>
              </a:rPr>
              <a:t>So, the current in the capacitor leads the voltage in a series RLC circuit below the resonant frequency.</a:t>
            </a:r>
            <a:endParaRPr lang="en-IN" dirty="0"/>
          </a:p>
        </p:txBody>
      </p:sp>
      <p:sp>
        <p:nvSpPr>
          <p:cNvPr id="4" name="Rectangle 3">
            <a:extLst>
              <a:ext uri="{FF2B5EF4-FFF2-40B4-BE49-F238E27FC236}">
                <a16:creationId xmlns:a16="http://schemas.microsoft.com/office/drawing/2014/main" xmlns="" id="{BBF05F14-C4FF-4E3C-901A-F027D38C554F}"/>
              </a:ext>
            </a:extLst>
          </p:cNvPr>
          <p:cNvSpPr/>
          <p:nvPr/>
        </p:nvSpPr>
        <p:spPr>
          <a:xfrm>
            <a:off x="526741" y="710615"/>
            <a:ext cx="8546237" cy="1200329"/>
          </a:xfrm>
          <a:prstGeom prst="rect">
            <a:avLst/>
          </a:prstGeom>
        </p:spPr>
        <p:txBody>
          <a:bodyPr wrap="square">
            <a:spAutoFit/>
          </a:bodyPr>
          <a:lstStyle/>
          <a:p>
            <a:r>
              <a:rPr lang="en-US" dirty="0">
                <a:solidFill>
                  <a:srgbClr val="3A3A3A"/>
                </a:solidFill>
                <a:latin typeface="Open Sans"/>
              </a:rPr>
              <a:t>Answer: a</a:t>
            </a:r>
            <a:r>
              <a:rPr lang="en-US" dirty="0"/>
              <a:t/>
            </a:r>
            <a:br>
              <a:rPr lang="en-US" dirty="0"/>
            </a:br>
            <a:r>
              <a:rPr lang="en-US" dirty="0">
                <a:solidFill>
                  <a:srgbClr val="3A3A3A"/>
                </a:solidFill>
                <a:latin typeface="Open Sans"/>
              </a:rPr>
              <a:t>Explanation: In a series RLC circuit, the phase difference between the current in the capacitor and the current in the resistor is 0</a:t>
            </a:r>
            <a:r>
              <a:rPr lang="en-US" baseline="30000" dirty="0">
                <a:solidFill>
                  <a:srgbClr val="3A3A3A"/>
                </a:solidFill>
                <a:latin typeface="Open Sans"/>
              </a:rPr>
              <a:t>0</a:t>
            </a:r>
            <a:r>
              <a:rPr lang="en-US" dirty="0">
                <a:solidFill>
                  <a:srgbClr val="3A3A3A"/>
                </a:solidFill>
                <a:latin typeface="Open Sans"/>
              </a:rPr>
              <a:t> because same current flows in the capacitor as well as the resistor.</a:t>
            </a:r>
            <a:endParaRPr lang="en-IN" dirty="0"/>
          </a:p>
        </p:txBody>
      </p:sp>
    </p:spTree>
    <p:extLst>
      <p:ext uri="{BB962C8B-B14F-4D97-AF65-F5344CB8AC3E}">
        <p14:creationId xmlns:p14="http://schemas.microsoft.com/office/powerpoint/2010/main" val="325311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0427" y="168677"/>
            <a:ext cx="7190912" cy="1091952"/>
          </a:xfrm>
        </p:spPr>
        <p:txBody>
          <a:bodyPr>
            <a:normAutofit/>
          </a:bodyPr>
          <a:lstStyle/>
          <a:p>
            <a:pPr marL="0" indent="0" algn="ctr">
              <a:buNone/>
            </a:pPr>
            <a:r>
              <a:rPr lang="en-IN" dirty="0"/>
              <a:t>                                     </a:t>
            </a:r>
            <a:r>
              <a:rPr lang="en-IN" sz="3200" dirty="0"/>
              <a:t>POWER IN AC CIRCUITS</a:t>
            </a:r>
            <a:endParaRPr lang="en-IN" dirty="0"/>
          </a:p>
        </p:txBody>
      </p:sp>
    </p:spTree>
    <p:extLst>
      <p:ext uri="{BB962C8B-B14F-4D97-AF65-F5344CB8AC3E}">
        <p14:creationId xmlns:p14="http://schemas.microsoft.com/office/powerpoint/2010/main" val="90068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POWER IN AC CIRCUITS</a:t>
            </a:r>
            <a:endParaRPr lang="en-US" dirty="0"/>
          </a:p>
        </p:txBody>
      </p:sp>
      <p:pic>
        <p:nvPicPr>
          <p:cNvPr id="4" name="Picture 3"/>
          <p:cNvPicPr>
            <a:picLocks noChangeAspect="1"/>
          </p:cNvPicPr>
          <p:nvPr/>
        </p:nvPicPr>
        <p:blipFill>
          <a:blip r:embed="rId2"/>
          <a:stretch>
            <a:fillRect/>
          </a:stretch>
        </p:blipFill>
        <p:spPr>
          <a:xfrm>
            <a:off x="2097397" y="332173"/>
            <a:ext cx="7658249" cy="6193653"/>
          </a:xfrm>
          <a:prstGeom prst="rect">
            <a:avLst/>
          </a:prstGeom>
        </p:spPr>
      </p:pic>
    </p:spTree>
    <p:extLst>
      <p:ext uri="{BB962C8B-B14F-4D97-AF65-F5344CB8AC3E}">
        <p14:creationId xmlns:p14="http://schemas.microsoft.com/office/powerpoint/2010/main" val="92694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t>True Power, Reactive Power and Apparent Power with Resistive and Inductive Load</a:t>
            </a:r>
          </a:p>
        </p:txBody>
      </p:sp>
      <p:pic>
        <p:nvPicPr>
          <p:cNvPr id="4" name="Content Placeholder 3"/>
          <p:cNvPicPr>
            <a:picLocks noGrp="1" noChangeAspect="1"/>
          </p:cNvPicPr>
          <p:nvPr>
            <p:ph idx="1"/>
          </p:nvPr>
        </p:nvPicPr>
        <p:blipFill>
          <a:blip r:embed="rId2"/>
          <a:stretch>
            <a:fillRect/>
          </a:stretch>
        </p:blipFill>
        <p:spPr>
          <a:xfrm>
            <a:off x="530087" y="1815548"/>
            <a:ext cx="10823713" cy="4439478"/>
          </a:xfrm>
        </p:spPr>
      </p:pic>
    </p:spTree>
    <p:extLst>
      <p:ext uri="{BB962C8B-B14F-4D97-AF65-F5344CB8AC3E}">
        <p14:creationId xmlns:p14="http://schemas.microsoft.com/office/powerpoint/2010/main" val="360022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3B0F8-2556-40A1-8DBB-0165BC9D8957}"/>
              </a:ext>
            </a:extLst>
          </p:cNvPr>
          <p:cNvSpPr>
            <a:spLocks noGrp="1"/>
          </p:cNvSpPr>
          <p:nvPr>
            <p:ph type="title"/>
          </p:nvPr>
        </p:nvSpPr>
        <p:spPr>
          <a:xfrm>
            <a:off x="838200" y="365126"/>
            <a:ext cx="10515600" cy="469762"/>
          </a:xfrm>
        </p:spPr>
        <p:txBody>
          <a:bodyPr>
            <a:normAutofit fontScale="90000"/>
          </a:bodyPr>
          <a:lstStyle/>
          <a:p>
            <a:r>
              <a:rPr lang="en-IN" dirty="0">
                <a:solidFill>
                  <a:srgbClr val="FF0000"/>
                </a:solidFill>
              </a:rPr>
              <a:t>Different types of powers</a:t>
            </a:r>
          </a:p>
        </p:txBody>
      </p:sp>
      <p:sp>
        <p:nvSpPr>
          <p:cNvPr id="3" name="Content Placeholder 2">
            <a:extLst>
              <a:ext uri="{FF2B5EF4-FFF2-40B4-BE49-F238E27FC236}">
                <a16:creationId xmlns:a16="http://schemas.microsoft.com/office/drawing/2014/main" xmlns="" id="{3F570F2D-B568-4F9C-ABD2-D11B8D97F4BA}"/>
              </a:ext>
            </a:extLst>
          </p:cNvPr>
          <p:cNvSpPr>
            <a:spLocks noGrp="1"/>
          </p:cNvSpPr>
          <p:nvPr>
            <p:ph idx="1"/>
          </p:nvPr>
        </p:nvSpPr>
        <p:spPr>
          <a:xfrm>
            <a:off x="838200" y="834888"/>
            <a:ext cx="10515600" cy="5342075"/>
          </a:xfrm>
        </p:spPr>
        <p:txBody>
          <a:bodyPr>
            <a:normAutofit/>
          </a:bodyPr>
          <a:lstStyle/>
          <a:p>
            <a:pPr algn="just"/>
            <a:r>
              <a:rPr lang="en-GB" sz="2400" b="0" i="0" dirty="0">
                <a:solidFill>
                  <a:srgbClr val="222222"/>
                </a:solidFill>
                <a:effectLst/>
                <a:latin typeface="Times New Roman" panose="02020603050405020304" pitchFamily="18" charset="0"/>
                <a:cs typeface="Times New Roman" panose="02020603050405020304" pitchFamily="18" charset="0"/>
              </a:rPr>
              <a:t>Instantaneous power is the power which we calculate at any particular instance. It can be positive or negative.</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The </a:t>
            </a:r>
            <a:r>
              <a:rPr lang="en-GB" sz="2400" b="1" i="0" dirty="0">
                <a:solidFill>
                  <a:srgbClr val="222222"/>
                </a:solidFill>
                <a:effectLst/>
                <a:latin typeface="Times New Roman" panose="02020603050405020304" pitchFamily="18" charset="0"/>
                <a:cs typeface="Times New Roman" panose="02020603050405020304" pitchFamily="18" charset="0"/>
              </a:rPr>
              <a:t>power</a:t>
            </a:r>
            <a:r>
              <a:rPr lang="en-GB" sz="2400" b="0" i="0" dirty="0">
                <a:solidFill>
                  <a:srgbClr val="222222"/>
                </a:solidFill>
                <a:effectLst/>
                <a:latin typeface="Times New Roman" panose="02020603050405020304" pitchFamily="18" charset="0"/>
                <a:cs typeface="Times New Roman" panose="02020603050405020304" pitchFamily="18" charset="0"/>
              </a:rPr>
              <a:t> which is actually consumed or utilised in an AC Circuit is called True </a:t>
            </a:r>
            <a:r>
              <a:rPr lang="en-GB" sz="2400" b="1" i="0" dirty="0">
                <a:solidFill>
                  <a:srgbClr val="222222"/>
                </a:solidFill>
                <a:effectLst/>
                <a:latin typeface="Times New Roman" panose="02020603050405020304" pitchFamily="18" charset="0"/>
                <a:cs typeface="Times New Roman" panose="02020603050405020304" pitchFamily="18" charset="0"/>
              </a:rPr>
              <a:t>power</a:t>
            </a:r>
            <a:r>
              <a:rPr lang="en-GB" sz="2400" b="0" i="0" dirty="0">
                <a:solidFill>
                  <a:srgbClr val="222222"/>
                </a:solidFill>
                <a:effectLst/>
                <a:latin typeface="Times New Roman" panose="02020603050405020304" pitchFamily="18" charset="0"/>
                <a:cs typeface="Times New Roman" panose="02020603050405020304" pitchFamily="18" charset="0"/>
              </a:rPr>
              <a:t> or </a:t>
            </a:r>
            <a:r>
              <a:rPr lang="en-GB" sz="2400" b="1" i="0" dirty="0">
                <a:solidFill>
                  <a:srgbClr val="222222"/>
                </a:solidFill>
                <a:effectLst/>
                <a:latin typeface="Times New Roman" panose="02020603050405020304" pitchFamily="18" charset="0"/>
                <a:cs typeface="Times New Roman" panose="02020603050405020304" pitchFamily="18" charset="0"/>
              </a:rPr>
              <a:t>Active power</a:t>
            </a:r>
            <a:r>
              <a:rPr lang="en-GB" sz="2400" b="0" i="0" dirty="0">
                <a:solidFill>
                  <a:srgbClr val="222222"/>
                </a:solidFill>
                <a:effectLst/>
                <a:latin typeface="Times New Roman" panose="02020603050405020304" pitchFamily="18" charset="0"/>
                <a:cs typeface="Times New Roman" panose="02020603050405020304" pitchFamily="18" charset="0"/>
              </a:rPr>
              <a:t> or Real </a:t>
            </a:r>
            <a:r>
              <a:rPr lang="en-GB" sz="2400" b="1" i="0" dirty="0">
                <a:solidFill>
                  <a:srgbClr val="222222"/>
                </a:solidFill>
                <a:effectLst/>
                <a:latin typeface="Times New Roman" panose="02020603050405020304" pitchFamily="18" charset="0"/>
                <a:cs typeface="Times New Roman" panose="02020603050405020304" pitchFamily="18" charset="0"/>
              </a:rPr>
              <a:t>power</a:t>
            </a:r>
            <a:r>
              <a:rPr lang="en-GB" sz="2400" b="0" i="0" dirty="0">
                <a:solidFill>
                  <a:srgbClr val="222222"/>
                </a:solidFill>
                <a:effectLst/>
                <a:latin typeface="Times New Roman" panose="02020603050405020304" pitchFamily="18" charset="0"/>
                <a:cs typeface="Times New Roman" panose="02020603050405020304" pitchFamily="18" charset="0"/>
              </a:rPr>
              <a:t>. It is measured in kilowatt (kW) or MW. It is the actual outcomes of the electrical system which runs the electric circuits or load.</a:t>
            </a:r>
          </a:p>
          <a:p>
            <a:pPr algn="just"/>
            <a:r>
              <a:rPr lang="en-GB" sz="2400" dirty="0">
                <a:solidFill>
                  <a:srgbClr val="222222"/>
                </a:solidFill>
                <a:latin typeface="Times New Roman" panose="02020603050405020304" pitchFamily="18" charset="0"/>
                <a:cs typeface="Times New Roman" panose="02020603050405020304" pitchFamily="18" charset="0"/>
              </a:rPr>
              <a:t>The power which always remains positive is called active power. It never changes its direction.</a:t>
            </a:r>
          </a:p>
          <a:p>
            <a:pPr algn="just"/>
            <a:r>
              <a:rPr lang="en-GB" sz="2400" dirty="0">
                <a:solidFill>
                  <a:srgbClr val="222222"/>
                </a:solidFill>
                <a:latin typeface="Times New Roman" panose="02020603050405020304" pitchFamily="18" charset="0"/>
                <a:cs typeface="Times New Roman" panose="02020603050405020304" pitchFamily="18" charset="0"/>
              </a:rPr>
              <a:t>The power which only oscillates back and forth without being used up is called reactive power.</a:t>
            </a:r>
          </a:p>
          <a:p>
            <a:pPr algn="just"/>
            <a:endParaRPr lang="en-GB" sz="2400" dirty="0">
              <a:solidFill>
                <a:srgbClr val="222222"/>
              </a:solidFill>
              <a:latin typeface="Times New Roman" panose="02020603050405020304" pitchFamily="18" charset="0"/>
              <a:cs typeface="Times New Roman" panose="02020603050405020304" pitchFamily="18" charset="0"/>
            </a:endParaRP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176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383" y="609600"/>
            <a:ext cx="10429459" cy="5022573"/>
          </a:xfrm>
        </p:spPr>
        <p:txBody>
          <a:bodyPr>
            <a:normAutofit fontScale="90000"/>
          </a:bodyPr>
          <a:lstStyle/>
          <a:p>
            <a:pPr algn="just"/>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Times New Roman" panose="02020603050405020304" pitchFamily="18" charset="0"/>
                <a:cs typeface="Times New Roman" panose="02020603050405020304" pitchFamily="18" charset="0"/>
              </a:rPr>
              <a:t>TRUE POWER: The actual amount of power being used, or dissipated, in a circuit is called </a:t>
            </a:r>
            <a:r>
              <a:rPr lang="en-US" sz="2000" i="1" dirty="0">
                <a:latin typeface="Times New Roman" panose="02020603050405020304" pitchFamily="18" charset="0"/>
                <a:cs typeface="Times New Roman" panose="02020603050405020304" pitchFamily="18" charset="0"/>
              </a:rPr>
              <a:t>true power</a:t>
            </a:r>
            <a:r>
              <a:rPr lang="en-US" sz="2000" dirty="0">
                <a:latin typeface="Times New Roman" panose="02020603050405020304" pitchFamily="18" charset="0"/>
                <a:cs typeface="Times New Roman" panose="02020603050405020304" pitchFamily="18" charset="0"/>
              </a:rPr>
              <a:t>, and it is measured in watts (symbolized by the capital letter P, as always)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APPARENT POWER: The combination of reactive power and true power is called </a:t>
            </a:r>
            <a:r>
              <a:rPr lang="en-US" sz="2000" i="1" dirty="0">
                <a:latin typeface="Times New Roman" panose="02020603050405020304" pitchFamily="18" charset="0"/>
                <a:cs typeface="Times New Roman" panose="02020603050405020304" pitchFamily="18" charset="0"/>
              </a:rPr>
              <a:t>apparent power</a:t>
            </a:r>
            <a:r>
              <a:rPr lang="en-US" sz="2000" dirty="0">
                <a:latin typeface="Times New Roman" panose="02020603050405020304" pitchFamily="18" charset="0"/>
                <a:cs typeface="Times New Roman" panose="02020603050405020304" pitchFamily="18" charset="0"/>
              </a:rPr>
              <a:t>, and it is the product of a circuit’s voltage and current, without reference to phase angle. Apparent power is measured in the unit of </a:t>
            </a:r>
            <a:r>
              <a:rPr lang="en-US" sz="2000" i="1" dirty="0">
                <a:latin typeface="Times New Roman" panose="02020603050405020304" pitchFamily="18" charset="0"/>
                <a:cs typeface="Times New Roman" panose="02020603050405020304" pitchFamily="18" charset="0"/>
              </a:rPr>
              <a:t>Volt-Amps</a:t>
            </a:r>
            <a:r>
              <a:rPr lang="en-US" sz="2000" dirty="0">
                <a:latin typeface="Times New Roman" panose="02020603050405020304" pitchFamily="18" charset="0"/>
                <a:cs typeface="Times New Roman" panose="02020603050405020304" pitchFamily="18" charset="0"/>
              </a:rPr>
              <a:t> (VA) and is symbolized by the capital letter 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REACTIVEPOWER</a:t>
            </a:r>
            <a:br>
              <a:rPr lang="en-US" sz="2000" dirty="0">
                <a:solidFill>
                  <a:srgbClr val="FF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know that reactive loads such as </a:t>
            </a:r>
            <a:r>
              <a:rPr lang="en-US" sz="2000" dirty="0">
                <a:latin typeface="Times New Roman" panose="02020603050405020304" pitchFamily="18" charset="0"/>
                <a:cs typeface="Times New Roman" panose="02020603050405020304" pitchFamily="18" charset="0"/>
                <a:hlinkClick r:id="rId2"/>
              </a:rPr>
              <a:t>inductors</a:t>
            </a:r>
            <a:r>
              <a:rPr lang="en-US" sz="2000" dirty="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hlinkClick r:id="rId3"/>
              </a:rPr>
              <a:t>capacitors</a:t>
            </a:r>
            <a:r>
              <a:rPr lang="en-US" sz="2000" dirty="0">
                <a:latin typeface="Times New Roman" panose="02020603050405020304" pitchFamily="18" charset="0"/>
                <a:cs typeface="Times New Roman" panose="02020603050405020304" pitchFamily="18" charset="0"/>
              </a:rPr>
              <a:t> dissipate zero power, yet the fact that they drop </a:t>
            </a:r>
            <a:r>
              <a:rPr lang="en-US" sz="2000" dirty="0">
                <a:latin typeface="Times New Roman" panose="02020603050405020304" pitchFamily="18" charset="0"/>
                <a:cs typeface="Times New Roman" panose="02020603050405020304" pitchFamily="18" charset="0"/>
                <a:hlinkClick r:id="rId4"/>
              </a:rPr>
              <a:t>voltage</a:t>
            </a:r>
            <a:r>
              <a:rPr lang="en-US" sz="2000" dirty="0">
                <a:latin typeface="Times New Roman" panose="02020603050405020304" pitchFamily="18" charset="0"/>
                <a:cs typeface="Times New Roman" panose="02020603050405020304" pitchFamily="18" charset="0"/>
              </a:rPr>
              <a:t> and draw current gives the deceptive impression that they actually </a:t>
            </a:r>
            <a:r>
              <a:rPr lang="en-US" sz="2000" i="1" dirty="0">
                <a:latin typeface="Times New Roman" panose="02020603050405020304" pitchFamily="18" charset="0"/>
                <a:cs typeface="Times New Roman" panose="02020603050405020304" pitchFamily="18" charset="0"/>
              </a:rPr>
              <a:t>do</a:t>
            </a:r>
            <a:r>
              <a:rPr lang="en-US" sz="2000" dirty="0">
                <a:latin typeface="Times New Roman" panose="02020603050405020304" pitchFamily="18" charset="0"/>
                <a:cs typeface="Times New Roman" panose="02020603050405020304" pitchFamily="18" charset="0"/>
              </a:rPr>
              <a:t> dissipate power. This “phantom power” is called </a:t>
            </a:r>
            <a:r>
              <a:rPr lang="en-US" sz="2000" i="1" dirty="0">
                <a:latin typeface="Times New Roman" panose="02020603050405020304" pitchFamily="18" charset="0"/>
                <a:cs typeface="Times New Roman" panose="02020603050405020304" pitchFamily="18" charset="0"/>
              </a:rPr>
              <a:t>reactive power</a:t>
            </a:r>
            <a:r>
              <a:rPr lang="en-US" sz="2000" dirty="0">
                <a:latin typeface="Times New Roman" panose="02020603050405020304" pitchFamily="18" charset="0"/>
                <a:cs typeface="Times New Roman" panose="02020603050405020304" pitchFamily="18" charset="0"/>
              </a:rPr>
              <a:t>, and it is measured in a unit called </a:t>
            </a:r>
            <a:r>
              <a:rPr lang="en-US" sz="2000" i="1" dirty="0">
                <a:latin typeface="Times New Roman" panose="02020603050405020304" pitchFamily="18" charset="0"/>
                <a:cs typeface="Times New Roman" panose="02020603050405020304" pitchFamily="18" charset="0"/>
              </a:rPr>
              <a:t>Volt-Amps-Reactive</a:t>
            </a:r>
            <a:r>
              <a:rPr lang="en-US" sz="2000" dirty="0">
                <a:latin typeface="Times New Roman" panose="02020603050405020304" pitchFamily="18" charset="0"/>
                <a:cs typeface="Times New Roman" panose="02020603050405020304" pitchFamily="18" charset="0"/>
              </a:rPr>
              <a:t> (VAR), rather than watts. The mathematical symbol for reactive power is (unfortunately) the capital letter Q.</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65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29673"/>
          </a:xfrm>
        </p:spPr>
        <p:txBody>
          <a:bodyPr/>
          <a:lstStyle/>
          <a:p>
            <a:pPr algn="ctr"/>
            <a:r>
              <a:rPr lang="en-US" dirty="0"/>
              <a:t>Active and Reactive Power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936" y="4045479"/>
            <a:ext cx="6190813" cy="2706303"/>
          </a:xfrm>
        </p:spPr>
      </p:pic>
      <p:pic>
        <p:nvPicPr>
          <p:cNvPr id="5" name="Picture 4"/>
          <p:cNvPicPr>
            <a:picLocks noChangeAspect="1"/>
          </p:cNvPicPr>
          <p:nvPr/>
        </p:nvPicPr>
        <p:blipFill>
          <a:blip r:embed="rId3"/>
          <a:stretch>
            <a:fillRect/>
          </a:stretch>
        </p:blipFill>
        <p:spPr>
          <a:xfrm>
            <a:off x="2250498" y="593196"/>
            <a:ext cx="7133265" cy="3216805"/>
          </a:xfrm>
          <a:prstGeom prst="rect">
            <a:avLst/>
          </a:prstGeom>
        </p:spPr>
      </p:pic>
    </p:spTree>
    <p:extLst>
      <p:ext uri="{BB962C8B-B14F-4D97-AF65-F5344CB8AC3E}">
        <p14:creationId xmlns:p14="http://schemas.microsoft.com/office/powerpoint/2010/main" val="562185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POWER TRIANGLE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157" y="1825625"/>
            <a:ext cx="3897687" cy="4351338"/>
          </a:xfrm>
        </p:spPr>
      </p:pic>
    </p:spTree>
    <p:extLst>
      <p:ext uri="{BB962C8B-B14F-4D97-AF65-F5344CB8AC3E}">
        <p14:creationId xmlns:p14="http://schemas.microsoft.com/office/powerpoint/2010/main" val="318039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87C0E-C330-42F5-A1B0-1DDC61479A6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3E5B5B6F-5663-4F3F-B524-4B523B39244A}"/>
              </a:ext>
            </a:extLst>
          </p:cNvPr>
          <p:cNvPicPr>
            <a:picLocks noGrp="1" noChangeAspect="1"/>
          </p:cNvPicPr>
          <p:nvPr>
            <p:ph idx="1"/>
          </p:nvPr>
        </p:nvPicPr>
        <p:blipFill>
          <a:blip r:embed="rId2"/>
          <a:stretch>
            <a:fillRect/>
          </a:stretch>
        </p:blipFill>
        <p:spPr>
          <a:xfrm>
            <a:off x="622852" y="365125"/>
            <a:ext cx="10866783" cy="6492875"/>
          </a:xfrm>
          <a:prstGeom prst="rect">
            <a:avLst/>
          </a:prstGeom>
        </p:spPr>
      </p:pic>
    </p:spTree>
    <p:extLst>
      <p:ext uri="{BB962C8B-B14F-4D97-AF65-F5344CB8AC3E}">
        <p14:creationId xmlns:p14="http://schemas.microsoft.com/office/powerpoint/2010/main" val="3701144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029619"/>
            <a:ext cx="7886700" cy="3943350"/>
          </a:xfrm>
        </p:spPr>
      </p:pic>
    </p:spTree>
    <p:extLst>
      <p:ext uri="{BB962C8B-B14F-4D97-AF65-F5344CB8AC3E}">
        <p14:creationId xmlns:p14="http://schemas.microsoft.com/office/powerpoint/2010/main" val="4060606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137" y="1825625"/>
            <a:ext cx="5795727" cy="4351338"/>
          </a:xfrm>
        </p:spPr>
      </p:pic>
    </p:spTree>
    <p:extLst>
      <p:ext uri="{BB962C8B-B14F-4D97-AF65-F5344CB8AC3E}">
        <p14:creationId xmlns:p14="http://schemas.microsoft.com/office/powerpoint/2010/main" val="1778053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lated image"/>
          <p:cNvPicPr>
            <a:picLocks noChangeAspect="1" noChangeArrowheads="1"/>
          </p:cNvPicPr>
          <p:nvPr/>
        </p:nvPicPr>
        <p:blipFill>
          <a:blip r:embed="rId2"/>
          <a:srcRect/>
          <a:stretch>
            <a:fillRect/>
          </a:stretch>
        </p:blipFill>
        <p:spPr bwMode="auto">
          <a:xfrm>
            <a:off x="3276600" y="3352800"/>
            <a:ext cx="4868880" cy="3124200"/>
          </a:xfrm>
          <a:prstGeom prst="rect">
            <a:avLst/>
          </a:prstGeom>
          <a:noFill/>
        </p:spPr>
      </p:pic>
      <p:pic>
        <p:nvPicPr>
          <p:cNvPr id="15364" name="Picture 4" descr="Related image"/>
          <p:cNvPicPr>
            <a:picLocks noChangeAspect="1" noChangeArrowheads="1"/>
          </p:cNvPicPr>
          <p:nvPr/>
        </p:nvPicPr>
        <p:blipFill>
          <a:blip r:embed="rId3"/>
          <a:srcRect/>
          <a:stretch>
            <a:fillRect/>
          </a:stretch>
        </p:blipFill>
        <p:spPr bwMode="auto">
          <a:xfrm>
            <a:off x="1814922" y="0"/>
            <a:ext cx="8624479" cy="3276600"/>
          </a:xfrm>
          <a:prstGeom prst="rect">
            <a:avLst/>
          </a:prstGeom>
          <a:noFill/>
        </p:spPr>
      </p:pic>
    </p:spTree>
    <p:extLst>
      <p:ext uri="{BB962C8B-B14F-4D97-AF65-F5344CB8AC3E}">
        <p14:creationId xmlns:p14="http://schemas.microsoft.com/office/powerpoint/2010/main" val="4139969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B685913-3B2F-426D-B77E-0EB2270D121C}"/>
              </a:ext>
            </a:extLst>
          </p:cNvPr>
          <p:cNvSpPr>
            <a:spLocks noGrp="1"/>
          </p:cNvSpPr>
          <p:nvPr>
            <p:ph type="sldNum" sz="quarter" idx="12"/>
          </p:nvPr>
        </p:nvSpPr>
        <p:spPr/>
        <p:txBody>
          <a:bodyPr/>
          <a:lstStyle/>
          <a:p>
            <a:fld id="{505B5044-8D26-4174-8D72-C78C42A448B9}" type="slidenum">
              <a:rPr lang="en-IN" smtClean="0"/>
              <a:t>33</a:t>
            </a:fld>
            <a:endParaRPr lang="en-IN"/>
          </a:p>
        </p:txBody>
      </p:sp>
      <p:sp>
        <p:nvSpPr>
          <p:cNvPr id="3" name="Rectangle 2">
            <a:extLst>
              <a:ext uri="{FF2B5EF4-FFF2-40B4-BE49-F238E27FC236}">
                <a16:creationId xmlns:a16="http://schemas.microsoft.com/office/drawing/2014/main" xmlns="" id="{78C309E4-AEF8-4F63-BEDA-1F0B39DD4699}"/>
              </a:ext>
            </a:extLst>
          </p:cNvPr>
          <p:cNvSpPr/>
          <p:nvPr/>
        </p:nvSpPr>
        <p:spPr>
          <a:xfrm>
            <a:off x="147782" y="350982"/>
            <a:ext cx="8996218" cy="1754326"/>
          </a:xfrm>
          <a:prstGeom prst="rect">
            <a:avLst/>
          </a:prstGeom>
        </p:spPr>
        <p:txBody>
          <a:bodyPr wrap="square">
            <a:spAutoFit/>
          </a:bodyPr>
          <a:lstStyle/>
          <a:p>
            <a:r>
              <a:rPr lang="en-US" b="1" dirty="0">
                <a:solidFill>
                  <a:srgbClr val="000000"/>
                </a:solidFill>
                <a:latin typeface="Helvetica" panose="020B0604020202020204" pitchFamily="34" charset="0"/>
              </a:rPr>
              <a:t>Q1. What is maximum value of power factor?</a:t>
            </a:r>
            <a:r>
              <a:rPr lang="en-US" dirty="0"/>
              <a:t/>
            </a:r>
            <a:br>
              <a:rPr lang="en-US" dirty="0"/>
            </a:br>
            <a:r>
              <a:rPr lang="en-US" dirty="0"/>
              <a:t/>
            </a:r>
            <a:br>
              <a:rPr lang="en-US" dirty="0"/>
            </a:br>
            <a:r>
              <a:rPr lang="en-US" dirty="0">
                <a:solidFill>
                  <a:srgbClr val="000000"/>
                </a:solidFill>
                <a:latin typeface="Helvetica" panose="020B0604020202020204" pitchFamily="34" charset="0"/>
              </a:rPr>
              <a:t>a. 0.5</a:t>
            </a:r>
            <a:r>
              <a:rPr lang="en-US" dirty="0"/>
              <a:t/>
            </a:r>
            <a:br>
              <a:rPr lang="en-US" dirty="0"/>
            </a:br>
            <a:r>
              <a:rPr lang="en-US" dirty="0">
                <a:solidFill>
                  <a:srgbClr val="000000"/>
                </a:solidFill>
                <a:latin typeface="Helvetica" panose="020B0604020202020204" pitchFamily="34" charset="0"/>
              </a:rPr>
              <a:t>b. 1</a:t>
            </a:r>
            <a:r>
              <a:rPr lang="en-US" dirty="0"/>
              <a:t/>
            </a:r>
            <a:br>
              <a:rPr lang="en-US" dirty="0"/>
            </a:br>
            <a:r>
              <a:rPr lang="en-US" dirty="0">
                <a:solidFill>
                  <a:srgbClr val="000000"/>
                </a:solidFill>
                <a:latin typeface="Helvetica" panose="020B0604020202020204" pitchFamily="34" charset="0"/>
              </a:rPr>
              <a:t>c. 1.5</a:t>
            </a:r>
            <a:r>
              <a:rPr lang="en-US" dirty="0"/>
              <a:t/>
            </a:r>
            <a:br>
              <a:rPr lang="en-US" dirty="0"/>
            </a:br>
            <a:r>
              <a:rPr lang="en-US" dirty="0">
                <a:solidFill>
                  <a:srgbClr val="000000"/>
                </a:solidFill>
                <a:latin typeface="Helvetica" panose="020B0604020202020204" pitchFamily="34" charset="0"/>
              </a:rPr>
              <a:t>d. 0.95</a:t>
            </a:r>
            <a:endParaRPr lang="en-IN" dirty="0"/>
          </a:p>
        </p:txBody>
      </p:sp>
    </p:spTree>
    <p:extLst>
      <p:ext uri="{BB962C8B-B14F-4D97-AF65-F5344CB8AC3E}">
        <p14:creationId xmlns:p14="http://schemas.microsoft.com/office/powerpoint/2010/main" val="85700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A59A969-4FBB-44BE-AC0B-A3A4544EC0DE}"/>
              </a:ext>
            </a:extLst>
          </p:cNvPr>
          <p:cNvSpPr>
            <a:spLocks noGrp="1"/>
          </p:cNvSpPr>
          <p:nvPr>
            <p:ph type="sldNum" sz="quarter" idx="12"/>
          </p:nvPr>
        </p:nvSpPr>
        <p:spPr/>
        <p:txBody>
          <a:bodyPr/>
          <a:lstStyle/>
          <a:p>
            <a:fld id="{505B5044-8D26-4174-8D72-C78C42A448B9}" type="slidenum">
              <a:rPr lang="en-IN" smtClean="0"/>
              <a:t>34</a:t>
            </a:fld>
            <a:endParaRPr lang="en-IN"/>
          </a:p>
        </p:txBody>
      </p:sp>
      <p:sp>
        <p:nvSpPr>
          <p:cNvPr id="3" name="Rectangle 2">
            <a:extLst>
              <a:ext uri="{FF2B5EF4-FFF2-40B4-BE49-F238E27FC236}">
                <a16:creationId xmlns:a16="http://schemas.microsoft.com/office/drawing/2014/main" xmlns="" id="{F48C343C-F799-408D-9CE8-2FB6F7417422}"/>
              </a:ext>
            </a:extLst>
          </p:cNvPr>
          <p:cNvSpPr/>
          <p:nvPr/>
        </p:nvSpPr>
        <p:spPr>
          <a:xfrm>
            <a:off x="193963" y="723084"/>
            <a:ext cx="6096000" cy="2031325"/>
          </a:xfrm>
          <a:prstGeom prst="rect">
            <a:avLst/>
          </a:prstGeom>
        </p:spPr>
        <p:txBody>
          <a:bodyPr>
            <a:spAutoFit/>
          </a:bodyPr>
          <a:lstStyle/>
          <a:p>
            <a:r>
              <a:rPr lang="en-US" b="1" dirty="0">
                <a:solidFill>
                  <a:srgbClr val="000000"/>
                </a:solidFill>
                <a:latin typeface="Helvetica" panose="020B0604020202020204" pitchFamily="34" charset="0"/>
              </a:rPr>
              <a:t>Q2. Active power and apparent power are respectively represented by?</a:t>
            </a:r>
            <a:r>
              <a:rPr lang="en-US" dirty="0"/>
              <a:t/>
            </a:r>
            <a:br>
              <a:rPr lang="en-US" dirty="0"/>
            </a:br>
            <a:r>
              <a:rPr lang="en-US" dirty="0"/>
              <a:t/>
            </a:r>
            <a:br>
              <a:rPr lang="en-US" dirty="0"/>
            </a:br>
            <a:r>
              <a:rPr lang="en-US" dirty="0">
                <a:solidFill>
                  <a:srgbClr val="000000"/>
                </a:solidFill>
                <a:latin typeface="Helvetica" panose="020B0604020202020204" pitchFamily="34" charset="0"/>
              </a:rPr>
              <a:t>a. kW and </a:t>
            </a:r>
            <a:r>
              <a:rPr lang="en-US" dirty="0" err="1">
                <a:solidFill>
                  <a:srgbClr val="000000"/>
                </a:solidFill>
                <a:latin typeface="Helvetica" panose="020B0604020202020204" pitchFamily="34" charset="0"/>
              </a:rPr>
              <a:t>kVAR</a:t>
            </a:r>
            <a:r>
              <a:rPr lang="en-US" dirty="0"/>
              <a:t/>
            </a:r>
            <a:br>
              <a:rPr lang="en-US" dirty="0"/>
            </a:br>
            <a:r>
              <a:rPr lang="en-US" dirty="0">
                <a:solidFill>
                  <a:srgbClr val="000000"/>
                </a:solidFill>
                <a:latin typeface="Helvetica" panose="020B0604020202020204" pitchFamily="34" charset="0"/>
              </a:rPr>
              <a:t>b. </a:t>
            </a:r>
            <a:r>
              <a:rPr lang="en-US" dirty="0" err="1">
                <a:solidFill>
                  <a:srgbClr val="000000"/>
                </a:solidFill>
                <a:latin typeface="Helvetica" panose="020B0604020202020204" pitchFamily="34" charset="0"/>
              </a:rPr>
              <a:t>kVAR</a:t>
            </a:r>
            <a:r>
              <a:rPr lang="en-US" dirty="0">
                <a:solidFill>
                  <a:srgbClr val="000000"/>
                </a:solidFill>
                <a:latin typeface="Helvetica" panose="020B0604020202020204" pitchFamily="34" charset="0"/>
              </a:rPr>
              <a:t> and kVA</a:t>
            </a:r>
            <a:r>
              <a:rPr lang="en-US" dirty="0"/>
              <a:t/>
            </a:r>
            <a:br>
              <a:rPr lang="en-US" dirty="0"/>
            </a:br>
            <a:r>
              <a:rPr lang="en-US" dirty="0">
                <a:solidFill>
                  <a:srgbClr val="000000"/>
                </a:solidFill>
                <a:latin typeface="Helvetica" panose="020B0604020202020204" pitchFamily="34" charset="0"/>
              </a:rPr>
              <a:t>c. kVA and </a:t>
            </a:r>
            <a:r>
              <a:rPr lang="en-US" dirty="0" err="1">
                <a:solidFill>
                  <a:srgbClr val="000000"/>
                </a:solidFill>
                <a:latin typeface="Helvetica" panose="020B0604020202020204" pitchFamily="34" charset="0"/>
              </a:rPr>
              <a:t>kVAR</a:t>
            </a:r>
            <a:r>
              <a:rPr lang="en-US" dirty="0"/>
              <a:t/>
            </a:r>
            <a:br>
              <a:rPr lang="en-US" dirty="0"/>
            </a:br>
            <a:r>
              <a:rPr lang="en-US" dirty="0">
                <a:solidFill>
                  <a:srgbClr val="000000"/>
                </a:solidFill>
                <a:latin typeface="Helvetica" panose="020B0604020202020204" pitchFamily="34" charset="0"/>
              </a:rPr>
              <a:t>d. kW and kVA</a:t>
            </a:r>
            <a:endParaRPr lang="en-IN" dirty="0"/>
          </a:p>
        </p:txBody>
      </p:sp>
    </p:spTree>
    <p:extLst>
      <p:ext uri="{BB962C8B-B14F-4D97-AF65-F5344CB8AC3E}">
        <p14:creationId xmlns:p14="http://schemas.microsoft.com/office/powerpoint/2010/main" val="388745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12</a:t>
            </a:r>
            <a:endParaRPr sz="1200">
              <a:latin typeface="Calibri"/>
              <a:cs typeface="Calibri"/>
            </a:endParaRPr>
          </a:p>
        </p:txBody>
      </p:sp>
      <p:pic>
        <p:nvPicPr>
          <p:cNvPr id="3" name="object 3"/>
          <p:cNvPicPr/>
          <p:nvPr/>
        </p:nvPicPr>
        <p:blipFill>
          <a:blip r:embed="rId2" cstate="print"/>
          <a:stretch>
            <a:fillRect/>
          </a:stretch>
        </p:blipFill>
        <p:spPr>
          <a:xfrm>
            <a:off x="3683508" y="3050621"/>
            <a:ext cx="4824984" cy="3393277"/>
          </a:xfrm>
          <a:prstGeom prst="rect">
            <a:avLst/>
          </a:prstGeom>
        </p:spPr>
      </p:pic>
      <p:sp>
        <p:nvSpPr>
          <p:cNvPr id="4" name="object 4"/>
          <p:cNvSpPr txBox="1">
            <a:spLocks noGrp="1"/>
          </p:cNvSpPr>
          <p:nvPr>
            <p:ph type="ctrTitle"/>
          </p:nvPr>
        </p:nvSpPr>
        <p:spPr>
          <a:xfrm>
            <a:off x="78739" y="67945"/>
            <a:ext cx="12113261" cy="2166619"/>
          </a:xfrm>
          <a:prstGeom prst="rect">
            <a:avLst/>
          </a:prstGeom>
        </p:spPr>
        <p:txBody>
          <a:bodyPr vert="horz" wrap="square" lIns="0" tIns="12065" rIns="0" bIns="0" rtlCol="0">
            <a:spAutoFit/>
          </a:bodyPr>
          <a:lstStyle/>
          <a:p>
            <a:pPr marL="12700" marR="5080" algn="l">
              <a:lnSpc>
                <a:spcPct val="100000"/>
              </a:lnSpc>
              <a:spcBef>
                <a:spcPts val="95"/>
              </a:spcBef>
            </a:pPr>
            <a:r>
              <a:rPr sz="2800" spc="-5" dirty="0">
                <a:latin typeface="Seoge UI"/>
              </a:rPr>
              <a:t>A </a:t>
            </a:r>
            <a:r>
              <a:rPr sz="2800" spc="-10" dirty="0">
                <a:latin typeface="Seoge UI"/>
              </a:rPr>
              <a:t>wound</a:t>
            </a:r>
            <a:r>
              <a:rPr sz="2800" spc="15" dirty="0">
                <a:latin typeface="Seoge UI"/>
              </a:rPr>
              <a:t> </a:t>
            </a:r>
            <a:r>
              <a:rPr sz="2800" spc="-5" dirty="0">
                <a:latin typeface="Seoge UI"/>
              </a:rPr>
              <a:t>coil</a:t>
            </a:r>
            <a:r>
              <a:rPr sz="2800" spc="-10" dirty="0">
                <a:latin typeface="Seoge UI"/>
              </a:rPr>
              <a:t> </a:t>
            </a:r>
            <a:r>
              <a:rPr sz="2800" spc="-5" dirty="0">
                <a:latin typeface="Seoge UI"/>
              </a:rPr>
              <a:t>that</a:t>
            </a:r>
            <a:r>
              <a:rPr sz="2800" spc="5" dirty="0">
                <a:latin typeface="Seoge UI"/>
              </a:rPr>
              <a:t> </a:t>
            </a:r>
            <a:r>
              <a:rPr sz="2800" spc="-5" dirty="0">
                <a:latin typeface="Seoge UI"/>
              </a:rPr>
              <a:t>has</a:t>
            </a:r>
            <a:r>
              <a:rPr sz="2800" spc="5" dirty="0">
                <a:latin typeface="Seoge UI"/>
              </a:rPr>
              <a:t> </a:t>
            </a:r>
            <a:r>
              <a:rPr sz="2800" spc="-5" dirty="0">
                <a:latin typeface="Seoge UI"/>
              </a:rPr>
              <a:t>an</a:t>
            </a:r>
            <a:r>
              <a:rPr sz="2800" dirty="0">
                <a:latin typeface="Seoge UI"/>
              </a:rPr>
              <a:t> </a:t>
            </a:r>
            <a:r>
              <a:rPr sz="2800" spc="-10" dirty="0">
                <a:latin typeface="Seoge UI"/>
              </a:rPr>
              <a:t>inductance</a:t>
            </a:r>
            <a:r>
              <a:rPr sz="2800" dirty="0">
                <a:latin typeface="Seoge UI"/>
              </a:rPr>
              <a:t> </a:t>
            </a:r>
            <a:r>
              <a:rPr sz="2800" spc="-30" dirty="0">
                <a:latin typeface="Seoge UI"/>
              </a:rPr>
              <a:t>of</a:t>
            </a:r>
            <a:r>
              <a:rPr sz="2800" spc="-10" dirty="0">
                <a:latin typeface="Seoge UI"/>
              </a:rPr>
              <a:t> </a:t>
            </a:r>
            <a:r>
              <a:rPr sz="2800" spc="-5" dirty="0">
                <a:latin typeface="Seoge UI"/>
              </a:rPr>
              <a:t>180mH</a:t>
            </a:r>
            <a:r>
              <a:rPr sz="2800" dirty="0">
                <a:latin typeface="Seoge UI"/>
              </a:rPr>
              <a:t> </a:t>
            </a:r>
            <a:r>
              <a:rPr sz="2800" spc="-5" dirty="0">
                <a:latin typeface="Seoge UI"/>
              </a:rPr>
              <a:t>and</a:t>
            </a:r>
            <a:r>
              <a:rPr sz="2800" spc="5" dirty="0">
                <a:latin typeface="Seoge UI"/>
              </a:rPr>
              <a:t> </a:t>
            </a:r>
            <a:r>
              <a:rPr sz="2800" spc="-5" dirty="0">
                <a:latin typeface="Seoge UI"/>
              </a:rPr>
              <a:t>a</a:t>
            </a:r>
            <a:r>
              <a:rPr sz="2800" dirty="0">
                <a:latin typeface="Seoge UI"/>
              </a:rPr>
              <a:t> </a:t>
            </a:r>
            <a:r>
              <a:rPr sz="2800" spc="-5" dirty="0">
                <a:latin typeface="Seoge UI"/>
              </a:rPr>
              <a:t>resistance</a:t>
            </a:r>
            <a:r>
              <a:rPr sz="2800" spc="5" dirty="0">
                <a:latin typeface="Seoge UI"/>
              </a:rPr>
              <a:t> </a:t>
            </a:r>
            <a:r>
              <a:rPr sz="2800" spc="-30" dirty="0">
                <a:latin typeface="Seoge UI"/>
              </a:rPr>
              <a:t>of</a:t>
            </a:r>
            <a:r>
              <a:rPr sz="2800" spc="-20" dirty="0">
                <a:latin typeface="Seoge UI"/>
              </a:rPr>
              <a:t> </a:t>
            </a:r>
            <a:r>
              <a:rPr sz="2800" spc="-5" dirty="0">
                <a:latin typeface="Seoge UI"/>
              </a:rPr>
              <a:t>35Ω</a:t>
            </a:r>
            <a:r>
              <a:rPr sz="2800" dirty="0">
                <a:latin typeface="Seoge UI"/>
              </a:rPr>
              <a:t> </a:t>
            </a:r>
            <a:r>
              <a:rPr sz="2800" spc="-10" dirty="0">
                <a:latin typeface="Seoge UI"/>
              </a:rPr>
              <a:t>is </a:t>
            </a:r>
            <a:r>
              <a:rPr sz="2800" spc="-5" dirty="0">
                <a:latin typeface="Seoge UI"/>
              </a:rPr>
              <a:t> connected</a:t>
            </a:r>
            <a:r>
              <a:rPr sz="2800" spc="-15" dirty="0">
                <a:latin typeface="Seoge UI"/>
              </a:rPr>
              <a:t> to</a:t>
            </a:r>
            <a:r>
              <a:rPr sz="2800" dirty="0">
                <a:latin typeface="Seoge UI"/>
              </a:rPr>
              <a:t> </a:t>
            </a:r>
            <a:r>
              <a:rPr sz="2800" spc="-5" dirty="0">
                <a:latin typeface="Seoge UI"/>
              </a:rPr>
              <a:t>a</a:t>
            </a:r>
            <a:r>
              <a:rPr sz="2800" spc="-15" dirty="0">
                <a:latin typeface="Seoge UI"/>
              </a:rPr>
              <a:t> </a:t>
            </a:r>
            <a:r>
              <a:rPr sz="2800" spc="-5" dirty="0">
                <a:latin typeface="Seoge UI"/>
              </a:rPr>
              <a:t>100V</a:t>
            </a:r>
            <a:r>
              <a:rPr sz="2800" spc="5" dirty="0">
                <a:latin typeface="Seoge UI"/>
              </a:rPr>
              <a:t> </a:t>
            </a:r>
            <a:r>
              <a:rPr sz="2800" spc="-5" dirty="0">
                <a:latin typeface="Seoge UI"/>
              </a:rPr>
              <a:t>50Hz </a:t>
            </a:r>
            <a:r>
              <a:rPr sz="2800" spc="-30" dirty="0">
                <a:latin typeface="Seoge UI"/>
              </a:rPr>
              <a:t>supply.</a:t>
            </a:r>
            <a:r>
              <a:rPr sz="2800" dirty="0">
                <a:latin typeface="Seoge UI"/>
              </a:rPr>
              <a:t> </a:t>
            </a:r>
            <a:r>
              <a:rPr sz="2800" spc="-10" dirty="0">
                <a:latin typeface="Seoge UI"/>
              </a:rPr>
              <a:t>Calculate:</a:t>
            </a:r>
            <a:r>
              <a:rPr sz="2800" spc="20" dirty="0">
                <a:latin typeface="Seoge UI"/>
              </a:rPr>
              <a:t> </a:t>
            </a:r>
            <a:r>
              <a:rPr sz="2800" spc="-5" dirty="0">
                <a:latin typeface="Seoge UI"/>
              </a:rPr>
              <a:t>a)</a:t>
            </a:r>
            <a:r>
              <a:rPr sz="2800" dirty="0">
                <a:latin typeface="Seoge UI"/>
              </a:rPr>
              <a:t> </a:t>
            </a:r>
            <a:r>
              <a:rPr sz="2800" spc="-5" dirty="0">
                <a:latin typeface="Seoge UI"/>
              </a:rPr>
              <a:t>the</a:t>
            </a:r>
            <a:r>
              <a:rPr sz="2800" dirty="0">
                <a:latin typeface="Seoge UI"/>
              </a:rPr>
              <a:t> </a:t>
            </a:r>
            <a:r>
              <a:rPr sz="2800" spc="-5" dirty="0">
                <a:latin typeface="Seoge UI"/>
              </a:rPr>
              <a:t>impedance</a:t>
            </a:r>
            <a:r>
              <a:rPr sz="2800" spc="10" dirty="0">
                <a:latin typeface="Seoge UI"/>
              </a:rPr>
              <a:t> </a:t>
            </a:r>
            <a:r>
              <a:rPr sz="2800" spc="-25" dirty="0">
                <a:latin typeface="Seoge UI"/>
              </a:rPr>
              <a:t>of </a:t>
            </a:r>
            <a:r>
              <a:rPr sz="2800" spc="-5" dirty="0">
                <a:latin typeface="Seoge UI"/>
              </a:rPr>
              <a:t>the</a:t>
            </a:r>
            <a:r>
              <a:rPr sz="2800" dirty="0">
                <a:latin typeface="Seoge UI"/>
              </a:rPr>
              <a:t> </a:t>
            </a:r>
            <a:r>
              <a:rPr sz="2800" spc="-5" dirty="0">
                <a:latin typeface="Seoge UI"/>
              </a:rPr>
              <a:t>coil,</a:t>
            </a:r>
            <a:r>
              <a:rPr sz="2800" spc="-10" dirty="0">
                <a:latin typeface="Seoge UI"/>
              </a:rPr>
              <a:t> </a:t>
            </a:r>
            <a:r>
              <a:rPr sz="2800" spc="-5" dirty="0" smtClean="0">
                <a:latin typeface="Seoge UI"/>
              </a:rPr>
              <a:t>b)</a:t>
            </a:r>
            <a:r>
              <a:rPr lang="en-IN" sz="2800" spc="-5" dirty="0" smtClean="0">
                <a:latin typeface="Seoge UI"/>
              </a:rPr>
              <a:t/>
            </a:r>
            <a:br>
              <a:rPr lang="en-IN" sz="2800" spc="-5" dirty="0" smtClean="0">
                <a:latin typeface="Seoge UI"/>
              </a:rPr>
            </a:br>
            <a:r>
              <a:rPr sz="2800" spc="-5" dirty="0" smtClean="0">
                <a:latin typeface="Seoge UI"/>
              </a:rPr>
              <a:t>the</a:t>
            </a:r>
            <a:r>
              <a:rPr sz="2800" dirty="0" smtClean="0">
                <a:latin typeface="Seoge UI"/>
              </a:rPr>
              <a:t> </a:t>
            </a:r>
            <a:r>
              <a:rPr sz="2800" spc="-10" dirty="0">
                <a:latin typeface="Seoge UI"/>
              </a:rPr>
              <a:t>current,</a:t>
            </a:r>
            <a:r>
              <a:rPr sz="2800" spc="5" dirty="0">
                <a:latin typeface="Seoge UI"/>
              </a:rPr>
              <a:t> </a:t>
            </a:r>
            <a:r>
              <a:rPr sz="2800" spc="-5" dirty="0">
                <a:latin typeface="Seoge UI"/>
              </a:rPr>
              <a:t>c)</a:t>
            </a:r>
            <a:r>
              <a:rPr sz="2800" dirty="0">
                <a:latin typeface="Seoge UI"/>
              </a:rPr>
              <a:t> </a:t>
            </a:r>
            <a:r>
              <a:rPr sz="2800" spc="-5" dirty="0">
                <a:latin typeface="Seoge UI"/>
              </a:rPr>
              <a:t>the</a:t>
            </a:r>
            <a:r>
              <a:rPr sz="2800" spc="5" dirty="0">
                <a:latin typeface="Seoge UI"/>
              </a:rPr>
              <a:t> </a:t>
            </a:r>
            <a:r>
              <a:rPr sz="2800" spc="-10" dirty="0">
                <a:latin typeface="Seoge UI"/>
              </a:rPr>
              <a:t>power</a:t>
            </a:r>
            <a:r>
              <a:rPr sz="2800" spc="15" dirty="0">
                <a:latin typeface="Seoge UI"/>
              </a:rPr>
              <a:t> </a:t>
            </a:r>
            <a:r>
              <a:rPr sz="2800" spc="-40" dirty="0">
                <a:latin typeface="Seoge UI"/>
              </a:rPr>
              <a:t>factor,</a:t>
            </a:r>
            <a:r>
              <a:rPr sz="2800" spc="-15" dirty="0">
                <a:latin typeface="Seoge UI"/>
              </a:rPr>
              <a:t> </a:t>
            </a:r>
            <a:r>
              <a:rPr sz="2800" spc="-5" dirty="0">
                <a:latin typeface="Seoge UI"/>
              </a:rPr>
              <a:t>and</a:t>
            </a:r>
            <a:r>
              <a:rPr sz="2800" spc="10" dirty="0">
                <a:latin typeface="Seoge UI"/>
              </a:rPr>
              <a:t> </a:t>
            </a:r>
            <a:r>
              <a:rPr sz="2800" spc="-5" dirty="0">
                <a:latin typeface="Seoge UI"/>
              </a:rPr>
              <a:t>d)</a:t>
            </a:r>
            <a:r>
              <a:rPr sz="2800" spc="10" dirty="0">
                <a:latin typeface="Seoge UI"/>
              </a:rPr>
              <a:t> </a:t>
            </a:r>
            <a:r>
              <a:rPr sz="2800" spc="-5" dirty="0">
                <a:latin typeface="Seoge UI"/>
              </a:rPr>
              <a:t>the</a:t>
            </a:r>
            <a:r>
              <a:rPr sz="2800" dirty="0">
                <a:latin typeface="Seoge UI"/>
              </a:rPr>
              <a:t> </a:t>
            </a:r>
            <a:r>
              <a:rPr sz="2800" spc="-15" dirty="0">
                <a:latin typeface="Seoge UI"/>
              </a:rPr>
              <a:t>apparent</a:t>
            </a:r>
            <a:r>
              <a:rPr sz="2800" spc="5" dirty="0">
                <a:latin typeface="Seoge UI"/>
              </a:rPr>
              <a:t> </a:t>
            </a:r>
            <a:r>
              <a:rPr sz="2800" spc="-10" dirty="0">
                <a:latin typeface="Seoge UI"/>
              </a:rPr>
              <a:t>power</a:t>
            </a:r>
            <a:r>
              <a:rPr sz="2800" spc="15" dirty="0">
                <a:latin typeface="Seoge UI"/>
              </a:rPr>
              <a:t> </a:t>
            </a:r>
            <a:r>
              <a:rPr sz="2800" spc="-5" dirty="0">
                <a:latin typeface="Seoge UI"/>
              </a:rPr>
              <a:t>consumed.</a:t>
            </a:r>
          </a:p>
          <a:p>
            <a:pPr marL="12700" marR="2879090" algn="l">
              <a:lnSpc>
                <a:spcPct val="100000"/>
              </a:lnSpc>
              <a:spcBef>
                <a:spcPts val="5"/>
              </a:spcBef>
            </a:pPr>
            <a:r>
              <a:rPr sz="2800" spc="-10" dirty="0">
                <a:latin typeface="Seoge UI"/>
              </a:rPr>
              <a:t>Also</a:t>
            </a:r>
            <a:r>
              <a:rPr sz="2800" spc="-5" dirty="0">
                <a:latin typeface="Seoge UI"/>
              </a:rPr>
              <a:t> draw</a:t>
            </a:r>
            <a:r>
              <a:rPr sz="2800" spc="5" dirty="0">
                <a:latin typeface="Seoge UI"/>
              </a:rPr>
              <a:t> </a:t>
            </a:r>
            <a:r>
              <a:rPr sz="2800" spc="-5" dirty="0">
                <a:latin typeface="Seoge UI"/>
              </a:rPr>
              <a:t>the</a:t>
            </a:r>
            <a:r>
              <a:rPr sz="2800" spc="10" dirty="0">
                <a:latin typeface="Seoge UI"/>
              </a:rPr>
              <a:t> </a:t>
            </a:r>
            <a:r>
              <a:rPr sz="2800" spc="-10" dirty="0">
                <a:latin typeface="Seoge UI"/>
              </a:rPr>
              <a:t>resulting</a:t>
            </a:r>
            <a:r>
              <a:rPr sz="2800" spc="10" dirty="0">
                <a:latin typeface="Seoge UI"/>
              </a:rPr>
              <a:t> </a:t>
            </a:r>
            <a:r>
              <a:rPr sz="2800" spc="-5" dirty="0">
                <a:latin typeface="Seoge UI"/>
              </a:rPr>
              <a:t>power</a:t>
            </a:r>
            <a:r>
              <a:rPr sz="2800" spc="5" dirty="0">
                <a:latin typeface="Seoge UI"/>
              </a:rPr>
              <a:t> </a:t>
            </a:r>
            <a:r>
              <a:rPr sz="2800" spc="-5" dirty="0">
                <a:latin typeface="Seoge UI"/>
              </a:rPr>
              <a:t>triangle</a:t>
            </a:r>
            <a:r>
              <a:rPr sz="2800" spc="5" dirty="0">
                <a:latin typeface="Seoge UI"/>
              </a:rPr>
              <a:t> </a:t>
            </a:r>
            <a:r>
              <a:rPr sz="2800" spc="-5" dirty="0">
                <a:latin typeface="Seoge UI"/>
              </a:rPr>
              <a:t>for</a:t>
            </a:r>
            <a:r>
              <a:rPr sz="2800" dirty="0">
                <a:latin typeface="Seoge UI"/>
              </a:rPr>
              <a:t> </a:t>
            </a:r>
            <a:r>
              <a:rPr sz="2800" spc="-5" dirty="0">
                <a:latin typeface="Seoge UI"/>
              </a:rPr>
              <a:t>the</a:t>
            </a:r>
            <a:r>
              <a:rPr sz="2800" dirty="0">
                <a:latin typeface="Seoge UI"/>
              </a:rPr>
              <a:t> </a:t>
            </a:r>
            <a:r>
              <a:rPr sz="2800" spc="-5" dirty="0">
                <a:latin typeface="Seoge UI"/>
              </a:rPr>
              <a:t>above</a:t>
            </a:r>
            <a:r>
              <a:rPr sz="2800" spc="-10" dirty="0">
                <a:latin typeface="Seoge UI"/>
              </a:rPr>
              <a:t> </a:t>
            </a:r>
            <a:r>
              <a:rPr sz="2800" spc="-5" dirty="0">
                <a:latin typeface="Seoge UI"/>
              </a:rPr>
              <a:t>coil. </a:t>
            </a:r>
            <a:r>
              <a:rPr sz="2800" dirty="0">
                <a:latin typeface="Seoge UI"/>
              </a:rPr>
              <a:t> </a:t>
            </a:r>
            <a:r>
              <a:rPr sz="2800" spc="-10" dirty="0">
                <a:latin typeface="Seoge UI"/>
              </a:rPr>
              <a:t>Data</a:t>
            </a:r>
            <a:r>
              <a:rPr sz="2800" spc="-5" dirty="0">
                <a:latin typeface="Seoge UI"/>
              </a:rPr>
              <a:t> given:</a:t>
            </a:r>
            <a:r>
              <a:rPr sz="2800" spc="-10" dirty="0">
                <a:latin typeface="Seoge UI"/>
              </a:rPr>
              <a:t> </a:t>
            </a:r>
            <a:r>
              <a:rPr sz="2800" spc="-5" dirty="0">
                <a:latin typeface="Seoge UI"/>
              </a:rPr>
              <a:t>R = 35Ω, L</a:t>
            </a:r>
            <a:r>
              <a:rPr sz="2800" spc="5" dirty="0">
                <a:latin typeface="Seoge UI"/>
              </a:rPr>
              <a:t> </a:t>
            </a:r>
            <a:r>
              <a:rPr sz="2800" spc="-5" dirty="0">
                <a:latin typeface="Seoge UI"/>
              </a:rPr>
              <a:t>= 180mH, V</a:t>
            </a:r>
            <a:r>
              <a:rPr sz="2800" spc="10" dirty="0">
                <a:latin typeface="Seoge UI"/>
              </a:rPr>
              <a:t> </a:t>
            </a:r>
            <a:r>
              <a:rPr sz="2800" spc="-5" dirty="0">
                <a:latin typeface="Seoge UI"/>
              </a:rPr>
              <a:t>= 100V</a:t>
            </a:r>
            <a:r>
              <a:rPr sz="2800" spc="-10" dirty="0">
                <a:latin typeface="Seoge UI"/>
              </a:rPr>
              <a:t> </a:t>
            </a:r>
            <a:r>
              <a:rPr sz="2800" spc="-5" dirty="0">
                <a:latin typeface="Seoge UI"/>
              </a:rPr>
              <a:t>and</a:t>
            </a:r>
            <a:r>
              <a:rPr sz="2800" dirty="0">
                <a:latin typeface="Seoge UI"/>
              </a:rPr>
              <a:t> </a:t>
            </a:r>
            <a:r>
              <a:rPr sz="2800" spc="-5" dirty="0">
                <a:latin typeface="Seoge UI"/>
              </a:rPr>
              <a:t>ƒ</a:t>
            </a:r>
            <a:r>
              <a:rPr sz="2800" spc="15" dirty="0">
                <a:latin typeface="Seoge UI"/>
              </a:rPr>
              <a:t> </a:t>
            </a:r>
            <a:r>
              <a:rPr sz="2800" spc="-5" dirty="0">
                <a:latin typeface="Seoge UI"/>
              </a:rPr>
              <a:t>= 50Hz.</a:t>
            </a:r>
          </a:p>
        </p:txBody>
      </p:sp>
      <p:sp>
        <p:nvSpPr>
          <p:cNvPr id="5" name="object 5"/>
          <p:cNvSpPr txBox="1"/>
          <p:nvPr/>
        </p:nvSpPr>
        <p:spPr>
          <a:xfrm>
            <a:off x="78739" y="2234564"/>
            <a:ext cx="450532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414042"/>
                </a:solidFill>
                <a:latin typeface="Segoe UI"/>
                <a:cs typeface="Segoe UI"/>
              </a:rPr>
              <a:t>(a) Impedance (Z)</a:t>
            </a:r>
            <a:r>
              <a:rPr sz="2800" spc="10" dirty="0">
                <a:solidFill>
                  <a:srgbClr val="414042"/>
                </a:solidFill>
                <a:latin typeface="Segoe UI"/>
                <a:cs typeface="Segoe UI"/>
              </a:rPr>
              <a:t> </a:t>
            </a:r>
            <a:r>
              <a:rPr sz="2800" spc="-25" dirty="0">
                <a:solidFill>
                  <a:srgbClr val="414042"/>
                </a:solidFill>
                <a:latin typeface="Segoe UI"/>
                <a:cs typeface="Segoe UI"/>
              </a:rPr>
              <a:t>of</a:t>
            </a:r>
            <a:r>
              <a:rPr sz="2800" spc="-35" dirty="0">
                <a:solidFill>
                  <a:srgbClr val="414042"/>
                </a:solidFill>
                <a:latin typeface="Segoe UI"/>
                <a:cs typeface="Segoe UI"/>
              </a:rPr>
              <a:t> </a:t>
            </a:r>
            <a:r>
              <a:rPr sz="2800" spc="-5" dirty="0">
                <a:solidFill>
                  <a:srgbClr val="414042"/>
                </a:solidFill>
                <a:latin typeface="Segoe UI"/>
                <a:cs typeface="Segoe UI"/>
              </a:rPr>
              <a:t>the</a:t>
            </a:r>
            <a:r>
              <a:rPr sz="2800" spc="-10" dirty="0">
                <a:solidFill>
                  <a:srgbClr val="414042"/>
                </a:solidFill>
                <a:latin typeface="Segoe UI"/>
                <a:cs typeface="Segoe UI"/>
              </a:rPr>
              <a:t> </a:t>
            </a:r>
            <a:r>
              <a:rPr sz="2800" spc="-5" dirty="0">
                <a:solidFill>
                  <a:srgbClr val="414042"/>
                </a:solidFill>
                <a:latin typeface="Segoe UI"/>
                <a:cs typeface="Segoe UI"/>
              </a:rPr>
              <a:t>coil:</a:t>
            </a:r>
            <a:endParaRPr sz="2800">
              <a:latin typeface="Segoe UI"/>
              <a:cs typeface="Segoe UI"/>
            </a:endParaRPr>
          </a:p>
        </p:txBody>
      </p:sp>
    </p:spTree>
    <p:extLst>
      <p:ext uri="{BB962C8B-B14F-4D97-AF65-F5344CB8AC3E}">
        <p14:creationId xmlns:p14="http://schemas.microsoft.com/office/powerpoint/2010/main" val="3857639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13</a:t>
            </a:r>
            <a:endParaRPr sz="1200">
              <a:latin typeface="Calibri"/>
              <a:cs typeface="Calibri"/>
            </a:endParaRPr>
          </a:p>
        </p:txBody>
      </p:sp>
      <p:pic>
        <p:nvPicPr>
          <p:cNvPr id="3" name="object 3"/>
          <p:cNvPicPr/>
          <p:nvPr/>
        </p:nvPicPr>
        <p:blipFill>
          <a:blip r:embed="rId2" cstate="print"/>
          <a:stretch>
            <a:fillRect/>
          </a:stretch>
        </p:blipFill>
        <p:spPr>
          <a:xfrm>
            <a:off x="6230873" y="170300"/>
            <a:ext cx="4219575" cy="1561730"/>
          </a:xfrm>
          <a:prstGeom prst="rect">
            <a:avLst/>
          </a:prstGeom>
        </p:spPr>
      </p:pic>
      <p:pic>
        <p:nvPicPr>
          <p:cNvPr id="4" name="object 4"/>
          <p:cNvPicPr/>
          <p:nvPr/>
        </p:nvPicPr>
        <p:blipFill>
          <a:blip r:embed="rId3" cstate="print"/>
          <a:stretch>
            <a:fillRect/>
          </a:stretch>
        </p:blipFill>
        <p:spPr>
          <a:xfrm>
            <a:off x="954783" y="2558027"/>
            <a:ext cx="2895225" cy="980714"/>
          </a:xfrm>
          <a:prstGeom prst="rect">
            <a:avLst/>
          </a:prstGeom>
        </p:spPr>
      </p:pic>
      <p:pic>
        <p:nvPicPr>
          <p:cNvPr id="5" name="object 5"/>
          <p:cNvPicPr/>
          <p:nvPr/>
        </p:nvPicPr>
        <p:blipFill>
          <a:blip r:embed="rId4" cstate="print"/>
          <a:stretch>
            <a:fillRect/>
          </a:stretch>
        </p:blipFill>
        <p:spPr>
          <a:xfrm>
            <a:off x="182504" y="75835"/>
            <a:ext cx="4182225" cy="1925154"/>
          </a:xfrm>
          <a:prstGeom prst="rect">
            <a:avLst/>
          </a:prstGeom>
        </p:spPr>
      </p:pic>
      <p:pic>
        <p:nvPicPr>
          <p:cNvPr id="6" name="object 6"/>
          <p:cNvPicPr/>
          <p:nvPr/>
        </p:nvPicPr>
        <p:blipFill>
          <a:blip r:embed="rId5" cstate="print"/>
          <a:stretch>
            <a:fillRect/>
          </a:stretch>
        </p:blipFill>
        <p:spPr>
          <a:xfrm>
            <a:off x="5660897" y="3137531"/>
            <a:ext cx="5029200" cy="3200024"/>
          </a:xfrm>
          <a:prstGeom prst="rect">
            <a:avLst/>
          </a:prstGeom>
        </p:spPr>
      </p:pic>
      <p:pic>
        <p:nvPicPr>
          <p:cNvPr id="7" name="object 7"/>
          <p:cNvPicPr/>
          <p:nvPr/>
        </p:nvPicPr>
        <p:blipFill>
          <a:blip r:embed="rId6" cstate="print"/>
          <a:stretch>
            <a:fillRect/>
          </a:stretch>
        </p:blipFill>
        <p:spPr>
          <a:xfrm>
            <a:off x="76209" y="3810379"/>
            <a:ext cx="3076937" cy="2943223"/>
          </a:xfrm>
          <a:prstGeom prst="rect">
            <a:avLst/>
          </a:prstGeom>
        </p:spPr>
      </p:pic>
    </p:spTree>
    <p:extLst>
      <p:ext uri="{BB962C8B-B14F-4D97-AF65-F5344CB8AC3E}">
        <p14:creationId xmlns:p14="http://schemas.microsoft.com/office/powerpoint/2010/main" val="159173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14</a:t>
            </a:r>
            <a:endParaRPr sz="1200">
              <a:latin typeface="Calibri"/>
              <a:cs typeface="Calibri"/>
            </a:endParaRPr>
          </a:p>
        </p:txBody>
      </p:sp>
      <p:sp>
        <p:nvSpPr>
          <p:cNvPr id="3" name="object 3"/>
          <p:cNvSpPr txBox="1">
            <a:spLocks noGrp="1"/>
          </p:cNvSpPr>
          <p:nvPr>
            <p:ph type="title"/>
          </p:nvPr>
        </p:nvSpPr>
        <p:spPr>
          <a:xfrm>
            <a:off x="78739" y="161620"/>
            <a:ext cx="11240770" cy="1480185"/>
          </a:xfrm>
          <a:prstGeom prst="rect">
            <a:avLst/>
          </a:prstGeom>
        </p:spPr>
        <p:txBody>
          <a:bodyPr vert="horz" wrap="square" lIns="0" tIns="15875" rIns="0" bIns="0" rtlCol="0">
            <a:spAutoFit/>
          </a:bodyPr>
          <a:lstStyle/>
          <a:p>
            <a:pPr marL="12700" marR="5080">
              <a:lnSpc>
                <a:spcPct val="99200"/>
              </a:lnSpc>
              <a:spcBef>
                <a:spcPts val="125"/>
              </a:spcBef>
            </a:pPr>
            <a:r>
              <a:rPr sz="2400" dirty="0">
                <a:solidFill>
                  <a:srgbClr val="414042"/>
                </a:solidFill>
                <a:latin typeface="Segoe UI"/>
                <a:cs typeface="Segoe UI"/>
              </a:rPr>
              <a:t>A </a:t>
            </a:r>
            <a:r>
              <a:rPr sz="2400" spc="-5" dirty="0">
                <a:solidFill>
                  <a:srgbClr val="414042"/>
                </a:solidFill>
                <a:latin typeface="Segoe UI"/>
                <a:cs typeface="Segoe UI"/>
              </a:rPr>
              <a:t>series</a:t>
            </a:r>
            <a:r>
              <a:rPr sz="2400" spc="-20" dirty="0">
                <a:solidFill>
                  <a:srgbClr val="414042"/>
                </a:solidFill>
                <a:latin typeface="Segoe UI"/>
                <a:cs typeface="Segoe UI"/>
              </a:rPr>
              <a:t> </a:t>
            </a:r>
            <a:r>
              <a:rPr sz="2400" spc="-30" dirty="0">
                <a:solidFill>
                  <a:srgbClr val="414042"/>
                </a:solidFill>
                <a:latin typeface="Segoe UI"/>
                <a:cs typeface="Segoe UI"/>
              </a:rPr>
              <a:t>RLC</a:t>
            </a:r>
            <a:r>
              <a:rPr sz="2400" spc="5" dirty="0">
                <a:solidFill>
                  <a:srgbClr val="414042"/>
                </a:solidFill>
                <a:latin typeface="Segoe UI"/>
                <a:cs typeface="Segoe UI"/>
              </a:rPr>
              <a:t> </a:t>
            </a:r>
            <a:r>
              <a:rPr sz="2400" spc="-10" dirty="0">
                <a:solidFill>
                  <a:srgbClr val="414042"/>
                </a:solidFill>
                <a:latin typeface="Segoe UI"/>
                <a:cs typeface="Segoe UI"/>
              </a:rPr>
              <a:t>circuit</a:t>
            </a:r>
            <a:r>
              <a:rPr sz="2400" spc="45" dirty="0">
                <a:solidFill>
                  <a:srgbClr val="414042"/>
                </a:solidFill>
                <a:latin typeface="Segoe UI"/>
                <a:cs typeface="Segoe UI"/>
              </a:rPr>
              <a:t> </a:t>
            </a:r>
            <a:r>
              <a:rPr sz="2400" spc="-5" dirty="0">
                <a:solidFill>
                  <a:srgbClr val="414042"/>
                </a:solidFill>
                <a:latin typeface="Segoe UI"/>
                <a:cs typeface="Segoe UI"/>
              </a:rPr>
              <a:t>containing</a:t>
            </a:r>
            <a:r>
              <a:rPr sz="2400" spc="45" dirty="0">
                <a:solidFill>
                  <a:srgbClr val="414042"/>
                </a:solidFill>
                <a:latin typeface="Segoe UI"/>
                <a:cs typeface="Segoe UI"/>
              </a:rPr>
              <a:t> </a:t>
            </a:r>
            <a:r>
              <a:rPr sz="2400" dirty="0">
                <a:solidFill>
                  <a:srgbClr val="414042"/>
                </a:solidFill>
                <a:latin typeface="Segoe UI"/>
                <a:cs typeface="Segoe UI"/>
              </a:rPr>
              <a:t>a</a:t>
            </a:r>
            <a:r>
              <a:rPr sz="2400" spc="15" dirty="0">
                <a:solidFill>
                  <a:srgbClr val="414042"/>
                </a:solidFill>
                <a:latin typeface="Segoe UI"/>
                <a:cs typeface="Segoe UI"/>
              </a:rPr>
              <a:t> </a:t>
            </a:r>
            <a:r>
              <a:rPr sz="2400" spc="-5" dirty="0">
                <a:solidFill>
                  <a:srgbClr val="414042"/>
                </a:solidFill>
                <a:latin typeface="Segoe UI"/>
                <a:cs typeface="Segoe UI"/>
              </a:rPr>
              <a:t>resistance</a:t>
            </a:r>
            <a:r>
              <a:rPr sz="2400" spc="-10" dirty="0">
                <a:solidFill>
                  <a:srgbClr val="414042"/>
                </a:solidFill>
                <a:latin typeface="Segoe UI"/>
                <a:cs typeface="Segoe UI"/>
              </a:rPr>
              <a:t> </a:t>
            </a:r>
            <a:r>
              <a:rPr sz="2400" spc="-30" dirty="0">
                <a:solidFill>
                  <a:srgbClr val="414042"/>
                </a:solidFill>
                <a:latin typeface="Segoe UI"/>
                <a:cs typeface="Segoe UI"/>
              </a:rPr>
              <a:t>of</a:t>
            </a:r>
            <a:r>
              <a:rPr sz="2400" spc="20" dirty="0">
                <a:solidFill>
                  <a:srgbClr val="414042"/>
                </a:solidFill>
                <a:latin typeface="Segoe UI"/>
                <a:cs typeface="Segoe UI"/>
              </a:rPr>
              <a:t> </a:t>
            </a:r>
            <a:r>
              <a:rPr sz="2400" spc="-5" dirty="0">
                <a:solidFill>
                  <a:srgbClr val="414042"/>
                </a:solidFill>
                <a:latin typeface="Segoe UI"/>
                <a:cs typeface="Segoe UI"/>
              </a:rPr>
              <a:t>12Ω,</a:t>
            </a:r>
            <a:r>
              <a:rPr sz="2400" spc="15" dirty="0">
                <a:solidFill>
                  <a:srgbClr val="414042"/>
                </a:solidFill>
                <a:latin typeface="Segoe UI"/>
                <a:cs typeface="Segoe UI"/>
              </a:rPr>
              <a:t> </a:t>
            </a:r>
            <a:r>
              <a:rPr sz="2400" dirty="0">
                <a:solidFill>
                  <a:srgbClr val="414042"/>
                </a:solidFill>
                <a:latin typeface="Segoe UI"/>
                <a:cs typeface="Segoe UI"/>
              </a:rPr>
              <a:t>an</a:t>
            </a:r>
            <a:r>
              <a:rPr sz="2400" spc="5" dirty="0">
                <a:solidFill>
                  <a:srgbClr val="414042"/>
                </a:solidFill>
                <a:latin typeface="Segoe UI"/>
                <a:cs typeface="Segoe UI"/>
              </a:rPr>
              <a:t> </a:t>
            </a:r>
            <a:r>
              <a:rPr sz="2400" spc="-5" dirty="0">
                <a:solidFill>
                  <a:srgbClr val="414042"/>
                </a:solidFill>
                <a:latin typeface="Segoe UI"/>
                <a:cs typeface="Segoe UI"/>
              </a:rPr>
              <a:t>inductance</a:t>
            </a:r>
            <a:r>
              <a:rPr sz="2400" spc="35" dirty="0">
                <a:solidFill>
                  <a:srgbClr val="414042"/>
                </a:solidFill>
                <a:latin typeface="Segoe UI"/>
                <a:cs typeface="Segoe UI"/>
              </a:rPr>
              <a:t> </a:t>
            </a:r>
            <a:r>
              <a:rPr sz="2400" spc="-30" dirty="0">
                <a:solidFill>
                  <a:srgbClr val="414042"/>
                </a:solidFill>
                <a:latin typeface="Segoe UI"/>
                <a:cs typeface="Segoe UI"/>
              </a:rPr>
              <a:t>of</a:t>
            </a:r>
            <a:r>
              <a:rPr sz="2400" spc="20" dirty="0">
                <a:solidFill>
                  <a:srgbClr val="414042"/>
                </a:solidFill>
                <a:latin typeface="Segoe UI"/>
                <a:cs typeface="Segoe UI"/>
              </a:rPr>
              <a:t> </a:t>
            </a:r>
            <a:r>
              <a:rPr sz="2400" spc="-5" dirty="0">
                <a:solidFill>
                  <a:srgbClr val="414042"/>
                </a:solidFill>
                <a:latin typeface="Segoe UI"/>
                <a:cs typeface="Segoe UI"/>
              </a:rPr>
              <a:t>0.15H</a:t>
            </a:r>
            <a:r>
              <a:rPr sz="2400" spc="20" dirty="0">
                <a:solidFill>
                  <a:srgbClr val="414042"/>
                </a:solidFill>
                <a:latin typeface="Segoe UI"/>
                <a:cs typeface="Segoe UI"/>
              </a:rPr>
              <a:t> </a:t>
            </a:r>
            <a:r>
              <a:rPr sz="2400" dirty="0">
                <a:solidFill>
                  <a:srgbClr val="414042"/>
                </a:solidFill>
                <a:latin typeface="Segoe UI"/>
                <a:cs typeface="Segoe UI"/>
              </a:rPr>
              <a:t>and a </a:t>
            </a:r>
            <a:r>
              <a:rPr sz="2400" spc="5" dirty="0">
                <a:solidFill>
                  <a:srgbClr val="414042"/>
                </a:solidFill>
                <a:latin typeface="Segoe UI"/>
                <a:cs typeface="Segoe UI"/>
              </a:rPr>
              <a:t> </a:t>
            </a:r>
            <a:r>
              <a:rPr sz="2400" spc="-10" dirty="0">
                <a:solidFill>
                  <a:srgbClr val="414042"/>
                </a:solidFill>
                <a:latin typeface="Segoe UI"/>
                <a:cs typeface="Segoe UI"/>
              </a:rPr>
              <a:t>capacitor</a:t>
            </a:r>
            <a:r>
              <a:rPr sz="2400" spc="35" dirty="0">
                <a:solidFill>
                  <a:srgbClr val="414042"/>
                </a:solidFill>
                <a:latin typeface="Segoe UI"/>
                <a:cs typeface="Segoe UI"/>
              </a:rPr>
              <a:t> </a:t>
            </a:r>
            <a:r>
              <a:rPr sz="2400" spc="-30" dirty="0">
                <a:solidFill>
                  <a:srgbClr val="414042"/>
                </a:solidFill>
                <a:latin typeface="Segoe UI"/>
                <a:cs typeface="Segoe UI"/>
              </a:rPr>
              <a:t>of</a:t>
            </a:r>
            <a:r>
              <a:rPr sz="2400" spc="20" dirty="0">
                <a:solidFill>
                  <a:srgbClr val="414042"/>
                </a:solidFill>
                <a:latin typeface="Segoe UI"/>
                <a:cs typeface="Segoe UI"/>
              </a:rPr>
              <a:t> </a:t>
            </a:r>
            <a:r>
              <a:rPr sz="2400" spc="-5" dirty="0">
                <a:solidFill>
                  <a:srgbClr val="414042"/>
                </a:solidFill>
                <a:latin typeface="Segoe UI"/>
                <a:cs typeface="Segoe UI"/>
              </a:rPr>
              <a:t>100uF</a:t>
            </a:r>
            <a:r>
              <a:rPr sz="2400" spc="25" dirty="0">
                <a:solidFill>
                  <a:srgbClr val="414042"/>
                </a:solidFill>
                <a:latin typeface="Segoe UI"/>
                <a:cs typeface="Segoe UI"/>
              </a:rPr>
              <a:t> </a:t>
            </a:r>
            <a:r>
              <a:rPr sz="2400" spc="-10" dirty="0">
                <a:solidFill>
                  <a:srgbClr val="414042"/>
                </a:solidFill>
                <a:latin typeface="Segoe UI"/>
                <a:cs typeface="Segoe UI"/>
              </a:rPr>
              <a:t>are</a:t>
            </a:r>
            <a:r>
              <a:rPr sz="2400" spc="5" dirty="0">
                <a:solidFill>
                  <a:srgbClr val="414042"/>
                </a:solidFill>
                <a:latin typeface="Segoe UI"/>
                <a:cs typeface="Segoe UI"/>
              </a:rPr>
              <a:t> </a:t>
            </a:r>
            <a:r>
              <a:rPr sz="2400" spc="-5" dirty="0">
                <a:solidFill>
                  <a:srgbClr val="414042"/>
                </a:solidFill>
                <a:latin typeface="Segoe UI"/>
                <a:cs typeface="Segoe UI"/>
              </a:rPr>
              <a:t>connected</a:t>
            </a:r>
            <a:r>
              <a:rPr sz="2400" spc="20" dirty="0">
                <a:solidFill>
                  <a:srgbClr val="414042"/>
                </a:solidFill>
                <a:latin typeface="Segoe UI"/>
                <a:cs typeface="Segoe UI"/>
              </a:rPr>
              <a:t> </a:t>
            </a:r>
            <a:r>
              <a:rPr sz="2400" spc="-5" dirty="0">
                <a:solidFill>
                  <a:srgbClr val="414042"/>
                </a:solidFill>
                <a:latin typeface="Segoe UI"/>
                <a:cs typeface="Segoe UI"/>
              </a:rPr>
              <a:t>in</a:t>
            </a:r>
            <a:r>
              <a:rPr sz="2400" spc="15" dirty="0">
                <a:solidFill>
                  <a:srgbClr val="414042"/>
                </a:solidFill>
                <a:latin typeface="Segoe UI"/>
                <a:cs typeface="Segoe UI"/>
              </a:rPr>
              <a:t> </a:t>
            </a:r>
            <a:r>
              <a:rPr sz="2400" spc="-5" dirty="0">
                <a:solidFill>
                  <a:srgbClr val="414042"/>
                </a:solidFill>
                <a:latin typeface="Segoe UI"/>
                <a:cs typeface="Segoe UI"/>
              </a:rPr>
              <a:t>series</a:t>
            </a:r>
            <a:r>
              <a:rPr sz="2400" spc="-15" dirty="0">
                <a:solidFill>
                  <a:srgbClr val="414042"/>
                </a:solidFill>
                <a:latin typeface="Segoe UI"/>
                <a:cs typeface="Segoe UI"/>
              </a:rPr>
              <a:t> </a:t>
            </a:r>
            <a:r>
              <a:rPr sz="2400" spc="-10" dirty="0">
                <a:solidFill>
                  <a:srgbClr val="414042"/>
                </a:solidFill>
                <a:latin typeface="Segoe UI"/>
                <a:cs typeface="Segoe UI"/>
              </a:rPr>
              <a:t>across</a:t>
            </a:r>
            <a:r>
              <a:rPr sz="2400" spc="10" dirty="0">
                <a:solidFill>
                  <a:srgbClr val="414042"/>
                </a:solidFill>
                <a:latin typeface="Segoe UI"/>
                <a:cs typeface="Segoe UI"/>
              </a:rPr>
              <a:t> </a:t>
            </a:r>
            <a:r>
              <a:rPr sz="2400" dirty="0">
                <a:solidFill>
                  <a:srgbClr val="414042"/>
                </a:solidFill>
                <a:latin typeface="Segoe UI"/>
                <a:cs typeface="Segoe UI"/>
              </a:rPr>
              <a:t>a</a:t>
            </a:r>
            <a:r>
              <a:rPr sz="2400" spc="5" dirty="0">
                <a:solidFill>
                  <a:srgbClr val="414042"/>
                </a:solidFill>
                <a:latin typeface="Segoe UI"/>
                <a:cs typeface="Segoe UI"/>
              </a:rPr>
              <a:t> </a:t>
            </a:r>
            <a:r>
              <a:rPr sz="2400" spc="-50" dirty="0">
                <a:solidFill>
                  <a:srgbClr val="414042"/>
                </a:solidFill>
                <a:latin typeface="Segoe UI"/>
                <a:cs typeface="Segoe UI"/>
              </a:rPr>
              <a:t>100V,</a:t>
            </a:r>
            <a:r>
              <a:rPr sz="2400" spc="25" dirty="0">
                <a:solidFill>
                  <a:srgbClr val="414042"/>
                </a:solidFill>
                <a:latin typeface="Segoe UI"/>
                <a:cs typeface="Segoe UI"/>
              </a:rPr>
              <a:t> </a:t>
            </a:r>
            <a:r>
              <a:rPr sz="2400" spc="-5" dirty="0">
                <a:solidFill>
                  <a:srgbClr val="414042"/>
                </a:solidFill>
                <a:latin typeface="Segoe UI"/>
                <a:cs typeface="Segoe UI"/>
              </a:rPr>
              <a:t>50Hz</a:t>
            </a:r>
            <a:r>
              <a:rPr sz="2400" spc="10" dirty="0">
                <a:solidFill>
                  <a:srgbClr val="414042"/>
                </a:solidFill>
                <a:latin typeface="Segoe UI"/>
                <a:cs typeface="Segoe UI"/>
              </a:rPr>
              <a:t> </a:t>
            </a:r>
            <a:r>
              <a:rPr sz="2400" spc="-25" dirty="0">
                <a:solidFill>
                  <a:srgbClr val="414042"/>
                </a:solidFill>
                <a:latin typeface="Segoe UI"/>
                <a:cs typeface="Segoe UI"/>
              </a:rPr>
              <a:t>supply.</a:t>
            </a:r>
            <a:r>
              <a:rPr sz="2400" spc="10" dirty="0">
                <a:solidFill>
                  <a:srgbClr val="414042"/>
                </a:solidFill>
                <a:latin typeface="Segoe UI"/>
                <a:cs typeface="Segoe UI"/>
              </a:rPr>
              <a:t> </a:t>
            </a:r>
            <a:r>
              <a:rPr sz="2400" spc="-10" dirty="0">
                <a:solidFill>
                  <a:srgbClr val="414042"/>
                </a:solidFill>
                <a:latin typeface="Segoe UI"/>
                <a:cs typeface="Segoe UI"/>
              </a:rPr>
              <a:t>Calculate</a:t>
            </a:r>
            <a:r>
              <a:rPr sz="2400" spc="25" dirty="0">
                <a:solidFill>
                  <a:srgbClr val="414042"/>
                </a:solidFill>
                <a:latin typeface="Segoe UI"/>
                <a:cs typeface="Segoe UI"/>
              </a:rPr>
              <a:t> </a:t>
            </a:r>
            <a:r>
              <a:rPr sz="2400" dirty="0">
                <a:solidFill>
                  <a:srgbClr val="414042"/>
                </a:solidFill>
                <a:latin typeface="Segoe UI"/>
                <a:cs typeface="Segoe UI"/>
              </a:rPr>
              <a:t>the </a:t>
            </a:r>
            <a:r>
              <a:rPr sz="2400" spc="-640" dirty="0">
                <a:solidFill>
                  <a:srgbClr val="414042"/>
                </a:solidFill>
                <a:latin typeface="Segoe UI"/>
                <a:cs typeface="Segoe UI"/>
              </a:rPr>
              <a:t> </a:t>
            </a:r>
            <a:r>
              <a:rPr sz="2400" spc="-5" dirty="0">
                <a:solidFill>
                  <a:srgbClr val="414042"/>
                </a:solidFill>
                <a:latin typeface="Segoe UI"/>
                <a:cs typeface="Segoe UI"/>
              </a:rPr>
              <a:t>total</a:t>
            </a:r>
            <a:r>
              <a:rPr sz="2400" spc="15" dirty="0">
                <a:solidFill>
                  <a:srgbClr val="414042"/>
                </a:solidFill>
                <a:latin typeface="Segoe UI"/>
                <a:cs typeface="Segoe UI"/>
              </a:rPr>
              <a:t> </a:t>
            </a:r>
            <a:r>
              <a:rPr sz="2400" spc="-10" dirty="0">
                <a:solidFill>
                  <a:srgbClr val="414042"/>
                </a:solidFill>
                <a:latin typeface="Segoe UI"/>
                <a:cs typeface="Segoe UI"/>
              </a:rPr>
              <a:t>circuit</a:t>
            </a:r>
            <a:r>
              <a:rPr sz="2400" spc="40" dirty="0">
                <a:solidFill>
                  <a:srgbClr val="414042"/>
                </a:solidFill>
                <a:latin typeface="Segoe UI"/>
                <a:cs typeface="Segoe UI"/>
              </a:rPr>
              <a:t> </a:t>
            </a:r>
            <a:r>
              <a:rPr sz="2400" spc="-5" dirty="0">
                <a:solidFill>
                  <a:srgbClr val="414042"/>
                </a:solidFill>
                <a:latin typeface="Segoe UI"/>
                <a:cs typeface="Segoe UI"/>
              </a:rPr>
              <a:t>impedance,</a:t>
            </a:r>
            <a:r>
              <a:rPr sz="2400" spc="10" dirty="0">
                <a:solidFill>
                  <a:srgbClr val="414042"/>
                </a:solidFill>
                <a:latin typeface="Segoe UI"/>
                <a:cs typeface="Segoe UI"/>
              </a:rPr>
              <a:t> </a:t>
            </a:r>
            <a:r>
              <a:rPr sz="2400" dirty="0">
                <a:solidFill>
                  <a:srgbClr val="414042"/>
                </a:solidFill>
                <a:latin typeface="Segoe UI"/>
                <a:cs typeface="Segoe UI"/>
              </a:rPr>
              <a:t>the </a:t>
            </a:r>
            <a:r>
              <a:rPr sz="2400" spc="-10" dirty="0">
                <a:solidFill>
                  <a:srgbClr val="414042"/>
                </a:solidFill>
                <a:latin typeface="Segoe UI"/>
                <a:cs typeface="Segoe UI"/>
              </a:rPr>
              <a:t>circuits</a:t>
            </a:r>
            <a:r>
              <a:rPr sz="2400" spc="45" dirty="0">
                <a:solidFill>
                  <a:srgbClr val="414042"/>
                </a:solidFill>
                <a:latin typeface="Segoe UI"/>
                <a:cs typeface="Segoe UI"/>
              </a:rPr>
              <a:t> </a:t>
            </a:r>
            <a:r>
              <a:rPr sz="2400" spc="-5" dirty="0">
                <a:solidFill>
                  <a:srgbClr val="414042"/>
                </a:solidFill>
                <a:latin typeface="Segoe UI"/>
                <a:cs typeface="Segoe UI"/>
              </a:rPr>
              <a:t>current,</a:t>
            </a:r>
            <a:r>
              <a:rPr sz="2400" spc="10" dirty="0">
                <a:solidFill>
                  <a:srgbClr val="414042"/>
                </a:solidFill>
                <a:latin typeface="Segoe UI"/>
                <a:cs typeface="Segoe UI"/>
              </a:rPr>
              <a:t> </a:t>
            </a:r>
            <a:r>
              <a:rPr sz="2400" dirty="0">
                <a:solidFill>
                  <a:srgbClr val="414042"/>
                </a:solidFill>
                <a:latin typeface="Segoe UI"/>
                <a:cs typeface="Segoe UI"/>
              </a:rPr>
              <a:t>power</a:t>
            </a:r>
            <a:r>
              <a:rPr sz="2400" spc="5" dirty="0">
                <a:solidFill>
                  <a:srgbClr val="414042"/>
                </a:solidFill>
                <a:latin typeface="Segoe UI"/>
                <a:cs typeface="Segoe UI"/>
              </a:rPr>
              <a:t> </a:t>
            </a:r>
            <a:r>
              <a:rPr sz="2400" spc="-5" dirty="0">
                <a:solidFill>
                  <a:srgbClr val="414042"/>
                </a:solidFill>
                <a:latin typeface="Segoe UI"/>
                <a:cs typeface="Segoe UI"/>
              </a:rPr>
              <a:t>factor</a:t>
            </a:r>
            <a:r>
              <a:rPr sz="2400" spc="10" dirty="0">
                <a:solidFill>
                  <a:srgbClr val="414042"/>
                </a:solidFill>
                <a:latin typeface="Segoe UI"/>
                <a:cs typeface="Segoe UI"/>
              </a:rPr>
              <a:t> </a:t>
            </a:r>
            <a:r>
              <a:rPr sz="2400" dirty="0">
                <a:solidFill>
                  <a:srgbClr val="414042"/>
                </a:solidFill>
                <a:latin typeface="Segoe UI"/>
                <a:cs typeface="Segoe UI"/>
              </a:rPr>
              <a:t>and draw the </a:t>
            </a:r>
            <a:r>
              <a:rPr sz="2400" spc="-5" dirty="0">
                <a:solidFill>
                  <a:srgbClr val="414042"/>
                </a:solidFill>
                <a:latin typeface="Segoe UI"/>
                <a:cs typeface="Segoe UI"/>
              </a:rPr>
              <a:t>voltage </a:t>
            </a:r>
            <a:r>
              <a:rPr sz="2400" dirty="0">
                <a:solidFill>
                  <a:srgbClr val="414042"/>
                </a:solidFill>
                <a:latin typeface="Segoe UI"/>
                <a:cs typeface="Segoe UI"/>
              </a:rPr>
              <a:t> phasor diagram.</a:t>
            </a:r>
            <a:endParaRPr sz="2400">
              <a:latin typeface="Segoe UI"/>
              <a:cs typeface="Segoe UI"/>
            </a:endParaRPr>
          </a:p>
        </p:txBody>
      </p:sp>
      <p:pic>
        <p:nvPicPr>
          <p:cNvPr id="4" name="object 4"/>
          <p:cNvPicPr/>
          <p:nvPr/>
        </p:nvPicPr>
        <p:blipFill>
          <a:blip r:embed="rId2" cstate="print"/>
          <a:stretch>
            <a:fillRect/>
          </a:stretch>
        </p:blipFill>
        <p:spPr>
          <a:xfrm>
            <a:off x="2005583" y="2354733"/>
            <a:ext cx="6728459" cy="3240083"/>
          </a:xfrm>
          <a:prstGeom prst="rect">
            <a:avLst/>
          </a:prstGeom>
        </p:spPr>
      </p:pic>
    </p:spTree>
    <p:extLst>
      <p:ext uri="{BB962C8B-B14F-4D97-AF65-F5344CB8AC3E}">
        <p14:creationId xmlns:p14="http://schemas.microsoft.com/office/powerpoint/2010/main" val="201404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15</a:t>
            </a:r>
            <a:endParaRPr sz="1200">
              <a:latin typeface="Calibri"/>
              <a:cs typeface="Calibri"/>
            </a:endParaRPr>
          </a:p>
        </p:txBody>
      </p:sp>
      <p:pic>
        <p:nvPicPr>
          <p:cNvPr id="3" name="object 3"/>
          <p:cNvPicPr/>
          <p:nvPr/>
        </p:nvPicPr>
        <p:blipFill>
          <a:blip r:embed="rId2" cstate="print"/>
          <a:stretch>
            <a:fillRect/>
          </a:stretch>
        </p:blipFill>
        <p:spPr>
          <a:xfrm>
            <a:off x="483661" y="602503"/>
            <a:ext cx="4968656" cy="347948"/>
          </a:xfrm>
          <a:prstGeom prst="rect">
            <a:avLst/>
          </a:prstGeom>
        </p:spPr>
      </p:pic>
      <p:pic>
        <p:nvPicPr>
          <p:cNvPr id="4" name="object 4"/>
          <p:cNvPicPr/>
          <p:nvPr/>
        </p:nvPicPr>
        <p:blipFill>
          <a:blip r:embed="rId3" cstate="print"/>
          <a:stretch>
            <a:fillRect/>
          </a:stretch>
        </p:blipFill>
        <p:spPr>
          <a:xfrm>
            <a:off x="648851" y="1109662"/>
            <a:ext cx="3485557" cy="2488882"/>
          </a:xfrm>
          <a:prstGeom prst="rect">
            <a:avLst/>
          </a:prstGeom>
        </p:spPr>
      </p:pic>
      <p:pic>
        <p:nvPicPr>
          <p:cNvPr id="5" name="object 5"/>
          <p:cNvPicPr/>
          <p:nvPr/>
        </p:nvPicPr>
        <p:blipFill>
          <a:blip r:embed="rId4" cstate="print"/>
          <a:stretch>
            <a:fillRect/>
          </a:stretch>
        </p:blipFill>
        <p:spPr>
          <a:xfrm>
            <a:off x="6229730" y="519634"/>
            <a:ext cx="4162425" cy="475635"/>
          </a:xfrm>
          <a:prstGeom prst="rect">
            <a:avLst/>
          </a:prstGeom>
        </p:spPr>
      </p:pic>
      <p:pic>
        <p:nvPicPr>
          <p:cNvPr id="6" name="object 6"/>
          <p:cNvPicPr/>
          <p:nvPr/>
        </p:nvPicPr>
        <p:blipFill>
          <a:blip r:embed="rId5" cstate="print"/>
          <a:stretch>
            <a:fillRect/>
          </a:stretch>
        </p:blipFill>
        <p:spPr>
          <a:xfrm>
            <a:off x="6229730" y="1759899"/>
            <a:ext cx="2876550" cy="486797"/>
          </a:xfrm>
          <a:prstGeom prst="rect">
            <a:avLst/>
          </a:prstGeom>
        </p:spPr>
      </p:pic>
      <p:pic>
        <p:nvPicPr>
          <p:cNvPr id="7" name="object 7"/>
          <p:cNvPicPr/>
          <p:nvPr/>
        </p:nvPicPr>
        <p:blipFill>
          <a:blip r:embed="rId6" cstate="print"/>
          <a:stretch>
            <a:fillRect/>
          </a:stretch>
        </p:blipFill>
        <p:spPr>
          <a:xfrm>
            <a:off x="6063454" y="2960572"/>
            <a:ext cx="4819970" cy="1736125"/>
          </a:xfrm>
          <a:prstGeom prst="rect">
            <a:avLst/>
          </a:prstGeom>
        </p:spPr>
      </p:pic>
      <p:pic>
        <p:nvPicPr>
          <p:cNvPr id="8" name="object 8"/>
          <p:cNvPicPr/>
          <p:nvPr/>
        </p:nvPicPr>
        <p:blipFill>
          <a:blip r:embed="rId7" cstate="print"/>
          <a:stretch>
            <a:fillRect/>
          </a:stretch>
        </p:blipFill>
        <p:spPr>
          <a:xfrm>
            <a:off x="6579875" y="4970532"/>
            <a:ext cx="3921241" cy="1493884"/>
          </a:xfrm>
          <a:prstGeom prst="rect">
            <a:avLst/>
          </a:prstGeom>
        </p:spPr>
      </p:pic>
      <p:pic>
        <p:nvPicPr>
          <p:cNvPr id="9" name="object 9"/>
          <p:cNvPicPr/>
          <p:nvPr/>
        </p:nvPicPr>
        <p:blipFill>
          <a:blip r:embed="rId8" cstate="print"/>
          <a:stretch>
            <a:fillRect/>
          </a:stretch>
        </p:blipFill>
        <p:spPr>
          <a:xfrm>
            <a:off x="422148" y="3755384"/>
            <a:ext cx="3921252" cy="2890934"/>
          </a:xfrm>
          <a:prstGeom prst="rect">
            <a:avLst/>
          </a:prstGeom>
        </p:spPr>
      </p:pic>
    </p:spTree>
    <p:extLst>
      <p:ext uri="{BB962C8B-B14F-4D97-AF65-F5344CB8AC3E}">
        <p14:creationId xmlns:p14="http://schemas.microsoft.com/office/powerpoint/2010/main" val="4121990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A59A969-4FBB-44BE-AC0B-A3A4544EC0DE}"/>
              </a:ext>
            </a:extLst>
          </p:cNvPr>
          <p:cNvSpPr>
            <a:spLocks noGrp="1"/>
          </p:cNvSpPr>
          <p:nvPr>
            <p:ph type="sldNum" sz="quarter" idx="12"/>
          </p:nvPr>
        </p:nvSpPr>
        <p:spPr/>
        <p:txBody>
          <a:bodyPr/>
          <a:lstStyle/>
          <a:p>
            <a:fld id="{505B5044-8D26-4174-8D72-C78C42A448B9}" type="slidenum">
              <a:rPr lang="en-IN" smtClean="0"/>
              <a:t>39</a:t>
            </a:fld>
            <a:endParaRPr lang="en-IN"/>
          </a:p>
        </p:txBody>
      </p:sp>
      <p:sp>
        <p:nvSpPr>
          <p:cNvPr id="5" name="Rectangle 4">
            <a:extLst>
              <a:ext uri="{FF2B5EF4-FFF2-40B4-BE49-F238E27FC236}">
                <a16:creationId xmlns:a16="http://schemas.microsoft.com/office/drawing/2014/main" xmlns="" id="{D8993A7E-20C0-4785-999B-DCB96A672F1E}"/>
              </a:ext>
            </a:extLst>
          </p:cNvPr>
          <p:cNvSpPr/>
          <p:nvPr/>
        </p:nvSpPr>
        <p:spPr>
          <a:xfrm>
            <a:off x="221673" y="489527"/>
            <a:ext cx="8922327" cy="1477328"/>
          </a:xfrm>
          <a:prstGeom prst="rect">
            <a:avLst/>
          </a:prstGeom>
        </p:spPr>
        <p:txBody>
          <a:bodyPr wrap="square">
            <a:spAutoFit/>
          </a:bodyPr>
          <a:lstStyle/>
          <a:p>
            <a:pPr algn="just"/>
            <a:r>
              <a:rPr lang="en-US" dirty="0">
                <a:solidFill>
                  <a:srgbClr val="0000FF"/>
                </a:solidFill>
                <a:latin typeface="Arial" panose="020B0604020202020204" pitchFamily="34" charset="0"/>
              </a:rPr>
              <a:t>The power factor of an ac circuit is equal to:</a:t>
            </a:r>
            <a:endParaRPr lang="en-US" dirty="0">
              <a:solidFill>
                <a:srgbClr val="000000"/>
              </a:solidFill>
              <a:latin typeface="Arial" panose="020B0604020202020204" pitchFamily="34" charset="0"/>
            </a:endParaRPr>
          </a:p>
          <a:p>
            <a:pPr algn="just"/>
            <a:r>
              <a:rPr lang="en-US" dirty="0">
                <a:solidFill>
                  <a:srgbClr val="000000"/>
                </a:solidFill>
                <a:latin typeface="Arial" panose="020B0604020202020204" pitchFamily="34" charset="0"/>
              </a:rPr>
              <a:t>a) Cosine of the phase angle</a:t>
            </a:r>
          </a:p>
          <a:p>
            <a:pPr algn="just"/>
            <a:r>
              <a:rPr lang="en-US" dirty="0">
                <a:solidFill>
                  <a:srgbClr val="000000"/>
                </a:solidFill>
                <a:latin typeface="Arial" panose="020B0604020202020204" pitchFamily="34" charset="0"/>
              </a:rPr>
              <a:t>b) Sine of the phase angle</a:t>
            </a:r>
          </a:p>
          <a:p>
            <a:pPr algn="just"/>
            <a:r>
              <a:rPr lang="en-US" dirty="0">
                <a:solidFill>
                  <a:srgbClr val="000000"/>
                </a:solidFill>
                <a:latin typeface="Arial" panose="020B0604020202020204" pitchFamily="34" charset="0"/>
              </a:rPr>
              <a:t>c) Tangent of the phase angle</a:t>
            </a:r>
          </a:p>
          <a:p>
            <a:pPr algn="just"/>
            <a:r>
              <a:rPr lang="en-US" dirty="0">
                <a:solidFill>
                  <a:srgbClr val="000000"/>
                </a:solidFill>
                <a:latin typeface="Arial" panose="020B0604020202020204" pitchFamily="34" charset="0"/>
              </a:rPr>
              <a:t>d) Cotangent of the phase angle</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5230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DFB23-46DA-4953-831B-E431C92FA9A8}"/>
              </a:ext>
            </a:extLst>
          </p:cNvPr>
          <p:cNvSpPr>
            <a:spLocks noGrp="1"/>
          </p:cNvSpPr>
          <p:nvPr>
            <p:ph type="title"/>
          </p:nvPr>
        </p:nvSpPr>
        <p:spPr>
          <a:xfrm>
            <a:off x="2043344" y="0"/>
            <a:ext cx="8229600" cy="639762"/>
          </a:xfrm>
        </p:spPr>
        <p:txBody>
          <a:bodyPr>
            <a:normAutofit fontScale="90000"/>
          </a:bodyPr>
          <a:lstStyle/>
          <a:p>
            <a:pPr algn="ctr"/>
            <a:r>
              <a:rPr lang="en-IN" dirty="0"/>
              <a:t>Series RC circuit</a:t>
            </a:r>
          </a:p>
        </p:txBody>
      </p:sp>
      <p:sp>
        <p:nvSpPr>
          <p:cNvPr id="3" name="Content Placeholder 2">
            <a:extLst>
              <a:ext uri="{FF2B5EF4-FFF2-40B4-BE49-F238E27FC236}">
                <a16:creationId xmlns:a16="http://schemas.microsoft.com/office/drawing/2014/main" xmlns="" id="{C88AE229-CAB0-4DA5-BB88-3C5A3029ED3F}"/>
              </a:ext>
            </a:extLst>
          </p:cNvPr>
          <p:cNvSpPr>
            <a:spLocks noGrp="1"/>
          </p:cNvSpPr>
          <p:nvPr>
            <p:ph idx="1"/>
          </p:nvPr>
        </p:nvSpPr>
        <p:spPr>
          <a:xfrm>
            <a:off x="71020" y="914401"/>
            <a:ext cx="12120979" cy="5814873"/>
          </a:xfrm>
        </p:spPr>
        <p:txBody>
          <a:bodyPr/>
          <a:lstStyle/>
          <a:p>
            <a:r>
              <a:rPr lang="en-GB" b="0" i="0" dirty="0">
                <a:effectLst/>
                <a:latin typeface="Palatino Linotype" panose="02040502050505030304" pitchFamily="18" charset="0"/>
              </a:rPr>
              <a:t>An RC circuit (also known as an RC filter or RC network) stands for a resistor-capacitor circuit. An RC circuit is defined as an </a:t>
            </a:r>
            <a:r>
              <a:rPr lang="en-GB" b="0" i="0" u="none" strike="noStrike" dirty="0">
                <a:solidFill>
                  <a:srgbClr val="BE9E5F"/>
                </a:solidFill>
                <a:effectLst/>
                <a:latin typeface="Palatino Linotype" panose="02040502050505030304" pitchFamily="18" charset="0"/>
                <a:hlinkClick r:id="rId2"/>
              </a:rPr>
              <a:t>electrical circuit</a:t>
            </a:r>
            <a:r>
              <a:rPr lang="en-GB" b="0" i="0" dirty="0">
                <a:effectLst/>
                <a:latin typeface="Palatino Linotype" panose="02040502050505030304" pitchFamily="18" charset="0"/>
              </a:rPr>
              <a:t> composed of the </a:t>
            </a:r>
            <a:r>
              <a:rPr lang="en-GB" b="0" i="0" u="none" strike="noStrike" dirty="0">
                <a:solidFill>
                  <a:srgbClr val="BE9E5F"/>
                </a:solidFill>
                <a:effectLst/>
                <a:latin typeface="Palatino Linotype" panose="02040502050505030304" pitchFamily="18" charset="0"/>
                <a:hlinkClick r:id="rId3"/>
              </a:rPr>
              <a:t>passive circuit components</a:t>
            </a:r>
            <a:r>
              <a:rPr lang="en-GB" b="0" i="0" dirty="0">
                <a:effectLst/>
                <a:latin typeface="Palatino Linotype" panose="02040502050505030304" pitchFamily="18" charset="0"/>
              </a:rPr>
              <a:t> of a </a:t>
            </a:r>
            <a:r>
              <a:rPr lang="en-GB" b="0" i="0" u="none" strike="noStrike" dirty="0">
                <a:solidFill>
                  <a:srgbClr val="BE9E5F"/>
                </a:solidFill>
                <a:effectLst/>
                <a:latin typeface="Palatino Linotype" panose="02040502050505030304" pitchFamily="18" charset="0"/>
                <a:hlinkClick r:id="rId4"/>
              </a:rPr>
              <a:t>resistor </a:t>
            </a:r>
            <a:r>
              <a:rPr lang="en-GB" b="0" i="0" dirty="0">
                <a:effectLst/>
                <a:latin typeface="Palatino Linotype" panose="02040502050505030304" pitchFamily="18" charset="0"/>
              </a:rPr>
              <a:t>(R) and </a:t>
            </a:r>
            <a:r>
              <a:rPr lang="en-GB" b="0" i="0" u="none" strike="noStrike" dirty="0">
                <a:solidFill>
                  <a:srgbClr val="BE9E5F"/>
                </a:solidFill>
                <a:effectLst/>
                <a:latin typeface="Palatino Linotype" panose="02040502050505030304" pitchFamily="18" charset="0"/>
                <a:hlinkClick r:id="rId5"/>
              </a:rPr>
              <a:t>capacitor</a:t>
            </a:r>
            <a:r>
              <a:rPr lang="en-GB" b="0" i="0" dirty="0">
                <a:effectLst/>
                <a:latin typeface="Palatino Linotype" panose="02040502050505030304" pitchFamily="18" charset="0"/>
              </a:rPr>
              <a:t> (C), driven by a </a:t>
            </a:r>
            <a:r>
              <a:rPr lang="en-GB" b="0" i="0" u="none" strike="noStrike" dirty="0">
                <a:solidFill>
                  <a:srgbClr val="000000"/>
                </a:solidFill>
                <a:effectLst/>
                <a:latin typeface="Palatino Linotype" panose="02040502050505030304" pitchFamily="18" charset="0"/>
                <a:hlinkClick r:id="rId6"/>
              </a:rPr>
              <a:t>voltage source</a:t>
            </a:r>
            <a:r>
              <a:rPr lang="en-GB" b="0" i="0" dirty="0">
                <a:effectLst/>
                <a:latin typeface="Palatino Linotype" panose="02040502050505030304" pitchFamily="18" charset="0"/>
              </a:rPr>
              <a:t> or </a:t>
            </a:r>
            <a:r>
              <a:rPr lang="en-GB" b="0" i="0" u="none" strike="noStrike" dirty="0">
                <a:solidFill>
                  <a:srgbClr val="BE9E5F"/>
                </a:solidFill>
                <a:effectLst/>
                <a:latin typeface="Palatino Linotype" panose="02040502050505030304" pitchFamily="18" charset="0"/>
                <a:hlinkClick r:id="rId7"/>
              </a:rPr>
              <a:t>current source</a:t>
            </a:r>
            <a:r>
              <a:rPr lang="en-GB" b="0" i="0" dirty="0">
                <a:effectLst/>
                <a:latin typeface="Palatino Linotype" panose="02040502050505030304" pitchFamily="18" charset="0"/>
              </a:rPr>
              <a:t>.</a:t>
            </a:r>
            <a:endParaRPr lang="en-IN" dirty="0"/>
          </a:p>
        </p:txBody>
      </p:sp>
    </p:spTree>
    <p:extLst>
      <p:ext uri="{BB962C8B-B14F-4D97-AF65-F5344CB8AC3E}">
        <p14:creationId xmlns:p14="http://schemas.microsoft.com/office/powerpoint/2010/main" val="43236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419726"/>
            <a:ext cx="6936463" cy="5207784"/>
          </a:xfrm>
        </p:spPr>
      </p:pic>
      <p:sp>
        <p:nvSpPr>
          <p:cNvPr id="5" name="object 2"/>
          <p:cNvSpPr txBox="1">
            <a:spLocks noGrp="1"/>
          </p:cNvSpPr>
          <p:nvPr>
            <p:ph type="title"/>
          </p:nvPr>
        </p:nvSpPr>
        <p:spPr>
          <a:xfrm>
            <a:off x="3293021" y="513197"/>
            <a:ext cx="5551805" cy="696595"/>
          </a:xfrm>
          <a:prstGeom prst="rect">
            <a:avLst/>
          </a:prstGeom>
        </p:spPr>
        <p:txBody>
          <a:bodyPr vert="horz" wrap="square" lIns="0" tIns="12700" rIns="0" bIns="0" rtlCol="0">
            <a:spAutoFit/>
          </a:bodyPr>
          <a:lstStyle/>
          <a:p>
            <a:pPr marL="12700">
              <a:lnSpc>
                <a:spcPct val="100000"/>
              </a:lnSpc>
              <a:spcBef>
                <a:spcPts val="100"/>
              </a:spcBef>
            </a:pPr>
            <a:r>
              <a:rPr sz="4400" spc="-10" dirty="0"/>
              <a:t>Concept</a:t>
            </a:r>
            <a:r>
              <a:rPr sz="4400" dirty="0"/>
              <a:t> </a:t>
            </a:r>
            <a:r>
              <a:rPr sz="4400" spc="-5" dirty="0"/>
              <a:t>of</a:t>
            </a:r>
            <a:r>
              <a:rPr sz="4400" spc="-15" dirty="0"/>
              <a:t> </a:t>
            </a:r>
            <a:r>
              <a:rPr sz="4400" spc="-40" dirty="0"/>
              <a:t>Power</a:t>
            </a:r>
            <a:r>
              <a:rPr sz="4400" spc="5" dirty="0"/>
              <a:t> </a:t>
            </a:r>
            <a:r>
              <a:rPr sz="4400" spc="-30" dirty="0"/>
              <a:t>Factor</a:t>
            </a:r>
            <a:endParaRPr sz="4400" dirty="0"/>
          </a:p>
        </p:txBody>
      </p:sp>
    </p:spTree>
    <p:extLst>
      <p:ext uri="{BB962C8B-B14F-4D97-AF65-F5344CB8AC3E}">
        <p14:creationId xmlns:p14="http://schemas.microsoft.com/office/powerpoint/2010/main" val="14273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ower factor correction"/>
          <p:cNvPicPr>
            <a:picLocks noChangeAspect="1" noChangeArrowheads="1"/>
          </p:cNvPicPr>
          <p:nvPr/>
        </p:nvPicPr>
        <p:blipFill>
          <a:blip r:embed="rId2"/>
          <a:srcRect/>
          <a:stretch>
            <a:fillRect/>
          </a:stretch>
        </p:blipFill>
        <p:spPr bwMode="auto">
          <a:xfrm>
            <a:off x="2209800" y="609601"/>
            <a:ext cx="7676194" cy="5763163"/>
          </a:xfrm>
          <a:prstGeom prst="rect">
            <a:avLst/>
          </a:prstGeom>
          <a:noFill/>
        </p:spPr>
      </p:pic>
    </p:spTree>
    <p:extLst>
      <p:ext uri="{BB962C8B-B14F-4D97-AF65-F5344CB8AC3E}">
        <p14:creationId xmlns:p14="http://schemas.microsoft.com/office/powerpoint/2010/main" val="310406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D21E4-6021-43C1-9761-62F1C3D2A2DD}"/>
              </a:ext>
            </a:extLst>
          </p:cNvPr>
          <p:cNvSpPr>
            <a:spLocks noGrp="1"/>
          </p:cNvSpPr>
          <p:nvPr>
            <p:ph type="title"/>
          </p:nvPr>
        </p:nvSpPr>
        <p:spPr>
          <a:xfrm>
            <a:off x="838200" y="0"/>
            <a:ext cx="10515600" cy="562527"/>
          </a:xfrm>
        </p:spPr>
        <p:txBody>
          <a:bodyPr>
            <a:normAutofit fontScale="90000"/>
          </a:bodyPr>
          <a:lstStyle/>
          <a:p>
            <a:pPr algn="ctr"/>
            <a:r>
              <a:rPr lang="en-IN" dirty="0"/>
              <a:t>Resonance</a:t>
            </a:r>
          </a:p>
        </p:txBody>
      </p:sp>
      <p:sp>
        <p:nvSpPr>
          <p:cNvPr id="3" name="Content Placeholder 2">
            <a:extLst>
              <a:ext uri="{FF2B5EF4-FFF2-40B4-BE49-F238E27FC236}">
                <a16:creationId xmlns:a16="http://schemas.microsoft.com/office/drawing/2014/main" xmlns="" id="{4AA7EE19-ECED-41D3-A31E-7FB00519EF38}"/>
              </a:ext>
            </a:extLst>
          </p:cNvPr>
          <p:cNvSpPr>
            <a:spLocks noGrp="1"/>
          </p:cNvSpPr>
          <p:nvPr>
            <p:ph idx="1"/>
          </p:nvPr>
        </p:nvSpPr>
        <p:spPr>
          <a:xfrm>
            <a:off x="0" y="748145"/>
            <a:ext cx="12192000" cy="5975927"/>
          </a:xfrm>
        </p:spPr>
        <p:txBody>
          <a:bodyPr>
            <a:normAutofit/>
          </a:bodyPr>
          <a:lstStyle/>
          <a:p>
            <a:pPr algn="just"/>
            <a:r>
              <a:rPr lang="en-GB" sz="2400" b="1" i="0" dirty="0">
                <a:solidFill>
                  <a:srgbClr val="222222"/>
                </a:solidFill>
                <a:effectLst/>
                <a:latin typeface="Times New Roman" panose="02020603050405020304" pitchFamily="18" charset="0"/>
                <a:cs typeface="Times New Roman" panose="02020603050405020304" pitchFamily="18" charset="0"/>
              </a:rPr>
              <a:t>Resonance</a:t>
            </a:r>
            <a:r>
              <a:rPr lang="en-GB" sz="2400" b="0" i="0" dirty="0">
                <a:solidFill>
                  <a:srgbClr val="222222"/>
                </a:solidFill>
                <a:effectLst/>
                <a:latin typeface="Times New Roman" panose="02020603050405020304" pitchFamily="18" charset="0"/>
                <a:cs typeface="Times New Roman" panose="02020603050405020304" pitchFamily="18" charset="0"/>
              </a:rPr>
              <a:t> is the phenomenon in the electrical </a:t>
            </a:r>
            <a:r>
              <a:rPr lang="en-GB" sz="2400" b="1" i="0" dirty="0">
                <a:solidFill>
                  <a:srgbClr val="222222"/>
                </a:solidFill>
                <a:effectLst/>
                <a:latin typeface="Times New Roman" panose="02020603050405020304" pitchFamily="18" charset="0"/>
                <a:cs typeface="Times New Roman" panose="02020603050405020304" pitchFamily="18" charset="0"/>
              </a:rPr>
              <a:t>circuit</a:t>
            </a:r>
            <a:r>
              <a:rPr lang="en-GB" sz="2400" b="0" i="0" dirty="0">
                <a:solidFill>
                  <a:srgbClr val="222222"/>
                </a:solidFill>
                <a:effectLst/>
                <a:latin typeface="Times New Roman" panose="02020603050405020304" pitchFamily="18" charset="0"/>
                <a:cs typeface="Times New Roman" panose="02020603050405020304" pitchFamily="18" charset="0"/>
              </a:rPr>
              <a:t>, where the output of the </a:t>
            </a:r>
            <a:r>
              <a:rPr lang="en-GB" sz="2400" b="1" i="0" dirty="0">
                <a:solidFill>
                  <a:srgbClr val="222222"/>
                </a:solidFill>
                <a:effectLst/>
                <a:latin typeface="Times New Roman" panose="02020603050405020304" pitchFamily="18" charset="0"/>
                <a:cs typeface="Times New Roman" panose="02020603050405020304" pitchFamily="18" charset="0"/>
              </a:rPr>
              <a:t>circuit</a:t>
            </a:r>
            <a:r>
              <a:rPr lang="en-GB" sz="2400" b="0" i="0" dirty="0">
                <a:solidFill>
                  <a:srgbClr val="222222"/>
                </a:solidFill>
                <a:effectLst/>
                <a:latin typeface="Times New Roman" panose="02020603050405020304" pitchFamily="18" charset="0"/>
                <a:cs typeface="Times New Roman" panose="02020603050405020304" pitchFamily="18" charset="0"/>
              </a:rPr>
              <a:t> is maximum at one particular frequency. And that frequency is known as the </a:t>
            </a:r>
            <a:r>
              <a:rPr lang="en-GB" sz="2400" b="1" i="0" dirty="0">
                <a:solidFill>
                  <a:srgbClr val="222222"/>
                </a:solidFill>
                <a:effectLst/>
                <a:latin typeface="Times New Roman" panose="02020603050405020304" pitchFamily="18" charset="0"/>
                <a:cs typeface="Times New Roman" panose="02020603050405020304" pitchFamily="18" charset="0"/>
              </a:rPr>
              <a:t>resonant</a:t>
            </a:r>
            <a:r>
              <a:rPr lang="en-GB" sz="2400" b="0" i="0" dirty="0">
                <a:solidFill>
                  <a:srgbClr val="222222"/>
                </a:solidFill>
                <a:effectLst/>
                <a:latin typeface="Times New Roman" panose="02020603050405020304" pitchFamily="18" charset="0"/>
                <a:cs typeface="Times New Roman" panose="02020603050405020304" pitchFamily="18" charset="0"/>
              </a:rPr>
              <a:t> frequency. At the </a:t>
            </a:r>
            <a:r>
              <a:rPr lang="en-GB" sz="2400" b="1" i="0" dirty="0">
                <a:solidFill>
                  <a:srgbClr val="222222"/>
                </a:solidFill>
                <a:effectLst/>
                <a:latin typeface="Times New Roman" panose="02020603050405020304" pitchFamily="18" charset="0"/>
                <a:cs typeface="Times New Roman" panose="02020603050405020304" pitchFamily="18" charset="0"/>
              </a:rPr>
              <a:t>resonant</a:t>
            </a:r>
            <a:r>
              <a:rPr lang="en-GB" sz="2400" b="0" i="0" dirty="0">
                <a:solidFill>
                  <a:srgbClr val="222222"/>
                </a:solidFill>
                <a:effectLst/>
                <a:latin typeface="Times New Roman" panose="02020603050405020304" pitchFamily="18" charset="0"/>
                <a:cs typeface="Times New Roman" panose="02020603050405020304" pitchFamily="18" charset="0"/>
              </a:rPr>
              <a:t> frequency, The capacitive reactance and inductive reactance are equal.</a:t>
            </a:r>
          </a:p>
          <a:p>
            <a:pPr algn="just"/>
            <a:r>
              <a:rPr lang="en-GB" sz="2400" dirty="0">
                <a:latin typeface="Times New Roman" panose="02020603050405020304" pitchFamily="18" charset="0"/>
                <a:cs typeface="Times New Roman" panose="02020603050405020304" pitchFamily="18" charset="0"/>
              </a:rPr>
              <a:t>In the RLC series circuit, when the circuit current is in phase with the applied voltage, the circuit is said to be in Series Resonance. The resonance condition arises in the series RLC circuit when the inductive reactance is equal to the capacitive reactance.</a:t>
            </a:r>
          </a:p>
          <a:p>
            <a:pPr algn="just"/>
            <a:r>
              <a:rPr lang="en-GB" sz="1600" b="1" i="0" dirty="0">
                <a:solidFill>
                  <a:srgbClr val="000000"/>
                </a:solidFill>
                <a:effectLst/>
                <a:latin typeface="Verdana" panose="020B0604030504040204" pitchFamily="34" charset="0"/>
              </a:rPr>
              <a:t>X</a:t>
            </a:r>
            <a:r>
              <a:rPr lang="en-GB" sz="1600" b="1" i="0" baseline="-25000" dirty="0">
                <a:solidFill>
                  <a:srgbClr val="000000"/>
                </a:solidFill>
                <a:effectLst/>
                <a:latin typeface="Verdana" panose="020B0604030504040204" pitchFamily="34" charset="0"/>
              </a:rPr>
              <a:t>L</a:t>
            </a:r>
            <a:r>
              <a:rPr lang="en-GB" sz="1600" b="1" i="0" dirty="0">
                <a:solidFill>
                  <a:srgbClr val="000000"/>
                </a:solidFill>
                <a:effectLst/>
                <a:latin typeface="Verdana" panose="020B0604030504040204" pitchFamily="34" charset="0"/>
              </a:rPr>
              <a:t> = X</a:t>
            </a:r>
            <a:r>
              <a:rPr lang="en-GB" sz="1600" b="1" i="0" baseline="-25000" dirty="0">
                <a:solidFill>
                  <a:srgbClr val="000000"/>
                </a:solidFill>
                <a:effectLst/>
                <a:latin typeface="Verdana" panose="020B0604030504040204" pitchFamily="34" charset="0"/>
              </a:rPr>
              <a:t>C</a:t>
            </a:r>
            <a:r>
              <a:rPr lang="en-GB" sz="1600" b="1" i="0" dirty="0">
                <a:solidFill>
                  <a:srgbClr val="000000"/>
                </a:solidFill>
                <a:effectLst/>
                <a:latin typeface="Verdana" panose="020B0604030504040204" pitchFamily="34" charset="0"/>
              </a:rPr>
              <a:t> or (X</a:t>
            </a:r>
            <a:r>
              <a:rPr lang="en-GB" sz="1600" b="1" i="0" baseline="-25000" dirty="0">
                <a:solidFill>
                  <a:srgbClr val="000000"/>
                </a:solidFill>
                <a:effectLst/>
                <a:latin typeface="Verdana" panose="020B0604030504040204" pitchFamily="34" charset="0"/>
              </a:rPr>
              <a:t>L </a:t>
            </a:r>
            <a:r>
              <a:rPr lang="en-GB" sz="1600" b="1" i="0" dirty="0">
                <a:solidFill>
                  <a:srgbClr val="000000"/>
                </a:solidFill>
                <a:effectLst/>
                <a:latin typeface="Verdana" panose="020B0604030504040204" pitchFamily="34" charset="0"/>
              </a:rPr>
              <a:t>– X</a:t>
            </a:r>
            <a:r>
              <a:rPr lang="en-GB" sz="1600" b="1" i="0" baseline="-25000" dirty="0">
                <a:solidFill>
                  <a:srgbClr val="000000"/>
                </a:solidFill>
                <a:effectLst/>
                <a:latin typeface="Verdana" panose="020B0604030504040204" pitchFamily="34" charset="0"/>
              </a:rPr>
              <a:t>C</a:t>
            </a:r>
            <a:r>
              <a:rPr lang="en-GB" sz="1600" b="1" i="0" dirty="0">
                <a:solidFill>
                  <a:srgbClr val="000000"/>
                </a:solidFill>
                <a:effectLst/>
                <a:latin typeface="Verdana" panose="020B0604030504040204" pitchFamily="34" charset="0"/>
              </a:rPr>
              <a:t> = 0)</a:t>
            </a: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r>
              <a:rPr lang="en-GB" sz="2200" b="0" i="0" dirty="0">
                <a:solidFill>
                  <a:srgbClr val="000000"/>
                </a:solidFill>
                <a:effectLst/>
                <a:latin typeface="Times New Roman" panose="02020603050405020304" pitchFamily="18" charset="0"/>
                <a:cs typeface="Times New Roman" panose="02020603050405020304" pitchFamily="18" charset="0"/>
              </a:rPr>
              <a:t>A series resonant circuit has the capability to draw heavy current and power from the mains; it is also called </a:t>
            </a:r>
            <a:r>
              <a:rPr lang="en-GB" sz="2200" b="1" i="0" dirty="0">
                <a:solidFill>
                  <a:srgbClr val="000000"/>
                </a:solidFill>
                <a:effectLst/>
                <a:latin typeface="Times New Roman" panose="02020603050405020304" pitchFamily="18" charset="0"/>
                <a:cs typeface="Times New Roman" panose="02020603050405020304" pitchFamily="18" charset="0"/>
              </a:rPr>
              <a:t>acceptor circuit</a:t>
            </a:r>
            <a:r>
              <a:rPr lang="en-GB" sz="2200" b="0" i="0" dirty="0">
                <a:solidFill>
                  <a:srgbClr val="000000"/>
                </a:solidFill>
                <a:effectLst/>
                <a:latin typeface="Times New Roman" panose="02020603050405020304" pitchFamily="18" charset="0"/>
                <a:cs typeface="Times New Roman" panose="02020603050405020304" pitchFamily="18" charset="0"/>
              </a:rPr>
              <a:t>. The series resonance RLC circuit is shown in the figure below:</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73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B141EB-F594-446B-B6D3-7218379DE9D7}"/>
              </a:ext>
            </a:extLst>
          </p:cNvPr>
          <p:cNvSpPr>
            <a:spLocks noGrp="1"/>
          </p:cNvSpPr>
          <p:nvPr>
            <p:ph type="title"/>
          </p:nvPr>
        </p:nvSpPr>
        <p:spPr>
          <a:xfrm>
            <a:off x="838200" y="0"/>
            <a:ext cx="10515600" cy="674255"/>
          </a:xfrm>
        </p:spPr>
        <p:txBody>
          <a:bodyPr>
            <a:normAutofit fontScale="90000"/>
          </a:bodyPr>
          <a:lstStyle/>
          <a:p>
            <a:pPr algn="ctr"/>
            <a:r>
              <a:rPr lang="en-IN" dirty="0"/>
              <a:t>Resonance</a:t>
            </a:r>
          </a:p>
        </p:txBody>
      </p:sp>
      <p:pic>
        <p:nvPicPr>
          <p:cNvPr id="4" name="Content Placeholder 3">
            <a:extLst>
              <a:ext uri="{FF2B5EF4-FFF2-40B4-BE49-F238E27FC236}">
                <a16:creationId xmlns:a16="http://schemas.microsoft.com/office/drawing/2014/main" xmlns="" id="{3390773D-0992-40C8-B18D-E2A223D24292}"/>
              </a:ext>
            </a:extLst>
          </p:cNvPr>
          <p:cNvPicPr>
            <a:picLocks noGrp="1" noChangeAspect="1"/>
          </p:cNvPicPr>
          <p:nvPr>
            <p:ph idx="1"/>
          </p:nvPr>
        </p:nvPicPr>
        <p:blipFill>
          <a:blip r:embed="rId2"/>
          <a:stretch>
            <a:fillRect/>
          </a:stretch>
        </p:blipFill>
        <p:spPr>
          <a:xfrm>
            <a:off x="689113" y="1205949"/>
            <a:ext cx="10336695" cy="4686058"/>
          </a:xfrm>
          <a:prstGeom prst="rect">
            <a:avLst/>
          </a:prstGeom>
        </p:spPr>
      </p:pic>
    </p:spTree>
    <p:extLst>
      <p:ext uri="{BB962C8B-B14F-4D97-AF65-F5344CB8AC3E}">
        <p14:creationId xmlns:p14="http://schemas.microsoft.com/office/powerpoint/2010/main" val="4145630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207A5-47AF-48E1-9DEC-3F237C91FF26}"/>
              </a:ext>
            </a:extLst>
          </p:cNvPr>
          <p:cNvSpPr>
            <a:spLocks noGrp="1"/>
          </p:cNvSpPr>
          <p:nvPr>
            <p:ph type="title"/>
          </p:nvPr>
        </p:nvSpPr>
        <p:spPr>
          <a:xfrm>
            <a:off x="939800" y="0"/>
            <a:ext cx="10515600" cy="642040"/>
          </a:xfrm>
        </p:spPr>
        <p:txBody>
          <a:bodyPr>
            <a:normAutofit fontScale="90000"/>
          </a:bodyPr>
          <a:lstStyle/>
          <a:p>
            <a:pPr algn="ctr"/>
            <a:r>
              <a:rPr lang="en-IN" dirty="0"/>
              <a:t>Resonance</a:t>
            </a:r>
          </a:p>
        </p:txBody>
      </p:sp>
      <p:sp>
        <p:nvSpPr>
          <p:cNvPr id="3" name="Content Placeholder 2">
            <a:extLst>
              <a:ext uri="{FF2B5EF4-FFF2-40B4-BE49-F238E27FC236}">
                <a16:creationId xmlns:a16="http://schemas.microsoft.com/office/drawing/2014/main" xmlns="" id="{C84B34CE-F0A3-4E3A-8C6A-706CDA3AD614}"/>
              </a:ext>
            </a:extLst>
          </p:cNvPr>
          <p:cNvSpPr>
            <a:spLocks noGrp="1"/>
          </p:cNvSpPr>
          <p:nvPr>
            <p:ph idx="1"/>
          </p:nvPr>
        </p:nvSpPr>
        <p:spPr>
          <a:xfrm>
            <a:off x="0" y="1007166"/>
            <a:ext cx="12192000" cy="5850834"/>
          </a:xfrm>
        </p:spPr>
        <p:txBody>
          <a:bodyPr>
            <a:normAutofit/>
          </a:bodyPr>
          <a:lstStyle/>
          <a:p>
            <a:pPr algn="l"/>
            <a:r>
              <a:rPr lang="en-GB" sz="2400" b="0" i="0" dirty="0">
                <a:solidFill>
                  <a:srgbClr val="000000"/>
                </a:solidFill>
                <a:effectLst/>
                <a:latin typeface="Times New Roman" panose="02020603050405020304" pitchFamily="18" charset="0"/>
                <a:cs typeface="Times New Roman" panose="02020603050405020304" pitchFamily="18" charset="0"/>
              </a:rPr>
              <a:t>Where Zr is the resonance impedance of the circuit.</a:t>
            </a:r>
          </a:p>
          <a:p>
            <a:pPr algn="l"/>
            <a:r>
              <a:rPr lang="en-GB" sz="2400" b="0" i="0" dirty="0">
                <a:solidFill>
                  <a:srgbClr val="000000"/>
                </a:solidFill>
                <a:effectLst/>
                <a:latin typeface="Times New Roman" panose="02020603050405020304" pitchFamily="18" charset="0"/>
                <a:cs typeface="Times New Roman" panose="02020603050405020304" pitchFamily="18" charset="0"/>
              </a:rPr>
              <a:t>Putting the value of X</a:t>
            </a:r>
            <a:r>
              <a:rPr lang="en-GB" sz="2400" b="0" i="0" baseline="-25000" dirty="0">
                <a:solidFill>
                  <a:srgbClr val="000000"/>
                </a:solidFill>
                <a:effectLst/>
                <a:latin typeface="Times New Roman" panose="02020603050405020304" pitchFamily="18" charset="0"/>
                <a:cs typeface="Times New Roman" panose="02020603050405020304" pitchFamily="18" charset="0"/>
              </a:rPr>
              <a:t>L </a:t>
            </a:r>
            <a:r>
              <a:rPr lang="en-GB" sz="2400" b="0" i="0" dirty="0">
                <a:solidFill>
                  <a:srgbClr val="000000"/>
                </a:solidFill>
                <a:effectLst/>
                <a:latin typeface="Times New Roman" panose="02020603050405020304" pitchFamily="18" charset="0"/>
                <a:cs typeface="Times New Roman" panose="02020603050405020304" pitchFamily="18" charset="0"/>
              </a:rPr>
              <a:t>– X</a:t>
            </a:r>
            <a:r>
              <a:rPr lang="en-GB" sz="2400" b="0" i="0" baseline="-25000" dirty="0">
                <a:solidFill>
                  <a:srgbClr val="000000"/>
                </a:solidFill>
                <a:effectLst/>
                <a:latin typeface="Times New Roman" panose="02020603050405020304" pitchFamily="18" charset="0"/>
                <a:cs typeface="Times New Roman" panose="02020603050405020304" pitchFamily="18" charset="0"/>
              </a:rPr>
              <a:t>C</a:t>
            </a:r>
            <a:r>
              <a:rPr lang="en-GB" sz="2400" b="0" i="0" dirty="0">
                <a:solidFill>
                  <a:srgbClr val="000000"/>
                </a:solidFill>
                <a:effectLst/>
                <a:latin typeface="Times New Roman" panose="02020603050405020304" pitchFamily="18" charset="0"/>
                <a:cs typeface="Times New Roman" panose="02020603050405020304" pitchFamily="18" charset="0"/>
              </a:rPr>
              <a:t> = 0 in equation (1) we will get:</a:t>
            </a:r>
          </a:p>
          <a:p>
            <a:pPr algn="l"/>
            <a:r>
              <a:rPr lang="en-GB" sz="2400" b="0" i="0" dirty="0">
                <a:solidFill>
                  <a:srgbClr val="000000"/>
                </a:solidFill>
                <a:effectLst/>
                <a:latin typeface="Times New Roman" panose="02020603050405020304" pitchFamily="18" charset="0"/>
                <a:cs typeface="Times New Roman" panose="02020603050405020304" pitchFamily="18" charset="0"/>
              </a:rPr>
              <a:t>Zr = R</a:t>
            </a:r>
          </a:p>
          <a:p>
            <a:pPr algn="l"/>
            <a:r>
              <a:rPr lang="en-GB" sz="2400" b="0" i="0" dirty="0">
                <a:solidFill>
                  <a:srgbClr val="000000"/>
                </a:solidFill>
                <a:effectLst/>
                <a:latin typeface="Times New Roman" panose="02020603050405020304" pitchFamily="18" charset="0"/>
                <a:cs typeface="Times New Roman" panose="02020603050405020304" pitchFamily="18" charset="0"/>
              </a:rPr>
              <a:t>Current I = V/ Zr = V/R</a:t>
            </a:r>
          </a:p>
          <a:p>
            <a:pPr algn="l"/>
            <a:r>
              <a:rPr lang="en-GB" sz="2400" b="0" i="0" dirty="0">
                <a:solidFill>
                  <a:srgbClr val="000000"/>
                </a:solidFill>
                <a:effectLst/>
                <a:latin typeface="Times New Roman" panose="02020603050405020304" pitchFamily="18" charset="0"/>
                <a:cs typeface="Times New Roman" panose="02020603050405020304" pitchFamily="18" charset="0"/>
              </a:rPr>
              <a:t>Since at resonance the opposition to the flow of current is only resistance (R) of the circuit. At this condition, the circuit draws the maximum current.</a:t>
            </a:r>
          </a:p>
        </p:txBody>
      </p:sp>
      <p:pic>
        <p:nvPicPr>
          <p:cNvPr id="4" name="Picture 3">
            <a:extLst>
              <a:ext uri="{FF2B5EF4-FFF2-40B4-BE49-F238E27FC236}">
                <a16:creationId xmlns:a16="http://schemas.microsoft.com/office/drawing/2014/main" xmlns="" id="{22F10526-03A8-48B4-B1D8-D92120261266}"/>
              </a:ext>
            </a:extLst>
          </p:cNvPr>
          <p:cNvPicPr>
            <a:picLocks noChangeAspect="1"/>
          </p:cNvPicPr>
          <p:nvPr/>
        </p:nvPicPr>
        <p:blipFill>
          <a:blip r:embed="rId2"/>
          <a:stretch>
            <a:fillRect/>
          </a:stretch>
        </p:blipFill>
        <p:spPr>
          <a:xfrm>
            <a:off x="4629771" y="2109580"/>
            <a:ext cx="3648075" cy="590550"/>
          </a:xfrm>
          <a:prstGeom prst="rect">
            <a:avLst/>
          </a:prstGeom>
        </p:spPr>
      </p:pic>
    </p:spTree>
    <p:extLst>
      <p:ext uri="{BB962C8B-B14F-4D97-AF65-F5344CB8AC3E}">
        <p14:creationId xmlns:p14="http://schemas.microsoft.com/office/powerpoint/2010/main" val="1743516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5A3BF-8D12-4308-A358-09F2EB1880A6}"/>
              </a:ext>
            </a:extLst>
          </p:cNvPr>
          <p:cNvSpPr>
            <a:spLocks noGrp="1"/>
          </p:cNvSpPr>
          <p:nvPr>
            <p:ph type="title"/>
          </p:nvPr>
        </p:nvSpPr>
        <p:spPr>
          <a:xfrm>
            <a:off x="930965" y="0"/>
            <a:ext cx="10515600" cy="980661"/>
          </a:xfrm>
        </p:spPr>
        <p:txBody>
          <a:bodyPr>
            <a:normAutofit fontScale="90000"/>
          </a:bodyPr>
          <a:lstStyle/>
          <a:p>
            <a:pPr algn="ctr"/>
            <a:r>
              <a:rPr lang="en-IN" sz="3600" b="0" i="0" dirty="0">
                <a:effectLst/>
                <a:latin typeface="Times New Roman" panose="02020603050405020304" pitchFamily="18" charset="0"/>
                <a:cs typeface="Times New Roman" panose="02020603050405020304" pitchFamily="18" charset="0"/>
              </a:rPr>
              <a:t>Effects of Series Resonance</a:t>
            </a:r>
            <a:r>
              <a:rPr lang="en-IN" b="0" i="0" dirty="0">
                <a:solidFill>
                  <a:srgbClr val="222222"/>
                </a:solidFill>
                <a:effectLst/>
                <a:latin typeface="Verdana" panose="020B0604030504040204" pitchFamily="34" charset="0"/>
              </a:rPr>
              <a:t/>
            </a:r>
            <a:br>
              <a:rPr lang="en-IN" b="0" i="0" dirty="0">
                <a:solidFill>
                  <a:srgbClr val="222222"/>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xmlns="" id="{DD4E6516-C34A-4095-80B4-433845B77319}"/>
              </a:ext>
            </a:extLst>
          </p:cNvPr>
          <p:cNvSpPr>
            <a:spLocks noGrp="1"/>
          </p:cNvSpPr>
          <p:nvPr>
            <p:ph idx="1"/>
          </p:nvPr>
        </p:nvSpPr>
        <p:spPr>
          <a:xfrm>
            <a:off x="0" y="715617"/>
            <a:ext cx="11446565" cy="6142383"/>
          </a:xfrm>
        </p:spPr>
        <p:txBody>
          <a:bodyPr>
            <a:normAutofit/>
          </a:bodyPr>
          <a:lstStyle/>
          <a:p>
            <a:pPr algn="just"/>
            <a:r>
              <a:rPr lang="en-GB" sz="2200" b="0" i="0" dirty="0">
                <a:solidFill>
                  <a:srgbClr val="000000"/>
                </a:solidFill>
                <a:effectLst/>
                <a:latin typeface="Times New Roman" panose="02020603050405020304" pitchFamily="18" charset="0"/>
                <a:cs typeface="Times New Roman" panose="02020603050405020304" pitchFamily="18" charset="0"/>
              </a:rPr>
              <a:t>The following effects of the series resonance condition are given below:</a:t>
            </a:r>
          </a:p>
          <a:p>
            <a:pPr algn="just">
              <a:buFont typeface="Arial" panose="020B0604020202020204" pitchFamily="34" charset="0"/>
              <a:buChar char="•"/>
            </a:pPr>
            <a:r>
              <a:rPr lang="en-GB" sz="2200" b="0" i="0" dirty="0">
                <a:solidFill>
                  <a:srgbClr val="000000"/>
                </a:solidFill>
                <a:effectLst/>
                <a:latin typeface="Times New Roman" panose="02020603050405020304" pitchFamily="18" charset="0"/>
                <a:cs typeface="Times New Roman" panose="02020603050405020304" pitchFamily="18" charset="0"/>
              </a:rPr>
              <a:t>At resonance condition, XL = XC the impedance of the circuit is minimum and is reduced to the resistance of the circuit. </a:t>
            </a:r>
            <a:r>
              <a:rPr lang="en-GB" sz="2200" b="0" i="0" dirty="0" err="1">
                <a:solidFill>
                  <a:srgbClr val="000000"/>
                </a:solidFill>
                <a:effectLst/>
                <a:latin typeface="Times New Roman" panose="02020603050405020304" pitchFamily="18" charset="0"/>
                <a:cs typeface="Times New Roman" panose="02020603050405020304" pitchFamily="18" charset="0"/>
              </a:rPr>
              <a:t>i.e</a:t>
            </a:r>
            <a:r>
              <a:rPr lang="en-GB" sz="2200" b="0" i="0" dirty="0">
                <a:solidFill>
                  <a:srgbClr val="000000"/>
                </a:solidFill>
                <a:effectLst/>
                <a:latin typeface="Times New Roman" panose="02020603050405020304" pitchFamily="18" charset="0"/>
                <a:cs typeface="Times New Roman" panose="02020603050405020304" pitchFamily="18" charset="0"/>
              </a:rPr>
              <a:t> Zr = R</a:t>
            </a:r>
          </a:p>
          <a:p>
            <a:pPr algn="just">
              <a:buFont typeface="Arial" panose="020B0604020202020204" pitchFamily="34" charset="0"/>
              <a:buChar char="•"/>
            </a:pPr>
            <a:r>
              <a:rPr lang="en-GB" sz="2200" b="0" i="0" dirty="0">
                <a:solidFill>
                  <a:srgbClr val="000000"/>
                </a:solidFill>
                <a:effectLst/>
                <a:latin typeface="Times New Roman" panose="02020603050405020304" pitchFamily="18" charset="0"/>
                <a:cs typeface="Times New Roman" panose="02020603050405020304" pitchFamily="18" charset="0"/>
              </a:rPr>
              <a:t>At the resonance condition, as the impedance of the circuit is minimum, the current in the circuit is maximum. </a:t>
            </a:r>
            <a:r>
              <a:rPr lang="en-GB" sz="2200" b="0" i="0" dirty="0" err="1">
                <a:solidFill>
                  <a:srgbClr val="000000"/>
                </a:solidFill>
                <a:effectLst/>
                <a:latin typeface="Times New Roman" panose="02020603050405020304" pitchFamily="18" charset="0"/>
                <a:cs typeface="Times New Roman" panose="02020603050405020304" pitchFamily="18" charset="0"/>
              </a:rPr>
              <a:t>i.e</a:t>
            </a:r>
            <a:r>
              <a:rPr lang="en-GB" sz="2200" b="0" i="0" dirty="0">
                <a:solidFill>
                  <a:srgbClr val="000000"/>
                </a:solidFill>
                <a:effectLst/>
                <a:latin typeface="Times New Roman" panose="02020603050405020304" pitchFamily="18" charset="0"/>
                <a:cs typeface="Times New Roman" panose="02020603050405020304" pitchFamily="18" charset="0"/>
              </a:rPr>
              <a:t> </a:t>
            </a:r>
            <a:r>
              <a:rPr lang="en-GB" sz="2200" b="0" i="0" dirty="0" err="1">
                <a:solidFill>
                  <a:srgbClr val="000000"/>
                </a:solidFill>
                <a:effectLst/>
                <a:latin typeface="Times New Roman" panose="02020603050405020304" pitchFamily="18" charset="0"/>
                <a:cs typeface="Times New Roman" panose="02020603050405020304" pitchFamily="18" charset="0"/>
              </a:rPr>
              <a:t>Ir</a:t>
            </a:r>
            <a:r>
              <a:rPr lang="en-GB" sz="2200" b="0" i="0" dirty="0">
                <a:solidFill>
                  <a:srgbClr val="000000"/>
                </a:solidFill>
                <a:effectLst/>
                <a:latin typeface="Times New Roman" panose="02020603050405020304" pitchFamily="18" charset="0"/>
                <a:cs typeface="Times New Roman" panose="02020603050405020304" pitchFamily="18" charset="0"/>
              </a:rPr>
              <a:t> = V/Zr = V/R</a:t>
            </a:r>
          </a:p>
          <a:p>
            <a:pPr algn="just">
              <a:buFont typeface="Arial" panose="020B0604020202020204" pitchFamily="34" charset="0"/>
              <a:buChar char="•"/>
            </a:pPr>
            <a:r>
              <a:rPr lang="en-GB" sz="2200" b="0" i="0" dirty="0">
                <a:solidFill>
                  <a:srgbClr val="000000"/>
                </a:solidFill>
                <a:effectLst/>
                <a:latin typeface="Times New Roman" panose="02020603050405020304" pitchFamily="18" charset="0"/>
                <a:cs typeface="Times New Roman" panose="02020603050405020304" pitchFamily="18" charset="0"/>
              </a:rPr>
              <a:t>As the value of resonant current </a:t>
            </a:r>
            <a:r>
              <a:rPr lang="en-GB" sz="2200" b="0" i="0" dirty="0" err="1">
                <a:solidFill>
                  <a:srgbClr val="000000"/>
                </a:solidFill>
                <a:effectLst/>
                <a:latin typeface="Times New Roman" panose="02020603050405020304" pitchFamily="18" charset="0"/>
                <a:cs typeface="Times New Roman" panose="02020603050405020304" pitchFamily="18" charset="0"/>
              </a:rPr>
              <a:t>Ir</a:t>
            </a:r>
            <a:r>
              <a:rPr lang="en-GB" sz="2200" b="0" i="0" dirty="0">
                <a:solidFill>
                  <a:srgbClr val="000000"/>
                </a:solidFill>
                <a:effectLst/>
                <a:latin typeface="Times New Roman" panose="02020603050405020304" pitchFamily="18" charset="0"/>
                <a:cs typeface="Times New Roman" panose="02020603050405020304" pitchFamily="18" charset="0"/>
              </a:rPr>
              <a:t> is maximum hence, the power drawn by the circuit is also maximized. </a:t>
            </a:r>
            <a:r>
              <a:rPr lang="en-GB" sz="2200" b="0" i="0" dirty="0" err="1">
                <a:solidFill>
                  <a:srgbClr val="000000"/>
                </a:solidFill>
                <a:effectLst/>
                <a:latin typeface="Times New Roman" panose="02020603050405020304" pitchFamily="18" charset="0"/>
                <a:cs typeface="Times New Roman" panose="02020603050405020304" pitchFamily="18" charset="0"/>
              </a:rPr>
              <a:t>i.e</a:t>
            </a:r>
            <a:r>
              <a:rPr lang="en-GB" sz="2200" b="0" i="0" dirty="0">
                <a:solidFill>
                  <a:srgbClr val="000000"/>
                </a:solidFill>
                <a:effectLst/>
                <a:latin typeface="Times New Roman" panose="02020603050405020304" pitchFamily="18" charset="0"/>
                <a:cs typeface="Times New Roman" panose="02020603050405020304" pitchFamily="18" charset="0"/>
              </a:rPr>
              <a:t> </a:t>
            </a:r>
            <a:r>
              <a:rPr lang="en-GB" sz="2200" b="0" i="0" dirty="0" err="1">
                <a:solidFill>
                  <a:srgbClr val="000000"/>
                </a:solidFill>
                <a:effectLst/>
                <a:latin typeface="Times New Roman" panose="02020603050405020304" pitchFamily="18" charset="0"/>
                <a:cs typeface="Times New Roman" panose="02020603050405020304" pitchFamily="18" charset="0"/>
              </a:rPr>
              <a:t>Pr</a:t>
            </a:r>
            <a:r>
              <a:rPr lang="en-GB" sz="2200" b="0" i="0" dirty="0">
                <a:solidFill>
                  <a:srgbClr val="000000"/>
                </a:solidFill>
                <a:effectLst/>
                <a:latin typeface="Times New Roman" panose="02020603050405020304" pitchFamily="18" charset="0"/>
                <a:cs typeface="Times New Roman" panose="02020603050405020304" pitchFamily="18" charset="0"/>
              </a:rPr>
              <a:t> = I</a:t>
            </a:r>
            <a:r>
              <a:rPr lang="en-GB" sz="2200" b="0" i="0" baseline="30000" dirty="0">
                <a:solidFill>
                  <a:srgbClr val="000000"/>
                </a:solidFill>
                <a:effectLst/>
                <a:latin typeface="Times New Roman" panose="02020603050405020304" pitchFamily="18" charset="0"/>
                <a:cs typeface="Times New Roman" panose="02020603050405020304" pitchFamily="18" charset="0"/>
              </a:rPr>
              <a:t>2</a:t>
            </a:r>
            <a:r>
              <a:rPr lang="en-GB" sz="2200" b="0" i="0" dirty="0">
                <a:solidFill>
                  <a:srgbClr val="000000"/>
                </a:solidFill>
                <a:effectLst/>
                <a:latin typeface="Times New Roman" panose="02020603050405020304" pitchFamily="18" charset="0"/>
                <a:cs typeface="Times New Roman" panose="02020603050405020304" pitchFamily="18" charset="0"/>
              </a:rPr>
              <a:t>Rr</a:t>
            </a:r>
          </a:p>
          <a:p>
            <a:pPr algn="just">
              <a:buFont typeface="Arial" panose="020B0604020202020204" pitchFamily="34" charset="0"/>
              <a:buChar char="•"/>
            </a:pPr>
            <a:r>
              <a:rPr lang="en-GB" sz="2200" b="0" i="0" dirty="0">
                <a:solidFill>
                  <a:srgbClr val="000000"/>
                </a:solidFill>
                <a:effectLst/>
                <a:latin typeface="Times New Roman" panose="02020603050405020304" pitchFamily="18" charset="0"/>
                <a:cs typeface="Times New Roman" panose="02020603050405020304" pitchFamily="18" charset="0"/>
              </a:rPr>
              <a:t>At the resonant condition, the current drawn by the circuit is very large or we can say that the maximum current is drawn. Therefore, the voltage drop across the inductance L </a:t>
            </a:r>
            <a:r>
              <a:rPr lang="en-GB" sz="2200" b="0" i="0" dirty="0" err="1">
                <a:solidFill>
                  <a:srgbClr val="000000"/>
                </a:solidFill>
                <a:effectLst/>
                <a:latin typeface="Times New Roman" panose="02020603050405020304" pitchFamily="18" charset="0"/>
                <a:cs typeface="Times New Roman" panose="02020603050405020304" pitchFamily="18" charset="0"/>
              </a:rPr>
              <a:t>i.e</a:t>
            </a:r>
            <a:r>
              <a:rPr lang="en-GB" sz="2200" b="0" i="0" dirty="0">
                <a:solidFill>
                  <a:srgbClr val="000000"/>
                </a:solidFill>
                <a:effectLst/>
                <a:latin typeface="Times New Roman" panose="02020603050405020304" pitchFamily="18" charset="0"/>
                <a:cs typeface="Times New Roman" panose="02020603050405020304" pitchFamily="18" charset="0"/>
              </a:rPr>
              <a:t> (V</a:t>
            </a:r>
            <a:r>
              <a:rPr lang="en-GB" sz="2200" b="0" i="0" baseline="-25000" dirty="0">
                <a:solidFill>
                  <a:srgbClr val="000000"/>
                </a:solidFill>
                <a:effectLst/>
                <a:latin typeface="Times New Roman" panose="02020603050405020304" pitchFamily="18" charset="0"/>
                <a:cs typeface="Times New Roman" panose="02020603050405020304" pitchFamily="18" charset="0"/>
              </a:rPr>
              <a:t>L</a:t>
            </a:r>
            <a:r>
              <a:rPr lang="en-GB" sz="2200" b="0" i="0" dirty="0">
                <a:solidFill>
                  <a:srgbClr val="000000"/>
                </a:solidFill>
                <a:effectLst/>
                <a:latin typeface="Times New Roman" panose="02020603050405020304" pitchFamily="18" charset="0"/>
                <a:cs typeface="Times New Roman" panose="02020603050405020304" pitchFamily="18" charset="0"/>
              </a:rPr>
              <a:t> = IX</a:t>
            </a:r>
            <a:r>
              <a:rPr lang="en-GB" sz="2200" b="0" i="0" baseline="-25000" dirty="0">
                <a:solidFill>
                  <a:srgbClr val="000000"/>
                </a:solidFill>
                <a:effectLst/>
                <a:latin typeface="Times New Roman" panose="02020603050405020304" pitchFamily="18" charset="0"/>
                <a:cs typeface="Times New Roman" panose="02020603050405020304" pitchFamily="18" charset="0"/>
              </a:rPr>
              <a:t>L </a:t>
            </a:r>
            <a:r>
              <a:rPr lang="en-GB" sz="2200" b="0" i="0" dirty="0">
                <a:solidFill>
                  <a:srgbClr val="000000"/>
                </a:solidFill>
                <a:effectLst/>
                <a:latin typeface="Times New Roman" panose="02020603050405020304" pitchFamily="18" charset="0"/>
                <a:cs typeface="Times New Roman" panose="02020603050405020304" pitchFamily="18" charset="0"/>
              </a:rPr>
              <a:t>= I x 2π</a:t>
            </a:r>
            <a:r>
              <a:rPr lang="en-GB" sz="2200" b="0" i="0" dirty="0" err="1">
                <a:solidFill>
                  <a:srgbClr val="000000"/>
                </a:solidFill>
                <a:effectLst/>
                <a:latin typeface="Times New Roman" panose="02020603050405020304" pitchFamily="18" charset="0"/>
                <a:cs typeface="Times New Roman" panose="02020603050405020304" pitchFamily="18" charset="0"/>
              </a:rPr>
              <a:t>frL</a:t>
            </a:r>
            <a:r>
              <a:rPr lang="en-GB" sz="2200" b="0" i="0" dirty="0">
                <a:solidFill>
                  <a:srgbClr val="000000"/>
                </a:solidFill>
                <a:effectLst/>
                <a:latin typeface="Times New Roman" panose="02020603050405020304" pitchFamily="18" charset="0"/>
                <a:cs typeface="Times New Roman" panose="02020603050405020304" pitchFamily="18" charset="0"/>
              </a:rPr>
              <a:t>) and the capacitance C </a:t>
            </a:r>
            <a:r>
              <a:rPr lang="en-GB" sz="2200" b="0" i="0" dirty="0" err="1">
                <a:solidFill>
                  <a:srgbClr val="000000"/>
                </a:solidFill>
                <a:effectLst/>
                <a:latin typeface="Times New Roman" panose="02020603050405020304" pitchFamily="18" charset="0"/>
                <a:cs typeface="Times New Roman" panose="02020603050405020304" pitchFamily="18" charset="0"/>
              </a:rPr>
              <a:t>i.e</a:t>
            </a:r>
            <a:r>
              <a:rPr lang="en-GB" sz="2200" b="0" i="0" dirty="0">
                <a:solidFill>
                  <a:srgbClr val="000000"/>
                </a:solidFill>
                <a:effectLst/>
                <a:latin typeface="Times New Roman" panose="02020603050405020304" pitchFamily="18" charset="0"/>
                <a:cs typeface="Times New Roman" panose="02020603050405020304" pitchFamily="18" charset="0"/>
              </a:rPr>
              <a:t> (V</a:t>
            </a:r>
            <a:r>
              <a:rPr lang="en-GB" sz="2200" b="0" i="0" baseline="-25000" dirty="0">
                <a:solidFill>
                  <a:srgbClr val="000000"/>
                </a:solidFill>
                <a:effectLst/>
                <a:latin typeface="Times New Roman" panose="02020603050405020304" pitchFamily="18" charset="0"/>
                <a:cs typeface="Times New Roman" panose="02020603050405020304" pitchFamily="18" charset="0"/>
              </a:rPr>
              <a:t>C</a:t>
            </a:r>
            <a:r>
              <a:rPr lang="en-GB" sz="2200" b="0" i="0" dirty="0">
                <a:solidFill>
                  <a:srgbClr val="000000"/>
                </a:solidFill>
                <a:effectLst/>
                <a:latin typeface="Times New Roman" panose="02020603050405020304" pitchFamily="18" charset="0"/>
                <a:cs typeface="Times New Roman" panose="02020603050405020304" pitchFamily="18" charset="0"/>
              </a:rPr>
              <a:t> = IX</a:t>
            </a:r>
            <a:r>
              <a:rPr lang="en-GB" sz="2200" b="0" i="0" baseline="-25000" dirty="0">
                <a:solidFill>
                  <a:srgbClr val="000000"/>
                </a:solidFill>
                <a:effectLst/>
                <a:latin typeface="Times New Roman" panose="02020603050405020304" pitchFamily="18" charset="0"/>
                <a:cs typeface="Times New Roman" panose="02020603050405020304" pitchFamily="18" charset="0"/>
              </a:rPr>
              <a:t>C</a:t>
            </a:r>
            <a:r>
              <a:rPr lang="en-GB" sz="2200" b="0" i="0" dirty="0">
                <a:solidFill>
                  <a:srgbClr val="000000"/>
                </a:solidFill>
                <a:effectLst/>
                <a:latin typeface="Times New Roman" panose="02020603050405020304" pitchFamily="18" charset="0"/>
                <a:cs typeface="Times New Roman" panose="02020603050405020304" pitchFamily="18" charset="0"/>
              </a:rPr>
              <a:t> = I x I/2π</a:t>
            </a:r>
            <a:r>
              <a:rPr lang="en-GB" sz="2200" b="0" i="0" dirty="0" err="1">
                <a:solidFill>
                  <a:srgbClr val="000000"/>
                </a:solidFill>
                <a:effectLst/>
                <a:latin typeface="Times New Roman" panose="02020603050405020304" pitchFamily="18" charset="0"/>
                <a:cs typeface="Times New Roman" panose="02020603050405020304" pitchFamily="18" charset="0"/>
              </a:rPr>
              <a:t>frC</a:t>
            </a:r>
            <a:r>
              <a:rPr lang="en-GB" sz="2200" b="0" i="0" dirty="0">
                <a:solidFill>
                  <a:srgbClr val="000000"/>
                </a:solidFill>
                <a:effectLst/>
                <a:latin typeface="Times New Roman" panose="02020603050405020304" pitchFamily="18" charset="0"/>
                <a:cs typeface="Times New Roman" panose="02020603050405020304" pitchFamily="18" charset="0"/>
              </a:rPr>
              <a:t>) will also be very large.</a:t>
            </a:r>
          </a:p>
          <a:p>
            <a:pPr marL="0" indent="0" algn="just">
              <a:buNone/>
            </a:pPr>
            <a:r>
              <a:rPr lang="en-GB" sz="2200" dirty="0">
                <a:latin typeface="Times New Roman" panose="02020603050405020304" pitchFamily="18" charset="0"/>
                <a:cs typeface="Times New Roman" panose="02020603050405020304" pitchFamily="18" charset="0"/>
              </a:rPr>
              <a:t>In the power system, at the resonant condition, the excessive voltage is built up across the inductive and capacitive component of the circuit such as circuit breaker, reactors, etc., may cause damage. Therefore, the series resonant condition is avoided in the power system.</a:t>
            </a:r>
          </a:p>
          <a:p>
            <a:pPr marL="0" indent="0" algn="just">
              <a:buNone/>
            </a:pPr>
            <a:endParaRPr lang="en-GB" sz="2200" dirty="0">
              <a:latin typeface="Times New Roman" panose="02020603050405020304" pitchFamily="18" charset="0"/>
              <a:cs typeface="Times New Roman" panose="02020603050405020304" pitchFamily="18" charset="0"/>
            </a:endParaRPr>
          </a:p>
          <a:p>
            <a:pPr marL="0" indent="0" algn="just">
              <a:buNone/>
            </a:pPr>
            <a:r>
              <a:rPr lang="en-GB" sz="2200" dirty="0">
                <a:solidFill>
                  <a:srgbClr val="FF0000"/>
                </a:solidFill>
                <a:latin typeface="Times New Roman" panose="02020603050405020304" pitchFamily="18" charset="0"/>
                <a:cs typeface="Times New Roman" panose="02020603050405020304" pitchFamily="18" charset="0"/>
              </a:rPr>
              <a:t>However, in some of the electronics devices such as antenna circuit of radio and TV receiver, tunning circuit, etc. The series resonant condition is used to increase the signal voltage and current at the desired frequency (</a:t>
            </a:r>
            <a:r>
              <a:rPr lang="en-GB" sz="2200" dirty="0" err="1">
                <a:solidFill>
                  <a:srgbClr val="FF0000"/>
                </a:solidFill>
                <a:latin typeface="Times New Roman" panose="02020603050405020304" pitchFamily="18" charset="0"/>
                <a:cs typeface="Times New Roman" panose="02020603050405020304" pitchFamily="18" charset="0"/>
              </a:rPr>
              <a:t>fr</a:t>
            </a:r>
            <a:r>
              <a:rPr lang="en-GB" sz="2200" dirty="0">
                <a:solidFill>
                  <a:srgbClr val="FF0000"/>
                </a:solidFill>
                <a:latin typeface="Times New Roman" panose="02020603050405020304" pitchFamily="18" charset="0"/>
                <a:cs typeface="Times New Roman" panose="02020603050405020304" pitchFamily="18" charset="0"/>
              </a:rPr>
              <a:t>).</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22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1E95B-FB27-485D-87E1-B7903A38423A}"/>
              </a:ext>
            </a:extLst>
          </p:cNvPr>
          <p:cNvSpPr>
            <a:spLocks noGrp="1"/>
          </p:cNvSpPr>
          <p:nvPr>
            <p:ph type="title"/>
          </p:nvPr>
        </p:nvSpPr>
        <p:spPr>
          <a:xfrm>
            <a:off x="838200" y="-22802"/>
            <a:ext cx="10515600" cy="752475"/>
          </a:xfrm>
        </p:spPr>
        <p:txBody>
          <a:bodyPr/>
          <a:lstStyle/>
          <a:p>
            <a:pPr algn="ctr"/>
            <a:r>
              <a:rPr lang="en-IN" dirty="0"/>
              <a:t>Problem on Resonance</a:t>
            </a:r>
          </a:p>
        </p:txBody>
      </p:sp>
      <p:pic>
        <p:nvPicPr>
          <p:cNvPr id="5" name="Content Placeholder 4">
            <a:extLst>
              <a:ext uri="{FF2B5EF4-FFF2-40B4-BE49-F238E27FC236}">
                <a16:creationId xmlns:a16="http://schemas.microsoft.com/office/drawing/2014/main" xmlns="" id="{CEC7BC0E-562D-45CD-BD9B-1FF0AC04F97E}"/>
              </a:ext>
            </a:extLst>
          </p:cNvPr>
          <p:cNvPicPr>
            <a:picLocks noGrp="1" noChangeAspect="1"/>
          </p:cNvPicPr>
          <p:nvPr>
            <p:ph idx="1"/>
          </p:nvPr>
        </p:nvPicPr>
        <p:blipFill>
          <a:blip r:embed="rId2"/>
          <a:stretch>
            <a:fillRect/>
          </a:stretch>
        </p:blipFill>
        <p:spPr>
          <a:xfrm>
            <a:off x="343687" y="838344"/>
            <a:ext cx="11504625" cy="5181311"/>
          </a:xfrm>
        </p:spPr>
      </p:pic>
    </p:spTree>
    <p:extLst>
      <p:ext uri="{BB962C8B-B14F-4D97-AF65-F5344CB8AC3E}">
        <p14:creationId xmlns:p14="http://schemas.microsoft.com/office/powerpoint/2010/main" val="2679737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14</a:t>
            </a:r>
            <a:endParaRPr sz="1200">
              <a:latin typeface="Calibri"/>
              <a:cs typeface="Calibri"/>
            </a:endParaRPr>
          </a:p>
        </p:txBody>
      </p:sp>
      <p:sp>
        <p:nvSpPr>
          <p:cNvPr id="3" name="object 3"/>
          <p:cNvSpPr txBox="1">
            <a:spLocks noGrp="1"/>
          </p:cNvSpPr>
          <p:nvPr>
            <p:ph type="title"/>
          </p:nvPr>
        </p:nvSpPr>
        <p:spPr>
          <a:xfrm>
            <a:off x="688340" y="786129"/>
            <a:ext cx="9923145" cy="878840"/>
          </a:xfrm>
          <a:prstGeom prst="rect">
            <a:avLst/>
          </a:prstGeom>
        </p:spPr>
        <p:txBody>
          <a:bodyPr vert="horz" wrap="square" lIns="0" tIns="12065" rIns="0" bIns="0" rtlCol="0">
            <a:spAutoFit/>
          </a:bodyPr>
          <a:lstStyle/>
          <a:p>
            <a:pPr marL="12700">
              <a:lnSpc>
                <a:spcPct val="100000"/>
              </a:lnSpc>
              <a:spcBef>
                <a:spcPts val="95"/>
              </a:spcBef>
            </a:pPr>
            <a:r>
              <a:rPr sz="2800" spc="-5" dirty="0">
                <a:latin typeface="Segoe UI"/>
                <a:cs typeface="Segoe UI"/>
              </a:rPr>
              <a:t>The</a:t>
            </a:r>
            <a:r>
              <a:rPr sz="2800" dirty="0">
                <a:latin typeface="Segoe UI"/>
                <a:cs typeface="Segoe UI"/>
              </a:rPr>
              <a:t> </a:t>
            </a:r>
            <a:r>
              <a:rPr sz="2800" spc="-5" dirty="0">
                <a:latin typeface="Segoe UI"/>
                <a:cs typeface="Segoe UI"/>
              </a:rPr>
              <a:t>voltage</a:t>
            </a:r>
            <a:r>
              <a:rPr sz="2800" spc="-20" dirty="0">
                <a:latin typeface="Segoe UI"/>
                <a:cs typeface="Segoe UI"/>
              </a:rPr>
              <a:t> </a:t>
            </a:r>
            <a:r>
              <a:rPr sz="2800" spc="-10" dirty="0">
                <a:latin typeface="Segoe UI"/>
                <a:cs typeface="Segoe UI"/>
              </a:rPr>
              <a:t>across </a:t>
            </a:r>
            <a:r>
              <a:rPr sz="2800" spc="-5" dirty="0">
                <a:latin typeface="Segoe UI"/>
                <a:cs typeface="Segoe UI"/>
              </a:rPr>
              <a:t>the</a:t>
            </a:r>
            <a:r>
              <a:rPr sz="2800" spc="5" dirty="0">
                <a:latin typeface="Segoe UI"/>
                <a:cs typeface="Segoe UI"/>
              </a:rPr>
              <a:t> </a:t>
            </a:r>
            <a:r>
              <a:rPr sz="2800" spc="-40" dirty="0">
                <a:latin typeface="Segoe UI"/>
                <a:cs typeface="Segoe UI"/>
              </a:rPr>
              <a:t>LC</a:t>
            </a:r>
            <a:r>
              <a:rPr sz="2800" spc="-15" dirty="0">
                <a:latin typeface="Segoe UI"/>
                <a:cs typeface="Segoe UI"/>
              </a:rPr>
              <a:t> </a:t>
            </a:r>
            <a:r>
              <a:rPr sz="2800" spc="-10" dirty="0">
                <a:latin typeface="Segoe UI"/>
                <a:cs typeface="Segoe UI"/>
              </a:rPr>
              <a:t>combination</a:t>
            </a:r>
            <a:r>
              <a:rPr sz="2800" spc="5" dirty="0">
                <a:latin typeface="Segoe UI"/>
                <a:cs typeface="Segoe UI"/>
              </a:rPr>
              <a:t> </a:t>
            </a:r>
            <a:r>
              <a:rPr sz="2800" spc="-5" dirty="0">
                <a:latin typeface="Segoe UI"/>
                <a:cs typeface="Segoe UI"/>
              </a:rPr>
              <a:t>in</a:t>
            </a:r>
            <a:r>
              <a:rPr sz="2800" spc="5" dirty="0">
                <a:latin typeface="Segoe UI"/>
                <a:cs typeface="Segoe UI"/>
              </a:rPr>
              <a:t> </a:t>
            </a:r>
            <a:r>
              <a:rPr sz="2800" spc="-5" dirty="0">
                <a:latin typeface="Segoe UI"/>
                <a:cs typeface="Segoe UI"/>
              </a:rPr>
              <a:t>a</a:t>
            </a:r>
            <a:r>
              <a:rPr sz="2800" spc="5" dirty="0">
                <a:latin typeface="Segoe UI"/>
                <a:cs typeface="Segoe UI"/>
              </a:rPr>
              <a:t> </a:t>
            </a:r>
            <a:r>
              <a:rPr sz="2800" spc="-10" dirty="0">
                <a:latin typeface="Segoe UI"/>
                <a:cs typeface="Segoe UI"/>
              </a:rPr>
              <a:t>series</a:t>
            </a:r>
            <a:r>
              <a:rPr sz="2800" dirty="0">
                <a:latin typeface="Segoe UI"/>
                <a:cs typeface="Segoe UI"/>
              </a:rPr>
              <a:t> </a:t>
            </a:r>
            <a:r>
              <a:rPr sz="2800" spc="-35" dirty="0">
                <a:latin typeface="Segoe UI"/>
                <a:cs typeface="Segoe UI"/>
              </a:rPr>
              <a:t>RLC</a:t>
            </a:r>
            <a:r>
              <a:rPr sz="2800" spc="5" dirty="0">
                <a:latin typeface="Segoe UI"/>
                <a:cs typeface="Segoe UI"/>
              </a:rPr>
              <a:t> </a:t>
            </a:r>
            <a:r>
              <a:rPr sz="2800" spc="-10" dirty="0">
                <a:latin typeface="Segoe UI"/>
                <a:cs typeface="Segoe UI"/>
              </a:rPr>
              <a:t>circuit</a:t>
            </a:r>
            <a:r>
              <a:rPr sz="2800" spc="-5" dirty="0">
                <a:latin typeface="Segoe UI"/>
                <a:cs typeface="Segoe UI"/>
              </a:rPr>
              <a:t> </a:t>
            </a:r>
            <a:r>
              <a:rPr sz="2800" spc="-10" dirty="0">
                <a:latin typeface="Segoe UI"/>
                <a:cs typeface="Segoe UI"/>
              </a:rPr>
              <a:t>is?</a:t>
            </a:r>
            <a:endParaRPr sz="2800">
              <a:latin typeface="Segoe UI"/>
              <a:cs typeface="Segoe UI"/>
            </a:endParaRPr>
          </a:p>
          <a:p>
            <a:pPr marL="12700">
              <a:lnSpc>
                <a:spcPct val="100000"/>
              </a:lnSpc>
            </a:pPr>
            <a:r>
              <a:rPr sz="2800" b="1" spc="-5" dirty="0">
                <a:latin typeface="Segoe UI"/>
                <a:cs typeface="Segoe UI"/>
              </a:rPr>
              <a:t>A</a:t>
            </a:r>
            <a:r>
              <a:rPr sz="2800" b="1" spc="-50" dirty="0">
                <a:latin typeface="Segoe UI"/>
                <a:cs typeface="Segoe UI"/>
              </a:rPr>
              <a:t> </a:t>
            </a:r>
            <a:r>
              <a:rPr sz="2800" spc="-5" dirty="0">
                <a:latin typeface="Segoe UI"/>
                <a:cs typeface="Segoe UI"/>
              </a:rPr>
              <a:t>3</a:t>
            </a:r>
            <a:endParaRPr sz="2800">
              <a:latin typeface="Segoe UI"/>
              <a:cs typeface="Segoe UI"/>
            </a:endParaRPr>
          </a:p>
        </p:txBody>
      </p:sp>
      <p:sp>
        <p:nvSpPr>
          <p:cNvPr id="4" name="object 4"/>
          <p:cNvSpPr txBox="1"/>
          <p:nvPr/>
        </p:nvSpPr>
        <p:spPr>
          <a:xfrm>
            <a:off x="688340" y="1639950"/>
            <a:ext cx="1245235" cy="130556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Segoe UI"/>
                <a:cs typeface="Segoe UI"/>
              </a:rPr>
              <a:t>B</a:t>
            </a:r>
            <a:r>
              <a:rPr sz="2800" b="1" spc="-95" dirty="0">
                <a:latin typeface="Segoe UI"/>
                <a:cs typeface="Segoe UI"/>
              </a:rPr>
              <a:t> </a:t>
            </a:r>
            <a:r>
              <a:rPr sz="2800" spc="-5" dirty="0">
                <a:latin typeface="Segoe UI"/>
                <a:cs typeface="Segoe UI"/>
              </a:rPr>
              <a:t>6</a:t>
            </a:r>
            <a:endParaRPr sz="2800">
              <a:latin typeface="Segoe UI"/>
              <a:cs typeface="Segoe UI"/>
            </a:endParaRPr>
          </a:p>
          <a:p>
            <a:pPr marL="12700">
              <a:lnSpc>
                <a:spcPct val="100000"/>
              </a:lnSpc>
            </a:pPr>
            <a:r>
              <a:rPr sz="2800" b="1" spc="-5" dirty="0">
                <a:latin typeface="Segoe UI"/>
                <a:cs typeface="Segoe UI"/>
              </a:rPr>
              <a:t>C</a:t>
            </a:r>
            <a:r>
              <a:rPr sz="2800" b="1" spc="-105" dirty="0">
                <a:latin typeface="Segoe UI"/>
                <a:cs typeface="Segoe UI"/>
              </a:rPr>
              <a:t> </a:t>
            </a:r>
            <a:r>
              <a:rPr sz="2800" spc="-5" dirty="0">
                <a:latin typeface="Segoe UI"/>
                <a:cs typeface="Segoe UI"/>
              </a:rPr>
              <a:t>0</a:t>
            </a:r>
            <a:endParaRPr sz="2800">
              <a:latin typeface="Segoe UI"/>
              <a:cs typeface="Segoe UI"/>
            </a:endParaRPr>
          </a:p>
          <a:p>
            <a:pPr marL="12700">
              <a:lnSpc>
                <a:spcPct val="100000"/>
              </a:lnSpc>
            </a:pPr>
            <a:r>
              <a:rPr sz="2800" b="1" spc="-5" dirty="0">
                <a:latin typeface="Segoe UI"/>
                <a:cs typeface="Segoe UI"/>
              </a:rPr>
              <a:t>D</a:t>
            </a:r>
            <a:r>
              <a:rPr sz="2800" b="1" spc="-100" dirty="0">
                <a:latin typeface="Segoe UI"/>
                <a:cs typeface="Segoe UI"/>
              </a:rPr>
              <a:t> </a:t>
            </a:r>
            <a:r>
              <a:rPr sz="2800" spc="-5" dirty="0">
                <a:latin typeface="Segoe UI"/>
                <a:cs typeface="Segoe UI"/>
              </a:rPr>
              <a:t>None</a:t>
            </a:r>
            <a:endParaRPr sz="2800">
              <a:latin typeface="Segoe UI"/>
              <a:cs typeface="Segoe UI"/>
            </a:endParaRPr>
          </a:p>
        </p:txBody>
      </p:sp>
    </p:spTree>
    <p:extLst>
      <p:ext uri="{BB962C8B-B14F-4D97-AF65-F5344CB8AC3E}">
        <p14:creationId xmlns:p14="http://schemas.microsoft.com/office/powerpoint/2010/main" val="694951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15</a:t>
            </a:r>
            <a:endParaRPr sz="1200">
              <a:latin typeface="Calibri"/>
              <a:cs typeface="Calibri"/>
            </a:endParaRPr>
          </a:p>
        </p:txBody>
      </p:sp>
      <p:sp>
        <p:nvSpPr>
          <p:cNvPr id="3" name="object 3"/>
          <p:cNvSpPr txBox="1"/>
          <p:nvPr/>
        </p:nvSpPr>
        <p:spPr>
          <a:xfrm>
            <a:off x="3126994" y="3258439"/>
            <a:ext cx="155130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Segoe UI"/>
                <a:cs typeface="Segoe UI"/>
              </a:rPr>
              <a:t>Answer:</a:t>
            </a:r>
            <a:r>
              <a:rPr sz="2800" spc="-55" dirty="0">
                <a:latin typeface="Segoe UI"/>
                <a:cs typeface="Segoe UI"/>
              </a:rPr>
              <a:t> </a:t>
            </a:r>
            <a:r>
              <a:rPr sz="2800" spc="-5" dirty="0">
                <a:latin typeface="Segoe UI"/>
                <a:cs typeface="Segoe UI"/>
              </a:rPr>
              <a:t>0</a:t>
            </a:r>
            <a:endParaRPr sz="2800">
              <a:latin typeface="Segoe UI"/>
              <a:cs typeface="Segoe UI"/>
            </a:endParaRPr>
          </a:p>
        </p:txBody>
      </p:sp>
    </p:spTree>
    <p:extLst>
      <p:ext uri="{BB962C8B-B14F-4D97-AF65-F5344CB8AC3E}">
        <p14:creationId xmlns:p14="http://schemas.microsoft.com/office/powerpoint/2010/main" val="1741485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16</a:t>
            </a:r>
            <a:endParaRPr sz="1200">
              <a:latin typeface="Calibri"/>
              <a:cs typeface="Calibri"/>
            </a:endParaRPr>
          </a:p>
        </p:txBody>
      </p:sp>
      <p:sp>
        <p:nvSpPr>
          <p:cNvPr id="3" name="object 3"/>
          <p:cNvSpPr txBox="1">
            <a:spLocks noGrp="1"/>
          </p:cNvSpPr>
          <p:nvPr>
            <p:ph type="title"/>
          </p:nvPr>
        </p:nvSpPr>
        <p:spPr>
          <a:xfrm>
            <a:off x="364642" y="700531"/>
            <a:ext cx="9913620" cy="1305560"/>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Segoe UI"/>
                <a:cs typeface="Segoe UI"/>
              </a:rPr>
              <a:t>f</a:t>
            </a:r>
            <a:r>
              <a:rPr sz="2800" spc="-10" dirty="0">
                <a:latin typeface="Segoe UI"/>
                <a:cs typeface="Segoe UI"/>
              </a:rPr>
              <a:t> </a:t>
            </a:r>
            <a:r>
              <a:rPr sz="2800" spc="-5" dirty="0">
                <a:latin typeface="Segoe UI"/>
                <a:cs typeface="Segoe UI"/>
              </a:rPr>
              <a:t>the </a:t>
            </a:r>
            <a:r>
              <a:rPr sz="2800" spc="-10" dirty="0">
                <a:latin typeface="Segoe UI"/>
                <a:cs typeface="Segoe UI"/>
              </a:rPr>
              <a:t>value</a:t>
            </a:r>
            <a:r>
              <a:rPr sz="2800" dirty="0">
                <a:latin typeface="Segoe UI"/>
                <a:cs typeface="Segoe UI"/>
              </a:rPr>
              <a:t> </a:t>
            </a:r>
            <a:r>
              <a:rPr sz="2800" spc="-30" dirty="0">
                <a:latin typeface="Segoe UI"/>
                <a:cs typeface="Segoe UI"/>
              </a:rPr>
              <a:t>of</a:t>
            </a:r>
            <a:r>
              <a:rPr sz="2800" spc="-10" dirty="0">
                <a:latin typeface="Segoe UI"/>
                <a:cs typeface="Segoe UI"/>
              </a:rPr>
              <a:t> </a:t>
            </a:r>
            <a:r>
              <a:rPr sz="2800" spc="-5" dirty="0">
                <a:latin typeface="Segoe UI"/>
                <a:cs typeface="Segoe UI"/>
              </a:rPr>
              <a:t>C in a</a:t>
            </a:r>
            <a:r>
              <a:rPr sz="2800" dirty="0">
                <a:latin typeface="Segoe UI"/>
                <a:cs typeface="Segoe UI"/>
              </a:rPr>
              <a:t> </a:t>
            </a:r>
            <a:r>
              <a:rPr sz="2800" spc="-5" dirty="0">
                <a:latin typeface="Segoe UI"/>
                <a:cs typeface="Segoe UI"/>
              </a:rPr>
              <a:t>series</a:t>
            </a:r>
            <a:r>
              <a:rPr sz="2800" spc="-15" dirty="0">
                <a:latin typeface="Segoe UI"/>
                <a:cs typeface="Segoe UI"/>
              </a:rPr>
              <a:t> </a:t>
            </a:r>
            <a:r>
              <a:rPr sz="2800" spc="-35" dirty="0">
                <a:latin typeface="Segoe UI"/>
                <a:cs typeface="Segoe UI"/>
              </a:rPr>
              <a:t>RLC</a:t>
            </a:r>
            <a:r>
              <a:rPr sz="2800" dirty="0">
                <a:latin typeface="Segoe UI"/>
                <a:cs typeface="Segoe UI"/>
              </a:rPr>
              <a:t> </a:t>
            </a:r>
            <a:r>
              <a:rPr sz="2800" spc="-10" dirty="0">
                <a:latin typeface="Segoe UI"/>
                <a:cs typeface="Segoe UI"/>
              </a:rPr>
              <a:t>circuit </a:t>
            </a:r>
            <a:r>
              <a:rPr sz="2800" spc="-5" dirty="0">
                <a:latin typeface="Segoe UI"/>
                <a:cs typeface="Segoe UI"/>
              </a:rPr>
              <a:t>is decreased, the</a:t>
            </a:r>
            <a:r>
              <a:rPr sz="2800" spc="-10" dirty="0">
                <a:latin typeface="Segoe UI"/>
                <a:cs typeface="Segoe UI"/>
              </a:rPr>
              <a:t> resonant </a:t>
            </a:r>
            <a:r>
              <a:rPr sz="2800" spc="-750" dirty="0">
                <a:latin typeface="Segoe UI"/>
                <a:cs typeface="Segoe UI"/>
              </a:rPr>
              <a:t> </a:t>
            </a:r>
            <a:r>
              <a:rPr sz="2800" spc="-10" dirty="0">
                <a:latin typeface="Segoe UI"/>
                <a:cs typeface="Segoe UI"/>
              </a:rPr>
              <a:t>frequency</a:t>
            </a:r>
            <a:endParaRPr sz="2800">
              <a:latin typeface="Segoe UI"/>
              <a:cs typeface="Segoe UI"/>
            </a:endParaRPr>
          </a:p>
          <a:p>
            <a:pPr marL="12700">
              <a:lnSpc>
                <a:spcPct val="100000"/>
              </a:lnSpc>
            </a:pPr>
            <a:r>
              <a:rPr sz="2800" b="1" spc="-5" dirty="0">
                <a:latin typeface="Segoe UI"/>
                <a:cs typeface="Segoe UI"/>
              </a:rPr>
              <a:t>A</a:t>
            </a:r>
            <a:r>
              <a:rPr sz="2800" b="1" spc="-40" dirty="0">
                <a:latin typeface="Segoe UI"/>
                <a:cs typeface="Segoe UI"/>
              </a:rPr>
              <a:t> </a:t>
            </a:r>
            <a:r>
              <a:rPr sz="2800" spc="-10" dirty="0">
                <a:latin typeface="Segoe UI"/>
                <a:cs typeface="Segoe UI"/>
              </a:rPr>
              <a:t>Increases</a:t>
            </a:r>
            <a:endParaRPr sz="2800">
              <a:latin typeface="Segoe UI"/>
              <a:cs typeface="Segoe UI"/>
            </a:endParaRPr>
          </a:p>
        </p:txBody>
      </p:sp>
      <p:sp>
        <p:nvSpPr>
          <p:cNvPr id="4" name="object 4"/>
          <p:cNvSpPr txBox="1"/>
          <p:nvPr/>
        </p:nvSpPr>
        <p:spPr>
          <a:xfrm>
            <a:off x="364642" y="1980945"/>
            <a:ext cx="3154680" cy="130556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Segoe UI"/>
                <a:cs typeface="Segoe UI"/>
              </a:rPr>
              <a:t>B</a:t>
            </a:r>
            <a:r>
              <a:rPr sz="2800" b="1" spc="-20" dirty="0">
                <a:latin typeface="Segoe UI"/>
                <a:cs typeface="Segoe UI"/>
              </a:rPr>
              <a:t> </a:t>
            </a:r>
            <a:r>
              <a:rPr sz="2800" spc="-5" dirty="0">
                <a:latin typeface="Segoe UI"/>
                <a:cs typeface="Segoe UI"/>
              </a:rPr>
              <a:t>Is</a:t>
            </a:r>
            <a:r>
              <a:rPr sz="2800" spc="-25" dirty="0">
                <a:latin typeface="Segoe UI"/>
                <a:cs typeface="Segoe UI"/>
              </a:rPr>
              <a:t> </a:t>
            </a:r>
            <a:r>
              <a:rPr sz="2800" spc="-5" dirty="0">
                <a:latin typeface="Segoe UI"/>
                <a:cs typeface="Segoe UI"/>
              </a:rPr>
              <a:t>not</a:t>
            </a:r>
            <a:r>
              <a:rPr sz="2800" spc="-30" dirty="0">
                <a:latin typeface="Segoe UI"/>
                <a:cs typeface="Segoe UI"/>
              </a:rPr>
              <a:t> </a:t>
            </a:r>
            <a:r>
              <a:rPr sz="2800" spc="-5" dirty="0">
                <a:latin typeface="Segoe UI"/>
                <a:cs typeface="Segoe UI"/>
              </a:rPr>
              <a:t>affected</a:t>
            </a:r>
            <a:endParaRPr sz="2800">
              <a:latin typeface="Segoe UI"/>
              <a:cs typeface="Segoe UI"/>
            </a:endParaRPr>
          </a:p>
          <a:p>
            <a:pPr marL="12700">
              <a:lnSpc>
                <a:spcPct val="100000"/>
              </a:lnSpc>
            </a:pPr>
            <a:r>
              <a:rPr sz="2800" b="1" spc="-5" dirty="0">
                <a:latin typeface="Segoe UI"/>
                <a:cs typeface="Segoe UI"/>
              </a:rPr>
              <a:t>C</a:t>
            </a:r>
            <a:r>
              <a:rPr sz="2800" b="1" spc="-25" dirty="0">
                <a:latin typeface="Segoe UI"/>
                <a:cs typeface="Segoe UI"/>
              </a:rPr>
              <a:t> </a:t>
            </a:r>
            <a:r>
              <a:rPr sz="2800" spc="-5" dirty="0">
                <a:latin typeface="Segoe UI"/>
                <a:cs typeface="Segoe UI"/>
              </a:rPr>
              <a:t>Is</a:t>
            </a:r>
            <a:r>
              <a:rPr sz="2800" spc="-20" dirty="0">
                <a:latin typeface="Segoe UI"/>
                <a:cs typeface="Segoe UI"/>
              </a:rPr>
              <a:t> </a:t>
            </a:r>
            <a:r>
              <a:rPr sz="2800" spc="-10" dirty="0">
                <a:latin typeface="Segoe UI"/>
                <a:cs typeface="Segoe UI"/>
              </a:rPr>
              <a:t>reduced</a:t>
            </a:r>
            <a:r>
              <a:rPr sz="2800" spc="-20" dirty="0">
                <a:latin typeface="Segoe UI"/>
                <a:cs typeface="Segoe UI"/>
              </a:rPr>
              <a:t> </a:t>
            </a:r>
            <a:r>
              <a:rPr sz="2800" spc="-15" dirty="0">
                <a:latin typeface="Segoe UI"/>
                <a:cs typeface="Segoe UI"/>
              </a:rPr>
              <a:t>to</a:t>
            </a:r>
            <a:r>
              <a:rPr sz="2800" spc="-20" dirty="0">
                <a:latin typeface="Segoe UI"/>
                <a:cs typeface="Segoe UI"/>
              </a:rPr>
              <a:t> </a:t>
            </a:r>
            <a:r>
              <a:rPr sz="2800" spc="-15" dirty="0">
                <a:latin typeface="Segoe UI"/>
                <a:cs typeface="Segoe UI"/>
              </a:rPr>
              <a:t>zero</a:t>
            </a:r>
            <a:endParaRPr sz="2800">
              <a:latin typeface="Segoe UI"/>
              <a:cs typeface="Segoe UI"/>
            </a:endParaRPr>
          </a:p>
          <a:p>
            <a:pPr marL="12700">
              <a:lnSpc>
                <a:spcPct val="100000"/>
              </a:lnSpc>
            </a:pPr>
            <a:r>
              <a:rPr sz="2800" b="1" spc="-5" dirty="0">
                <a:latin typeface="Segoe UI"/>
                <a:cs typeface="Segoe UI"/>
              </a:rPr>
              <a:t>D</a:t>
            </a:r>
            <a:r>
              <a:rPr sz="2800" b="1" spc="-35" dirty="0">
                <a:latin typeface="Segoe UI"/>
                <a:cs typeface="Segoe UI"/>
              </a:rPr>
              <a:t> </a:t>
            </a:r>
            <a:r>
              <a:rPr sz="2800" spc="-10" dirty="0">
                <a:latin typeface="Segoe UI"/>
                <a:cs typeface="Segoe UI"/>
              </a:rPr>
              <a:t>None</a:t>
            </a:r>
            <a:r>
              <a:rPr sz="2800" dirty="0">
                <a:latin typeface="Segoe UI"/>
                <a:cs typeface="Segoe UI"/>
              </a:rPr>
              <a:t> </a:t>
            </a:r>
            <a:r>
              <a:rPr sz="2800" spc="-25" dirty="0">
                <a:latin typeface="Segoe UI"/>
                <a:cs typeface="Segoe UI"/>
              </a:rPr>
              <a:t>of</a:t>
            </a:r>
            <a:r>
              <a:rPr sz="2800" spc="-40" dirty="0">
                <a:latin typeface="Segoe UI"/>
                <a:cs typeface="Segoe UI"/>
              </a:rPr>
              <a:t> </a:t>
            </a:r>
            <a:r>
              <a:rPr sz="2800" spc="-5" dirty="0">
                <a:latin typeface="Segoe UI"/>
                <a:cs typeface="Segoe UI"/>
              </a:rPr>
              <a:t>these</a:t>
            </a:r>
            <a:endParaRPr sz="2800">
              <a:latin typeface="Segoe UI"/>
              <a:cs typeface="Segoe UI"/>
            </a:endParaRPr>
          </a:p>
        </p:txBody>
      </p:sp>
    </p:spTree>
    <p:extLst>
      <p:ext uri="{BB962C8B-B14F-4D97-AF65-F5344CB8AC3E}">
        <p14:creationId xmlns:p14="http://schemas.microsoft.com/office/powerpoint/2010/main" val="5410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828D81-44B6-4FBB-96AE-1BF346CC8C8C}"/>
              </a:ext>
            </a:extLst>
          </p:cNvPr>
          <p:cNvSpPr>
            <a:spLocks noGrp="1"/>
          </p:cNvSpPr>
          <p:nvPr>
            <p:ph type="title"/>
          </p:nvPr>
        </p:nvSpPr>
        <p:spPr>
          <a:xfrm>
            <a:off x="838200" y="1"/>
            <a:ext cx="10515600" cy="870012"/>
          </a:xfrm>
        </p:spPr>
        <p:txBody>
          <a:bodyPr/>
          <a:lstStyle/>
          <a:p>
            <a:pPr algn="ctr"/>
            <a:r>
              <a:rPr lang="en-IN" dirty="0"/>
              <a:t>Series RC circuit</a:t>
            </a:r>
          </a:p>
        </p:txBody>
      </p:sp>
      <p:pic>
        <p:nvPicPr>
          <p:cNvPr id="7170" name="Picture 2">
            <a:extLst>
              <a:ext uri="{FF2B5EF4-FFF2-40B4-BE49-F238E27FC236}">
                <a16:creationId xmlns:a16="http://schemas.microsoft.com/office/drawing/2014/main" xmlns="" id="{CC8ED79D-39D7-4E2D-95D1-4660126227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256" y="1419879"/>
            <a:ext cx="8187954" cy="463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11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a:t>
            </a:r>
            <a:endParaRPr sz="1200">
              <a:latin typeface="Calibri"/>
              <a:cs typeface="Calibri"/>
            </a:endParaRPr>
          </a:p>
        </p:txBody>
      </p:sp>
      <p:sp>
        <p:nvSpPr>
          <p:cNvPr id="3" name="object 3"/>
          <p:cNvSpPr txBox="1"/>
          <p:nvPr/>
        </p:nvSpPr>
        <p:spPr>
          <a:xfrm>
            <a:off x="3126994" y="3258439"/>
            <a:ext cx="27933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Segoe UI"/>
                <a:cs typeface="Segoe UI"/>
              </a:rPr>
              <a:t>Answer:</a:t>
            </a:r>
            <a:r>
              <a:rPr sz="2800" spc="-30" dirty="0">
                <a:latin typeface="Segoe UI"/>
                <a:cs typeface="Segoe UI"/>
              </a:rPr>
              <a:t> </a:t>
            </a:r>
            <a:r>
              <a:rPr sz="2800" spc="-10" dirty="0">
                <a:latin typeface="Segoe UI"/>
                <a:cs typeface="Segoe UI"/>
              </a:rPr>
              <a:t>Increases</a:t>
            </a:r>
            <a:endParaRPr sz="2800">
              <a:latin typeface="Segoe UI"/>
              <a:cs typeface="Segoe UI"/>
            </a:endParaRPr>
          </a:p>
        </p:txBody>
      </p:sp>
    </p:spTree>
    <p:extLst>
      <p:ext uri="{BB962C8B-B14F-4D97-AF65-F5344CB8AC3E}">
        <p14:creationId xmlns:p14="http://schemas.microsoft.com/office/powerpoint/2010/main" val="3023589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18</a:t>
            </a:r>
            <a:endParaRPr sz="1200">
              <a:latin typeface="Calibri"/>
              <a:cs typeface="Calibri"/>
            </a:endParaRPr>
          </a:p>
        </p:txBody>
      </p:sp>
      <p:sp>
        <p:nvSpPr>
          <p:cNvPr id="3" name="object 3"/>
          <p:cNvSpPr txBox="1"/>
          <p:nvPr/>
        </p:nvSpPr>
        <p:spPr>
          <a:xfrm>
            <a:off x="174142" y="738631"/>
            <a:ext cx="11405870" cy="1305560"/>
          </a:xfrm>
          <a:prstGeom prst="rect">
            <a:avLst/>
          </a:prstGeom>
        </p:spPr>
        <p:txBody>
          <a:bodyPr vert="horz" wrap="square" lIns="0" tIns="12065" rIns="0" bIns="0" rtlCol="0">
            <a:spAutoFit/>
          </a:bodyPr>
          <a:lstStyle/>
          <a:p>
            <a:pPr marL="12700" marR="5080">
              <a:lnSpc>
                <a:spcPct val="100000"/>
              </a:lnSpc>
              <a:spcBef>
                <a:spcPts val="95"/>
              </a:spcBef>
            </a:pPr>
            <a:r>
              <a:rPr sz="2800" spc="-5" dirty="0">
                <a:latin typeface="Segoe UI"/>
                <a:cs typeface="Segoe UI"/>
              </a:rPr>
              <a:t>In</a:t>
            </a:r>
            <a:r>
              <a:rPr sz="2800" dirty="0">
                <a:latin typeface="Segoe UI"/>
                <a:cs typeface="Segoe UI"/>
              </a:rPr>
              <a:t> </a:t>
            </a:r>
            <a:r>
              <a:rPr sz="2800" spc="-5" dirty="0">
                <a:latin typeface="Segoe UI"/>
                <a:cs typeface="Segoe UI"/>
              </a:rPr>
              <a:t>a</a:t>
            </a:r>
            <a:r>
              <a:rPr sz="2800" spc="15" dirty="0">
                <a:latin typeface="Segoe UI"/>
                <a:cs typeface="Segoe UI"/>
              </a:rPr>
              <a:t> </a:t>
            </a:r>
            <a:r>
              <a:rPr sz="2800" spc="-10" dirty="0">
                <a:latin typeface="Segoe UI"/>
                <a:cs typeface="Segoe UI"/>
              </a:rPr>
              <a:t>series</a:t>
            </a:r>
            <a:r>
              <a:rPr sz="2800" dirty="0">
                <a:latin typeface="Segoe UI"/>
                <a:cs typeface="Segoe UI"/>
              </a:rPr>
              <a:t> </a:t>
            </a:r>
            <a:r>
              <a:rPr sz="2800" spc="-35" dirty="0">
                <a:latin typeface="Segoe UI"/>
                <a:cs typeface="Segoe UI"/>
              </a:rPr>
              <a:t>RLC</a:t>
            </a:r>
            <a:r>
              <a:rPr sz="2800" spc="5" dirty="0">
                <a:latin typeface="Segoe UI"/>
                <a:cs typeface="Segoe UI"/>
              </a:rPr>
              <a:t> </a:t>
            </a:r>
            <a:r>
              <a:rPr sz="2800" spc="-10" dirty="0">
                <a:latin typeface="Segoe UI"/>
                <a:cs typeface="Segoe UI"/>
              </a:rPr>
              <a:t>circuit</a:t>
            </a:r>
            <a:r>
              <a:rPr sz="2800" spc="-5" dirty="0">
                <a:latin typeface="Segoe UI"/>
                <a:cs typeface="Segoe UI"/>
              </a:rPr>
              <a:t> that</a:t>
            </a:r>
            <a:r>
              <a:rPr sz="2800" spc="15" dirty="0">
                <a:latin typeface="Segoe UI"/>
                <a:cs typeface="Segoe UI"/>
              </a:rPr>
              <a:t> </a:t>
            </a:r>
            <a:r>
              <a:rPr sz="2800" spc="-5" dirty="0">
                <a:latin typeface="Segoe UI"/>
                <a:cs typeface="Segoe UI"/>
              </a:rPr>
              <a:t>is</a:t>
            </a:r>
            <a:r>
              <a:rPr sz="2800" dirty="0">
                <a:latin typeface="Segoe UI"/>
                <a:cs typeface="Segoe UI"/>
              </a:rPr>
              <a:t> </a:t>
            </a:r>
            <a:r>
              <a:rPr sz="2800" spc="-5" dirty="0">
                <a:latin typeface="Segoe UI"/>
                <a:cs typeface="Segoe UI"/>
              </a:rPr>
              <a:t>operating</a:t>
            </a:r>
            <a:r>
              <a:rPr sz="2800" spc="5" dirty="0">
                <a:latin typeface="Segoe UI"/>
                <a:cs typeface="Segoe UI"/>
              </a:rPr>
              <a:t> </a:t>
            </a:r>
            <a:r>
              <a:rPr sz="2800" spc="-5" dirty="0">
                <a:latin typeface="Segoe UI"/>
                <a:cs typeface="Segoe UI"/>
              </a:rPr>
              <a:t>above</a:t>
            </a:r>
            <a:r>
              <a:rPr sz="2800" spc="-15" dirty="0">
                <a:latin typeface="Segoe UI"/>
                <a:cs typeface="Segoe UI"/>
              </a:rPr>
              <a:t> </a:t>
            </a:r>
            <a:r>
              <a:rPr sz="2800" spc="-5" dirty="0">
                <a:latin typeface="Segoe UI"/>
                <a:cs typeface="Segoe UI"/>
              </a:rPr>
              <a:t>the</a:t>
            </a:r>
            <a:r>
              <a:rPr sz="2800" dirty="0">
                <a:latin typeface="Segoe UI"/>
                <a:cs typeface="Segoe UI"/>
              </a:rPr>
              <a:t> </a:t>
            </a:r>
            <a:r>
              <a:rPr sz="2800" spc="-10" dirty="0">
                <a:latin typeface="Segoe UI"/>
                <a:cs typeface="Segoe UI"/>
              </a:rPr>
              <a:t>resonant</a:t>
            </a:r>
            <a:r>
              <a:rPr sz="2800" spc="5" dirty="0">
                <a:latin typeface="Segoe UI"/>
                <a:cs typeface="Segoe UI"/>
              </a:rPr>
              <a:t> </a:t>
            </a:r>
            <a:r>
              <a:rPr sz="2800" spc="-20" dirty="0">
                <a:latin typeface="Segoe UI"/>
                <a:cs typeface="Segoe UI"/>
              </a:rPr>
              <a:t>frequency,</a:t>
            </a:r>
            <a:r>
              <a:rPr sz="2800" spc="5" dirty="0">
                <a:latin typeface="Segoe UI"/>
                <a:cs typeface="Segoe UI"/>
              </a:rPr>
              <a:t> </a:t>
            </a:r>
            <a:r>
              <a:rPr sz="2800" spc="-5" dirty="0">
                <a:latin typeface="Segoe UI"/>
                <a:cs typeface="Segoe UI"/>
              </a:rPr>
              <a:t>the </a:t>
            </a:r>
            <a:r>
              <a:rPr sz="2800" spc="-750" dirty="0">
                <a:latin typeface="Segoe UI"/>
                <a:cs typeface="Segoe UI"/>
              </a:rPr>
              <a:t> </a:t>
            </a:r>
            <a:r>
              <a:rPr sz="2800" spc="-10" dirty="0">
                <a:latin typeface="Segoe UI"/>
                <a:cs typeface="Segoe UI"/>
              </a:rPr>
              <a:t>current</a:t>
            </a:r>
            <a:endParaRPr sz="2800">
              <a:latin typeface="Segoe UI"/>
              <a:cs typeface="Segoe UI"/>
            </a:endParaRPr>
          </a:p>
          <a:p>
            <a:pPr marL="12700">
              <a:lnSpc>
                <a:spcPct val="100000"/>
              </a:lnSpc>
            </a:pPr>
            <a:r>
              <a:rPr sz="2800" b="1" spc="-5" dirty="0">
                <a:latin typeface="Segoe UI"/>
                <a:cs typeface="Segoe UI"/>
              </a:rPr>
              <a:t>A</a:t>
            </a:r>
            <a:r>
              <a:rPr sz="2800" b="1" spc="-10" dirty="0">
                <a:latin typeface="Segoe UI"/>
                <a:cs typeface="Segoe UI"/>
              </a:rPr>
              <a:t> </a:t>
            </a:r>
            <a:r>
              <a:rPr sz="2800" spc="-5" dirty="0">
                <a:latin typeface="Segoe UI"/>
                <a:cs typeface="Segoe UI"/>
              </a:rPr>
              <a:t>Is in</a:t>
            </a:r>
            <a:r>
              <a:rPr sz="2800" spc="-10" dirty="0">
                <a:latin typeface="Segoe UI"/>
                <a:cs typeface="Segoe UI"/>
              </a:rPr>
              <a:t> </a:t>
            </a:r>
            <a:r>
              <a:rPr sz="2800" spc="-5" dirty="0">
                <a:latin typeface="Segoe UI"/>
                <a:cs typeface="Segoe UI"/>
              </a:rPr>
              <a:t>phase with</a:t>
            </a:r>
            <a:r>
              <a:rPr sz="2800" dirty="0">
                <a:latin typeface="Segoe UI"/>
                <a:cs typeface="Segoe UI"/>
              </a:rPr>
              <a:t> </a:t>
            </a:r>
            <a:r>
              <a:rPr sz="2800" spc="-5" dirty="0">
                <a:latin typeface="Segoe UI"/>
                <a:cs typeface="Segoe UI"/>
              </a:rPr>
              <a:t>the applied</a:t>
            </a:r>
            <a:r>
              <a:rPr sz="2800" spc="5" dirty="0">
                <a:latin typeface="Segoe UI"/>
                <a:cs typeface="Segoe UI"/>
              </a:rPr>
              <a:t> </a:t>
            </a:r>
            <a:r>
              <a:rPr sz="2800" spc="-5" dirty="0">
                <a:latin typeface="Segoe UI"/>
                <a:cs typeface="Segoe UI"/>
              </a:rPr>
              <a:t>voltage</a:t>
            </a:r>
            <a:endParaRPr sz="2800">
              <a:latin typeface="Segoe UI"/>
              <a:cs typeface="Segoe UI"/>
            </a:endParaRPr>
          </a:p>
        </p:txBody>
      </p:sp>
      <p:sp>
        <p:nvSpPr>
          <p:cNvPr id="4" name="object 4"/>
          <p:cNvSpPr txBox="1"/>
          <p:nvPr/>
        </p:nvSpPr>
        <p:spPr>
          <a:xfrm>
            <a:off x="174142" y="2019045"/>
            <a:ext cx="4370705" cy="1305560"/>
          </a:xfrm>
          <a:prstGeom prst="rect">
            <a:avLst/>
          </a:prstGeom>
        </p:spPr>
        <p:txBody>
          <a:bodyPr vert="horz" wrap="square" lIns="0" tIns="12065" rIns="0" bIns="0" rtlCol="0">
            <a:spAutoFit/>
          </a:bodyPr>
          <a:lstStyle/>
          <a:p>
            <a:pPr marL="12700" marR="5080">
              <a:lnSpc>
                <a:spcPct val="100000"/>
              </a:lnSpc>
              <a:spcBef>
                <a:spcPts val="95"/>
              </a:spcBef>
            </a:pPr>
            <a:r>
              <a:rPr sz="2800" b="1" spc="-5" dirty="0">
                <a:latin typeface="Segoe UI"/>
                <a:cs typeface="Segoe UI"/>
              </a:rPr>
              <a:t>B </a:t>
            </a:r>
            <a:r>
              <a:rPr sz="2800" spc="-5" dirty="0">
                <a:latin typeface="Segoe UI"/>
                <a:cs typeface="Segoe UI"/>
              </a:rPr>
              <a:t>Leads the applied voltage </a:t>
            </a:r>
            <a:r>
              <a:rPr sz="2800" spc="-755" dirty="0">
                <a:latin typeface="Segoe UI"/>
                <a:cs typeface="Segoe UI"/>
              </a:rPr>
              <a:t> </a:t>
            </a:r>
            <a:r>
              <a:rPr sz="2800" b="1" spc="-5" dirty="0">
                <a:latin typeface="Segoe UI"/>
                <a:cs typeface="Segoe UI"/>
              </a:rPr>
              <a:t>C </a:t>
            </a:r>
            <a:r>
              <a:rPr sz="2800" spc="-5" dirty="0">
                <a:latin typeface="Segoe UI"/>
                <a:cs typeface="Segoe UI"/>
              </a:rPr>
              <a:t>Lags the applied voltage </a:t>
            </a:r>
            <a:r>
              <a:rPr sz="2800" dirty="0">
                <a:latin typeface="Segoe UI"/>
                <a:cs typeface="Segoe UI"/>
              </a:rPr>
              <a:t> </a:t>
            </a:r>
            <a:r>
              <a:rPr sz="2800" b="1" spc="-5" dirty="0">
                <a:latin typeface="Segoe UI"/>
                <a:cs typeface="Segoe UI"/>
              </a:rPr>
              <a:t>D</a:t>
            </a:r>
            <a:r>
              <a:rPr sz="2800" b="1" spc="-20" dirty="0">
                <a:latin typeface="Segoe UI"/>
                <a:cs typeface="Segoe UI"/>
              </a:rPr>
              <a:t> </a:t>
            </a:r>
            <a:r>
              <a:rPr sz="2800" spc="-10" dirty="0">
                <a:latin typeface="Segoe UI"/>
                <a:cs typeface="Segoe UI"/>
              </a:rPr>
              <a:t>None</a:t>
            </a:r>
            <a:r>
              <a:rPr sz="2800" spc="10" dirty="0">
                <a:latin typeface="Segoe UI"/>
                <a:cs typeface="Segoe UI"/>
              </a:rPr>
              <a:t> </a:t>
            </a:r>
            <a:r>
              <a:rPr sz="2800" spc="-25" dirty="0">
                <a:latin typeface="Segoe UI"/>
                <a:cs typeface="Segoe UI"/>
              </a:rPr>
              <a:t>of </a:t>
            </a:r>
            <a:r>
              <a:rPr sz="2800" spc="-5" dirty="0">
                <a:latin typeface="Segoe UI"/>
                <a:cs typeface="Segoe UI"/>
              </a:rPr>
              <a:t>these</a:t>
            </a:r>
            <a:endParaRPr sz="2800">
              <a:latin typeface="Segoe UI"/>
              <a:cs typeface="Segoe UI"/>
            </a:endParaRPr>
          </a:p>
        </p:txBody>
      </p:sp>
    </p:spTree>
    <p:extLst>
      <p:ext uri="{BB962C8B-B14F-4D97-AF65-F5344CB8AC3E}">
        <p14:creationId xmlns:p14="http://schemas.microsoft.com/office/powerpoint/2010/main" val="3294183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19</a:t>
            </a:r>
            <a:endParaRPr sz="1200">
              <a:latin typeface="Calibri"/>
              <a:cs typeface="Calibri"/>
            </a:endParaRPr>
          </a:p>
        </p:txBody>
      </p:sp>
      <p:sp>
        <p:nvSpPr>
          <p:cNvPr id="3" name="object 3"/>
          <p:cNvSpPr txBox="1"/>
          <p:nvPr/>
        </p:nvSpPr>
        <p:spPr>
          <a:xfrm>
            <a:off x="3126994" y="3261486"/>
            <a:ext cx="446087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Segoe UI"/>
                <a:cs typeface="Segoe UI"/>
              </a:rPr>
              <a:t>Answer:</a:t>
            </a:r>
            <a:r>
              <a:rPr sz="2400" spc="-20" dirty="0">
                <a:latin typeface="Segoe UI"/>
                <a:cs typeface="Segoe UI"/>
              </a:rPr>
              <a:t> </a:t>
            </a:r>
            <a:r>
              <a:rPr sz="2400" dirty="0">
                <a:latin typeface="Segoe UI"/>
                <a:cs typeface="Segoe UI"/>
              </a:rPr>
              <a:t>Lags</a:t>
            </a:r>
            <a:r>
              <a:rPr sz="2400" spc="-30" dirty="0">
                <a:latin typeface="Segoe UI"/>
                <a:cs typeface="Segoe UI"/>
              </a:rPr>
              <a:t> </a:t>
            </a:r>
            <a:r>
              <a:rPr sz="2400" dirty="0">
                <a:latin typeface="Segoe UI"/>
                <a:cs typeface="Segoe UI"/>
              </a:rPr>
              <a:t>the</a:t>
            </a:r>
            <a:r>
              <a:rPr sz="2400" spc="-10" dirty="0">
                <a:latin typeface="Segoe UI"/>
                <a:cs typeface="Segoe UI"/>
              </a:rPr>
              <a:t> </a:t>
            </a:r>
            <a:r>
              <a:rPr sz="2400" dirty="0">
                <a:latin typeface="Segoe UI"/>
                <a:cs typeface="Segoe UI"/>
              </a:rPr>
              <a:t>applied</a:t>
            </a:r>
            <a:r>
              <a:rPr sz="2400" spc="-20" dirty="0">
                <a:latin typeface="Segoe UI"/>
                <a:cs typeface="Segoe UI"/>
              </a:rPr>
              <a:t> </a:t>
            </a:r>
            <a:r>
              <a:rPr sz="2400" spc="-5" dirty="0">
                <a:latin typeface="Segoe UI"/>
                <a:cs typeface="Segoe UI"/>
              </a:rPr>
              <a:t>voltage</a:t>
            </a:r>
            <a:endParaRPr sz="2400">
              <a:latin typeface="Segoe UI"/>
              <a:cs typeface="Segoe UI"/>
            </a:endParaRPr>
          </a:p>
        </p:txBody>
      </p:sp>
    </p:spTree>
    <p:extLst>
      <p:ext uri="{BB962C8B-B14F-4D97-AF65-F5344CB8AC3E}">
        <p14:creationId xmlns:p14="http://schemas.microsoft.com/office/powerpoint/2010/main" val="1730658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20</a:t>
            </a:r>
            <a:endParaRPr sz="1200">
              <a:latin typeface="Calibri"/>
              <a:cs typeface="Calibri"/>
            </a:endParaRPr>
          </a:p>
        </p:txBody>
      </p:sp>
      <p:sp>
        <p:nvSpPr>
          <p:cNvPr id="3" name="object 3"/>
          <p:cNvSpPr txBox="1">
            <a:spLocks noGrp="1"/>
          </p:cNvSpPr>
          <p:nvPr>
            <p:ph type="ctrTitle"/>
          </p:nvPr>
        </p:nvSpPr>
        <p:spPr>
          <a:prstGeom prst="rect">
            <a:avLst/>
          </a:prstGeom>
        </p:spPr>
        <p:txBody>
          <a:bodyPr vert="horz" wrap="square" lIns="0" tIns="5715" rIns="0" bIns="0" rtlCol="0">
            <a:spAutoFit/>
          </a:bodyPr>
          <a:lstStyle/>
          <a:p>
            <a:pPr marL="25400" marR="17780">
              <a:lnSpc>
                <a:spcPct val="101400"/>
              </a:lnSpc>
              <a:spcBef>
                <a:spcPts val="45"/>
              </a:spcBef>
            </a:pPr>
            <a:r>
              <a:rPr spc="-5" dirty="0"/>
              <a:t>1.</a:t>
            </a:r>
            <a:r>
              <a:rPr spc="15" dirty="0"/>
              <a:t> </a:t>
            </a:r>
            <a:r>
              <a:rPr spc="-5" dirty="0"/>
              <a:t>A</a:t>
            </a:r>
            <a:r>
              <a:rPr spc="20" dirty="0"/>
              <a:t> </a:t>
            </a:r>
            <a:r>
              <a:rPr spc="-5" dirty="0"/>
              <a:t>9</a:t>
            </a:r>
            <a:r>
              <a:rPr spc="5" dirty="0"/>
              <a:t> </a:t>
            </a:r>
            <a:r>
              <a:rPr spc="-5" dirty="0"/>
              <a:t>mH</a:t>
            </a:r>
            <a:r>
              <a:rPr spc="5" dirty="0"/>
              <a:t> </a:t>
            </a:r>
            <a:r>
              <a:rPr spc="-10" dirty="0"/>
              <a:t>coil</a:t>
            </a:r>
            <a:r>
              <a:rPr spc="5" dirty="0"/>
              <a:t> </a:t>
            </a:r>
            <a:r>
              <a:rPr spc="-5" dirty="0"/>
              <a:t>is</a:t>
            </a:r>
            <a:r>
              <a:rPr dirty="0"/>
              <a:t> </a:t>
            </a:r>
            <a:r>
              <a:rPr spc="-5" dirty="0"/>
              <a:t>in</a:t>
            </a:r>
            <a:r>
              <a:rPr spc="5" dirty="0"/>
              <a:t> </a:t>
            </a:r>
            <a:r>
              <a:rPr spc="-10" dirty="0"/>
              <a:t>parallel</a:t>
            </a:r>
            <a:r>
              <a:rPr spc="30" dirty="0"/>
              <a:t> </a:t>
            </a:r>
            <a:r>
              <a:rPr spc="-10" dirty="0"/>
              <a:t>with</a:t>
            </a:r>
            <a:r>
              <a:rPr spc="-5" dirty="0"/>
              <a:t> a</a:t>
            </a:r>
            <a:r>
              <a:rPr spc="20" dirty="0"/>
              <a:t> </a:t>
            </a:r>
            <a:r>
              <a:rPr spc="-5" dirty="0"/>
              <a:t>0.015</a:t>
            </a:r>
            <a:r>
              <a:rPr spc="55" dirty="0"/>
              <a:t> </a:t>
            </a:r>
            <a:r>
              <a:rPr spc="-5" dirty="0"/>
              <a:t>μF</a:t>
            </a:r>
            <a:r>
              <a:rPr spc="15" dirty="0"/>
              <a:t> </a:t>
            </a:r>
            <a:r>
              <a:rPr spc="-10" dirty="0"/>
              <a:t>capacitor</a:t>
            </a:r>
            <a:r>
              <a:rPr spc="15" dirty="0"/>
              <a:t> </a:t>
            </a:r>
            <a:r>
              <a:rPr spc="-10" dirty="0"/>
              <a:t>across</a:t>
            </a:r>
            <a:r>
              <a:rPr spc="15" dirty="0"/>
              <a:t> </a:t>
            </a:r>
            <a:r>
              <a:rPr spc="-5" dirty="0"/>
              <a:t>an</a:t>
            </a:r>
            <a:r>
              <a:rPr dirty="0"/>
              <a:t> </a:t>
            </a:r>
            <a:r>
              <a:rPr spc="-5" dirty="0"/>
              <a:t>18</a:t>
            </a:r>
            <a:r>
              <a:rPr spc="25" dirty="0"/>
              <a:t> </a:t>
            </a:r>
            <a:r>
              <a:rPr spc="-5" dirty="0"/>
              <a:t>kHz</a:t>
            </a:r>
            <a:r>
              <a:rPr spc="10" dirty="0"/>
              <a:t> </a:t>
            </a:r>
            <a:r>
              <a:rPr spc="-5" dirty="0"/>
              <a:t>ac </a:t>
            </a:r>
            <a:r>
              <a:rPr dirty="0"/>
              <a:t> </a:t>
            </a:r>
            <a:r>
              <a:rPr spc="-10" dirty="0"/>
              <a:t>source.</a:t>
            </a:r>
            <a:r>
              <a:rPr spc="15" dirty="0"/>
              <a:t> </a:t>
            </a:r>
            <a:r>
              <a:rPr spc="-10" dirty="0"/>
              <a:t>The</a:t>
            </a:r>
            <a:r>
              <a:rPr spc="20" dirty="0"/>
              <a:t> </a:t>
            </a:r>
            <a:r>
              <a:rPr spc="-10" dirty="0"/>
              <a:t>coil's</a:t>
            </a:r>
            <a:r>
              <a:rPr spc="15" dirty="0"/>
              <a:t> </a:t>
            </a:r>
            <a:r>
              <a:rPr spc="-15" dirty="0"/>
              <a:t>internal</a:t>
            </a:r>
            <a:r>
              <a:rPr spc="40" dirty="0"/>
              <a:t> </a:t>
            </a:r>
            <a:r>
              <a:rPr spc="-15" dirty="0"/>
              <a:t>resistance</a:t>
            </a:r>
            <a:r>
              <a:rPr spc="15" dirty="0"/>
              <a:t> </a:t>
            </a:r>
            <a:r>
              <a:rPr i="1" spc="-10" dirty="0">
                <a:latin typeface="Calibri"/>
                <a:cs typeface="Calibri"/>
              </a:rPr>
              <a:t>R</a:t>
            </a:r>
            <a:r>
              <a:rPr sz="2775" i="1" spc="-15" baseline="-21021" dirty="0">
                <a:latin typeface="Calibri"/>
                <a:cs typeface="Calibri"/>
              </a:rPr>
              <a:t>W</a:t>
            </a:r>
            <a:r>
              <a:rPr sz="2800" spc="-10" dirty="0"/>
              <a:t>,</a:t>
            </a:r>
            <a:r>
              <a:rPr sz="2800" spc="5" dirty="0"/>
              <a:t> </a:t>
            </a:r>
            <a:r>
              <a:rPr sz="2800" spc="-5" dirty="0"/>
              <a:t>is</a:t>
            </a:r>
            <a:r>
              <a:rPr sz="2800" spc="20" dirty="0"/>
              <a:t> </a:t>
            </a:r>
            <a:r>
              <a:rPr sz="2800" spc="-5" dirty="0"/>
              <a:t>60</a:t>
            </a:r>
            <a:r>
              <a:rPr sz="2800" spc="20" dirty="0"/>
              <a:t> </a:t>
            </a:r>
            <a:r>
              <a:rPr sz="2800" spc="-5" dirty="0"/>
              <a:t>Ω.</a:t>
            </a:r>
            <a:r>
              <a:rPr sz="2800" spc="10" dirty="0"/>
              <a:t> </a:t>
            </a:r>
            <a:r>
              <a:rPr sz="2800" spc="-10" dirty="0"/>
              <a:t>The</a:t>
            </a:r>
            <a:r>
              <a:rPr sz="2800" spc="30" dirty="0"/>
              <a:t> </a:t>
            </a:r>
            <a:r>
              <a:rPr sz="2800" spc="-10" dirty="0"/>
              <a:t>circuit</a:t>
            </a:r>
            <a:r>
              <a:rPr sz="2800" spc="5" dirty="0"/>
              <a:t> </a:t>
            </a:r>
            <a:r>
              <a:rPr sz="2800" spc="-5" dirty="0"/>
              <a:t>impedance</a:t>
            </a:r>
            <a:r>
              <a:rPr sz="2800" spc="30" dirty="0"/>
              <a:t> </a:t>
            </a:r>
            <a:r>
              <a:rPr sz="2800" spc="-5" dirty="0"/>
              <a:t>is </a:t>
            </a:r>
            <a:r>
              <a:rPr sz="2800" spc="-620" dirty="0"/>
              <a:t> </a:t>
            </a:r>
            <a:r>
              <a:rPr sz="2800" b="0" spc="-5" dirty="0">
                <a:latin typeface="Georgia"/>
                <a:cs typeface="Georgia"/>
              </a:rPr>
              <a:t>(A)</a:t>
            </a:r>
            <a:r>
              <a:rPr sz="2800" b="0" spc="-10" dirty="0">
                <a:latin typeface="Georgia"/>
                <a:cs typeface="Georgia"/>
              </a:rPr>
              <a:t> </a:t>
            </a:r>
            <a:r>
              <a:rPr sz="2800" b="0" spc="-5" dirty="0">
                <a:latin typeface="Georgia"/>
                <a:cs typeface="Georgia"/>
              </a:rPr>
              <a:t>17,340 Ω</a:t>
            </a:r>
            <a:endParaRPr sz="2800">
              <a:latin typeface="Georgia"/>
              <a:cs typeface="Georgia"/>
            </a:endParaRPr>
          </a:p>
          <a:p>
            <a:pPr marL="25400">
              <a:lnSpc>
                <a:spcPct val="100000"/>
              </a:lnSpc>
            </a:pPr>
            <a:r>
              <a:rPr b="0" spc="-5" dirty="0">
                <a:latin typeface="Georgia"/>
                <a:cs typeface="Georgia"/>
              </a:rPr>
              <a:t>(B)</a:t>
            </a:r>
            <a:r>
              <a:rPr b="0" spc="-30" dirty="0">
                <a:latin typeface="Georgia"/>
                <a:cs typeface="Georgia"/>
              </a:rPr>
              <a:t> </a:t>
            </a:r>
            <a:r>
              <a:rPr b="0" dirty="0">
                <a:latin typeface="Georgia"/>
                <a:cs typeface="Georgia"/>
              </a:rPr>
              <a:t>1,734</a:t>
            </a:r>
            <a:r>
              <a:rPr b="0" spc="-30" dirty="0">
                <a:latin typeface="Georgia"/>
                <a:cs typeface="Georgia"/>
              </a:rPr>
              <a:t> </a:t>
            </a:r>
            <a:r>
              <a:rPr b="0" spc="-5" dirty="0">
                <a:latin typeface="Georgia"/>
                <a:cs typeface="Georgia"/>
              </a:rPr>
              <a:t>Ω</a:t>
            </a:r>
          </a:p>
        </p:txBody>
      </p:sp>
      <p:sp>
        <p:nvSpPr>
          <p:cNvPr id="4" name="object 4"/>
          <p:cNvSpPr txBox="1"/>
          <p:nvPr/>
        </p:nvSpPr>
        <p:spPr>
          <a:xfrm>
            <a:off x="392988" y="2799968"/>
            <a:ext cx="1837055" cy="87884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1A1A1A"/>
                </a:solidFill>
                <a:latin typeface="Georgia"/>
                <a:cs typeface="Georgia"/>
              </a:rPr>
              <a:t>(C)</a:t>
            </a:r>
            <a:r>
              <a:rPr sz="2800" spc="-15" dirty="0">
                <a:solidFill>
                  <a:srgbClr val="1A1A1A"/>
                </a:solidFill>
                <a:latin typeface="Georgia"/>
                <a:cs typeface="Georgia"/>
              </a:rPr>
              <a:t> </a:t>
            </a:r>
            <a:r>
              <a:rPr sz="2800" spc="-5" dirty="0">
                <a:solidFill>
                  <a:srgbClr val="1A1A1A"/>
                </a:solidFill>
                <a:latin typeface="Georgia"/>
                <a:cs typeface="Georgia"/>
              </a:rPr>
              <a:t>290</a:t>
            </a:r>
            <a:r>
              <a:rPr sz="2800" spc="-25" dirty="0">
                <a:solidFill>
                  <a:srgbClr val="1A1A1A"/>
                </a:solidFill>
                <a:latin typeface="Georgia"/>
                <a:cs typeface="Georgia"/>
              </a:rPr>
              <a:t> </a:t>
            </a:r>
            <a:r>
              <a:rPr sz="2800" spc="-5" dirty="0">
                <a:solidFill>
                  <a:srgbClr val="1A1A1A"/>
                </a:solidFill>
                <a:latin typeface="Georgia"/>
                <a:cs typeface="Georgia"/>
              </a:rPr>
              <a:t>Ω</a:t>
            </a:r>
            <a:endParaRPr sz="2800">
              <a:latin typeface="Georgia"/>
              <a:cs typeface="Georgia"/>
            </a:endParaRPr>
          </a:p>
          <a:p>
            <a:pPr marL="12700">
              <a:lnSpc>
                <a:spcPct val="100000"/>
              </a:lnSpc>
            </a:pPr>
            <a:r>
              <a:rPr sz="2800" spc="-5" dirty="0">
                <a:solidFill>
                  <a:srgbClr val="1A1A1A"/>
                </a:solidFill>
                <a:latin typeface="Georgia"/>
                <a:cs typeface="Georgia"/>
              </a:rPr>
              <a:t>(D)</a:t>
            </a:r>
            <a:r>
              <a:rPr sz="2800" spc="-25" dirty="0">
                <a:solidFill>
                  <a:srgbClr val="1A1A1A"/>
                </a:solidFill>
                <a:latin typeface="Georgia"/>
                <a:cs typeface="Georgia"/>
              </a:rPr>
              <a:t> </a:t>
            </a:r>
            <a:r>
              <a:rPr sz="2800" spc="-5" dirty="0">
                <a:solidFill>
                  <a:srgbClr val="1A1A1A"/>
                </a:solidFill>
                <a:latin typeface="Georgia"/>
                <a:cs typeface="Georgia"/>
              </a:rPr>
              <a:t>1,018</a:t>
            </a:r>
            <a:r>
              <a:rPr sz="2800" spc="-50" dirty="0">
                <a:solidFill>
                  <a:srgbClr val="1A1A1A"/>
                </a:solidFill>
                <a:latin typeface="Georgia"/>
                <a:cs typeface="Georgia"/>
              </a:rPr>
              <a:t> </a:t>
            </a:r>
            <a:r>
              <a:rPr sz="2800" spc="-5" dirty="0">
                <a:solidFill>
                  <a:srgbClr val="1A1A1A"/>
                </a:solidFill>
                <a:latin typeface="Georgia"/>
                <a:cs typeface="Georgia"/>
              </a:rPr>
              <a:t>Ω</a:t>
            </a:r>
            <a:endParaRPr sz="2800">
              <a:latin typeface="Georgia"/>
              <a:cs typeface="Georgia"/>
            </a:endParaRPr>
          </a:p>
        </p:txBody>
      </p:sp>
    </p:spTree>
    <p:extLst>
      <p:ext uri="{BB962C8B-B14F-4D97-AF65-F5344CB8AC3E}">
        <p14:creationId xmlns:p14="http://schemas.microsoft.com/office/powerpoint/2010/main" val="651257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21</a:t>
            </a:r>
            <a:endParaRPr sz="1200">
              <a:latin typeface="Calibri"/>
              <a:cs typeface="Calibri"/>
            </a:endParaRPr>
          </a:p>
        </p:txBody>
      </p:sp>
      <p:sp>
        <p:nvSpPr>
          <p:cNvPr id="3" name="object 3"/>
          <p:cNvSpPr txBox="1">
            <a:spLocks noGrp="1"/>
          </p:cNvSpPr>
          <p:nvPr>
            <p:ph type="title"/>
          </p:nvPr>
        </p:nvSpPr>
        <p:spPr>
          <a:xfrm>
            <a:off x="3126994" y="2993516"/>
            <a:ext cx="23799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Answer:</a:t>
            </a:r>
            <a:r>
              <a:rPr sz="2400" spc="-25" dirty="0">
                <a:latin typeface="Arial MT"/>
                <a:cs typeface="Arial MT"/>
              </a:rPr>
              <a:t> </a:t>
            </a:r>
            <a:r>
              <a:rPr sz="2400" spc="-5" dirty="0">
                <a:latin typeface="Arial MT"/>
                <a:cs typeface="Arial MT"/>
              </a:rPr>
              <a:t>Option</a:t>
            </a:r>
            <a:r>
              <a:rPr sz="2400" spc="-155" dirty="0">
                <a:latin typeface="Arial MT"/>
                <a:cs typeface="Arial MT"/>
              </a:rPr>
              <a:t> </a:t>
            </a:r>
            <a:r>
              <a:rPr sz="2400" dirty="0">
                <a:latin typeface="Arial MT"/>
                <a:cs typeface="Arial MT"/>
              </a:rPr>
              <a:t>A</a:t>
            </a:r>
            <a:endParaRPr sz="2400">
              <a:latin typeface="Arial MT"/>
              <a:cs typeface="Arial MT"/>
            </a:endParaRPr>
          </a:p>
        </p:txBody>
      </p:sp>
    </p:spTree>
    <p:extLst>
      <p:ext uri="{BB962C8B-B14F-4D97-AF65-F5344CB8AC3E}">
        <p14:creationId xmlns:p14="http://schemas.microsoft.com/office/powerpoint/2010/main" val="1605878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dirty="0"/>
          </a:p>
        </p:txBody>
      </p:sp>
      <p:sp>
        <p:nvSpPr>
          <p:cNvPr id="10" name="Subtitle 9"/>
          <p:cNvSpPr>
            <a:spLocks noGrp="1"/>
          </p:cNvSpPr>
          <p:nvPr>
            <p:ph type="subTitle" idx="1"/>
          </p:nvPr>
        </p:nvSpPr>
        <p:spPr/>
        <p:txBody>
          <a:bodyPr/>
          <a:lstStyle/>
          <a:p>
            <a:endParaRPr lang="en-IN" dirty="0"/>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p:cNvSpPr/>
          <p:nvPr/>
        </p:nvSpPr>
        <p:spPr>
          <a:xfrm>
            <a:off x="3258542" y="360218"/>
            <a:ext cx="563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THREE PHASE SYSTEM</a:t>
            </a:r>
          </a:p>
        </p:txBody>
      </p:sp>
      <p:sp>
        <p:nvSpPr>
          <p:cNvPr id="9" name="TextBox 8"/>
          <p:cNvSpPr txBox="1"/>
          <p:nvPr/>
        </p:nvSpPr>
        <p:spPr>
          <a:xfrm>
            <a:off x="2819400" y="1371600"/>
            <a:ext cx="3810000" cy="523220"/>
          </a:xfrm>
          <a:prstGeom prst="rect">
            <a:avLst/>
          </a:prstGeom>
          <a:noFill/>
        </p:spPr>
        <p:txBody>
          <a:bodyPr wrap="square" rtlCol="0">
            <a:spAutoFit/>
          </a:bodyPr>
          <a:lstStyle/>
          <a:p>
            <a:r>
              <a:rPr lang="en-US" sz="2800" b="1" dirty="0">
                <a:solidFill>
                  <a:srgbClr val="FF0000"/>
                </a:solidFill>
              </a:rPr>
              <a:t>BASICS</a:t>
            </a:r>
          </a:p>
        </p:txBody>
      </p:sp>
      <p:sp>
        <p:nvSpPr>
          <p:cNvPr id="11" name="TextBox 10"/>
          <p:cNvSpPr txBox="1"/>
          <p:nvPr/>
        </p:nvSpPr>
        <p:spPr>
          <a:xfrm>
            <a:off x="1828800" y="1981201"/>
            <a:ext cx="8763000" cy="2062103"/>
          </a:xfrm>
          <a:prstGeom prst="rect">
            <a:avLst/>
          </a:prstGeom>
          <a:noFill/>
        </p:spPr>
        <p:txBody>
          <a:bodyPr wrap="square" rtlCol="0">
            <a:spAutoFit/>
          </a:bodyPr>
          <a:lstStyle/>
          <a:p>
            <a:r>
              <a:rPr lang="en-US" sz="3200" dirty="0"/>
              <a:t>Line voltage V</a:t>
            </a:r>
            <a:r>
              <a:rPr lang="en-US" sz="2800" dirty="0"/>
              <a:t>L</a:t>
            </a:r>
            <a:r>
              <a:rPr lang="en-US" sz="3200" dirty="0"/>
              <a:t>= voltage between lines</a:t>
            </a:r>
          </a:p>
          <a:p>
            <a:endParaRPr lang="en-US" sz="3200" dirty="0"/>
          </a:p>
          <a:p>
            <a:r>
              <a:rPr lang="en-US" sz="3200" dirty="0"/>
              <a:t>Phase voltage </a:t>
            </a:r>
            <a:r>
              <a:rPr lang="en-US" sz="3200" dirty="0" err="1"/>
              <a:t>Vph</a:t>
            </a:r>
            <a:r>
              <a:rPr lang="en-US" sz="3200" dirty="0"/>
              <a:t>= voltage between a line and neutral</a:t>
            </a:r>
          </a:p>
        </p:txBody>
      </p:sp>
    </p:spTree>
    <p:extLst>
      <p:ext uri="{BB962C8B-B14F-4D97-AF65-F5344CB8AC3E}">
        <p14:creationId xmlns:p14="http://schemas.microsoft.com/office/powerpoint/2010/main" val="3603367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CD48B-7978-4A0C-BA86-1BCE4899A4CE}"/>
              </a:ext>
            </a:extLst>
          </p:cNvPr>
          <p:cNvSpPr>
            <a:spLocks noGrp="1"/>
          </p:cNvSpPr>
          <p:nvPr>
            <p:ph type="title"/>
          </p:nvPr>
        </p:nvSpPr>
        <p:spPr/>
        <p:txBody>
          <a:bodyPr/>
          <a:lstStyle/>
          <a:p>
            <a:r>
              <a:rPr lang="en-IN" dirty="0"/>
              <a:t>3 Phase system</a:t>
            </a:r>
          </a:p>
        </p:txBody>
      </p:sp>
      <p:pic>
        <p:nvPicPr>
          <p:cNvPr id="4" name="Content Placeholder 3">
            <a:extLst>
              <a:ext uri="{FF2B5EF4-FFF2-40B4-BE49-F238E27FC236}">
                <a16:creationId xmlns:a16="http://schemas.microsoft.com/office/drawing/2014/main" xmlns="" id="{F32AF5B6-A33F-452F-BDF4-1A68A81AC33E}"/>
              </a:ext>
            </a:extLst>
          </p:cNvPr>
          <p:cNvPicPr>
            <a:picLocks noGrp="1" noChangeAspect="1"/>
          </p:cNvPicPr>
          <p:nvPr>
            <p:ph idx="1"/>
          </p:nvPr>
        </p:nvPicPr>
        <p:blipFill>
          <a:blip r:embed="rId2"/>
          <a:stretch>
            <a:fillRect/>
          </a:stretch>
        </p:blipFill>
        <p:spPr>
          <a:xfrm>
            <a:off x="980661" y="1690689"/>
            <a:ext cx="10098156" cy="4458320"/>
          </a:xfrm>
          <a:prstGeom prst="rect">
            <a:avLst/>
          </a:prstGeom>
        </p:spPr>
      </p:pic>
    </p:spTree>
    <p:extLst>
      <p:ext uri="{BB962C8B-B14F-4D97-AF65-F5344CB8AC3E}">
        <p14:creationId xmlns:p14="http://schemas.microsoft.com/office/powerpoint/2010/main" val="2499312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5DC6B-B52A-4346-82EA-FDAA756FBBEF}"/>
              </a:ext>
            </a:extLst>
          </p:cNvPr>
          <p:cNvSpPr>
            <a:spLocks noGrp="1"/>
          </p:cNvSpPr>
          <p:nvPr>
            <p:ph type="title"/>
          </p:nvPr>
        </p:nvSpPr>
        <p:spPr>
          <a:xfrm>
            <a:off x="838200" y="83124"/>
            <a:ext cx="10515600" cy="496266"/>
          </a:xfrm>
        </p:spPr>
        <p:txBody>
          <a:bodyPr>
            <a:normAutofit fontScale="90000"/>
          </a:bodyPr>
          <a:lstStyle/>
          <a:p>
            <a:pPr algn="ctr"/>
            <a:r>
              <a:rPr lang="en-IN" dirty="0"/>
              <a:t>Star connection</a:t>
            </a:r>
          </a:p>
        </p:txBody>
      </p:sp>
      <p:pic>
        <p:nvPicPr>
          <p:cNvPr id="4" name="Picture 3">
            <a:extLst>
              <a:ext uri="{FF2B5EF4-FFF2-40B4-BE49-F238E27FC236}">
                <a16:creationId xmlns:a16="http://schemas.microsoft.com/office/drawing/2014/main" xmlns="" id="{6BB1BADB-D357-4B2D-8D35-8D8AFEBA0DB1}"/>
              </a:ext>
            </a:extLst>
          </p:cNvPr>
          <p:cNvPicPr>
            <a:picLocks noChangeAspect="1"/>
          </p:cNvPicPr>
          <p:nvPr/>
        </p:nvPicPr>
        <p:blipFill>
          <a:blip r:embed="rId2"/>
          <a:stretch>
            <a:fillRect/>
          </a:stretch>
        </p:blipFill>
        <p:spPr>
          <a:xfrm>
            <a:off x="1537702" y="914400"/>
            <a:ext cx="9116596" cy="4875285"/>
          </a:xfrm>
          <a:prstGeom prst="rect">
            <a:avLst/>
          </a:prstGeom>
        </p:spPr>
      </p:pic>
    </p:spTree>
    <p:extLst>
      <p:ext uri="{BB962C8B-B14F-4D97-AF65-F5344CB8AC3E}">
        <p14:creationId xmlns:p14="http://schemas.microsoft.com/office/powerpoint/2010/main" val="1107521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5DCC3-F424-4E26-BA00-88A4BCD2026C}"/>
              </a:ext>
            </a:extLst>
          </p:cNvPr>
          <p:cNvSpPr>
            <a:spLocks noGrp="1"/>
          </p:cNvSpPr>
          <p:nvPr>
            <p:ph type="title"/>
          </p:nvPr>
        </p:nvSpPr>
        <p:spPr>
          <a:xfrm>
            <a:off x="838200" y="365125"/>
            <a:ext cx="10863470" cy="1325563"/>
          </a:xfrm>
        </p:spPr>
        <p:txBody>
          <a:bodyPr>
            <a:normAutofit/>
          </a:bodyPr>
          <a:lstStyle/>
          <a:p>
            <a:pPr algn="just"/>
            <a:r>
              <a:rPr lang="en-IN" sz="4000" dirty="0">
                <a:solidFill>
                  <a:srgbClr val="FF0000"/>
                </a:solidFill>
                <a:latin typeface="Times New Roman" panose="02020603050405020304" pitchFamily="18" charset="0"/>
                <a:cs typeface="Times New Roman" panose="02020603050405020304" pitchFamily="18" charset="0"/>
              </a:rPr>
              <a:t>Derivation between line voltage and phase voltage</a:t>
            </a:r>
          </a:p>
        </p:txBody>
      </p:sp>
      <p:sp>
        <p:nvSpPr>
          <p:cNvPr id="3" name="Content Placeholder 2">
            <a:extLst>
              <a:ext uri="{FF2B5EF4-FFF2-40B4-BE49-F238E27FC236}">
                <a16:creationId xmlns:a16="http://schemas.microsoft.com/office/drawing/2014/main" xmlns="" id="{5B97558B-7E29-4562-9DB5-AC197A4E167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0610FFA-D708-4171-8BC1-2945340F6CBF}"/>
              </a:ext>
            </a:extLst>
          </p:cNvPr>
          <p:cNvPicPr>
            <a:picLocks noChangeAspect="1"/>
          </p:cNvPicPr>
          <p:nvPr/>
        </p:nvPicPr>
        <p:blipFill>
          <a:blip r:embed="rId2"/>
          <a:stretch>
            <a:fillRect/>
          </a:stretch>
        </p:blipFill>
        <p:spPr>
          <a:xfrm>
            <a:off x="2398643" y="1825625"/>
            <a:ext cx="9157253" cy="4190862"/>
          </a:xfrm>
          <a:prstGeom prst="rect">
            <a:avLst/>
          </a:prstGeom>
        </p:spPr>
      </p:pic>
    </p:spTree>
    <p:extLst>
      <p:ext uri="{BB962C8B-B14F-4D97-AF65-F5344CB8AC3E}">
        <p14:creationId xmlns:p14="http://schemas.microsoft.com/office/powerpoint/2010/main" val="1007276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50F259-B8C1-40FC-8DF5-0FACABBEFDFB}"/>
              </a:ext>
            </a:extLst>
          </p:cNvPr>
          <p:cNvSpPr>
            <a:spLocks noGrp="1"/>
          </p:cNvSpPr>
          <p:nvPr>
            <p:ph type="title"/>
          </p:nvPr>
        </p:nvSpPr>
        <p:spPr>
          <a:xfrm>
            <a:off x="964096" y="0"/>
            <a:ext cx="10515600" cy="674255"/>
          </a:xfrm>
        </p:spPr>
        <p:txBody>
          <a:bodyPr>
            <a:normAutofit fontScale="90000"/>
          </a:bodyPr>
          <a:lstStyle/>
          <a:p>
            <a:pPr algn="ctr"/>
            <a:r>
              <a:rPr lang="en-IN" dirty="0"/>
              <a:t>Delta Connection </a:t>
            </a:r>
          </a:p>
        </p:txBody>
      </p:sp>
      <p:pic>
        <p:nvPicPr>
          <p:cNvPr id="4" name="Content Placeholder 3">
            <a:extLst>
              <a:ext uri="{FF2B5EF4-FFF2-40B4-BE49-F238E27FC236}">
                <a16:creationId xmlns:a16="http://schemas.microsoft.com/office/drawing/2014/main" xmlns="" id="{E1E47261-9F52-4C3F-90B4-9032A1DA0AD3}"/>
              </a:ext>
            </a:extLst>
          </p:cNvPr>
          <p:cNvPicPr>
            <a:picLocks noGrp="1" noChangeAspect="1"/>
          </p:cNvPicPr>
          <p:nvPr>
            <p:ph idx="1"/>
          </p:nvPr>
        </p:nvPicPr>
        <p:blipFill>
          <a:blip r:embed="rId2"/>
          <a:stretch>
            <a:fillRect/>
          </a:stretch>
        </p:blipFill>
        <p:spPr>
          <a:xfrm>
            <a:off x="1198222" y="942109"/>
            <a:ext cx="10072551" cy="5317333"/>
          </a:xfrm>
          <a:prstGeom prst="rect">
            <a:avLst/>
          </a:prstGeom>
        </p:spPr>
      </p:pic>
    </p:spTree>
    <p:extLst>
      <p:ext uri="{BB962C8B-B14F-4D97-AF65-F5344CB8AC3E}">
        <p14:creationId xmlns:p14="http://schemas.microsoft.com/office/powerpoint/2010/main" val="64936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BA3757-FF84-4BDE-AD64-53266AA65861}"/>
              </a:ext>
            </a:extLst>
          </p:cNvPr>
          <p:cNvSpPr>
            <a:spLocks noGrp="1"/>
          </p:cNvSpPr>
          <p:nvPr>
            <p:ph type="title"/>
          </p:nvPr>
        </p:nvSpPr>
        <p:spPr>
          <a:xfrm>
            <a:off x="909222" y="1"/>
            <a:ext cx="10515600" cy="1012054"/>
          </a:xfrm>
        </p:spPr>
        <p:txBody>
          <a:bodyPr/>
          <a:lstStyle/>
          <a:p>
            <a:pPr algn="ctr"/>
            <a:r>
              <a:rPr lang="en-IN" dirty="0"/>
              <a:t>Vector Diagram of RC circuit</a:t>
            </a:r>
          </a:p>
        </p:txBody>
      </p:sp>
      <p:pic>
        <p:nvPicPr>
          <p:cNvPr id="6" name="Content Placeholder 5">
            <a:extLst>
              <a:ext uri="{FF2B5EF4-FFF2-40B4-BE49-F238E27FC236}">
                <a16:creationId xmlns:a16="http://schemas.microsoft.com/office/drawing/2014/main" xmlns="" id="{855C8B3C-477F-4BB6-9BF3-DDCFCC37C002}"/>
              </a:ext>
            </a:extLst>
          </p:cNvPr>
          <p:cNvPicPr>
            <a:picLocks noGrp="1" noChangeAspect="1"/>
          </p:cNvPicPr>
          <p:nvPr>
            <p:ph idx="1"/>
          </p:nvPr>
        </p:nvPicPr>
        <p:blipFill>
          <a:blip r:embed="rId2"/>
          <a:stretch>
            <a:fillRect/>
          </a:stretch>
        </p:blipFill>
        <p:spPr>
          <a:xfrm>
            <a:off x="2809875" y="2372520"/>
            <a:ext cx="6572250" cy="2981325"/>
          </a:xfrm>
          <a:prstGeom prst="rect">
            <a:avLst/>
          </a:prstGeom>
        </p:spPr>
      </p:pic>
    </p:spTree>
    <p:extLst>
      <p:ext uri="{BB962C8B-B14F-4D97-AF65-F5344CB8AC3E}">
        <p14:creationId xmlns:p14="http://schemas.microsoft.com/office/powerpoint/2010/main" val="1672573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AB82C-75CE-4DC8-B207-45BFFA60E269}"/>
              </a:ext>
            </a:extLst>
          </p:cNvPr>
          <p:cNvSpPr>
            <a:spLocks noGrp="1"/>
          </p:cNvSpPr>
          <p:nvPr>
            <p:ph type="title"/>
          </p:nvPr>
        </p:nvSpPr>
        <p:spPr>
          <a:xfrm>
            <a:off x="838200" y="-4326"/>
            <a:ext cx="10515600" cy="685363"/>
          </a:xfrm>
        </p:spPr>
        <p:txBody>
          <a:bodyPr>
            <a:normAutofit fontScale="90000"/>
          </a:bodyPr>
          <a:lstStyle/>
          <a:p>
            <a:pPr algn="ctr"/>
            <a:r>
              <a:rPr lang="en-IN" dirty="0"/>
              <a:t>Phasor diagram</a:t>
            </a:r>
          </a:p>
        </p:txBody>
      </p:sp>
      <p:pic>
        <p:nvPicPr>
          <p:cNvPr id="4" name="Picture 3">
            <a:extLst>
              <a:ext uri="{FF2B5EF4-FFF2-40B4-BE49-F238E27FC236}">
                <a16:creationId xmlns:a16="http://schemas.microsoft.com/office/drawing/2014/main" xmlns="" id="{328E92CC-760F-41A3-A0E9-F73C264A8A84}"/>
              </a:ext>
            </a:extLst>
          </p:cNvPr>
          <p:cNvPicPr>
            <a:picLocks noChangeAspect="1"/>
          </p:cNvPicPr>
          <p:nvPr/>
        </p:nvPicPr>
        <p:blipFill>
          <a:blip r:embed="rId2"/>
          <a:stretch>
            <a:fillRect/>
          </a:stretch>
        </p:blipFill>
        <p:spPr>
          <a:xfrm>
            <a:off x="691929" y="1066498"/>
            <a:ext cx="10593702" cy="5112629"/>
          </a:xfrm>
          <a:prstGeom prst="rect">
            <a:avLst/>
          </a:prstGeom>
        </p:spPr>
      </p:pic>
    </p:spTree>
    <p:extLst>
      <p:ext uri="{BB962C8B-B14F-4D97-AF65-F5344CB8AC3E}">
        <p14:creationId xmlns:p14="http://schemas.microsoft.com/office/powerpoint/2010/main" val="274177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BF656-D370-4794-87FA-FDA427DC34AB}"/>
              </a:ext>
            </a:extLst>
          </p:cNvPr>
          <p:cNvSpPr>
            <a:spLocks noGrp="1"/>
          </p:cNvSpPr>
          <p:nvPr>
            <p:ph type="title"/>
          </p:nvPr>
        </p:nvSpPr>
        <p:spPr>
          <a:xfrm>
            <a:off x="838200" y="32623"/>
            <a:ext cx="10515600" cy="685800"/>
          </a:xfrm>
        </p:spPr>
        <p:txBody>
          <a:bodyPr>
            <a:normAutofit fontScale="90000"/>
          </a:bodyPr>
          <a:lstStyle/>
          <a:p>
            <a:pPr algn="ctr"/>
            <a:r>
              <a:rPr lang="en-IN" dirty="0"/>
              <a:t>Derivation of Delta connection</a:t>
            </a:r>
          </a:p>
        </p:txBody>
      </p:sp>
      <p:pic>
        <p:nvPicPr>
          <p:cNvPr id="4" name="Content Placeholder 3">
            <a:extLst>
              <a:ext uri="{FF2B5EF4-FFF2-40B4-BE49-F238E27FC236}">
                <a16:creationId xmlns:a16="http://schemas.microsoft.com/office/drawing/2014/main" xmlns="" id="{145EB6A6-A46B-4D39-BC27-B3421C866878}"/>
              </a:ext>
            </a:extLst>
          </p:cNvPr>
          <p:cNvPicPr>
            <a:picLocks noGrp="1" noChangeAspect="1"/>
          </p:cNvPicPr>
          <p:nvPr>
            <p:ph idx="1"/>
          </p:nvPr>
        </p:nvPicPr>
        <p:blipFill>
          <a:blip r:embed="rId2"/>
          <a:stretch>
            <a:fillRect/>
          </a:stretch>
        </p:blipFill>
        <p:spPr>
          <a:xfrm>
            <a:off x="1434134" y="1395204"/>
            <a:ext cx="2114550" cy="523875"/>
          </a:xfrm>
          <a:prstGeom prst="rect">
            <a:avLst/>
          </a:prstGeom>
        </p:spPr>
      </p:pic>
      <p:sp>
        <p:nvSpPr>
          <p:cNvPr id="6" name="TextBox 5">
            <a:extLst>
              <a:ext uri="{FF2B5EF4-FFF2-40B4-BE49-F238E27FC236}">
                <a16:creationId xmlns:a16="http://schemas.microsoft.com/office/drawing/2014/main" xmlns="" id="{379E26F6-E673-4EF9-A50D-F81793A8F641}"/>
              </a:ext>
            </a:extLst>
          </p:cNvPr>
          <p:cNvSpPr txBox="1"/>
          <p:nvPr/>
        </p:nvSpPr>
        <p:spPr>
          <a:xfrm>
            <a:off x="1288360" y="2086005"/>
            <a:ext cx="6029739" cy="923330"/>
          </a:xfrm>
          <a:prstGeom prst="rect">
            <a:avLst/>
          </a:prstGeom>
          <a:noFill/>
        </p:spPr>
        <p:txBody>
          <a:bodyPr wrap="square">
            <a:spAutoFit/>
          </a:bodyPr>
          <a:lstStyle/>
          <a:p>
            <a:r>
              <a:rPr lang="en-GB" dirty="0"/>
              <a:t>Applying Kirchhoff’s Law at junction 1,</a:t>
            </a:r>
          </a:p>
          <a:p>
            <a:endParaRPr lang="en-GB" dirty="0"/>
          </a:p>
          <a:p>
            <a:r>
              <a:rPr lang="en-GB" dirty="0"/>
              <a:t>The Incoming currents are equal to outgoing currents.</a:t>
            </a:r>
            <a:endParaRPr lang="en-IN" dirty="0"/>
          </a:p>
        </p:txBody>
      </p:sp>
      <p:pic>
        <p:nvPicPr>
          <p:cNvPr id="7" name="Picture 6">
            <a:extLst>
              <a:ext uri="{FF2B5EF4-FFF2-40B4-BE49-F238E27FC236}">
                <a16:creationId xmlns:a16="http://schemas.microsoft.com/office/drawing/2014/main" xmlns="" id="{938D710A-B634-405D-86E7-32063B17EE00}"/>
              </a:ext>
            </a:extLst>
          </p:cNvPr>
          <p:cNvPicPr>
            <a:picLocks noChangeAspect="1"/>
          </p:cNvPicPr>
          <p:nvPr/>
        </p:nvPicPr>
        <p:blipFill>
          <a:blip r:embed="rId3"/>
          <a:stretch>
            <a:fillRect/>
          </a:stretch>
        </p:blipFill>
        <p:spPr>
          <a:xfrm>
            <a:off x="1258956" y="3154199"/>
            <a:ext cx="1495425" cy="504825"/>
          </a:xfrm>
          <a:prstGeom prst="rect">
            <a:avLst/>
          </a:prstGeom>
        </p:spPr>
      </p:pic>
      <p:pic>
        <p:nvPicPr>
          <p:cNvPr id="8" name="Picture 7">
            <a:extLst>
              <a:ext uri="{FF2B5EF4-FFF2-40B4-BE49-F238E27FC236}">
                <a16:creationId xmlns:a16="http://schemas.microsoft.com/office/drawing/2014/main" xmlns="" id="{4BD6F61A-A47E-4FD1-97CC-F26049772309}"/>
              </a:ext>
            </a:extLst>
          </p:cNvPr>
          <p:cNvPicPr>
            <a:picLocks noChangeAspect="1"/>
          </p:cNvPicPr>
          <p:nvPr/>
        </p:nvPicPr>
        <p:blipFill>
          <a:blip r:embed="rId4"/>
          <a:stretch>
            <a:fillRect/>
          </a:stretch>
        </p:blipFill>
        <p:spPr>
          <a:xfrm>
            <a:off x="1258956" y="3841840"/>
            <a:ext cx="1533525" cy="476250"/>
          </a:xfrm>
          <a:prstGeom prst="rect">
            <a:avLst/>
          </a:prstGeom>
        </p:spPr>
      </p:pic>
      <p:pic>
        <p:nvPicPr>
          <p:cNvPr id="9" name="Picture 8">
            <a:extLst>
              <a:ext uri="{FF2B5EF4-FFF2-40B4-BE49-F238E27FC236}">
                <a16:creationId xmlns:a16="http://schemas.microsoft.com/office/drawing/2014/main" xmlns="" id="{78DFC1E9-6483-45F7-AD34-6801802C1076}"/>
              </a:ext>
            </a:extLst>
          </p:cNvPr>
          <p:cNvPicPr>
            <a:picLocks noChangeAspect="1"/>
          </p:cNvPicPr>
          <p:nvPr/>
        </p:nvPicPr>
        <p:blipFill>
          <a:blip r:embed="rId5"/>
          <a:stretch>
            <a:fillRect/>
          </a:stretch>
        </p:blipFill>
        <p:spPr>
          <a:xfrm>
            <a:off x="925581" y="4343072"/>
            <a:ext cx="3733800" cy="1419225"/>
          </a:xfrm>
          <a:prstGeom prst="rect">
            <a:avLst/>
          </a:prstGeom>
        </p:spPr>
      </p:pic>
      <p:pic>
        <p:nvPicPr>
          <p:cNvPr id="10" name="Picture 9">
            <a:extLst>
              <a:ext uri="{FF2B5EF4-FFF2-40B4-BE49-F238E27FC236}">
                <a16:creationId xmlns:a16="http://schemas.microsoft.com/office/drawing/2014/main" xmlns="" id="{D2DA2509-742F-46AD-9F1C-2E767B9407A1}"/>
              </a:ext>
            </a:extLst>
          </p:cNvPr>
          <p:cNvPicPr>
            <a:picLocks noChangeAspect="1"/>
          </p:cNvPicPr>
          <p:nvPr/>
        </p:nvPicPr>
        <p:blipFill>
          <a:blip r:embed="rId6"/>
          <a:stretch>
            <a:fillRect/>
          </a:stretch>
        </p:blipFill>
        <p:spPr>
          <a:xfrm>
            <a:off x="982730" y="5717406"/>
            <a:ext cx="2085975" cy="685800"/>
          </a:xfrm>
          <a:prstGeom prst="rect">
            <a:avLst/>
          </a:prstGeom>
        </p:spPr>
      </p:pic>
      <p:pic>
        <p:nvPicPr>
          <p:cNvPr id="11" name="Picture 10">
            <a:extLst>
              <a:ext uri="{FF2B5EF4-FFF2-40B4-BE49-F238E27FC236}">
                <a16:creationId xmlns:a16="http://schemas.microsoft.com/office/drawing/2014/main" xmlns="" id="{51BCCD30-DE6E-4B63-B7B3-69E4C522ABF8}"/>
              </a:ext>
            </a:extLst>
          </p:cNvPr>
          <p:cNvPicPr>
            <a:picLocks noChangeAspect="1"/>
          </p:cNvPicPr>
          <p:nvPr/>
        </p:nvPicPr>
        <p:blipFill>
          <a:blip r:embed="rId7"/>
          <a:stretch>
            <a:fillRect/>
          </a:stretch>
        </p:blipFill>
        <p:spPr>
          <a:xfrm>
            <a:off x="838200" y="6211886"/>
            <a:ext cx="3514725" cy="561975"/>
          </a:xfrm>
          <a:prstGeom prst="rect">
            <a:avLst/>
          </a:prstGeom>
        </p:spPr>
      </p:pic>
    </p:spTree>
    <p:extLst>
      <p:ext uri="{BB962C8B-B14F-4D97-AF65-F5344CB8AC3E}">
        <p14:creationId xmlns:p14="http://schemas.microsoft.com/office/powerpoint/2010/main" val="2152759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12" name="Subtitle 11"/>
          <p:cNvSpPr>
            <a:spLocks noGrp="1"/>
          </p:cNvSpPr>
          <p:nvPr>
            <p:ph type="subTitle" idx="1"/>
          </p:nvPr>
        </p:nvSpPr>
        <p:spPr/>
        <p:txBody>
          <a:bodyPr/>
          <a:lstStyle/>
          <a:p>
            <a:endParaRPr lang="en-IN"/>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258542" y="360218"/>
            <a:ext cx="563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THREE PHASE SYSTEM</a:t>
            </a:r>
          </a:p>
        </p:txBody>
      </p:sp>
      <p:sp>
        <p:nvSpPr>
          <p:cNvPr id="9" name="TextBox 8"/>
          <p:cNvSpPr txBox="1"/>
          <p:nvPr/>
        </p:nvSpPr>
        <p:spPr>
          <a:xfrm>
            <a:off x="2819400" y="1371600"/>
            <a:ext cx="3810000" cy="523220"/>
          </a:xfrm>
          <a:prstGeom prst="rect">
            <a:avLst/>
          </a:prstGeom>
          <a:noFill/>
        </p:spPr>
        <p:txBody>
          <a:bodyPr wrap="square" rtlCol="0">
            <a:spAutoFit/>
          </a:bodyPr>
          <a:lstStyle/>
          <a:p>
            <a:r>
              <a:rPr lang="en-US" sz="2800" b="1" dirty="0">
                <a:solidFill>
                  <a:srgbClr val="FF0000"/>
                </a:solidFill>
              </a:rPr>
              <a:t>BALANCED STAR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209801"/>
            <a:ext cx="3429000" cy="2710961"/>
          </a:xfrm>
          <a:prstGeom prst="rect">
            <a:avLst/>
          </a:prstGeom>
        </p:spPr>
      </p:pic>
      <p:sp>
        <p:nvSpPr>
          <p:cNvPr id="11" name="TextBox 10"/>
          <p:cNvSpPr txBox="1"/>
          <p:nvPr/>
        </p:nvSpPr>
        <p:spPr>
          <a:xfrm>
            <a:off x="5562600" y="1981200"/>
            <a:ext cx="4191000" cy="1077218"/>
          </a:xfrm>
          <a:prstGeom prst="rect">
            <a:avLst/>
          </a:prstGeom>
          <a:noFill/>
        </p:spPr>
        <p:txBody>
          <a:bodyPr wrap="square" rtlCol="0">
            <a:spAutoFit/>
          </a:bodyPr>
          <a:lstStyle/>
          <a:p>
            <a:r>
              <a:rPr lang="en-US" sz="3200" dirty="0"/>
              <a:t>Line Voltage V</a:t>
            </a:r>
            <a:r>
              <a:rPr lang="en-US" sz="2800" dirty="0"/>
              <a:t>L</a:t>
            </a:r>
            <a:r>
              <a:rPr lang="en-US" sz="3200" dirty="0"/>
              <a:t>= √3 </a:t>
            </a:r>
            <a:r>
              <a:rPr lang="en-US" sz="3200" dirty="0" err="1"/>
              <a:t>Vph</a:t>
            </a:r>
            <a:endParaRPr lang="en-US" sz="3200" dirty="0"/>
          </a:p>
          <a:p>
            <a:r>
              <a:rPr lang="en-US" sz="3200" dirty="0"/>
              <a:t>Line current </a:t>
            </a:r>
            <a:r>
              <a:rPr lang="en-US" sz="3200" dirty="0">
                <a:latin typeface="Algerian" pitchFamily="82" charset="0"/>
              </a:rPr>
              <a:t>I</a:t>
            </a:r>
            <a:r>
              <a:rPr lang="en-US" sz="2800" dirty="0"/>
              <a:t>L</a:t>
            </a:r>
            <a:r>
              <a:rPr lang="en-US" sz="3200" dirty="0"/>
              <a:t> = </a:t>
            </a:r>
            <a:r>
              <a:rPr lang="en-US" sz="3200" dirty="0" err="1">
                <a:latin typeface="Algerian" pitchFamily="82" charset="0"/>
              </a:rPr>
              <a:t>I</a:t>
            </a:r>
            <a:r>
              <a:rPr lang="en-US" sz="3200" dirty="0" err="1"/>
              <a:t>ph</a:t>
            </a:r>
            <a:endParaRPr lang="en-US" sz="3200" dirty="0"/>
          </a:p>
        </p:txBody>
      </p:sp>
    </p:spTree>
    <p:extLst>
      <p:ext uri="{BB962C8B-B14F-4D97-AF65-F5344CB8AC3E}">
        <p14:creationId xmlns:p14="http://schemas.microsoft.com/office/powerpoint/2010/main" val="1506351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endParaRPr lang="en-IN"/>
          </a:p>
        </p:txBody>
      </p:sp>
      <p:sp>
        <p:nvSpPr>
          <p:cNvPr id="12" name="Subtitle 11"/>
          <p:cNvSpPr>
            <a:spLocks noGrp="1"/>
          </p:cNvSpPr>
          <p:nvPr>
            <p:ph type="subTitle" idx="1"/>
          </p:nvPr>
        </p:nvSpPr>
        <p:spPr/>
        <p:txBody>
          <a:bodyPr/>
          <a:lstStyle/>
          <a:p>
            <a:endParaRPr lang="en-IN"/>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3258542" y="360218"/>
            <a:ext cx="5638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THREE PHASE SYSTEM</a:t>
            </a:r>
          </a:p>
        </p:txBody>
      </p:sp>
      <p:sp>
        <p:nvSpPr>
          <p:cNvPr id="9" name="TextBox 8"/>
          <p:cNvSpPr txBox="1"/>
          <p:nvPr/>
        </p:nvSpPr>
        <p:spPr>
          <a:xfrm>
            <a:off x="2819400" y="1371600"/>
            <a:ext cx="3810000" cy="523220"/>
          </a:xfrm>
          <a:prstGeom prst="rect">
            <a:avLst/>
          </a:prstGeom>
          <a:noFill/>
        </p:spPr>
        <p:txBody>
          <a:bodyPr wrap="square" rtlCol="0">
            <a:spAutoFit/>
          </a:bodyPr>
          <a:lstStyle/>
          <a:p>
            <a:r>
              <a:rPr lang="en-US" sz="2800" b="1" dirty="0">
                <a:solidFill>
                  <a:srgbClr val="FF0000"/>
                </a:solidFill>
              </a:rPr>
              <a:t>BALANCED DELTA</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854" b="4198"/>
          <a:stretch/>
        </p:blipFill>
        <p:spPr>
          <a:xfrm>
            <a:off x="1676401" y="2027222"/>
            <a:ext cx="4481381" cy="3123898"/>
          </a:xfrm>
          <a:prstGeom prst="rect">
            <a:avLst/>
          </a:prstGeom>
        </p:spPr>
      </p:pic>
      <p:sp>
        <p:nvSpPr>
          <p:cNvPr id="11" name="TextBox 10"/>
          <p:cNvSpPr txBox="1"/>
          <p:nvPr/>
        </p:nvSpPr>
        <p:spPr>
          <a:xfrm>
            <a:off x="5562600" y="1981200"/>
            <a:ext cx="4191000" cy="1077218"/>
          </a:xfrm>
          <a:prstGeom prst="rect">
            <a:avLst/>
          </a:prstGeom>
          <a:noFill/>
        </p:spPr>
        <p:txBody>
          <a:bodyPr wrap="square" rtlCol="0">
            <a:spAutoFit/>
          </a:bodyPr>
          <a:lstStyle/>
          <a:p>
            <a:r>
              <a:rPr lang="en-US" sz="3200" dirty="0"/>
              <a:t>Line Voltage V</a:t>
            </a:r>
            <a:r>
              <a:rPr lang="en-US" sz="2800" dirty="0"/>
              <a:t>L</a:t>
            </a:r>
            <a:r>
              <a:rPr lang="en-US" sz="3200" dirty="0"/>
              <a:t>= </a:t>
            </a:r>
            <a:r>
              <a:rPr lang="en-US" sz="3200" dirty="0" err="1"/>
              <a:t>Vph</a:t>
            </a:r>
            <a:endParaRPr lang="en-US" sz="3200" dirty="0"/>
          </a:p>
          <a:p>
            <a:r>
              <a:rPr lang="en-US" sz="3200" dirty="0"/>
              <a:t>Line current </a:t>
            </a:r>
            <a:r>
              <a:rPr lang="en-US" sz="3200" dirty="0">
                <a:latin typeface="Algerian" pitchFamily="82" charset="0"/>
              </a:rPr>
              <a:t>I</a:t>
            </a:r>
            <a:r>
              <a:rPr lang="en-US" sz="2800" dirty="0"/>
              <a:t>L</a:t>
            </a:r>
            <a:r>
              <a:rPr lang="en-US" sz="3200" dirty="0"/>
              <a:t> = √3 </a:t>
            </a:r>
            <a:r>
              <a:rPr lang="en-US" sz="3200" dirty="0" err="1">
                <a:latin typeface="Algerian" pitchFamily="82" charset="0"/>
              </a:rPr>
              <a:t>I</a:t>
            </a:r>
            <a:r>
              <a:rPr lang="en-US" sz="3200" dirty="0" err="1"/>
              <a:t>ph</a:t>
            </a:r>
            <a:endParaRPr lang="en-US" sz="3200" dirty="0"/>
          </a:p>
        </p:txBody>
      </p:sp>
    </p:spTree>
    <p:extLst>
      <p:ext uri="{BB962C8B-B14F-4D97-AF65-F5344CB8AC3E}">
        <p14:creationId xmlns:p14="http://schemas.microsoft.com/office/powerpoint/2010/main" val="2461441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9" name="Subtitle 8"/>
          <p:cNvSpPr>
            <a:spLocks noGrp="1"/>
          </p:cNvSpPr>
          <p:nvPr>
            <p:ph type="subTitle" idx="1"/>
          </p:nvPr>
        </p:nvSpPr>
        <p:spPr/>
        <p:txBody>
          <a:bodyPr/>
          <a:lstStyle/>
          <a:p>
            <a:endParaRPr lang="en-IN"/>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Star- Star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443" y="1371600"/>
            <a:ext cx="8442751"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147217" y="5105400"/>
            <a:ext cx="8077200" cy="867930"/>
          </a:xfrm>
          <a:prstGeom prst="rect">
            <a:avLst/>
          </a:prstGeom>
        </p:spPr>
        <p:txBody>
          <a:bodyPr wrap="square">
            <a:spAutoFit/>
          </a:bodyPr>
          <a:lstStyle/>
          <a:p>
            <a:pPr marL="457200" indent="-457200">
              <a:lnSpc>
                <a:spcPct val="90000"/>
              </a:lnSpc>
              <a:buFont typeface="Wingdings" pitchFamily="2" charset="2"/>
              <a:buChar char="Ø"/>
            </a:pPr>
            <a:r>
              <a:rPr lang="en-US" sz="2800" b="1" dirty="0">
                <a:solidFill>
                  <a:srgbClr val="C00000"/>
                </a:solidFill>
              </a:rPr>
              <a:t>This connection satisfactory only in balanced load otherwise neutral point will be shifted.</a:t>
            </a:r>
          </a:p>
        </p:txBody>
      </p:sp>
    </p:spTree>
    <p:extLst>
      <p:ext uri="{BB962C8B-B14F-4D97-AF65-F5344CB8AC3E}">
        <p14:creationId xmlns:p14="http://schemas.microsoft.com/office/powerpoint/2010/main" val="1718903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9" name="Subtitle 8"/>
          <p:cNvSpPr>
            <a:spLocks noGrp="1"/>
          </p:cNvSpPr>
          <p:nvPr>
            <p:ph type="subTitle" idx="1"/>
          </p:nvPr>
        </p:nvSpPr>
        <p:spPr/>
        <p:txBody>
          <a:bodyPr/>
          <a:lstStyle/>
          <a:p>
            <a:endParaRPr lang="en-IN"/>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Star-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1" name="Rectangle 10"/>
          <p:cNvSpPr/>
          <p:nvPr/>
        </p:nvSpPr>
        <p:spPr>
          <a:xfrm>
            <a:off x="2147217" y="5105400"/>
            <a:ext cx="8077200" cy="867930"/>
          </a:xfrm>
          <a:prstGeom prst="rect">
            <a:avLst/>
          </a:prstGeom>
        </p:spPr>
        <p:txBody>
          <a:bodyPr wrap="square">
            <a:spAutoFit/>
          </a:bodyPr>
          <a:lstStyle/>
          <a:p>
            <a:pPr marL="457200" indent="-457200">
              <a:lnSpc>
                <a:spcPct val="90000"/>
              </a:lnSpc>
              <a:buFont typeface="Wingdings" pitchFamily="2" charset="2"/>
              <a:buChar char="Ø"/>
            </a:pPr>
            <a:r>
              <a:rPr lang="en-US" sz="2800" b="1" dirty="0">
                <a:solidFill>
                  <a:srgbClr val="C00000"/>
                </a:solidFill>
              </a:rPr>
              <a:t>Used to step down voltage </a:t>
            </a:r>
            <a:r>
              <a:rPr lang="en-US" sz="2800" b="1" dirty="0" err="1">
                <a:solidFill>
                  <a:srgbClr val="C00000"/>
                </a:solidFill>
              </a:rPr>
              <a:t>ie</a:t>
            </a:r>
            <a:r>
              <a:rPr lang="en-US" sz="2800" b="1" dirty="0">
                <a:solidFill>
                  <a:srgbClr val="C00000"/>
                </a:solidFill>
              </a:rPr>
              <a:t> end of transmission line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208" y="1371600"/>
            <a:ext cx="833379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195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IN"/>
          </a:p>
        </p:txBody>
      </p:sp>
      <p:sp>
        <p:nvSpPr>
          <p:cNvPr id="9" name="Subtitle 8"/>
          <p:cNvSpPr>
            <a:spLocks noGrp="1"/>
          </p:cNvSpPr>
          <p:nvPr>
            <p:ph type="subTitle" idx="1"/>
          </p:nvPr>
        </p:nvSpPr>
        <p:spPr/>
        <p:txBody>
          <a:bodyPr/>
          <a:lstStyle/>
          <a:p>
            <a:endParaRPr lang="en-IN"/>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Star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1" name="Rectangle 10"/>
          <p:cNvSpPr/>
          <p:nvPr/>
        </p:nvSpPr>
        <p:spPr>
          <a:xfrm>
            <a:off x="2147217" y="5105400"/>
            <a:ext cx="8077200" cy="867930"/>
          </a:xfrm>
          <a:prstGeom prst="rect">
            <a:avLst/>
          </a:prstGeom>
        </p:spPr>
        <p:txBody>
          <a:bodyPr wrap="square">
            <a:spAutoFit/>
          </a:bodyPr>
          <a:lstStyle/>
          <a:p>
            <a:pPr marL="457200" indent="-457200">
              <a:lnSpc>
                <a:spcPct val="90000"/>
              </a:lnSpc>
              <a:buFont typeface="Wingdings" pitchFamily="2" charset="2"/>
              <a:buChar char="Ø"/>
            </a:pPr>
            <a:r>
              <a:rPr lang="en-US" sz="2800" b="1" dirty="0">
                <a:solidFill>
                  <a:srgbClr val="C00000"/>
                </a:solidFill>
              </a:rPr>
              <a:t>This connection is used to step up voltage </a:t>
            </a:r>
            <a:r>
              <a:rPr lang="en-US" sz="2800" b="1" dirty="0" err="1">
                <a:solidFill>
                  <a:srgbClr val="C00000"/>
                </a:solidFill>
              </a:rPr>
              <a:t>ie</a:t>
            </a:r>
            <a:r>
              <a:rPr lang="en-US" sz="2800" b="1" dirty="0">
                <a:solidFill>
                  <a:srgbClr val="C00000"/>
                </a:solidFill>
              </a:rPr>
              <a:t>. Beginning of high tension line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668" y="1371601"/>
            <a:ext cx="7913533" cy="350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8061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1" name="Rectangle 10"/>
          <p:cNvSpPr/>
          <p:nvPr/>
        </p:nvSpPr>
        <p:spPr>
          <a:xfrm>
            <a:off x="2147217" y="5105401"/>
            <a:ext cx="8077200" cy="480131"/>
          </a:xfrm>
          <a:prstGeom prst="rect">
            <a:avLst/>
          </a:prstGeom>
        </p:spPr>
        <p:txBody>
          <a:bodyPr wrap="square">
            <a:spAutoFit/>
          </a:bodyPr>
          <a:lstStyle/>
          <a:p>
            <a:pPr marL="457200" indent="-457200">
              <a:lnSpc>
                <a:spcPct val="90000"/>
              </a:lnSpc>
              <a:buFont typeface="Wingdings" pitchFamily="2" charset="2"/>
              <a:buChar char="Ø"/>
            </a:pPr>
            <a:r>
              <a:rPr lang="en-US" sz="2800" b="1" dirty="0">
                <a:solidFill>
                  <a:srgbClr val="C00000"/>
                </a:solidFill>
              </a:rPr>
              <a:t>This connection is used for moderate voltages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292" y="1295401"/>
            <a:ext cx="8180108" cy="37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993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1424567"/>
            <a:ext cx="8077200" cy="3582519"/>
          </a:xfrm>
          <a:prstGeom prst="rect">
            <a:avLst/>
          </a:prstGeom>
        </p:spPr>
        <p:txBody>
          <a:bodyPr wrap="square">
            <a:spAutoFit/>
          </a:bodyPr>
          <a:lstStyle/>
          <a:p>
            <a:pPr>
              <a:lnSpc>
                <a:spcPct val="90000"/>
              </a:lnSpc>
            </a:pPr>
            <a:r>
              <a:rPr lang="en-US" sz="2800" b="1" dirty="0">
                <a:solidFill>
                  <a:srgbClr val="0000FF"/>
                </a:solidFill>
              </a:rPr>
              <a:t>Advantages</a:t>
            </a:r>
          </a:p>
          <a:p>
            <a:pPr>
              <a:lnSpc>
                <a:spcPct val="90000"/>
              </a:lnSpc>
            </a:pPr>
            <a:endParaRPr lang="en-US" sz="2800" b="1" dirty="0">
              <a:solidFill>
                <a:srgbClr val="0000FF"/>
              </a:solidFill>
            </a:endParaRPr>
          </a:p>
          <a:p>
            <a:pPr marL="514350" indent="-514350">
              <a:lnSpc>
                <a:spcPct val="90000"/>
              </a:lnSpc>
              <a:buAutoNum type="arabicPeriod"/>
            </a:pPr>
            <a:r>
              <a:rPr lang="en-US" sz="2800" b="1" dirty="0">
                <a:solidFill>
                  <a:srgbClr val="C00000"/>
                </a:solidFill>
              </a:rPr>
              <a:t>System voltages are more stable in relation to </a:t>
            </a:r>
          </a:p>
          <a:p>
            <a:pPr>
              <a:lnSpc>
                <a:spcPct val="90000"/>
              </a:lnSpc>
            </a:pPr>
            <a:r>
              <a:rPr lang="en-US" sz="2800" b="1" dirty="0">
                <a:solidFill>
                  <a:srgbClr val="C00000"/>
                </a:solidFill>
              </a:rPr>
              <a:t>       unbalanced load</a:t>
            </a:r>
            <a:endParaRPr lang="en-US" sz="2800" b="1" i="1" dirty="0"/>
          </a:p>
          <a:p>
            <a:pPr>
              <a:lnSpc>
                <a:spcPct val="90000"/>
              </a:lnSpc>
            </a:pPr>
            <a:r>
              <a:rPr lang="en-US" sz="2800" b="1" dirty="0"/>
              <a:t>2. If one t/f is failed it may be used for low power </a:t>
            </a:r>
          </a:p>
          <a:p>
            <a:pPr>
              <a:lnSpc>
                <a:spcPct val="90000"/>
              </a:lnSpc>
            </a:pPr>
            <a:r>
              <a:rPr lang="en-US" sz="2800" b="1" dirty="0"/>
              <a:t>        level </a:t>
            </a:r>
            <a:r>
              <a:rPr lang="en-US" sz="2800" b="1" dirty="0" err="1"/>
              <a:t>ie</a:t>
            </a:r>
            <a:r>
              <a:rPr lang="en-US" sz="2800" b="1" dirty="0"/>
              <a:t> V-V connection </a:t>
            </a:r>
          </a:p>
          <a:p>
            <a:pPr>
              <a:lnSpc>
                <a:spcPct val="90000"/>
              </a:lnSpc>
            </a:pPr>
            <a:r>
              <a:rPr lang="en-US" sz="2800" b="1" dirty="0">
                <a:solidFill>
                  <a:srgbClr val="C00000"/>
                </a:solidFill>
              </a:rPr>
              <a:t>3. No distortion of flux </a:t>
            </a:r>
            <a:r>
              <a:rPr lang="en-US" sz="2800" b="1" dirty="0" err="1">
                <a:solidFill>
                  <a:srgbClr val="C00000"/>
                </a:solidFill>
              </a:rPr>
              <a:t>ie</a:t>
            </a:r>
            <a:r>
              <a:rPr lang="en-US" sz="2800" b="1" dirty="0">
                <a:solidFill>
                  <a:srgbClr val="C00000"/>
                </a:solidFill>
              </a:rPr>
              <a:t> 3</a:t>
            </a:r>
            <a:r>
              <a:rPr lang="en-US" sz="2800" b="1" baseline="30000" dirty="0">
                <a:solidFill>
                  <a:srgbClr val="C00000"/>
                </a:solidFill>
              </a:rPr>
              <a:t>rd</a:t>
            </a:r>
            <a:r>
              <a:rPr lang="en-US" sz="2800" b="1" dirty="0">
                <a:solidFill>
                  <a:srgbClr val="C00000"/>
                </a:solidFill>
              </a:rPr>
              <a:t> harmonic current not </a:t>
            </a:r>
          </a:p>
          <a:p>
            <a:pPr>
              <a:lnSpc>
                <a:spcPct val="90000"/>
              </a:lnSpc>
            </a:pPr>
            <a:r>
              <a:rPr lang="en-US" sz="2800" b="1" dirty="0">
                <a:solidFill>
                  <a:srgbClr val="C00000"/>
                </a:solidFill>
              </a:rPr>
              <a:t>         flowing to the line wire</a:t>
            </a:r>
            <a:endParaRPr lang="en-US" sz="2800" b="1" dirty="0">
              <a:solidFill>
                <a:schemeClr val="folHlink"/>
              </a:solidFill>
            </a:endParaRPr>
          </a:p>
          <a:p>
            <a:pPr>
              <a:lnSpc>
                <a:spcPct val="90000"/>
              </a:lnSpc>
            </a:pPr>
            <a:endParaRPr lang="en-US" sz="2800" b="1" dirty="0">
              <a:solidFill>
                <a:schemeClr val="folHlink"/>
              </a:solidFill>
            </a:endParaRPr>
          </a:p>
        </p:txBody>
      </p:sp>
    </p:spTree>
    <p:extLst>
      <p:ext uri="{BB962C8B-B14F-4D97-AF65-F5344CB8AC3E}">
        <p14:creationId xmlns:p14="http://schemas.microsoft.com/office/powerpoint/2010/main" val="25122706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2011848"/>
            <a:ext cx="8077200" cy="1768176"/>
          </a:xfrm>
          <a:prstGeom prst="rect">
            <a:avLst/>
          </a:prstGeom>
        </p:spPr>
        <p:txBody>
          <a:bodyPr wrap="square">
            <a:spAutoFit/>
          </a:bodyPr>
          <a:lstStyle/>
          <a:p>
            <a:pPr>
              <a:lnSpc>
                <a:spcPct val="90000"/>
              </a:lnSpc>
            </a:pPr>
            <a:r>
              <a:rPr lang="en-US" sz="2800" b="1" dirty="0">
                <a:solidFill>
                  <a:srgbClr val="0000FF"/>
                </a:solidFill>
              </a:rPr>
              <a:t>Disadvantages</a:t>
            </a:r>
          </a:p>
          <a:p>
            <a:pPr>
              <a:lnSpc>
                <a:spcPct val="90000"/>
              </a:lnSpc>
            </a:pPr>
            <a:endParaRPr lang="en-US" sz="900" b="1" dirty="0">
              <a:solidFill>
                <a:srgbClr val="0000FF"/>
              </a:solidFill>
            </a:endParaRPr>
          </a:p>
          <a:p>
            <a:pPr marL="971550" lvl="1" indent="-514350">
              <a:lnSpc>
                <a:spcPct val="90000"/>
              </a:lnSpc>
              <a:buAutoNum type="arabicPeriod"/>
            </a:pPr>
            <a:r>
              <a:rPr lang="en-US" sz="2800" b="1" dirty="0"/>
              <a:t>Compare to Y-Y require more </a:t>
            </a:r>
            <a:r>
              <a:rPr lang="en-US" sz="2800" b="1" dirty="0">
                <a:solidFill>
                  <a:srgbClr val="FF0000"/>
                </a:solidFill>
              </a:rPr>
              <a:t>insulation</a:t>
            </a:r>
          </a:p>
          <a:p>
            <a:pPr lvl="1">
              <a:lnSpc>
                <a:spcPct val="90000"/>
              </a:lnSpc>
            </a:pPr>
            <a:endParaRPr lang="en-US" sz="2800" b="1" dirty="0">
              <a:solidFill>
                <a:srgbClr val="FF0000"/>
              </a:solidFill>
            </a:endParaRPr>
          </a:p>
          <a:p>
            <a:pPr lvl="1" algn="just">
              <a:lnSpc>
                <a:spcPct val="90000"/>
              </a:lnSpc>
            </a:pPr>
            <a:r>
              <a:rPr lang="en-US" sz="2800" b="1" dirty="0"/>
              <a:t>2. Absence of star point </a:t>
            </a:r>
            <a:r>
              <a:rPr lang="en-US" sz="2800" b="1" dirty="0" err="1"/>
              <a:t>ie</a:t>
            </a:r>
            <a:r>
              <a:rPr lang="en-US" sz="2800" b="1" dirty="0"/>
              <a:t> fault may severe</a:t>
            </a:r>
            <a:endParaRPr lang="en-US" sz="2800" b="1" i="1" dirty="0"/>
          </a:p>
        </p:txBody>
      </p:sp>
    </p:spTree>
    <p:extLst>
      <p:ext uri="{BB962C8B-B14F-4D97-AF65-F5344CB8AC3E}">
        <p14:creationId xmlns:p14="http://schemas.microsoft.com/office/powerpoint/2010/main" val="105844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C4E07-44F8-4D80-BA17-8AE1808AA2F4}"/>
              </a:ext>
            </a:extLst>
          </p:cNvPr>
          <p:cNvSpPr>
            <a:spLocks noGrp="1"/>
          </p:cNvSpPr>
          <p:nvPr>
            <p:ph type="title"/>
          </p:nvPr>
        </p:nvSpPr>
        <p:spPr>
          <a:xfrm>
            <a:off x="997998" y="0"/>
            <a:ext cx="10515600" cy="825623"/>
          </a:xfrm>
        </p:spPr>
        <p:txBody>
          <a:bodyPr/>
          <a:lstStyle/>
          <a:p>
            <a:pPr algn="ctr"/>
            <a:r>
              <a:rPr lang="en-IN" dirty="0"/>
              <a:t>Series RC circuit</a:t>
            </a:r>
          </a:p>
        </p:txBody>
      </p:sp>
      <p:sp>
        <p:nvSpPr>
          <p:cNvPr id="3" name="Content Placeholder 2">
            <a:extLst>
              <a:ext uri="{FF2B5EF4-FFF2-40B4-BE49-F238E27FC236}">
                <a16:creationId xmlns:a16="http://schemas.microsoft.com/office/drawing/2014/main" xmlns="" id="{CC0AE39C-21F9-493B-A527-00CC9714B72F}"/>
              </a:ext>
            </a:extLst>
          </p:cNvPr>
          <p:cNvSpPr>
            <a:spLocks noGrp="1"/>
          </p:cNvSpPr>
          <p:nvPr>
            <p:ph idx="1"/>
          </p:nvPr>
        </p:nvSpPr>
        <p:spPr>
          <a:xfrm>
            <a:off x="106532" y="967666"/>
            <a:ext cx="11247268" cy="5209297"/>
          </a:xfrm>
        </p:spPr>
        <p:txBody>
          <a:bodyPr/>
          <a:lstStyle/>
          <a:p>
            <a:pPr algn="just"/>
            <a:r>
              <a:rPr lang="en-IN" dirty="0"/>
              <a:t>V</a:t>
            </a:r>
            <a:r>
              <a:rPr lang="en-IN" baseline="-25000" dirty="0"/>
              <a:t>R </a:t>
            </a:r>
            <a:r>
              <a:rPr lang="en-GB" dirty="0"/>
              <a:t>is drawn in phase with current 'I' because in a pure resistor the voltage and current are in phase with each other.</a:t>
            </a:r>
          </a:p>
          <a:p>
            <a:pPr algn="just"/>
            <a:r>
              <a:rPr lang="en-IN" dirty="0"/>
              <a:t>V</a:t>
            </a:r>
            <a:r>
              <a:rPr lang="en-IN" baseline="-25000" dirty="0"/>
              <a:t>C </a:t>
            </a:r>
            <a:r>
              <a:rPr lang="en-GB" dirty="0"/>
              <a:t>is drawn lagging with current 'I' by 90</a:t>
            </a:r>
            <a:r>
              <a:rPr lang="en-GB" baseline="30000" dirty="0"/>
              <a:t>0</a:t>
            </a:r>
            <a:r>
              <a:rPr lang="en-GB" dirty="0"/>
              <a:t> because in a pure capacitor voltage and current are 90</a:t>
            </a:r>
            <a:r>
              <a:rPr lang="en-GB" baseline="30000" dirty="0"/>
              <a:t>0</a:t>
            </a:r>
            <a:r>
              <a:rPr lang="en-GB" dirty="0"/>
              <a:t> out of each other i.e. voltage lags current by 90</a:t>
            </a:r>
            <a:r>
              <a:rPr lang="en-GB" baseline="30000" dirty="0"/>
              <a:t>0</a:t>
            </a:r>
            <a:r>
              <a:rPr lang="en-GB" dirty="0"/>
              <a:t> or current leads the voltage by 90</a:t>
            </a:r>
            <a:r>
              <a:rPr lang="en-GB" baseline="30000" dirty="0"/>
              <a:t>0</a:t>
            </a:r>
            <a:endParaRPr lang="en-IN" baseline="30000" dirty="0"/>
          </a:p>
        </p:txBody>
      </p:sp>
    </p:spTree>
    <p:extLst>
      <p:ext uri="{BB962C8B-B14F-4D97-AF65-F5344CB8AC3E}">
        <p14:creationId xmlns:p14="http://schemas.microsoft.com/office/powerpoint/2010/main" val="3246838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Star-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1424566"/>
            <a:ext cx="8077200" cy="5521512"/>
          </a:xfrm>
          <a:prstGeom prst="rect">
            <a:avLst/>
          </a:prstGeom>
        </p:spPr>
        <p:txBody>
          <a:bodyPr wrap="square">
            <a:spAutoFit/>
          </a:bodyPr>
          <a:lstStyle/>
          <a:p>
            <a:pPr>
              <a:lnSpc>
                <a:spcPct val="90000"/>
              </a:lnSpc>
            </a:pPr>
            <a:r>
              <a:rPr lang="en-US" sz="2800" b="1" dirty="0">
                <a:solidFill>
                  <a:srgbClr val="0000FF"/>
                </a:solidFill>
              </a:rPr>
              <a:t>Advantages</a:t>
            </a:r>
          </a:p>
          <a:p>
            <a:pPr marL="514350" indent="-514350">
              <a:buFont typeface="+mj-lt"/>
              <a:buAutoNum type="arabicPeriod"/>
            </a:pPr>
            <a:r>
              <a:rPr lang="en-US" sz="2800" b="1" dirty="0"/>
              <a:t>The primary side is star connected. </a:t>
            </a:r>
            <a:r>
              <a:rPr lang="en-US" sz="2800" b="1" dirty="0">
                <a:solidFill>
                  <a:srgbClr val="FF0000"/>
                </a:solidFill>
              </a:rPr>
              <a:t>Hence fewer number of turns are required</a:t>
            </a:r>
            <a:r>
              <a:rPr lang="en-US" sz="2800" b="1" dirty="0"/>
              <a:t>. This makes the connection </a:t>
            </a:r>
            <a:r>
              <a:rPr lang="en-US" sz="2800" b="1" dirty="0">
                <a:solidFill>
                  <a:srgbClr val="FF0000"/>
                </a:solidFill>
              </a:rPr>
              <a:t>economical</a:t>
            </a:r>
          </a:p>
          <a:p>
            <a:pPr marL="514350" indent="-514350">
              <a:buFont typeface="+mj-lt"/>
              <a:buAutoNum type="arabicPeriod"/>
            </a:pPr>
            <a:endParaRPr lang="en-US" sz="2800" b="1" dirty="0"/>
          </a:p>
          <a:p>
            <a:pPr marL="514350" indent="-514350">
              <a:buFont typeface="+mj-lt"/>
              <a:buAutoNum type="arabicPeriod"/>
            </a:pPr>
            <a:r>
              <a:rPr lang="en-US" sz="2800" b="1" dirty="0"/>
              <a:t>The neutral available on the primary can be </a:t>
            </a:r>
            <a:r>
              <a:rPr lang="en-US" sz="2800" b="1" dirty="0">
                <a:solidFill>
                  <a:srgbClr val="FF0000"/>
                </a:solidFill>
              </a:rPr>
              <a:t>earthed to avoid distortion</a:t>
            </a:r>
            <a:r>
              <a:rPr lang="en-US" sz="2800" b="1" dirty="0"/>
              <a:t>.</a:t>
            </a:r>
          </a:p>
          <a:p>
            <a:pPr marL="514350" indent="-514350">
              <a:buFont typeface="+mj-lt"/>
              <a:buAutoNum type="arabicPeriod"/>
            </a:pPr>
            <a:endParaRPr lang="en-US" sz="2800" b="1" dirty="0"/>
          </a:p>
          <a:p>
            <a:pPr marL="514350" indent="-514350">
              <a:buFont typeface="+mj-lt"/>
              <a:buAutoNum type="arabicPeriod"/>
            </a:pPr>
            <a:r>
              <a:rPr lang="en-US" sz="2800" b="1" dirty="0"/>
              <a:t>Large </a:t>
            </a:r>
            <a:r>
              <a:rPr lang="en-US" sz="2800" b="1" dirty="0">
                <a:solidFill>
                  <a:srgbClr val="FF0000"/>
                </a:solidFill>
              </a:rPr>
              <a:t>unbalanced</a:t>
            </a:r>
            <a:r>
              <a:rPr lang="en-US" sz="2800" b="1" dirty="0"/>
              <a:t> loads can be handled satisfactory.  </a:t>
            </a:r>
          </a:p>
          <a:p>
            <a:pPr marL="514350" indent="-514350">
              <a:lnSpc>
                <a:spcPct val="90000"/>
              </a:lnSpc>
              <a:buFont typeface="+mj-lt"/>
              <a:buAutoNum type="arabicPeriod"/>
            </a:pPr>
            <a:endParaRPr lang="en-US" sz="2800" b="1" i="1" dirty="0"/>
          </a:p>
          <a:p>
            <a:pPr marL="514350" indent="-514350">
              <a:lnSpc>
                <a:spcPct val="90000"/>
              </a:lnSpc>
              <a:buFont typeface="+mj-lt"/>
              <a:buAutoNum type="arabicPeriod"/>
            </a:pPr>
            <a:endParaRPr lang="en-US" sz="2800" b="1" dirty="0">
              <a:solidFill>
                <a:schemeClr val="folHlink"/>
              </a:solidFill>
            </a:endParaRPr>
          </a:p>
          <a:p>
            <a:pPr marL="514350" indent="-514350">
              <a:lnSpc>
                <a:spcPct val="90000"/>
              </a:lnSpc>
              <a:buFont typeface="+mj-lt"/>
              <a:buAutoNum type="arabicPeriod"/>
            </a:pPr>
            <a:endParaRPr lang="en-US" sz="2800" b="1" dirty="0">
              <a:solidFill>
                <a:schemeClr val="folHlink"/>
              </a:solidFill>
            </a:endParaRPr>
          </a:p>
        </p:txBody>
      </p:sp>
    </p:spTree>
    <p:extLst>
      <p:ext uri="{BB962C8B-B14F-4D97-AF65-F5344CB8AC3E}">
        <p14:creationId xmlns:p14="http://schemas.microsoft.com/office/powerpoint/2010/main" val="11583033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Star-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1143001"/>
            <a:ext cx="8077200" cy="3194721"/>
          </a:xfrm>
          <a:prstGeom prst="rect">
            <a:avLst/>
          </a:prstGeom>
        </p:spPr>
        <p:txBody>
          <a:bodyPr wrap="square">
            <a:spAutoFit/>
          </a:bodyPr>
          <a:lstStyle/>
          <a:p>
            <a:pPr>
              <a:lnSpc>
                <a:spcPct val="90000"/>
              </a:lnSpc>
            </a:pPr>
            <a:r>
              <a:rPr lang="en-US" sz="2800" b="1" dirty="0">
                <a:solidFill>
                  <a:srgbClr val="0000FF"/>
                </a:solidFill>
              </a:rPr>
              <a:t>Disadvantages</a:t>
            </a:r>
          </a:p>
          <a:p>
            <a:pPr>
              <a:lnSpc>
                <a:spcPct val="90000"/>
              </a:lnSpc>
            </a:pPr>
            <a:endParaRPr lang="en-US" sz="2800" b="1" dirty="0">
              <a:solidFill>
                <a:srgbClr val="0000FF"/>
              </a:solidFill>
            </a:endParaRPr>
          </a:p>
          <a:p>
            <a:pPr>
              <a:lnSpc>
                <a:spcPct val="90000"/>
              </a:lnSpc>
            </a:pPr>
            <a:r>
              <a:rPr lang="en-US" sz="2800" b="1" dirty="0"/>
              <a:t>The secondary voltage </a:t>
            </a:r>
            <a:r>
              <a:rPr lang="en-US" sz="2800" b="1" dirty="0">
                <a:solidFill>
                  <a:srgbClr val="FF0000"/>
                </a:solidFill>
              </a:rPr>
              <a:t>is not in phase </a:t>
            </a:r>
            <a:r>
              <a:rPr lang="en-US" sz="2800" b="1" dirty="0"/>
              <a:t>with the primary.  (30 ⁰ phase difference )</a:t>
            </a:r>
          </a:p>
          <a:p>
            <a:pPr>
              <a:lnSpc>
                <a:spcPct val="90000"/>
              </a:lnSpc>
            </a:pPr>
            <a:endParaRPr lang="en-US" sz="2800" b="1" dirty="0"/>
          </a:p>
          <a:p>
            <a:pPr>
              <a:lnSpc>
                <a:spcPct val="90000"/>
              </a:lnSpc>
            </a:pPr>
            <a:r>
              <a:rPr lang="en-US" sz="2800" b="1" dirty="0"/>
              <a:t>Hence it is not possible to operate this connection in </a:t>
            </a:r>
            <a:r>
              <a:rPr lang="en-US" sz="2800" b="1" dirty="0">
                <a:solidFill>
                  <a:srgbClr val="FF0000"/>
                </a:solidFill>
              </a:rPr>
              <a:t>parallel</a:t>
            </a:r>
            <a:r>
              <a:rPr lang="en-US" sz="2800" b="1" dirty="0"/>
              <a:t> with star-star or delta-delta connected transformer.</a:t>
            </a:r>
            <a:endParaRPr lang="en-US" sz="2800" b="1" dirty="0">
              <a:solidFill>
                <a:srgbClr val="0000FF"/>
              </a:solidFill>
            </a:endParaRPr>
          </a:p>
        </p:txBody>
      </p:sp>
    </p:spTree>
    <p:extLst>
      <p:ext uri="{BB962C8B-B14F-4D97-AF65-F5344CB8AC3E}">
        <p14:creationId xmlns:p14="http://schemas.microsoft.com/office/powerpoint/2010/main" val="41700932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Star- Delta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1143001"/>
            <a:ext cx="8077200" cy="3194721"/>
          </a:xfrm>
          <a:prstGeom prst="rect">
            <a:avLst/>
          </a:prstGeom>
        </p:spPr>
        <p:txBody>
          <a:bodyPr wrap="square">
            <a:spAutoFit/>
          </a:bodyPr>
          <a:lstStyle/>
          <a:p>
            <a:pPr>
              <a:lnSpc>
                <a:spcPct val="90000"/>
              </a:lnSpc>
            </a:pPr>
            <a:r>
              <a:rPr lang="en-US" sz="2800" b="1" dirty="0">
                <a:solidFill>
                  <a:srgbClr val="0000FF"/>
                </a:solidFill>
              </a:rPr>
              <a:t>Disadvantages</a:t>
            </a:r>
          </a:p>
          <a:p>
            <a:pPr>
              <a:lnSpc>
                <a:spcPct val="90000"/>
              </a:lnSpc>
            </a:pPr>
            <a:endParaRPr lang="en-US" sz="2800" b="1" dirty="0">
              <a:solidFill>
                <a:srgbClr val="0000FF"/>
              </a:solidFill>
            </a:endParaRPr>
          </a:p>
          <a:p>
            <a:pPr>
              <a:lnSpc>
                <a:spcPct val="90000"/>
              </a:lnSpc>
            </a:pPr>
            <a:r>
              <a:rPr lang="en-US" sz="2800" b="1" dirty="0"/>
              <a:t>The secondary voltage </a:t>
            </a:r>
            <a:r>
              <a:rPr lang="en-US" sz="2800" b="1" dirty="0">
                <a:solidFill>
                  <a:srgbClr val="FF0000"/>
                </a:solidFill>
              </a:rPr>
              <a:t>is not in phase </a:t>
            </a:r>
            <a:r>
              <a:rPr lang="en-US" sz="2800" b="1" dirty="0"/>
              <a:t>with the primary.  (30 ⁰ phase difference )</a:t>
            </a:r>
          </a:p>
          <a:p>
            <a:pPr>
              <a:lnSpc>
                <a:spcPct val="90000"/>
              </a:lnSpc>
            </a:pPr>
            <a:endParaRPr lang="en-US" sz="2800" b="1" dirty="0"/>
          </a:p>
          <a:p>
            <a:pPr>
              <a:lnSpc>
                <a:spcPct val="90000"/>
              </a:lnSpc>
            </a:pPr>
            <a:r>
              <a:rPr lang="en-US" sz="2800" b="1" dirty="0"/>
              <a:t>Hence it is not possible to operate this connection in </a:t>
            </a:r>
            <a:r>
              <a:rPr lang="en-US" sz="2800" b="1" dirty="0">
                <a:solidFill>
                  <a:srgbClr val="FF0000"/>
                </a:solidFill>
              </a:rPr>
              <a:t>parallel</a:t>
            </a:r>
            <a:r>
              <a:rPr lang="en-US" sz="2800" b="1" dirty="0"/>
              <a:t> with star-star or delta-delta connected transformer.</a:t>
            </a:r>
            <a:endParaRPr lang="en-US" sz="2800" b="1" dirty="0">
              <a:solidFill>
                <a:srgbClr val="0000FF"/>
              </a:solidFill>
            </a:endParaRPr>
          </a:p>
        </p:txBody>
      </p:sp>
    </p:spTree>
    <p:extLst>
      <p:ext uri="{BB962C8B-B14F-4D97-AF65-F5344CB8AC3E}">
        <p14:creationId xmlns:p14="http://schemas.microsoft.com/office/powerpoint/2010/main" val="4274128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Star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1" name="Rectangle 10"/>
          <p:cNvSpPr/>
          <p:nvPr/>
        </p:nvSpPr>
        <p:spPr>
          <a:xfrm>
            <a:off x="2147217" y="5105400"/>
            <a:ext cx="8077200" cy="867930"/>
          </a:xfrm>
          <a:prstGeom prst="rect">
            <a:avLst/>
          </a:prstGeom>
        </p:spPr>
        <p:txBody>
          <a:bodyPr wrap="square">
            <a:spAutoFit/>
          </a:bodyPr>
          <a:lstStyle/>
          <a:p>
            <a:pPr marL="457200" indent="-457200">
              <a:lnSpc>
                <a:spcPct val="90000"/>
              </a:lnSpc>
              <a:buFont typeface="Wingdings" pitchFamily="2" charset="2"/>
              <a:buChar char="Ø"/>
            </a:pPr>
            <a:r>
              <a:rPr lang="en-US" sz="2800" b="1" dirty="0">
                <a:solidFill>
                  <a:srgbClr val="C00000"/>
                </a:solidFill>
              </a:rPr>
              <a:t>This connection is used to step up voltage </a:t>
            </a:r>
            <a:r>
              <a:rPr lang="en-US" sz="2800" b="1" dirty="0" err="1">
                <a:solidFill>
                  <a:srgbClr val="C00000"/>
                </a:solidFill>
              </a:rPr>
              <a:t>ie</a:t>
            </a:r>
            <a:r>
              <a:rPr lang="en-US" sz="2800" b="1" dirty="0">
                <a:solidFill>
                  <a:srgbClr val="C00000"/>
                </a:solidFill>
              </a:rPr>
              <a:t>. Beginning of high tension line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668" y="1371601"/>
            <a:ext cx="7913533" cy="350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7821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pSp>
        <p:nvGrpSpPr>
          <p:cNvPr id="8" name="Group 7"/>
          <p:cNvGrpSpPr/>
          <p:nvPr/>
        </p:nvGrpSpPr>
        <p:grpSpPr>
          <a:xfrm>
            <a:off x="1564084" y="37650"/>
            <a:ext cx="9027716" cy="6744150"/>
            <a:chOff x="40084" y="37650"/>
            <a:chExt cx="9027716" cy="674415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 y="37650"/>
              <a:ext cx="9027716" cy="6744150"/>
            </a:xfrm>
            <a:prstGeom prst="rect">
              <a:avLst/>
            </a:prstGeom>
          </p:spPr>
        </p:pic>
        <p:sp>
          <p:nvSpPr>
            <p:cNvPr id="6" name="Rectangle 5"/>
            <p:cNvSpPr/>
            <p:nvPr/>
          </p:nvSpPr>
          <p:spPr>
            <a:xfrm>
              <a:off x="40084" y="1143000"/>
              <a:ext cx="9027716" cy="50292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639913" y="152400"/>
            <a:ext cx="757088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lvl="2" algn="ctr"/>
            <a:r>
              <a:rPr lang="en-US" sz="3600" b="1" dirty="0">
                <a:solidFill>
                  <a:schemeClr val="tx1"/>
                </a:solidFill>
              </a:rPr>
              <a:t>Delta - Star connection</a:t>
            </a:r>
          </a:p>
        </p:txBody>
      </p:sp>
      <p:sp>
        <p:nvSpPr>
          <p:cNvPr id="10" name="Rectangle 9"/>
          <p:cNvSpPr/>
          <p:nvPr/>
        </p:nvSpPr>
        <p:spPr>
          <a:xfrm>
            <a:off x="1981200" y="1600201"/>
            <a:ext cx="8077200" cy="48013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14350" indent="-514350">
              <a:lnSpc>
                <a:spcPct val="90000"/>
              </a:lnSpc>
              <a:buAutoNum type="arabicPeriod"/>
            </a:pPr>
            <a:endParaRPr lang="en-US" sz="2800" b="1" dirty="0">
              <a:solidFill>
                <a:srgbClr val="CC3300"/>
              </a:solidFill>
            </a:endParaRPr>
          </a:p>
        </p:txBody>
      </p:sp>
      <p:sp>
        <p:nvSpPr>
          <p:cNvPr id="12" name="Rectangle 11"/>
          <p:cNvSpPr/>
          <p:nvPr/>
        </p:nvSpPr>
        <p:spPr>
          <a:xfrm>
            <a:off x="1813560" y="1424567"/>
            <a:ext cx="8077200" cy="4745915"/>
          </a:xfrm>
          <a:prstGeom prst="rect">
            <a:avLst/>
          </a:prstGeom>
        </p:spPr>
        <p:txBody>
          <a:bodyPr wrap="square">
            <a:spAutoFit/>
          </a:bodyPr>
          <a:lstStyle/>
          <a:p>
            <a:pPr>
              <a:lnSpc>
                <a:spcPct val="90000"/>
              </a:lnSpc>
            </a:pPr>
            <a:r>
              <a:rPr lang="en-US" sz="2800" b="1" dirty="0">
                <a:solidFill>
                  <a:srgbClr val="0000FF"/>
                </a:solidFill>
              </a:rPr>
              <a:t>Features </a:t>
            </a:r>
          </a:p>
          <a:p>
            <a:pPr marL="457200" indent="-457200">
              <a:lnSpc>
                <a:spcPct val="90000"/>
              </a:lnSpc>
              <a:buFont typeface="Wingdings" pitchFamily="2" charset="2"/>
              <a:buChar char="Ø"/>
            </a:pPr>
            <a:r>
              <a:rPr lang="en-US" sz="2800" dirty="0"/>
              <a:t>         </a:t>
            </a:r>
            <a:r>
              <a:rPr lang="en-US" sz="2800" b="1" dirty="0"/>
              <a:t>secondary Phase voltage is 1/√3  times of line voltage</a:t>
            </a:r>
          </a:p>
          <a:p>
            <a:pPr marL="457200" indent="-457200">
              <a:lnSpc>
                <a:spcPct val="90000"/>
              </a:lnSpc>
              <a:buFont typeface="Wingdings" pitchFamily="2" charset="2"/>
              <a:buChar char="Ø"/>
            </a:pPr>
            <a:r>
              <a:rPr lang="en-US" sz="2800" b="1" i="1" dirty="0"/>
              <a:t> </a:t>
            </a:r>
          </a:p>
          <a:p>
            <a:pPr marL="457200" indent="-457200">
              <a:lnSpc>
                <a:spcPct val="90000"/>
              </a:lnSpc>
              <a:buFont typeface="Wingdings" pitchFamily="2" charset="2"/>
              <a:buChar char="Ø"/>
            </a:pPr>
            <a:r>
              <a:rPr lang="en-US" sz="2800" b="1" dirty="0"/>
              <a:t>neutral in secondary can be grounded for 3 phase 4 wire system</a:t>
            </a:r>
          </a:p>
          <a:p>
            <a:pPr marL="457200" indent="-457200">
              <a:lnSpc>
                <a:spcPct val="90000"/>
              </a:lnSpc>
              <a:buFont typeface="Wingdings" pitchFamily="2" charset="2"/>
              <a:buChar char="Ø"/>
            </a:pPr>
            <a:endParaRPr lang="en-US" sz="2800" b="1" dirty="0">
              <a:solidFill>
                <a:schemeClr val="folHlink"/>
              </a:solidFill>
            </a:endParaRPr>
          </a:p>
          <a:p>
            <a:pPr marL="457200" indent="-457200">
              <a:lnSpc>
                <a:spcPct val="90000"/>
              </a:lnSpc>
              <a:buFont typeface="Wingdings" pitchFamily="2" charset="2"/>
              <a:buChar char="Ø"/>
            </a:pPr>
            <a:r>
              <a:rPr lang="en-US" sz="2800" b="1" dirty="0">
                <a:solidFill>
                  <a:schemeClr val="folHlink"/>
                </a:solidFill>
              </a:rPr>
              <a:t>Neutral shifting and 3</a:t>
            </a:r>
            <a:r>
              <a:rPr lang="en-US" sz="2800" b="1" baseline="30000" dirty="0">
                <a:solidFill>
                  <a:schemeClr val="folHlink"/>
                </a:solidFill>
              </a:rPr>
              <a:t>rd</a:t>
            </a:r>
            <a:r>
              <a:rPr lang="en-US" sz="2800" b="1" dirty="0">
                <a:solidFill>
                  <a:schemeClr val="folHlink"/>
                </a:solidFill>
              </a:rPr>
              <a:t> harmonics are there</a:t>
            </a:r>
          </a:p>
          <a:p>
            <a:pPr marL="457200" indent="-457200">
              <a:lnSpc>
                <a:spcPct val="90000"/>
              </a:lnSpc>
              <a:buFont typeface="Wingdings" pitchFamily="2" charset="2"/>
              <a:buChar char="Ø"/>
            </a:pPr>
            <a:endParaRPr lang="en-US" sz="2800" b="1" dirty="0">
              <a:solidFill>
                <a:schemeClr val="folHlink"/>
              </a:solidFill>
            </a:endParaRPr>
          </a:p>
          <a:p>
            <a:pPr marL="457200" indent="-457200">
              <a:lnSpc>
                <a:spcPct val="90000"/>
              </a:lnSpc>
              <a:buFont typeface="Wingdings" pitchFamily="2" charset="2"/>
              <a:buChar char="Ø"/>
            </a:pPr>
            <a:r>
              <a:rPr lang="en-US" sz="2800" b="1" dirty="0">
                <a:solidFill>
                  <a:schemeClr val="folHlink"/>
                </a:solidFill>
              </a:rPr>
              <a:t>Phase shift of 30⁰ between secondary and primary currents and voltages</a:t>
            </a:r>
          </a:p>
          <a:p>
            <a:pPr>
              <a:lnSpc>
                <a:spcPct val="90000"/>
              </a:lnSpc>
            </a:pPr>
            <a:endParaRPr lang="en-US" sz="2800" b="1" dirty="0">
              <a:solidFill>
                <a:schemeClr val="folHlink"/>
              </a:solidFill>
            </a:endParaRPr>
          </a:p>
        </p:txBody>
      </p:sp>
    </p:spTree>
    <p:extLst>
      <p:ext uri="{BB962C8B-B14F-4D97-AF65-F5344CB8AC3E}">
        <p14:creationId xmlns:p14="http://schemas.microsoft.com/office/powerpoint/2010/main" val="212148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51211-4473-4849-9B84-3BC31C60FAB4}"/>
              </a:ext>
            </a:extLst>
          </p:cNvPr>
          <p:cNvSpPr>
            <a:spLocks noGrp="1"/>
          </p:cNvSpPr>
          <p:nvPr>
            <p:ph type="title"/>
          </p:nvPr>
        </p:nvSpPr>
        <p:spPr>
          <a:xfrm>
            <a:off x="914400" y="20605"/>
            <a:ext cx="10515600" cy="796141"/>
          </a:xfrm>
        </p:spPr>
        <p:txBody>
          <a:bodyPr/>
          <a:lstStyle/>
          <a:p>
            <a:pPr algn="ctr"/>
            <a:r>
              <a:rPr lang="en-IN" dirty="0"/>
              <a:t>Series RC circuit</a:t>
            </a:r>
          </a:p>
        </p:txBody>
      </p:sp>
      <p:pic>
        <p:nvPicPr>
          <p:cNvPr id="10242" name="Picture 2" descr="\begin{align*}  \begin{split} V = {\sqrt{{V_R}^2 + {V_C}^2}} \ &amp; = {\sqrt{{IR}^2 + {IX_C}^2}} \ &amp; = I {\sqrt{{R}^2 + {X_C}^2}} \ &amp; = IZ \ \end{split} \end{align*}">
            <a:extLst>
              <a:ext uri="{FF2B5EF4-FFF2-40B4-BE49-F238E27FC236}">
                <a16:creationId xmlns:a16="http://schemas.microsoft.com/office/drawing/2014/main" xmlns="" id="{FA0FBF9C-75D1-4FAA-AE76-D0AAAFAA80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695161"/>
            <a:ext cx="6096000" cy="173384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egin{align*} \,\, where, \,\, X_C = \frac{1}{{\omega}C} = \frac{1}{2{\pi}fC} \end{align*}">
            <a:extLst>
              <a:ext uri="{FF2B5EF4-FFF2-40B4-BE49-F238E27FC236}">
                <a16:creationId xmlns:a16="http://schemas.microsoft.com/office/drawing/2014/main" xmlns="" id="{7C1E9C40-701B-4DA3-B271-DC445F6DF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4778634"/>
            <a:ext cx="3543300" cy="76841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 Z = {\sqrt{{R}^2 + {X_C}^2}} \end{align*}">
            <a:extLst>
              <a:ext uri="{FF2B5EF4-FFF2-40B4-BE49-F238E27FC236}">
                <a16:creationId xmlns:a16="http://schemas.microsoft.com/office/drawing/2014/main" xmlns="" id="{EC6B2CEA-36CA-4B5F-8900-310D3EFD7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828871"/>
            <a:ext cx="2590800" cy="60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7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545B7-9242-400F-8AAE-826FC3BABA5B}"/>
              </a:ext>
            </a:extLst>
          </p:cNvPr>
          <p:cNvSpPr>
            <a:spLocks noGrp="1"/>
          </p:cNvSpPr>
          <p:nvPr>
            <p:ph type="title"/>
          </p:nvPr>
        </p:nvSpPr>
        <p:spPr>
          <a:xfrm>
            <a:off x="838200" y="0"/>
            <a:ext cx="10515600" cy="790113"/>
          </a:xfrm>
        </p:spPr>
        <p:txBody>
          <a:bodyPr/>
          <a:lstStyle/>
          <a:p>
            <a:pPr algn="ctr"/>
            <a:r>
              <a:rPr lang="en-IN" dirty="0"/>
              <a:t>Series RC circuit</a:t>
            </a:r>
          </a:p>
        </p:txBody>
      </p:sp>
      <p:pic>
        <p:nvPicPr>
          <p:cNvPr id="4" name="Content Placeholder 3">
            <a:extLst>
              <a:ext uri="{FF2B5EF4-FFF2-40B4-BE49-F238E27FC236}">
                <a16:creationId xmlns:a16="http://schemas.microsoft.com/office/drawing/2014/main" xmlns="" id="{BE129EA0-9C93-44B9-A77D-7E07020495D8}"/>
              </a:ext>
            </a:extLst>
          </p:cNvPr>
          <p:cNvPicPr>
            <a:picLocks noGrp="1" noChangeAspect="1"/>
          </p:cNvPicPr>
          <p:nvPr>
            <p:ph idx="1"/>
          </p:nvPr>
        </p:nvPicPr>
        <p:blipFill>
          <a:blip r:embed="rId2"/>
          <a:stretch>
            <a:fillRect/>
          </a:stretch>
        </p:blipFill>
        <p:spPr>
          <a:xfrm>
            <a:off x="2767013" y="1981201"/>
            <a:ext cx="6657975" cy="3229769"/>
          </a:xfrm>
          <a:prstGeom prst="rect">
            <a:avLst/>
          </a:prstGeom>
        </p:spPr>
      </p:pic>
    </p:spTree>
    <p:extLst>
      <p:ext uri="{BB962C8B-B14F-4D97-AF65-F5344CB8AC3E}">
        <p14:creationId xmlns:p14="http://schemas.microsoft.com/office/powerpoint/2010/main" val="100117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1229</Words>
  <Application>Microsoft Office PowerPoint</Application>
  <PresentationFormat>Custom</PresentationFormat>
  <Paragraphs>207</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FUNDAMENTAL OF AC CIRCUITS</vt:lpstr>
      <vt:lpstr>Problem on Series RL circuit</vt:lpstr>
      <vt:lpstr>PowerPoint Presentation</vt:lpstr>
      <vt:lpstr>Series RC circuit</vt:lpstr>
      <vt:lpstr>Series RC circuit</vt:lpstr>
      <vt:lpstr>Vector Diagram of RC circuit</vt:lpstr>
      <vt:lpstr>Series RC circuit</vt:lpstr>
      <vt:lpstr>Series RC circuit</vt:lpstr>
      <vt:lpstr>Series RC circuit</vt:lpstr>
      <vt:lpstr>Series RC circuit</vt:lpstr>
      <vt:lpstr>Problem on Power and RC circuit</vt:lpstr>
      <vt:lpstr>Problem on Power and RC circuit</vt:lpstr>
      <vt:lpstr>Series RLC circuit</vt:lpstr>
      <vt:lpstr>Series RLC circuit</vt:lpstr>
      <vt:lpstr>Impedance series RLC circuit</vt:lpstr>
      <vt:lpstr>Basic Formulae Series RLC circuit</vt:lpstr>
      <vt:lpstr>Problem on Series RLC circuit</vt:lpstr>
      <vt:lpstr>Problem on series RLC circuit</vt:lpstr>
      <vt:lpstr>PowerPoint Presentation</vt:lpstr>
      <vt:lpstr>PowerPoint Presentation</vt:lpstr>
      <vt:lpstr>PowerPoint Presentation</vt:lpstr>
      <vt:lpstr>PowerPoint Presentation</vt:lpstr>
      <vt:lpstr>PowerPoint Presentation</vt:lpstr>
      <vt:lpstr>PowerPoint Presentation</vt:lpstr>
      <vt:lpstr>True Power, Reactive Power and Apparent Power with Resistive and Inductive Load</vt:lpstr>
      <vt:lpstr>Different types of powers</vt:lpstr>
      <vt:lpstr>              TRUE POWER: The actual amount of power being used, or dissipated, in a circuit is called true power, and it is measured in watts (symbolized by the capital letter P, as always)  APPARENT POWER: The combination of reactive power and true power is called apparent power, and it is the product of a circuit’s voltage and current, without reference to phase angle. Apparent power is measured in the unit of Volt-Amps (VA) and is symbolized by the capital letter S.  REACTIVEPOWER   We know that reactive loads such as inductors and capacitors dissipate zero power, yet the fact that they drop voltage and draw current gives the deceptive impression that they actually do dissipate power. This “phantom power” is called reactive power, and it is measured in a unit called Volt-Amps-Reactive (VAR), rather than watts. The mathematical symbol for reactive power is (unfortunately) the capital letter Q. </vt:lpstr>
      <vt:lpstr>Active and Reactive Power </vt:lpstr>
      <vt:lpstr>POWER TRIANGLE</vt:lpstr>
      <vt:lpstr>PowerPoint Presentation</vt:lpstr>
      <vt:lpstr>PowerPoint Presentation</vt:lpstr>
      <vt:lpstr>PowerPoint Presentation</vt:lpstr>
      <vt:lpstr>PowerPoint Presentation</vt:lpstr>
      <vt:lpstr>PowerPoint Presentation</vt:lpstr>
      <vt:lpstr>A wound coil that has an inductance of 180mH and a resistance of 35Ω is  connected to a 100V 50Hz supply. Calculate: a) the impedance of the coil, b) the current, c) the power factor, and d) the apparent power consumed. Also draw the resulting power triangle for the above coil.  Data given: R = 35Ω, L = 180mH, V = 100V and ƒ = 50Hz.</vt:lpstr>
      <vt:lpstr>PowerPoint Presentation</vt:lpstr>
      <vt:lpstr>A series RLC circuit containing a resistance of 12Ω, an inductance of 0.15H and a  capacitor of 100uF are connected in series across a 100V, 50Hz supply. Calculate the  total circuit impedance, the circuits current, power factor and draw the voltage  phasor diagram.</vt:lpstr>
      <vt:lpstr>PowerPoint Presentation</vt:lpstr>
      <vt:lpstr>PowerPoint Presentation</vt:lpstr>
      <vt:lpstr>Concept of Power Factor</vt:lpstr>
      <vt:lpstr>PowerPoint Presentation</vt:lpstr>
      <vt:lpstr>Resonance</vt:lpstr>
      <vt:lpstr>Resonance</vt:lpstr>
      <vt:lpstr>Resonance</vt:lpstr>
      <vt:lpstr>Effects of Series Resonance </vt:lpstr>
      <vt:lpstr>Problem on Resonance</vt:lpstr>
      <vt:lpstr>The voltage across the LC combination in a series RLC circuit is? A 3</vt:lpstr>
      <vt:lpstr>PowerPoint Presentation</vt:lpstr>
      <vt:lpstr>f the value of C in a series RLC circuit is decreased, the resonant  frequency A Increases</vt:lpstr>
      <vt:lpstr>PowerPoint Presentation</vt:lpstr>
      <vt:lpstr>PowerPoint Presentation</vt:lpstr>
      <vt:lpstr>PowerPoint Presentation</vt:lpstr>
      <vt:lpstr>1. A 9 mH coil is in parallel with a 0.015 μF capacitor across an 18 kHz ac  source. The coil's internal resistance RW, is 60 Ω. The circuit impedance is  (A) 17,340 Ω (B) 1,734 Ω</vt:lpstr>
      <vt:lpstr>Answer: Option A</vt:lpstr>
      <vt:lpstr>PowerPoint Presentation</vt:lpstr>
      <vt:lpstr>3 Phase system</vt:lpstr>
      <vt:lpstr>Star connection</vt:lpstr>
      <vt:lpstr>Derivation between line voltage and phase voltage</vt:lpstr>
      <vt:lpstr>Delta Connection </vt:lpstr>
      <vt:lpstr>Phasor diagram</vt:lpstr>
      <vt:lpstr>Derivation of Delta connection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dc:creator>
  <cp:lastModifiedBy>SAM COMPUTERS</cp:lastModifiedBy>
  <cp:revision>167</cp:revision>
  <dcterms:created xsi:type="dcterms:W3CDTF">2020-07-31T09:24:58Z</dcterms:created>
  <dcterms:modified xsi:type="dcterms:W3CDTF">2023-01-15T14:17:35Z</dcterms:modified>
</cp:coreProperties>
</file>