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Open Sans" panose="020B0604020202020204" pitchFamily="34" charset="0"/>
      <p:regular r:id="rId52"/>
      <p:bold r:id="rId53"/>
      <p:italic r:id="rId54"/>
      <p:boldItalic r:id="rId55"/>
    </p:embeddedFont>
    <p:embeddedFont>
      <p:font typeface="Questrial" pitchFamily="2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r5GEBH/ObAkLTu94zuDHC+vTq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8D283A-2A4D-43F7-BB06-8997B6D60EA5}">
  <a:tblStyle styleId="{C18D283A-2A4D-43F7-BB06-8997B6D60E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8"/>
          </a:solidFill>
        </a:fill>
      </a:tcStyle>
    </a:wholeTbl>
    <a:band1H>
      <a:tcTxStyle b="off" i="off"/>
      <a:tcStyle>
        <a:tcBdr/>
        <a:fill>
          <a:solidFill>
            <a:srgbClr val="CADEF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EF1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FF8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E6EFF8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Variable is data name used for storing a data value</a:t>
            </a:r>
            <a:endParaRPr/>
          </a:p>
        </p:txBody>
      </p:sp>
      <p:sp>
        <p:nvSpPr>
          <p:cNvPr id="133" name="Google Shape;1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21" name="Google Shape;421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28" name="Google Shape;428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35" name="Google Shape;435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42" name="Google Shape;442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49" name="Google Shape;449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9" name="Google Shape;29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0" name="Google Shape;30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i="0" u="none" strike="noStrike" cap="non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1" name="Google Shape;31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2" name="Google Shape;32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i="0" u="none" strike="noStrike" cap="non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4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6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46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CSE101-Lec#1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69546" y="3429000"/>
            <a:ext cx="715525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Identifiers and Keywords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Identifiers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481794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to identify things we have some name given to them 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Identifiers are the fundamental building blocks of a program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Used to give </a:t>
            </a:r>
            <a:r>
              <a:rPr lang="en-US" b="1">
                <a:solidFill>
                  <a:schemeClr val="accent1"/>
                </a:solidFill>
              </a:rPr>
              <a:t>names</a:t>
            </a:r>
            <a:r>
              <a:rPr lang="en-US">
                <a:solidFill>
                  <a:schemeClr val="accent1"/>
                </a:solidFill>
              </a:rPr>
              <a:t> to variables, functions, constant, and user defined data.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They are user-defined names and consist of a sequence of letters and digits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for naming an Identifier</a:t>
            </a:r>
            <a:endParaRPr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457200" y="1661921"/>
            <a:ext cx="8105775" cy="4529520"/>
            <a:chOff x="0" y="56958"/>
            <a:chExt cx="8105775" cy="4529520"/>
          </a:xfrm>
        </p:grpSpPr>
        <p:sp>
          <p:nvSpPr>
            <p:cNvPr id="143" name="Google Shape;143;p11"/>
            <p:cNvSpPr/>
            <p:nvPr/>
          </p:nvSpPr>
          <p:spPr>
            <a:xfrm>
              <a:off x="0" y="5695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52431" y="10938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An identifier name is any combination of 1 to 31 alphabets, digits or underscores.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0" y="120877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52431" y="126120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The first character in the identifier name must be an alphabet or underscore.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0" y="236059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52431" y="241302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No blanks or special symbol other than an underscore can be used in an identifier name.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0" y="351241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52431" y="356484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Keywords are not allowed to be used as identifiers.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Identifiers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514599"/>
          </a:xfrm>
          <a:prstGeom prst="rect">
            <a:avLst/>
          </a:prstGeom>
          <a:gradFill>
            <a:gsLst>
              <a:gs pos="0">
                <a:srgbClr val="86D8FF"/>
              </a:gs>
              <a:gs pos="35000">
                <a:srgbClr val="ACE2FF"/>
              </a:gs>
              <a:gs pos="100000">
                <a:srgbClr val="DCF1FF"/>
              </a:gs>
            </a:gsLst>
            <a:lin ang="16200000" scaled="0"/>
          </a:gradFill>
          <a:ln w="9525" cap="flat" cmpd="sng">
            <a:solidFill>
              <a:srgbClr val="009B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FORMULA1;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engine_1;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2971800" y="1752600"/>
            <a:ext cx="1524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3276600" y="1905000"/>
            <a:ext cx="2667000" cy="533400"/>
          </a:xfrm>
          <a:prstGeom prst="rect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different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57200" y="4267200"/>
            <a:ext cx="8229600" cy="20621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identifiers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1_engine;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@car-roof;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Keywords 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10577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Keywords are the reserved words whose meaning has already been explained to the C compiler.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We cannot use these keywords as variables.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Each keyword is meant to perform a specific function in a C program.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There are 32 keywords in C language.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All keywords are written in lowercase only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  <p:grpSp>
        <p:nvGrpSpPr>
          <p:cNvPr id="166" name="Google Shape;166;p13"/>
          <p:cNvGrpSpPr/>
          <p:nvPr/>
        </p:nvGrpSpPr>
        <p:grpSpPr>
          <a:xfrm>
            <a:off x="1295400" y="4724400"/>
            <a:ext cx="5565569" cy="1676400"/>
            <a:chOff x="3352800" y="2667000"/>
            <a:chExt cx="5565569" cy="1676400"/>
          </a:xfrm>
        </p:grpSpPr>
        <p:sp>
          <p:nvSpPr>
            <p:cNvPr id="167" name="Google Shape;167;p13"/>
            <p:cNvSpPr/>
            <p:nvPr/>
          </p:nvSpPr>
          <p:spPr>
            <a:xfrm>
              <a:off x="3653642" y="3166241"/>
              <a:ext cx="5264727" cy="117715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Eg: The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person can never be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eat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sleep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etc because these words have some predefined meaning to perform some task.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13" descr="C:\Program Files (x86)\Microsoft Office\MEDIA\CAGCAT10\j0299125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2800" y="2667000"/>
              <a:ext cx="676894" cy="7372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of C Keywords </a:t>
            </a:r>
            <a:endParaRPr/>
          </a:p>
        </p:txBody>
      </p:sp>
      <p:graphicFrame>
        <p:nvGraphicFramePr>
          <p:cNvPr id="174" name="Google Shape;174;p14"/>
          <p:cNvGraphicFramePr/>
          <p:nvPr/>
        </p:nvGraphicFramePr>
        <p:xfrm>
          <a:off x="1524000" y="1828800"/>
          <a:ext cx="6172200" cy="3728800"/>
        </p:xfrm>
        <a:graphic>
          <a:graphicData uri="http://schemas.openxmlformats.org/drawingml/2006/table">
            <a:tbl>
              <a:tblPr firstRow="1" bandRow="1">
                <a:noFill/>
                <a:tableStyleId>{C18D283A-2A4D-43F7-BB06-8997B6D60EA5}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	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	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register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extern	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	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union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	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Which of the following is a valid identifier name?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/>
              <a:t>1abcpqr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/>
              <a:t>break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/>
              <a:t>abc_pqr</a:t>
            </a:r>
            <a:endParaRPr sz="2800"/>
          </a:p>
          <a:p>
            <a:pPr marL="51435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/>
              <a:t>^abc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51435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Which of the following is not a valid identifier?</a:t>
            </a:r>
            <a:br>
              <a:rPr lang="en-US"/>
            </a:br>
            <a:r>
              <a:rPr lang="en-US"/>
              <a:t>a) __a3</a:t>
            </a:r>
            <a:br>
              <a:rPr lang="en-US"/>
            </a:br>
            <a:r>
              <a:rPr lang="en-US"/>
              <a:t>b) __3a</a:t>
            </a:r>
            <a:br>
              <a:rPr lang="en-US"/>
            </a:br>
            <a:r>
              <a:rPr lang="en-US"/>
              <a:t>c) __A3</a:t>
            </a:r>
            <a:br>
              <a:rPr lang="en-US"/>
            </a:br>
            <a:r>
              <a:rPr lang="en-US"/>
              <a:t>d) None of the mentioned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Which of the following is not a valid identifier?</a:t>
            </a:r>
            <a:br>
              <a:rPr lang="en-US"/>
            </a:br>
            <a:r>
              <a:rPr lang="en-US"/>
              <a:t>a) _a3;</a:t>
            </a:r>
            <a:br>
              <a:rPr lang="en-US"/>
            </a:br>
            <a:r>
              <a:rPr lang="en-US"/>
              <a:t>b) a_3;</a:t>
            </a:r>
            <a:br>
              <a:rPr lang="en-US"/>
            </a:br>
            <a:r>
              <a:rPr lang="en-US"/>
              <a:t>c) 3_a;</a:t>
            </a:r>
            <a:br>
              <a:rPr lang="en-US"/>
            </a:br>
            <a:r>
              <a:rPr lang="en-US"/>
              <a:t>d) _3a;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Data type means the type of value a variable will have.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also defines memory space for a particular variable in computer.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type of value of variable can be alphabets or numbers.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can be further divided as the integer or rational number.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Lets </a:t>
            </a:r>
            <a:r>
              <a:rPr lang="en-US"/>
              <a:t>see a</a:t>
            </a:r>
            <a:r>
              <a:rPr lang="en-US">
                <a:solidFill>
                  <a:schemeClr val="accent1"/>
                </a:solidFill>
              </a:rPr>
              <a:t> mathematics problem: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this lecture we will cover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Identifiers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Keyword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Data types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My-Car</a:t>
            </a: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AutoNum type="arabicPeriod"/>
            </a:pPr>
            <a:r>
              <a:rPr lang="en-US" sz="2720">
                <a:solidFill>
                  <a:schemeClr val="accent1"/>
                </a:solidFill>
              </a:rPr>
              <a:t>If the radius of car wheel is 15inch then what will the distance traveled after one rotation of that wheel?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radius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So, 	Circumference of circle = 2 * pi * r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2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FF0000"/>
                </a:solidFill>
              </a:rPr>
              <a:t>3.14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radius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6.28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94.2</a:t>
            </a:r>
            <a:r>
              <a:rPr lang="en-US" sz="2720">
                <a:solidFill>
                  <a:schemeClr val="accent1"/>
                </a:solidFill>
              </a:rPr>
              <a:t>   Ans.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5914256" y="2819400"/>
            <a:ext cx="893440" cy="2286000"/>
            <a:chOff x="6228184" y="3126567"/>
            <a:chExt cx="893440" cy="2936066"/>
          </a:xfrm>
        </p:grpSpPr>
        <p:sp>
          <p:nvSpPr>
            <p:cNvPr id="208" name="Google Shape;208;p20"/>
            <p:cNvSpPr/>
            <p:nvPr/>
          </p:nvSpPr>
          <p:spPr>
            <a:xfrm>
              <a:off x="6228184" y="3126567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257528" y="4695450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3.14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6257528" y="5772007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94.2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0"/>
          <p:cNvSpPr txBox="1"/>
          <p:nvPr/>
        </p:nvSpPr>
        <p:spPr>
          <a:xfrm>
            <a:off x="6804248" y="2743200"/>
            <a:ext cx="22573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Integer(</a:t>
            </a:r>
            <a:r>
              <a:rPr lang="en-US" sz="1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int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 )</a:t>
            </a: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6858000" y="39624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6858000" y="4800600"/>
            <a:ext cx="23397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 C)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0" descr="C:\Users\Aman\Pictures\2pi-unrolle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5334000"/>
            <a:ext cx="6429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My-Grades</a:t>
            </a: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Calibri"/>
              <a:buAutoNum type="arabicPeriod" startAt="2"/>
            </a:pPr>
            <a:r>
              <a:rPr lang="en-US" sz="2960">
                <a:solidFill>
                  <a:schemeClr val="accent1"/>
                </a:solidFill>
              </a:rPr>
              <a:t>Five students have appeared for Mathematics exam and their respective marks are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</a:t>
            </a:r>
            <a:r>
              <a:rPr lang="en-US" sz="2960">
                <a:solidFill>
                  <a:srgbClr val="00B050"/>
                </a:solidFill>
              </a:rPr>
              <a:t>84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34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97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58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64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consider the rank bands and their respective grades  as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80 to 100	 – </a:t>
            </a:r>
            <a:r>
              <a:rPr lang="en-US" sz="2960">
                <a:solidFill>
                  <a:schemeClr val="accent4"/>
                </a:solidFill>
              </a:rPr>
              <a:t>A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60 to 79 	 – </a:t>
            </a:r>
            <a:r>
              <a:rPr lang="en-US" sz="2960">
                <a:solidFill>
                  <a:schemeClr val="accent4"/>
                </a:solidFill>
              </a:rPr>
              <a:t>B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40 to 59	 – </a:t>
            </a:r>
            <a:r>
              <a:rPr lang="en-US" sz="2960">
                <a:solidFill>
                  <a:schemeClr val="accent4"/>
                </a:solidFill>
              </a:rPr>
              <a:t>C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less than 40 – </a:t>
            </a:r>
            <a:r>
              <a:rPr lang="en-US" sz="2960">
                <a:solidFill>
                  <a:schemeClr val="accent4"/>
                </a:solidFill>
              </a:rPr>
              <a:t>D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So find the grade for each students?	</a:t>
            </a:r>
            <a:endParaRPr sz="2960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M1=</a:t>
            </a:r>
            <a:r>
              <a:rPr lang="en-US">
                <a:solidFill>
                  <a:srgbClr val="00B050"/>
                </a:solidFill>
              </a:rPr>
              <a:t>84</a:t>
            </a:r>
            <a:r>
              <a:rPr lang="en-US">
                <a:solidFill>
                  <a:schemeClr val="accent1"/>
                </a:solidFill>
              </a:rPr>
              <a:t>, G1=?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M2=</a:t>
            </a:r>
            <a:r>
              <a:rPr lang="en-US">
                <a:solidFill>
                  <a:srgbClr val="00B050"/>
                </a:solidFill>
              </a:rPr>
              <a:t>34</a:t>
            </a:r>
            <a:r>
              <a:rPr lang="en-US">
                <a:solidFill>
                  <a:schemeClr val="accent1"/>
                </a:solidFill>
              </a:rPr>
              <a:t>, G2=?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M3=</a:t>
            </a:r>
            <a:r>
              <a:rPr lang="en-US">
                <a:solidFill>
                  <a:srgbClr val="00B050"/>
                </a:solidFill>
              </a:rPr>
              <a:t>97</a:t>
            </a:r>
            <a:r>
              <a:rPr lang="en-US">
                <a:solidFill>
                  <a:schemeClr val="accent1"/>
                </a:solidFill>
              </a:rPr>
              <a:t>, G3=?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M4=</a:t>
            </a:r>
            <a:r>
              <a:rPr lang="en-US">
                <a:solidFill>
                  <a:srgbClr val="00B050"/>
                </a:solidFill>
              </a:rPr>
              <a:t>58</a:t>
            </a:r>
            <a:r>
              <a:rPr lang="en-US">
                <a:solidFill>
                  <a:schemeClr val="accent1"/>
                </a:solidFill>
              </a:rPr>
              <a:t>, G4=?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M5=</a:t>
            </a:r>
            <a:r>
              <a:rPr lang="en-US">
                <a:solidFill>
                  <a:srgbClr val="00B050"/>
                </a:solidFill>
              </a:rPr>
              <a:t>64</a:t>
            </a:r>
            <a:r>
              <a:rPr lang="en-US">
                <a:solidFill>
                  <a:schemeClr val="accent1"/>
                </a:solidFill>
              </a:rPr>
              <a:t>, G5=?</a:t>
            </a: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27" name="Google Shape;227;p22"/>
          <p:cNvGrpSpPr/>
          <p:nvPr/>
        </p:nvGrpSpPr>
        <p:grpSpPr>
          <a:xfrm>
            <a:off x="4716016" y="1752600"/>
            <a:ext cx="4032448" cy="3352800"/>
            <a:chOff x="4716016" y="1752600"/>
            <a:chExt cx="4032448" cy="3352800"/>
          </a:xfrm>
        </p:grpSpPr>
        <p:grpSp>
          <p:nvGrpSpPr>
            <p:cNvPr id="228" name="Google Shape;228;p22"/>
            <p:cNvGrpSpPr/>
            <p:nvPr/>
          </p:nvGrpSpPr>
          <p:grpSpPr>
            <a:xfrm>
              <a:off x="4716016" y="1752600"/>
              <a:ext cx="4032448" cy="3352800"/>
              <a:chOff x="3740639" y="1700808"/>
              <a:chExt cx="4032448" cy="3352800"/>
            </a:xfrm>
          </p:grpSpPr>
          <p:grpSp>
            <p:nvGrpSpPr>
              <p:cNvPr id="229" name="Google Shape;229;p22"/>
              <p:cNvGrpSpPr/>
              <p:nvPr/>
            </p:nvGrpSpPr>
            <p:grpSpPr>
              <a:xfrm>
                <a:off x="4355976" y="2276872"/>
                <a:ext cx="2376264" cy="2776736"/>
                <a:chOff x="4355976" y="2276872"/>
                <a:chExt cx="2376264" cy="2776736"/>
              </a:xfrm>
            </p:grpSpPr>
            <p:sp>
              <p:nvSpPr>
                <p:cNvPr id="230" name="Google Shape;230;p22"/>
                <p:cNvSpPr/>
                <p:nvPr/>
              </p:nvSpPr>
              <p:spPr>
                <a:xfrm>
                  <a:off x="4355976" y="2276872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84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22"/>
                <p:cNvSpPr/>
                <p:nvPr/>
              </p:nvSpPr>
              <p:spPr>
                <a:xfrm>
                  <a:off x="5868144" y="2317304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4355976" y="289614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5868144" y="351263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5868144" y="408870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5868144" y="4736772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5868144" y="2936573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4355976" y="3501008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97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22"/>
                <p:cNvSpPr/>
                <p:nvPr/>
              </p:nvSpPr>
              <p:spPr>
                <a:xfrm>
                  <a:off x="4355976" y="412027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58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2"/>
                <p:cNvSpPr/>
                <p:nvPr/>
              </p:nvSpPr>
              <p:spPr>
                <a:xfrm>
                  <a:off x="4355976" y="4696341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64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" name="Google Shape;240;p22"/>
              <p:cNvSpPr txBox="1"/>
              <p:nvPr/>
            </p:nvSpPr>
            <p:spPr>
              <a:xfrm>
                <a:off x="3740639" y="1700808"/>
                <a:ext cx="173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Marks as </a:t>
                </a:r>
                <a:r>
                  <a:rPr lang="en-US" sz="1800" b="0" i="0" u="none" strike="noStrike" cap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integer</a:t>
                </a:r>
                <a:endParaRPr sz="1800" b="0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2"/>
              <p:cNvSpPr txBox="1"/>
              <p:nvPr/>
            </p:nvSpPr>
            <p:spPr>
              <a:xfrm>
                <a:off x="5612846" y="1700808"/>
                <a:ext cx="21602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Grades as </a:t>
                </a:r>
                <a:r>
                  <a:rPr lang="en-US" sz="1800" b="0" i="0" u="none" strike="noStrike" cap="none">
                    <a:solidFill>
                      <a:schemeClr val="accent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character</a:t>
                </a:r>
                <a:endParaRPr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22"/>
            <p:cNvSpPr txBox="1"/>
            <p:nvPr/>
          </p:nvSpPr>
          <p:spPr>
            <a:xfrm>
              <a:off x="7740352" y="22048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7740352" y="284364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7740352" y="3429000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7740352" y="40050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7740352" y="4653136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Classification of Data Types</a:t>
            </a: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C data type is broadly classified  as: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Basic data types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Derived data types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User defined data types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4"/>
          <p:cNvGrpSpPr/>
          <p:nvPr/>
        </p:nvGrpSpPr>
        <p:grpSpPr>
          <a:xfrm>
            <a:off x="175876" y="458163"/>
            <a:ext cx="8792247" cy="6170272"/>
            <a:chOff x="175876" y="963"/>
            <a:chExt cx="8792247" cy="6170272"/>
          </a:xfrm>
        </p:grpSpPr>
        <p:sp>
          <p:nvSpPr>
            <p:cNvPr id="258" name="Google Shape;258;p24"/>
            <p:cNvSpPr/>
            <p:nvPr/>
          </p:nvSpPr>
          <p:spPr>
            <a:xfrm>
              <a:off x="3233261" y="3493758"/>
              <a:ext cx="2677477" cy="2677477"/>
            </a:xfrm>
            <a:prstGeom prst="ellipse">
              <a:avLst/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3625368" y="3885865"/>
              <a:ext cx="1893263" cy="1893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</a:t>
              </a:r>
              <a:endPara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 rot="-8700000">
              <a:off x="1236157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175876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235476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Data Type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Character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 rot="-5400000">
              <a:off x="3402395" y="1806469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300198" y="963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 txBox="1"/>
            <p:nvPr/>
          </p:nvSpPr>
          <p:spPr>
            <a:xfrm>
              <a:off x="3359798" y="60563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Derived Data Type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Pointers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 rot="-2100000">
              <a:off x="5568632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6424520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6484120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Defined Data Type</a:t>
              </a:r>
              <a:endPara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Enumeration	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sz="3959"/>
              <a:t>List of Data Types</a:t>
            </a:r>
            <a:br>
              <a:rPr lang="en-US" sz="3959"/>
            </a:br>
            <a:r>
              <a:rPr lang="en-US" sz="1620"/>
              <a:t>(Size of the data type depends upon the compiler also, following sizes may vary also, as per different compilers)</a:t>
            </a:r>
            <a:endParaRPr sz="1620"/>
          </a:p>
        </p:txBody>
      </p:sp>
      <p:graphicFrame>
        <p:nvGraphicFramePr>
          <p:cNvPr id="274" name="Google Shape;274;p25"/>
          <p:cNvGraphicFramePr/>
          <p:nvPr/>
        </p:nvGraphicFramePr>
        <p:xfrm>
          <a:off x="457200" y="1219200"/>
          <a:ext cx="8229600" cy="5303640"/>
        </p:xfrm>
        <a:graphic>
          <a:graphicData uri="http://schemas.openxmlformats.org/drawingml/2006/table">
            <a:tbl>
              <a:tblPr firstRow="1" bandRow="1">
                <a:noFill/>
                <a:tableStyleId>{C18D283A-2A4D-43F7-BB06-8997B6D60EA5}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Size (bytes)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Minimal range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-128 to 127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char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255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short 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-2147483648 to 2147483647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long 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4294967295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3.4e-38 to 3.4e+38 with 6 digits of precision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1.7e-308 to 1.7e+308 with 15 digits of precision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double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or 12 or 16</a:t>
                      </a:r>
                      <a:endParaRPr sz="16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3.4e-4932 to 1.1e+4932 with 20 digits of precision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Integer </a:t>
            </a: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positive and negative counting numbers, as well as zero.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			</a:t>
            </a:r>
            <a:r>
              <a:rPr lang="en-US">
                <a:solidFill>
                  <a:srgbClr val="00B050"/>
                </a:solidFill>
              </a:rPr>
              <a:t>{...,-2,-1,0,1,2,...}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written in green box of My-Car problem are the integers.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1371600" y="5474365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25908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38100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51054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modifiers</a:t>
            </a:r>
            <a:r>
              <a:rPr lang="en-US">
                <a:solidFill>
                  <a:schemeClr val="accent1"/>
                </a:solidFill>
              </a:rPr>
              <a:t> for the integer data type are: </a:t>
            </a:r>
            <a:r>
              <a:rPr lang="en-US">
                <a:solidFill>
                  <a:srgbClr val="0B5394"/>
                </a:solidFill>
              </a:rPr>
              <a:t>signed, unsigned, short, long 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Signed</a:t>
            </a:r>
            <a:r>
              <a:rPr lang="en-US">
                <a:solidFill>
                  <a:schemeClr val="accent1"/>
                </a:solidFill>
              </a:rPr>
              <a:t> types represent positive and negative numbers.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Unsigned</a:t>
            </a:r>
            <a:r>
              <a:rPr lang="en-US">
                <a:solidFill>
                  <a:schemeClr val="accent1"/>
                </a:solidFill>
              </a:rPr>
              <a:t> represent zero and positive numbers only.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Long</a:t>
            </a:r>
            <a:r>
              <a:rPr lang="en-US">
                <a:solidFill>
                  <a:schemeClr val="accent1"/>
                </a:solidFill>
              </a:rPr>
              <a:t> and </a:t>
            </a:r>
            <a:r>
              <a:rPr lang="en-US">
                <a:solidFill>
                  <a:srgbClr val="0B5394"/>
                </a:solidFill>
              </a:rPr>
              <a:t>short</a:t>
            </a:r>
            <a:r>
              <a:rPr lang="en-US">
                <a:solidFill>
                  <a:schemeClr val="accent1"/>
                </a:solidFill>
              </a:rPr>
              <a:t> represent the range of integer number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4800600" y="990600"/>
            <a:ext cx="41910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Integer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4 bytes in memory.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Char char="•"/>
            </a:pPr>
            <a:r>
              <a:rPr lang="en-US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%ld.</a:t>
            </a:r>
            <a:endParaRPr/>
          </a:p>
          <a:p>
            <a:pPr marL="342900" lvl="0" indent="-165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-2147483648 to 2147483647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radius=123456;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int value</a:t>
            </a:r>
            <a:r>
              <a:rPr lang="en-US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457199" y="990600"/>
            <a:ext cx="4171071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Integer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-32768 to 32767.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int variable is short signed int.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cost=100;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short int si;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8"/>
          <p:cNvCxnSpPr/>
          <p:nvPr/>
        </p:nvCxnSpPr>
        <p:spPr>
          <a:xfrm rot="-5400000">
            <a:off x="1980406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191000" cy="513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Integer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</a:t>
            </a:r>
            <a:endParaRPr sz="2590">
              <a:solidFill>
                <a:srgbClr val="01303D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signed integers having range from -2147483648 to 2147483647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firstvalue=10;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long int WaterLevel</a:t>
            </a:r>
            <a:r>
              <a:rPr lang="en-US" sz="259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590" b="1">
              <a:solidFill>
                <a:srgbClr val="00B050"/>
              </a:solidFill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2"/>
          </p:nvPr>
        </p:nvSpPr>
        <p:spPr>
          <a:xfrm>
            <a:off x="4724400" y="990600"/>
            <a:ext cx="44196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Integer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%u</a:t>
            </a: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 unsigned int with range 0 to 4294967295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59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long count=567898;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short int page;</a:t>
            </a:r>
            <a:endParaRPr sz="2405" b="1">
              <a:solidFill>
                <a:srgbClr val="00B050"/>
              </a:solidFill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9"/>
          <p:cNvCxnSpPr/>
          <p:nvPr/>
        </p:nvCxnSpPr>
        <p:spPr>
          <a:xfrm rot="-5400000">
            <a:off x="1905794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57200" y="5778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Language: </a:t>
            </a:r>
            <a:r>
              <a:rPr lang="en-US"/>
              <a:t>its influence in our life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Let us look to what we are doing since our childhood, how did we learnt ENGLISH- A recap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676400" y="2667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B C D …… X Y Z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76400" y="3657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RAT  BAT  CAT COW 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676400" y="4572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COW EAT GRASS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76400" y="5562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ESSAY ON COW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72" name="Google Shape;72;p3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 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Floating point numbers are real numbers that, unlike integers, may contain fractional parts of numbers, like </a:t>
            </a:r>
            <a:r>
              <a:rPr lang="en-US">
                <a:solidFill>
                  <a:srgbClr val="FF0000"/>
                </a:solidFill>
              </a:rPr>
              <a:t>1.446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-112.972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3.267e+27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real numbers with single precision i.e. a precision of 6 digits after decimal point.</a:t>
            </a:r>
            <a:endParaRPr/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%f.</a:t>
            </a:r>
            <a:endParaRPr b="1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 </a:t>
            </a:r>
            <a:r>
              <a:rPr lang="en-US">
                <a:solidFill>
                  <a:schemeClr val="accent1"/>
                </a:solidFill>
              </a:rPr>
              <a:t>for float are </a:t>
            </a:r>
            <a:r>
              <a:rPr lang="en-US">
                <a:solidFill>
                  <a:srgbClr val="02485C"/>
                </a:solidFill>
              </a:rPr>
              <a:t>float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02485C"/>
                </a:solidFill>
              </a:rPr>
              <a:t>double</a:t>
            </a:r>
            <a:r>
              <a:rPr lang="en-US">
                <a:solidFill>
                  <a:schemeClr val="accent1"/>
                </a:solidFill>
              </a:rPr>
              <a:t> and  </a:t>
            </a:r>
            <a:r>
              <a:rPr lang="en-US">
                <a:solidFill>
                  <a:srgbClr val="02485C"/>
                </a:solidFill>
              </a:rPr>
              <a:t>long double.</a:t>
            </a:r>
            <a:endParaRPr/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rational number written in red box of My-Car problem are the float numbers.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0" y="17526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2057400" y="5195775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3479304" y="5181600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94.2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32"/>
          <p:cNvGraphicFramePr/>
          <p:nvPr/>
        </p:nvGraphicFramePr>
        <p:xfrm>
          <a:off x="457201" y="1388883"/>
          <a:ext cx="8229600" cy="4295000"/>
        </p:xfrm>
        <a:graphic>
          <a:graphicData uri="http://schemas.openxmlformats.org/drawingml/2006/table">
            <a:tbl>
              <a:tblPr bandRow="1">
                <a:noFill/>
                <a:tableStyleId>{C18D283A-2A4D-43F7-BB06-8997B6D60EA5}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Type</a:t>
                      </a:r>
                      <a:endParaRPr sz="1800" b="1" u="none" strike="noStrike" cap="none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Float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Double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Long double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Storage Size</a:t>
                      </a:r>
                      <a:endParaRPr sz="1800" b="1" u="none" strike="noStrike" cap="none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 bytes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8 bytes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10 bytes/or 16 bytes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Value range</a:t>
                      </a:r>
                      <a:endParaRPr sz="1800" b="1" u="none" strike="noStrike" cap="none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3.4e-38 to 3.4e+38</a:t>
                      </a:r>
                      <a:endParaRPr sz="1400" u="none" strike="noStrike" cap="none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1.7e-308 to 1.7e+308</a:t>
                      </a:r>
                      <a:endParaRPr sz="1800" u="none" strike="noStrike" cap="none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3.4e-4932 to 1.1e+4932</a:t>
                      </a:r>
                      <a:endParaRPr sz="1400" u="none" strike="noStrike" cap="none"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Precision</a:t>
                      </a:r>
                      <a:endParaRPr sz="1800" b="1" u="none" strike="noStrike" cap="none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6 decimal places</a:t>
                      </a:r>
                      <a:endParaRPr sz="1400" u="none" strike="noStrike" cap="none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15 decimal places</a:t>
                      </a:r>
                      <a:endParaRPr sz="1400" u="none" strike="noStrike" cap="none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20 decimal places</a:t>
                      </a:r>
                      <a:endParaRPr sz="1400" u="none" strike="noStrike" cap="none"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2485C"/>
                          </a:solidFill>
                        </a:rPr>
                        <a:t>Example</a:t>
                      </a:r>
                      <a:endParaRPr sz="1800" b="1" u="none" strike="noStrike" cap="none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pi=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</a:t>
                      </a:r>
                      <a:endParaRPr sz="1800" b="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3.141592741012573</a:t>
                      </a:r>
                      <a:endParaRPr sz="1800" b="0" u="none" strike="noStrike" cap="none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3.14159265358979323846</a:t>
                      </a:r>
                      <a:endParaRPr sz="1800" b="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</a:t>
            </a:r>
            <a:endParaRPr/>
          </a:p>
        </p:txBody>
      </p:sp>
      <p:sp>
        <p:nvSpPr>
          <p:cNvPr id="330" name="Google Shape;330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stores a single character of data belonging to the C character set.</a:t>
            </a:r>
            <a:endParaRPr/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alphabets written in blue box of My-Grades problem are the character.</a:t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15240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43434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7060704" y="4572000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5715000" y="4572000"/>
            <a:ext cx="864096" cy="3168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29718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occupies 1 byte of memory.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%c</a:t>
            </a:r>
            <a:r>
              <a:rPr lang="en-US">
                <a:solidFill>
                  <a:srgbClr val="01303D"/>
                </a:solidFill>
              </a:rPr>
              <a:t>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0 to 255 for unsigned char.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-12</a:t>
            </a:r>
            <a:r>
              <a:rPr lang="en-US"/>
              <a:t>8</a:t>
            </a:r>
            <a:r>
              <a:rPr lang="en-US">
                <a:solidFill>
                  <a:schemeClr val="accent1"/>
                </a:solidFill>
              </a:rPr>
              <a:t> to 127 for signed char.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Each char type has an equivalent integer interpretation, ASCII value, so that a char is really a special kind of short integer.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    </a:t>
            </a:r>
            <a:r>
              <a:rPr lang="en-US" b="1">
                <a:solidFill>
                  <a:schemeClr val="accent1"/>
                </a:solidFill>
              </a:rPr>
              <a:t>char choice=‘y’;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76200" y="2362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 Specifier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Specifies the format according to which the value will be printed on screen in C.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 b="1">
                <a:solidFill>
                  <a:schemeClr val="accent1"/>
                </a:solidFill>
              </a:rPr>
              <a:t>Example: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%d or %i : signed integer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%ld: long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%u : unsigned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%c : single character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%f  or %g : float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double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long double</a:t>
            </a: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%s : string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Remember car example?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1981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pic>
      <p:grpSp>
        <p:nvGrpSpPr>
          <p:cNvPr id="354" name="Google Shape;354;p36"/>
          <p:cNvGrpSpPr/>
          <p:nvPr/>
        </p:nvGrpSpPr>
        <p:grpSpPr>
          <a:xfrm>
            <a:off x="609600" y="1600200"/>
            <a:ext cx="4369296" cy="1981200"/>
            <a:chOff x="609600" y="1600200"/>
            <a:chExt cx="4369296" cy="1981200"/>
          </a:xfrm>
        </p:grpSpPr>
        <p:grpSp>
          <p:nvGrpSpPr>
            <p:cNvPr id="355" name="Google Shape;355;p36"/>
            <p:cNvGrpSpPr/>
            <p:nvPr/>
          </p:nvGrpSpPr>
          <p:grpSpPr>
            <a:xfrm>
              <a:off x="609600" y="1600200"/>
              <a:ext cx="4369296" cy="1981200"/>
              <a:chOff x="457200" y="1295400"/>
              <a:chExt cx="4369296" cy="1981200"/>
            </a:xfrm>
          </p:grpSpPr>
          <p:sp>
            <p:nvSpPr>
              <p:cNvPr id="356" name="Google Shape;356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0" name="Google Shape;360;p36"/>
              <p:cNvCxnSpPr>
                <a:stCxn id="356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1" name="Google Shape;361;p36"/>
              <p:cNvCxnSpPr>
                <a:stCxn id="357" idx="3"/>
              </p:cNvCxnSpPr>
              <p:nvPr/>
            </p:nvCxnSpPr>
            <p:spPr>
              <a:xfrm rot="10800000" flipH="1">
                <a:off x="1321296" y="2590688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2" name="Google Shape;362;p36"/>
              <p:cNvCxnSpPr>
                <a:stCxn id="358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63" name="Google Shape;363;p36"/>
            <p:cNvSpPr txBox="1"/>
            <p:nvPr/>
          </p:nvSpPr>
          <p:spPr>
            <a:xfrm>
              <a:off x="1600200" y="2145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6"/>
            <p:cNvSpPr txBox="1"/>
            <p:nvPr/>
          </p:nvSpPr>
          <p:spPr>
            <a:xfrm>
              <a:off x="3490796" y="2602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1600200" y="28956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6"/>
          <p:cNvGrpSpPr/>
          <p:nvPr/>
        </p:nvGrpSpPr>
        <p:grpSpPr>
          <a:xfrm>
            <a:off x="685800" y="4495800"/>
            <a:ext cx="4369296" cy="1981200"/>
            <a:chOff x="685800" y="4495800"/>
            <a:chExt cx="4369296" cy="1981200"/>
          </a:xfrm>
        </p:grpSpPr>
        <p:grpSp>
          <p:nvGrpSpPr>
            <p:cNvPr id="367" name="Google Shape;367;p36"/>
            <p:cNvGrpSpPr/>
            <p:nvPr/>
          </p:nvGrpSpPr>
          <p:grpSpPr>
            <a:xfrm>
              <a:off x="685800" y="4495800"/>
              <a:ext cx="4369296" cy="1981200"/>
              <a:chOff x="457200" y="1295400"/>
              <a:chExt cx="4369296" cy="1981200"/>
            </a:xfrm>
          </p:grpSpPr>
          <p:sp>
            <p:nvSpPr>
              <p:cNvPr id="368" name="Google Shape;368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94.2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Google Shape;372;p36"/>
              <p:cNvCxnSpPr>
                <a:stCxn id="368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73" name="Google Shape;373;p36"/>
              <p:cNvCxnSpPr>
                <a:stCxn id="369" idx="3"/>
              </p:cNvCxnSpPr>
              <p:nvPr/>
            </p:nvCxnSpPr>
            <p:spPr>
              <a:xfrm rot="10800000" flipH="1">
                <a:off x="1321296" y="2590688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74" name="Google Shape;374;p36"/>
              <p:cNvCxnSpPr>
                <a:stCxn id="370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75" name="Google Shape;375;p36"/>
            <p:cNvSpPr txBox="1"/>
            <p:nvPr/>
          </p:nvSpPr>
          <p:spPr>
            <a:xfrm>
              <a:off x="1676400" y="57912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6"/>
            <p:cNvSpPr txBox="1"/>
            <p:nvPr/>
          </p:nvSpPr>
          <p:spPr>
            <a:xfrm>
              <a:off x="1661996" y="50408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6"/>
            <p:cNvSpPr txBox="1"/>
            <p:nvPr/>
          </p:nvSpPr>
          <p:spPr>
            <a:xfrm>
              <a:off x="3618292" y="54864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Grade example: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20955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pic>
      <p:grpSp>
        <p:nvGrpSpPr>
          <p:cNvPr id="384" name="Google Shape;384;p37"/>
          <p:cNvGrpSpPr/>
          <p:nvPr/>
        </p:nvGrpSpPr>
        <p:grpSpPr>
          <a:xfrm>
            <a:off x="888504" y="2209800"/>
            <a:ext cx="4547592" cy="2514600"/>
            <a:chOff x="888504" y="2209800"/>
            <a:chExt cx="4547592" cy="2514600"/>
          </a:xfrm>
        </p:grpSpPr>
        <p:sp>
          <p:nvSpPr>
            <p:cNvPr id="385" name="Google Shape;385;p37"/>
            <p:cNvSpPr/>
            <p:nvPr/>
          </p:nvSpPr>
          <p:spPr>
            <a:xfrm>
              <a:off x="888504" y="2362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888504" y="32766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914400" y="37338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914400" y="4267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" name="Google Shape;389;p37"/>
            <p:cNvGrpSpPr/>
            <p:nvPr/>
          </p:nvGrpSpPr>
          <p:grpSpPr>
            <a:xfrm>
              <a:off x="888504" y="2209800"/>
              <a:ext cx="4547592" cy="2514600"/>
              <a:chOff x="888504" y="2209800"/>
              <a:chExt cx="4547592" cy="2514600"/>
            </a:xfrm>
          </p:grpSpPr>
          <p:grpSp>
            <p:nvGrpSpPr>
              <p:cNvPr id="390" name="Google Shape;390;p37"/>
              <p:cNvGrpSpPr/>
              <p:nvPr/>
            </p:nvGrpSpPr>
            <p:grpSpPr>
              <a:xfrm>
                <a:off x="888504" y="2209800"/>
                <a:ext cx="3657600" cy="2514600"/>
                <a:chOff x="457200" y="1143000"/>
                <a:chExt cx="3657600" cy="2514600"/>
              </a:xfrm>
            </p:grpSpPr>
            <p:sp>
              <p:nvSpPr>
                <p:cNvPr id="391" name="Google Shape;391;p37"/>
                <p:cNvSpPr/>
                <p:nvPr/>
              </p:nvSpPr>
              <p:spPr>
                <a:xfrm>
                  <a:off x="457200" y="1740565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37"/>
                <p:cNvSpPr/>
                <p:nvPr/>
              </p:nvSpPr>
              <p:spPr>
                <a:xfrm>
                  <a:off x="2057400" y="1143000"/>
                  <a:ext cx="1143000" cy="2514600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A519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Program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3" name="Google Shape;393;p37"/>
                <p:cNvCxnSpPr>
                  <a:stCxn id="391" idx="3"/>
                </p:cNvCxnSpPr>
                <p:nvPr/>
              </p:nvCxnSpPr>
              <p:spPr>
                <a:xfrm>
                  <a:off x="1321296" y="1898983"/>
                  <a:ext cx="7362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394" name="Google Shape;394;p37"/>
                <p:cNvCxnSpPr/>
                <p:nvPr/>
              </p:nvCxnSpPr>
              <p:spPr>
                <a:xfrm>
                  <a:off x="3150096" y="1905000"/>
                  <a:ext cx="964704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395" name="Google Shape;395;p37"/>
              <p:cNvSpPr/>
              <p:nvPr/>
            </p:nvSpPr>
            <p:spPr>
              <a:xfrm>
                <a:off x="4546104" y="23501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4572000" y="32766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4572000" y="37338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4572000" y="4267200"/>
                <a:ext cx="864096" cy="3168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4546104" y="28359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0" name="Google Shape;400;p37"/>
            <p:cNvCxnSpPr/>
            <p:nvPr/>
          </p:nvCxnSpPr>
          <p:spPr>
            <a:xfrm>
              <a:off x="1752600" y="2508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1" name="Google Shape;401;p37"/>
            <p:cNvCxnSpPr/>
            <p:nvPr/>
          </p:nvCxnSpPr>
          <p:spPr>
            <a:xfrm>
              <a:off x="3581400" y="2514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2" name="Google Shape;402;p37"/>
            <p:cNvCxnSpPr/>
            <p:nvPr/>
          </p:nvCxnSpPr>
          <p:spPr>
            <a:xfrm>
              <a:off x="1752600" y="34229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3" name="Google Shape;403;p37"/>
            <p:cNvCxnSpPr/>
            <p:nvPr/>
          </p:nvCxnSpPr>
          <p:spPr>
            <a:xfrm>
              <a:off x="3581400" y="34289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4" name="Google Shape;404;p37"/>
            <p:cNvCxnSpPr/>
            <p:nvPr/>
          </p:nvCxnSpPr>
          <p:spPr>
            <a:xfrm>
              <a:off x="1752600" y="3886200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5" name="Google Shape;405;p37"/>
            <p:cNvCxnSpPr/>
            <p:nvPr/>
          </p:nvCxnSpPr>
          <p:spPr>
            <a:xfrm>
              <a:off x="3581400" y="3892217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6" name="Google Shape;406;p37"/>
            <p:cNvCxnSpPr/>
            <p:nvPr/>
          </p:nvCxnSpPr>
          <p:spPr>
            <a:xfrm>
              <a:off x="1778496" y="4413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7" name="Google Shape;407;p37"/>
            <p:cNvCxnSpPr/>
            <p:nvPr/>
          </p:nvCxnSpPr>
          <p:spPr>
            <a:xfrm>
              <a:off x="3607296" y="4419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8" name="Google Shape;408;p37"/>
            <p:cNvSpPr txBox="1"/>
            <p:nvPr/>
          </p:nvSpPr>
          <p:spPr>
            <a:xfrm>
              <a:off x="1890596" y="2438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7"/>
            <p:cNvSpPr txBox="1"/>
            <p:nvPr/>
          </p:nvSpPr>
          <p:spPr>
            <a:xfrm>
              <a:off x="1890596" y="2907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7"/>
            <p:cNvSpPr txBox="1"/>
            <p:nvPr/>
          </p:nvSpPr>
          <p:spPr>
            <a:xfrm>
              <a:off x="1905000" y="3364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7"/>
            <p:cNvSpPr txBox="1"/>
            <p:nvPr/>
          </p:nvSpPr>
          <p:spPr>
            <a:xfrm>
              <a:off x="1905000" y="38216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7"/>
            <p:cNvSpPr txBox="1"/>
            <p:nvPr/>
          </p:nvSpPr>
          <p:spPr>
            <a:xfrm>
              <a:off x="1905000" y="4343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7"/>
            <p:cNvSpPr txBox="1"/>
            <p:nvPr/>
          </p:nvSpPr>
          <p:spPr>
            <a:xfrm>
              <a:off x="3886200" y="38100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7"/>
            <p:cNvSpPr txBox="1"/>
            <p:nvPr/>
          </p:nvSpPr>
          <p:spPr>
            <a:xfrm>
              <a:off x="3871796" y="33528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 txBox="1"/>
            <p:nvPr/>
          </p:nvSpPr>
          <p:spPr>
            <a:xfrm>
              <a:off x="3886200" y="4343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7"/>
            <p:cNvSpPr txBox="1"/>
            <p:nvPr/>
          </p:nvSpPr>
          <p:spPr>
            <a:xfrm>
              <a:off x="3871796" y="28956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7"/>
            <p:cNvSpPr txBox="1"/>
            <p:nvPr/>
          </p:nvSpPr>
          <p:spPr>
            <a:xfrm>
              <a:off x="3871796" y="2438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Q1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Which of the following is not a basic data type in C language?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a) float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b) int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c) real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d) char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Q2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The format identifier ‘%i’ is also used for _____ data type.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a) char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b) int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c) float</a:t>
            </a:r>
            <a:br>
              <a:rPr lang="en-US" sz="2000"/>
            </a:br>
            <a:r>
              <a:rPr lang="en-US" sz="2000" b="0" i="0">
                <a:latin typeface="Open Sans"/>
                <a:ea typeface="Open Sans"/>
                <a:cs typeface="Open Sans"/>
                <a:sym typeface="Open Sans"/>
              </a:rPr>
              <a:t>d) double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C 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Like every language C programming language requires basic building blocks to communicate with the computer.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we require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Words(keywords and identifiers)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Statement (instructions)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Program 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86" name="Google Shape;86;p4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Q3</a:t>
            </a:r>
            <a:endParaRPr/>
          </a:p>
        </p:txBody>
      </p:sp>
      <p:sp>
        <p:nvSpPr>
          <p:cNvPr id="438" name="Google Shape;438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In a C program, following variables are defined: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float      x = 2.17;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double   y = 2.17;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long double z = 2.17;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Which of the following is correct way for printing these variables via printf.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A. printf("%f %lf %Lf",x,y,z);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B. printf(“%f %f %f”,x,y,z);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C. printf("%f %ff %fff",x,y,z);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D. printf("%f %lf %llf",x,y,z);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Q4</a:t>
            </a:r>
            <a:endParaRPr/>
          </a:p>
        </p:txBody>
      </p:sp>
      <p:sp>
        <p:nvSpPr>
          <p:cNvPr id="445" name="Google Shape;44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What will be the output of the following C code?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#include  &lt;stdio.h&gt;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int main()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{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   signed char chr;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   chr = 128;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   printf("%d\n", chr);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   return 0;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    }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a) 128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b) -128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c) Depends on the compiler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1818"/>
              <a:buNone/>
            </a:pPr>
            <a:r>
              <a:rPr lang="en-US"/>
              <a:t>d) None of the mentioned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Q5</a:t>
            </a:r>
            <a:endParaRPr/>
          </a:p>
        </p:txBody>
      </p:sp>
      <p:sp>
        <p:nvSpPr>
          <p:cNvPr id="452" name="Google Shape;452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b="0" i="0">
                <a:latin typeface="Open Sans"/>
                <a:ea typeface="Open Sans"/>
                <a:cs typeface="Open Sans"/>
                <a:sym typeface="Open Sans"/>
              </a:rPr>
              <a:t>Which is correct with respect to the size of the data types?</a:t>
            </a:r>
            <a:br>
              <a:rPr lang="en-US" sz="2400"/>
            </a:br>
            <a:r>
              <a:rPr lang="en-US" sz="2400" b="0" i="0">
                <a:latin typeface="Open Sans"/>
                <a:ea typeface="Open Sans"/>
                <a:cs typeface="Open Sans"/>
                <a:sym typeface="Open Sans"/>
              </a:rPr>
              <a:t>a) char &gt; int &gt; float</a:t>
            </a:r>
            <a:br>
              <a:rPr lang="en-US" sz="2400"/>
            </a:br>
            <a:r>
              <a:rPr lang="en-US" sz="2400" b="0" i="0">
                <a:latin typeface="Open Sans"/>
                <a:ea typeface="Open Sans"/>
                <a:cs typeface="Open Sans"/>
                <a:sym typeface="Open Sans"/>
              </a:rPr>
              <a:t>b) int &gt; char &gt; float</a:t>
            </a:r>
            <a:br>
              <a:rPr lang="en-US" sz="2400"/>
            </a:br>
            <a:r>
              <a:rPr lang="en-US" sz="2400" b="0" i="0">
                <a:latin typeface="Open Sans"/>
                <a:ea typeface="Open Sans"/>
                <a:cs typeface="Open Sans"/>
                <a:sym typeface="Open Sans"/>
              </a:rPr>
              <a:t>c) char &lt; int &lt; double</a:t>
            </a:r>
            <a:br>
              <a:rPr lang="en-US" sz="2400"/>
            </a:br>
            <a:r>
              <a:rPr lang="en-US" sz="2400" b="0" i="0">
                <a:latin typeface="Open Sans"/>
                <a:ea typeface="Open Sans"/>
                <a:cs typeface="Open Sans"/>
                <a:sym typeface="Open Sans"/>
              </a:rPr>
              <a:t>d) double &gt; char &gt; int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58" name="Google Shape;458;p38"/>
          <p:cNvSpPr txBox="1">
            <a:spLocks noGrp="1"/>
          </p:cNvSpPr>
          <p:nvPr>
            <p:ph type="title" idx="4294967295"/>
          </p:nvPr>
        </p:nvSpPr>
        <p:spPr>
          <a:xfrm>
            <a:off x="1066800" y="1828800"/>
            <a:ext cx="715486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Next Lecture: Constants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Variables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Expressions</a:t>
            </a:r>
            <a:br>
              <a:rPr lang="en-US">
                <a:solidFill>
                  <a:srgbClr val="7030A0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Set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The character set of C represents alphabet, digit or any symbol used to represent information.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>
                <a:solidFill>
                  <a:schemeClr val="accent1"/>
                </a:solidFill>
              </a:rPr>
              <a:t>	</a:t>
            </a:r>
            <a:endParaRPr sz="2800">
              <a:solidFill>
                <a:schemeClr val="accent1"/>
              </a:solidFill>
            </a:endParaRPr>
          </a:p>
        </p:txBody>
      </p:sp>
      <p:graphicFrame>
        <p:nvGraphicFramePr>
          <p:cNvPr id="99" name="Google Shape;99;p5"/>
          <p:cNvGraphicFramePr/>
          <p:nvPr/>
        </p:nvGraphicFramePr>
        <p:xfrm>
          <a:off x="838200" y="2590800"/>
          <a:ext cx="7620000" cy="3911345"/>
        </p:xfrm>
        <a:graphic>
          <a:graphicData uri="http://schemas.openxmlformats.org/drawingml/2006/table">
            <a:tbl>
              <a:tblPr firstRow="1" bandRow="1">
                <a:noFill/>
                <a:tableStyleId>{C18D283A-2A4D-43F7-BB06-8997B6D60EA5}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Types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Character Set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Uppercase Alphabets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A, B, C, … Y, Z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Lowercase Alphabets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a, b, c, … y, z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Digits</a:t>
                      </a:r>
                      <a:endParaRPr sz="2400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0, 1, 2, 3, … 9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Special Symbols</a:t>
                      </a:r>
                      <a:endParaRPr sz="2400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~ ‘ ! @ # % ^ &amp; * ( ) _ - + = | \ { }  [ ] : ; " ' &lt; &gt; , . ? / 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White spaces</a:t>
                      </a:r>
                      <a:endParaRPr sz="2400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Single space, tab, new line.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Meaningfulness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Let us look to some words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lang="en-US" sz="2960" b="1">
                <a:solidFill>
                  <a:srgbClr val="FF0000"/>
                </a:solidFill>
              </a:rPr>
              <a:t>saslc, enp, keib, rac, llab</a:t>
            </a:r>
            <a:endParaRPr sz="2960" b="1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Rearrange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2960"/>
              <a:buChar char="•"/>
            </a:pPr>
            <a:r>
              <a:rPr lang="en-US" sz="2960" b="1">
                <a:solidFill>
                  <a:srgbClr val="002060"/>
                </a:solidFill>
              </a:rPr>
              <a:t>Class, pen, bike, car, ball</a:t>
            </a:r>
            <a:endParaRPr/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 b="1">
              <a:solidFill>
                <a:srgbClr val="00206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This is the influence of adding </a:t>
            </a:r>
            <a:r>
              <a:rPr lang="en-US" sz="2960">
                <a:solidFill>
                  <a:srgbClr val="FF0000"/>
                </a:solidFill>
              </a:rPr>
              <a:t>meaning</a:t>
            </a:r>
            <a:r>
              <a:rPr lang="en-US" sz="2960">
                <a:solidFill>
                  <a:schemeClr val="accent1"/>
                </a:solidFill>
              </a:rPr>
              <a:t> by logical and sensible grouping in mode of communication through </a:t>
            </a:r>
            <a:r>
              <a:rPr lang="en-US" sz="2960">
                <a:solidFill>
                  <a:srgbClr val="FF0000"/>
                </a:solidFill>
              </a:rPr>
              <a:t>language</a:t>
            </a:r>
            <a:endParaRPr sz="2960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 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Every single element in a C Program is Token </a:t>
            </a:r>
            <a:endParaRPr/>
          </a:p>
        </p:txBody>
      </p:sp>
      <p:pic>
        <p:nvPicPr>
          <p:cNvPr id="112" name="Google Shape;112;p7" descr="C:\Users\Aman\Pictures\car token pic.jpg"/>
          <p:cNvPicPr preferRelativeResize="0"/>
          <p:nvPr/>
        </p:nvPicPr>
        <p:blipFill rotWithShape="1">
          <a:blip r:embed="rId3">
            <a:alphaModFix/>
          </a:blip>
          <a:srcRect r="9193"/>
          <a:stretch/>
        </p:blipFill>
        <p:spPr>
          <a:xfrm>
            <a:off x="1143000" y="2209800"/>
            <a:ext cx="6858000" cy="422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14725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Smallest unit in a program/statement.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It makes the compiler understand what is written in the program.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Example: </a:t>
            </a:r>
            <a:r>
              <a:rPr lang="en-US" sz="2400">
                <a:solidFill>
                  <a:srgbClr val="05686C"/>
                </a:solidFill>
              </a:rPr>
              <a:t>main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printf 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name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)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etc.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Tokens are broadly classified as: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Identifiers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Keywords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Constants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Variables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Strings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Operators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Special character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Identify the following:</a:t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22860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264664" y="340995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2860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50292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5084064" y="342900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50292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2051</Words>
  <Application>Microsoft Office PowerPoint</Application>
  <PresentationFormat>On-screen Show (4:3)</PresentationFormat>
  <Paragraphs>434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Open Sans</vt:lpstr>
      <vt:lpstr>Times New Roman</vt:lpstr>
      <vt:lpstr>Arial</vt:lpstr>
      <vt:lpstr>Arial Rounded</vt:lpstr>
      <vt:lpstr>Calibri</vt:lpstr>
      <vt:lpstr>Questrial</vt:lpstr>
      <vt:lpstr>Courier New</vt:lpstr>
      <vt:lpstr>Arial Black</vt:lpstr>
      <vt:lpstr>Lpu theme final with copyright</vt:lpstr>
      <vt:lpstr>CSE101-Lec#1</vt:lpstr>
      <vt:lpstr>OUTLINE</vt:lpstr>
      <vt:lpstr>Language: its influence in our life</vt:lpstr>
      <vt:lpstr>Introduction to C </vt:lpstr>
      <vt:lpstr>Character Set</vt:lpstr>
      <vt:lpstr>Meaningfulness</vt:lpstr>
      <vt:lpstr>Token </vt:lpstr>
      <vt:lpstr>Token</vt:lpstr>
      <vt:lpstr>Lets Identify the following:</vt:lpstr>
      <vt:lpstr>Identifiers</vt:lpstr>
      <vt:lpstr>Rules for naming an Identifier</vt:lpstr>
      <vt:lpstr>Some Identifiers</vt:lpstr>
      <vt:lpstr>C Keywords </vt:lpstr>
      <vt:lpstr>List of C Keywords </vt:lpstr>
      <vt:lpstr>PowerPoint Presentation</vt:lpstr>
      <vt:lpstr>PowerPoint Presentation</vt:lpstr>
      <vt:lpstr>PowerPoint Presentation</vt:lpstr>
      <vt:lpstr>Data Types</vt:lpstr>
      <vt:lpstr>PowerPoint Presentation</vt:lpstr>
      <vt:lpstr>My-Car</vt:lpstr>
      <vt:lpstr>My-Grades</vt:lpstr>
      <vt:lpstr>PowerPoint Presentation</vt:lpstr>
      <vt:lpstr>Classification of Data Types</vt:lpstr>
      <vt:lpstr>PowerPoint Presentation</vt:lpstr>
      <vt:lpstr>List of Data Types (Size of the data type depends upon the compiler also, following sizes may vary also, as per different compilers)</vt:lpstr>
      <vt:lpstr>Integer </vt:lpstr>
      <vt:lpstr>PowerPoint Presentation</vt:lpstr>
      <vt:lpstr>PowerPoint Presentation</vt:lpstr>
      <vt:lpstr>PowerPoint Presentation</vt:lpstr>
      <vt:lpstr>Float </vt:lpstr>
      <vt:lpstr>PowerPoint Presentation</vt:lpstr>
      <vt:lpstr>PowerPoint Presentation</vt:lpstr>
      <vt:lpstr>Character </vt:lpstr>
      <vt:lpstr>PowerPoint Presentation</vt:lpstr>
      <vt:lpstr>Format Specifier</vt:lpstr>
      <vt:lpstr>PowerPoint Presentation</vt:lpstr>
      <vt:lpstr>PowerPoint Presentation</vt:lpstr>
      <vt:lpstr>Q1</vt:lpstr>
      <vt:lpstr>Q2</vt:lpstr>
      <vt:lpstr>Q3</vt:lpstr>
      <vt:lpstr>Q4</vt:lpstr>
      <vt:lpstr>Q5</vt:lpstr>
      <vt:lpstr>Next Lecture: Constants Variables Expressions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</dc:title>
  <dc:creator>Aman</dc:creator>
  <cp:lastModifiedBy>SHREY GARG</cp:lastModifiedBy>
  <cp:revision>1</cp:revision>
  <dcterms:created xsi:type="dcterms:W3CDTF">2014-05-05T09:47:52Z</dcterms:created>
  <dcterms:modified xsi:type="dcterms:W3CDTF">2023-05-19T18:07:30Z</dcterms:modified>
</cp:coreProperties>
</file>