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4"/>
  </p:notesMasterIdLst>
  <p:sldIdLst>
    <p:sldId id="258" r:id="rId2"/>
    <p:sldId id="300" r:id="rId3"/>
    <p:sldId id="303" r:id="rId4"/>
    <p:sldId id="314" r:id="rId5"/>
    <p:sldId id="305" r:id="rId6"/>
    <p:sldId id="306" r:id="rId7"/>
    <p:sldId id="308" r:id="rId8"/>
    <p:sldId id="309" r:id="rId9"/>
    <p:sldId id="310" r:id="rId10"/>
    <p:sldId id="311" r:id="rId11"/>
    <p:sldId id="312" r:id="rId12"/>
    <p:sldId id="313" r:id="rId13"/>
    <p:sldId id="268" r:id="rId14"/>
    <p:sldId id="275" r:id="rId15"/>
    <p:sldId id="332" r:id="rId16"/>
    <p:sldId id="296" r:id="rId17"/>
    <p:sldId id="335" r:id="rId18"/>
    <p:sldId id="297" r:id="rId19"/>
    <p:sldId id="298" r:id="rId20"/>
    <p:sldId id="336" r:id="rId21"/>
    <p:sldId id="283" r:id="rId22"/>
    <p:sldId id="286" r:id="rId23"/>
    <p:sldId id="287" r:id="rId24"/>
    <p:sldId id="337" r:id="rId25"/>
    <p:sldId id="339" r:id="rId26"/>
    <p:sldId id="280" r:id="rId27"/>
    <p:sldId id="338" r:id="rId28"/>
    <p:sldId id="340" r:id="rId29"/>
    <p:sldId id="341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8" r:id="rId42"/>
    <p:sldId id="326" r:id="rId43"/>
    <p:sldId id="327" r:id="rId44"/>
    <p:sldId id="329" r:id="rId45"/>
    <p:sldId id="330" r:id="rId46"/>
    <p:sldId id="331" r:id="rId47"/>
    <p:sldId id="333" r:id="rId48"/>
    <p:sldId id="334" r:id="rId49"/>
    <p:sldId id="342" r:id="rId50"/>
    <p:sldId id="343" r:id="rId51"/>
    <p:sldId id="344" r:id="rId52"/>
    <p:sldId id="345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6D936-54B0-4627-8630-0954048531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0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F2BB8EE-FD50-4F14-9DB6-D54D448CF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B67534-34F3-49C8-A827-8146374044E4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2BB8EE-FD50-4F14-9DB6-D54D448CFC1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Placeholder 11"/>
          <p:cNvPicPr preferRelativeResize="0"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95490"/>
            <a:ext cx="1809750" cy="3295650"/>
          </a:xfrm>
          <a:prstGeom prst="rect">
            <a:avLst/>
          </a:prstGeom>
        </p:spPr>
      </p:pic>
      <p:sp>
        <p:nvSpPr>
          <p:cNvPr id="10" name="Subtitle 4"/>
          <p:cNvSpPr txBox="1">
            <a:spLocks/>
          </p:cNvSpPr>
          <p:nvPr userDrawn="1"/>
        </p:nvSpPr>
        <p:spPr>
          <a:xfrm>
            <a:off x="5940152" y="6237312"/>
            <a:ext cx="3192748" cy="617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cse101@lpu.co.in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916238" y="2492375"/>
            <a:ext cx="4620288" cy="7206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Next Lecture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2916238" y="3500438"/>
            <a:ext cx="4620288" cy="109070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Content of next lecture</a:t>
            </a:r>
          </a:p>
        </p:txBody>
      </p:sp>
    </p:spTree>
    <p:extLst>
      <p:ext uri="{BB962C8B-B14F-4D97-AF65-F5344CB8AC3E}">
        <p14:creationId xmlns:p14="http://schemas.microsoft.com/office/powerpoint/2010/main" val="259366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90" r:id="rId6"/>
    <p:sldLayoutId id="2147483791" r:id="rId7"/>
    <p:sldLayoutId id="2147483780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" y="10459"/>
            <a:ext cx="9139237" cy="94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CSE101-Lec#22</a:t>
            </a: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3505200" y="2133600"/>
            <a:ext cx="8229600" cy="102076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rgbClr val="C00000"/>
                </a:solidFill>
              </a:rPr>
              <a:t>Strings</a:t>
            </a:r>
            <a:r>
              <a:rPr lang="en-US" sz="4400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8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List of functions in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#include&lt;stdio.h&gt;</a:t>
            </a:r>
          </a:p>
          <a:p>
            <a:r>
              <a:rPr lang="en-US" dirty="0">
                <a:solidFill>
                  <a:schemeClr val="accent1"/>
                </a:solidFill>
              </a:rPr>
              <a:t>Used for string input/output functions.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I/O Library Functions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971800"/>
          <a:ext cx="7315200" cy="16459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Function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 Description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gets( char *s );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Inputs characters from the standard input into the array s until a </a:t>
                      </a:r>
                      <a:r>
                        <a:rPr lang="en-US" sz="1800" b="1" dirty="0"/>
                        <a:t>newline or end-of-file </a:t>
                      </a:r>
                      <a:r>
                        <a:rPr lang="en-US" sz="1800" dirty="0"/>
                        <a:t>character is encountered. A terminating null character is appended to the array.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puts( const char *s );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Prints the string s followed by a newline character.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9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4572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#include </a:t>
            </a:r>
            <a:r>
              <a:rPr lang="en-US" dirty="0"/>
              <a:t>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defRPr/>
            </a:pP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 main()</a:t>
            </a:r>
          </a:p>
          <a:p>
            <a:pPr>
              <a:defRPr/>
            </a:pPr>
            <a:r>
              <a:rPr lang="en-US" dirty="0"/>
              <a:t>{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char </a:t>
            </a:r>
            <a:r>
              <a:rPr lang="en-US" dirty="0"/>
              <a:t> name[100]; </a:t>
            </a:r>
            <a:r>
              <a:rPr lang="en-US" dirty="0">
                <a:solidFill>
                  <a:srgbClr val="00B050"/>
                </a:solidFill>
              </a:rPr>
              <a:t>//string char array</a:t>
            </a:r>
            <a:endParaRPr lang="en-US" dirty="0"/>
          </a:p>
          <a:p>
            <a:r>
              <a:rPr lang="en-US" dirty="0"/>
              <a:t> puts(</a:t>
            </a:r>
            <a:r>
              <a:rPr lang="en-US" dirty="0">
                <a:solidFill>
                  <a:schemeClr val="accent1"/>
                </a:solidFill>
              </a:rPr>
              <a:t>“\</a:t>
            </a:r>
            <a:r>
              <a:rPr lang="en-US" dirty="0" err="1">
                <a:solidFill>
                  <a:schemeClr val="accent1"/>
                </a:solidFill>
              </a:rPr>
              <a:t>nEnter</a:t>
            </a:r>
            <a:r>
              <a:rPr lang="en-US" dirty="0">
                <a:solidFill>
                  <a:schemeClr val="accent1"/>
                </a:solidFill>
              </a:rPr>
              <a:t> a string:”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gets(name); </a:t>
            </a:r>
            <a:r>
              <a:rPr lang="en-US" dirty="0">
                <a:solidFill>
                  <a:srgbClr val="00B050"/>
                </a:solidFill>
              </a:rPr>
              <a:t>//to input string with space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“\</a:t>
            </a:r>
            <a:r>
              <a:rPr lang="en-US" dirty="0" err="1">
                <a:solidFill>
                  <a:schemeClr val="accent1"/>
                </a:solidFill>
              </a:rPr>
              <a:t>nString</a:t>
            </a:r>
            <a:r>
              <a:rPr lang="en-US" dirty="0">
                <a:solidFill>
                  <a:schemeClr val="accent1"/>
                </a:solidFill>
              </a:rPr>
              <a:t> is:”</a:t>
            </a:r>
            <a:r>
              <a:rPr lang="en-US" dirty="0"/>
              <a:t>)</a:t>
            </a:r>
          </a:p>
          <a:p>
            <a:r>
              <a:rPr lang="en-US" dirty="0"/>
              <a:t> puts(name); </a:t>
            </a:r>
            <a:r>
              <a:rPr lang="en-US" dirty="0">
                <a:solidFill>
                  <a:srgbClr val="00B050"/>
                </a:solidFill>
              </a:rPr>
              <a:t>//to output const string</a:t>
            </a:r>
            <a:r>
              <a:rPr lang="en-US" dirty="0"/>
              <a:t> </a:t>
            </a:r>
          </a:p>
          <a:p>
            <a:r>
              <a:rPr lang="en-US" dirty="0"/>
              <a:t>}</a:t>
            </a:r>
            <a:r>
              <a:rPr lang="en-US" dirty="0">
                <a:solidFill>
                  <a:srgbClr val="00B050"/>
                </a:solidFill>
              </a:rPr>
              <a:t>//end main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r>
              <a:rPr lang="en-US" dirty="0"/>
              <a:t>Program to print strings with white spaces using library functions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0" y="5257800"/>
            <a:ext cx="8686800" cy="1219200"/>
            <a:chOff x="0" y="5257800"/>
            <a:chExt cx="8686800" cy="118520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0" y="5257800"/>
              <a:ext cx="6439437" cy="1185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Enter a string: </a:t>
              </a:r>
            </a:p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Lovely Professional University</a:t>
              </a:r>
            </a:p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String is:</a:t>
              </a:r>
            </a:p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Lovely Professional University</a:t>
              </a:r>
            </a:p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6660232" y="5286735"/>
              <a:ext cx="2026568" cy="10081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Output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#include </a:t>
            </a:r>
            <a:r>
              <a:rPr lang="en-US" dirty="0"/>
              <a:t>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defRPr/>
            </a:pP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 main()</a:t>
            </a:r>
          </a:p>
          <a:p>
            <a:pPr>
              <a:defRPr/>
            </a:pPr>
            <a:r>
              <a:rPr lang="en-US" dirty="0"/>
              <a:t>{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char </a:t>
            </a:r>
            <a:r>
              <a:rPr lang="en-US" dirty="0"/>
              <a:t> name[]={</a:t>
            </a:r>
            <a:r>
              <a:rPr lang="en-US" dirty="0">
                <a:solidFill>
                  <a:schemeClr val="accent1"/>
                </a:solidFill>
              </a:rPr>
              <a:t>“Hello”</a:t>
            </a:r>
            <a:r>
              <a:rPr lang="en-US" dirty="0"/>
              <a:t>}; </a:t>
            </a:r>
            <a:r>
              <a:rPr lang="en-US" dirty="0">
                <a:solidFill>
                  <a:srgbClr val="00B050"/>
                </a:solidFill>
              </a:rPr>
              <a:t>//string char array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while</a:t>
            </a:r>
            <a:r>
              <a:rPr lang="en-US" dirty="0"/>
              <a:t>(name[</a:t>
            </a:r>
            <a:r>
              <a:rPr lang="en-US" dirty="0" err="1"/>
              <a:t>i</a:t>
            </a:r>
            <a:r>
              <a:rPr lang="en-US" dirty="0"/>
              <a:t>]!='\0')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 err="1">
                <a:solidFill>
                  <a:srgbClr val="00B050"/>
                </a:solidFill>
              </a:rPr>
              <a:t>untill</a:t>
            </a:r>
            <a:r>
              <a:rPr lang="en-US" dirty="0">
                <a:solidFill>
                  <a:srgbClr val="00B050"/>
                </a:solidFill>
              </a:rPr>
              <a:t> null character</a:t>
            </a:r>
          </a:p>
          <a:p>
            <a:r>
              <a:rPr lang="en-US" dirty="0"/>
              <a:t>  {           </a:t>
            </a:r>
          </a:p>
          <a:p>
            <a:r>
              <a:rPr lang="en-US" dirty="0"/>
              <a:t>   printf(</a:t>
            </a:r>
            <a:r>
              <a:rPr lang="en-US" dirty="0">
                <a:solidFill>
                  <a:schemeClr val="accent1"/>
                </a:solidFill>
              </a:rPr>
              <a:t>"%</a:t>
            </a:r>
            <a:r>
              <a:rPr lang="en-US" dirty="0" err="1">
                <a:solidFill>
                  <a:schemeClr val="accent1"/>
                </a:solidFill>
              </a:rPr>
              <a:t>c"</a:t>
            </a:r>
            <a:r>
              <a:rPr lang="en-US" dirty="0" err="1"/>
              <a:t>,name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  }</a:t>
            </a:r>
            <a:r>
              <a:rPr lang="en-US" dirty="0">
                <a:solidFill>
                  <a:srgbClr val="00B050"/>
                </a:solidFill>
              </a:rPr>
              <a:t>//end while</a:t>
            </a:r>
            <a:endParaRPr lang="en-US" dirty="0"/>
          </a:p>
          <a:p>
            <a:r>
              <a:rPr lang="en-US" dirty="0"/>
              <a:t>}</a:t>
            </a:r>
            <a:r>
              <a:rPr lang="en-US" dirty="0">
                <a:solidFill>
                  <a:srgbClr val="00B050"/>
                </a:solidFill>
              </a:rPr>
              <a:t>//end main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r>
              <a:rPr lang="en-US" dirty="0"/>
              <a:t>Program to print strings character by character using loop.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0" y="5257800"/>
            <a:ext cx="8686800" cy="1066797"/>
            <a:chOff x="0" y="5257800"/>
            <a:chExt cx="8686800" cy="103704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0" y="5257800"/>
              <a:ext cx="6439437" cy="990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Lovely Professional University</a:t>
              </a: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660232" y="5286735"/>
              <a:ext cx="2026568" cy="10081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>
                  <a:solidFill>
                    <a:schemeClr val="accent1"/>
                  </a:solidFill>
                  <a:latin typeface="+mj-lt"/>
                </a:rPr>
                <a:t>Output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Handling Library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Functions defined in 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#include&lt;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string.h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&gt;</a:t>
            </a:r>
          </a:p>
          <a:p>
            <a:r>
              <a:rPr lang="en-US" dirty="0">
                <a:solidFill>
                  <a:schemeClr val="accent1"/>
                </a:solidFill>
              </a:rPr>
              <a:t>String handling library provides </a:t>
            </a:r>
            <a:r>
              <a:rPr lang="en-US" b="1" dirty="0">
                <a:solidFill>
                  <a:schemeClr val="accent1"/>
                </a:solidFill>
              </a:rPr>
              <a:t>many</a:t>
            </a:r>
            <a:r>
              <a:rPr lang="en-US" dirty="0">
                <a:solidFill>
                  <a:schemeClr val="accent1"/>
                </a:solidFill>
              </a:rPr>
              <a:t> useful functions: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Manipulate string data(copy and concatenate)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Comparing strings</a:t>
            </a:r>
          </a:p>
          <a:p>
            <a:pPr lvl="1"/>
            <a:r>
              <a:rPr lang="en-US" dirty="0"/>
              <a:t>Determine string length</a:t>
            </a:r>
          </a:p>
        </p:txBody>
      </p:sp>
    </p:spTree>
    <p:extLst>
      <p:ext uri="{BB962C8B-B14F-4D97-AF65-F5344CB8AC3E}">
        <p14:creationId xmlns:p14="http://schemas.microsoft.com/office/powerpoint/2010/main" val="239395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359391"/>
            <a:ext cx="8001000" cy="1143000"/>
          </a:xfrm>
        </p:spPr>
        <p:txBody>
          <a:bodyPr>
            <a:normAutofit/>
          </a:bodyPr>
          <a:lstStyle/>
          <a:p>
            <a:r>
              <a:rPr lang="en-US" sz="2400" dirty="0"/>
              <a:t>String Manipulation Functions(or Functions in string library)</a:t>
            </a:r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87630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87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More functions in string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/>
          <a:lstStyle/>
          <a:p>
            <a:pPr algn="just"/>
            <a:r>
              <a:rPr lang="en-IN" dirty="0" err="1"/>
              <a:t>strlen</a:t>
            </a:r>
            <a:r>
              <a:rPr lang="en-IN" dirty="0"/>
              <a:t>()-It is used to find the length of string without counting the null character</a:t>
            </a:r>
          </a:p>
          <a:p>
            <a:pPr algn="just"/>
            <a:r>
              <a:rPr lang="en-IN" dirty="0" err="1"/>
              <a:t>strrev</a:t>
            </a:r>
            <a:r>
              <a:rPr lang="en-IN" dirty="0"/>
              <a:t>()-It is used to display the reverse of a string</a:t>
            </a:r>
          </a:p>
          <a:p>
            <a:pPr algn="just"/>
            <a:r>
              <a:rPr lang="en-IN" dirty="0" err="1"/>
              <a:t>strlwr</a:t>
            </a:r>
            <a:r>
              <a:rPr lang="en-IN" dirty="0"/>
              <a:t>()-Converting a string from upper to lower case</a:t>
            </a:r>
          </a:p>
          <a:p>
            <a:pPr algn="just"/>
            <a:r>
              <a:rPr lang="en-IN" dirty="0" err="1"/>
              <a:t>strupr</a:t>
            </a:r>
            <a:r>
              <a:rPr lang="en-IN" dirty="0"/>
              <a:t>()-Converting a string from lower to upper case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327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Lucida Console" pitchFamily="49" charset="0"/>
              </a:rPr>
              <a:t>strcpy</a:t>
            </a:r>
            <a:r>
              <a:rPr lang="en-US" sz="2800" b="1" dirty="0">
                <a:latin typeface="Lucida Console" pitchFamily="49" charset="0"/>
              </a:rPr>
              <a:t>() </a:t>
            </a:r>
            <a:r>
              <a:rPr lang="en-US" sz="2800" b="1" dirty="0"/>
              <a:t>and</a:t>
            </a:r>
            <a:r>
              <a:rPr lang="en-US" sz="2800" b="1" dirty="0">
                <a:latin typeface="Lucida Console" pitchFamily="49" charset="0"/>
              </a:rPr>
              <a:t> </a:t>
            </a:r>
            <a:r>
              <a:rPr lang="en-US" sz="2800" b="1" dirty="0" err="1">
                <a:latin typeface="Lucida Console" pitchFamily="49" charset="0"/>
              </a:rPr>
              <a:t>strncpy</a:t>
            </a:r>
            <a:r>
              <a:rPr lang="en-US" sz="2800" b="1" dirty="0">
                <a:latin typeface="Lucida Console" pitchFamily="49" charset="0"/>
              </a:rPr>
              <a:t>()</a:t>
            </a:r>
            <a:r>
              <a:rPr lang="en-US" sz="2800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latin typeface="Lucida Console" pitchFamily="49" charset="0"/>
              </a:rPr>
              <a:t>strcpy</a:t>
            </a:r>
            <a:r>
              <a:rPr lang="en-US" sz="2400" b="1" dirty="0">
                <a:latin typeface="Lucida Console" pitchFamily="49" charset="0"/>
              </a:rPr>
              <a:t>()</a:t>
            </a:r>
            <a:r>
              <a:rPr lang="en-US" sz="2400" dirty="0"/>
              <a:t> copies the entire </a:t>
            </a:r>
            <a:r>
              <a:rPr lang="en-US" sz="2400" b="1" dirty="0">
                <a:solidFill>
                  <a:schemeClr val="tx2"/>
                </a:solidFill>
              </a:rPr>
              <a:t>second</a:t>
            </a:r>
            <a:r>
              <a:rPr lang="en-US" sz="2400" dirty="0"/>
              <a:t> argument string  into </a:t>
            </a:r>
            <a:r>
              <a:rPr lang="en-US" sz="2400" b="1" dirty="0">
                <a:solidFill>
                  <a:schemeClr val="tx2"/>
                </a:solidFill>
              </a:rPr>
              <a:t>first</a:t>
            </a:r>
            <a:r>
              <a:rPr lang="en-US" sz="2400" dirty="0"/>
              <a:t> argument.</a:t>
            </a:r>
          </a:p>
          <a:p>
            <a:pPr lvl="1">
              <a:buNone/>
            </a:pPr>
            <a:r>
              <a:rPr lang="en-US" sz="2400" b="1" dirty="0">
                <a:latin typeface="Lucida Console" pitchFamily="49" charset="0"/>
              </a:rPr>
              <a:t>			</a:t>
            </a:r>
            <a:r>
              <a:rPr lang="en-US" sz="2400" b="1" dirty="0" err="1">
                <a:latin typeface="Lucida Console" pitchFamily="49" charset="0"/>
              </a:rPr>
              <a:t>strcpy</a:t>
            </a:r>
            <a:r>
              <a:rPr lang="en-US" sz="2400" dirty="0">
                <a:latin typeface="Lucida Console" pitchFamily="49" charset="0"/>
              </a:rPr>
              <a:t>( s1, s2);</a:t>
            </a:r>
            <a:endParaRPr lang="en-US" sz="2400" dirty="0"/>
          </a:p>
          <a:p>
            <a:r>
              <a:rPr lang="en-US" sz="2400" b="1" dirty="0" err="1">
                <a:latin typeface="Lucida Console" pitchFamily="49" charset="0"/>
              </a:rPr>
              <a:t>strncpy</a:t>
            </a:r>
            <a:r>
              <a:rPr lang="en-US" sz="2400" b="1" dirty="0">
                <a:latin typeface="Lucida Console" pitchFamily="49" charset="0"/>
              </a:rPr>
              <a:t>()</a:t>
            </a:r>
            <a:r>
              <a:rPr lang="en-US" sz="2400" dirty="0"/>
              <a:t> copies the </a:t>
            </a:r>
            <a:r>
              <a:rPr lang="en-US" sz="2400" b="1" dirty="0">
                <a:solidFill>
                  <a:schemeClr val="tx2"/>
                </a:solidFill>
              </a:rPr>
              <a:t>first </a:t>
            </a:r>
            <a:r>
              <a:rPr lang="en-US" sz="2400" b="1" dirty="0">
                <a:solidFill>
                  <a:schemeClr val="tx2"/>
                </a:solidFill>
                <a:latin typeface="Lucida Console" pitchFamily="49" charset="0"/>
              </a:rPr>
              <a:t>n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dirty="0"/>
              <a:t>characters of </a:t>
            </a:r>
            <a:r>
              <a:rPr lang="en-US" sz="2400" b="1" dirty="0">
                <a:solidFill>
                  <a:schemeClr val="tx2"/>
                </a:solidFill>
              </a:rPr>
              <a:t>second</a:t>
            </a:r>
            <a:r>
              <a:rPr lang="en-US" sz="2400" dirty="0"/>
              <a:t> string argument into </a:t>
            </a:r>
            <a:r>
              <a:rPr lang="en-US" sz="2400" b="1" dirty="0">
                <a:solidFill>
                  <a:schemeClr val="tx2"/>
                </a:solidFill>
              </a:rPr>
              <a:t>first</a:t>
            </a:r>
            <a:r>
              <a:rPr lang="en-US" sz="2400" dirty="0"/>
              <a:t> string argument.</a:t>
            </a:r>
          </a:p>
          <a:p>
            <a:pPr marL="342900" lvl="1" indent="-342900">
              <a:buNone/>
            </a:pPr>
            <a:r>
              <a:rPr lang="en-US" sz="2400" dirty="0"/>
              <a:t>			</a:t>
            </a:r>
            <a:r>
              <a:rPr lang="en-US" sz="2400" b="1" dirty="0" err="1">
                <a:latin typeface="Lucida Console" pitchFamily="49" charset="0"/>
              </a:rPr>
              <a:t>strncpy</a:t>
            </a:r>
            <a:r>
              <a:rPr lang="en-US" sz="2400" dirty="0">
                <a:latin typeface="Lucida Console" pitchFamily="49" charset="0"/>
              </a:rPr>
              <a:t>( s1, s2, 4);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A null character ('\0') is appended </a:t>
            </a:r>
            <a:r>
              <a:rPr lang="en-US" sz="2400" b="1" dirty="0">
                <a:solidFill>
                  <a:schemeClr val="tx2"/>
                </a:solidFill>
              </a:rPr>
              <a:t>explicitly</a:t>
            </a:r>
            <a:r>
              <a:rPr lang="en-US" sz="2400" dirty="0"/>
              <a:t> to first argument, because the call to </a:t>
            </a:r>
            <a:r>
              <a:rPr lang="en-US" sz="2400" dirty="0" err="1"/>
              <a:t>strncpy</a:t>
            </a:r>
            <a:r>
              <a:rPr lang="en-US" sz="2400" dirty="0"/>
              <a:t> in the program </a:t>
            </a:r>
            <a:r>
              <a:rPr lang="en-US" sz="2400" b="1" dirty="0">
                <a:solidFill>
                  <a:schemeClr val="tx2"/>
                </a:solidFill>
              </a:rPr>
              <a:t>does not </a:t>
            </a:r>
            <a:r>
              <a:rPr lang="en-US" sz="2400" dirty="0"/>
              <a:t>write a terminating null character.</a:t>
            </a:r>
          </a:p>
          <a:p>
            <a:pPr lvl="1"/>
            <a:r>
              <a:rPr lang="en-US" sz="2400" dirty="0"/>
              <a:t>The third argument is less than the string length of the second argument.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//</a:t>
            </a:r>
            <a:r>
              <a:rPr lang="en-IN" dirty="0" err="1"/>
              <a:t>strcpy</a:t>
            </a:r>
            <a:r>
              <a:rPr lang="en-IN" dirty="0"/>
              <a:t>() function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//</a:t>
            </a:r>
            <a:r>
              <a:rPr lang="en-IN" dirty="0" err="1"/>
              <a:t>strcpy</a:t>
            </a:r>
            <a:r>
              <a:rPr lang="en-IN" dirty="0"/>
              <a:t> function</a:t>
            </a:r>
          </a:p>
          <a:p>
            <a:pPr marL="0" indent="0">
              <a:buNone/>
            </a:pPr>
            <a:r>
              <a:rPr lang="en-IN" dirty="0"/>
              <a:t>	char </a:t>
            </a:r>
            <a:r>
              <a:rPr lang="en-IN" dirty="0" err="1"/>
              <a:t>ori</a:t>
            </a:r>
            <a:r>
              <a:rPr lang="en-IN" dirty="0"/>
              <a:t>[20],dup[20];</a:t>
            </a:r>
          </a:p>
          <a:p>
            <a:pPr marL="0" indent="0">
              <a:buNone/>
            </a:pPr>
            <a:r>
              <a:rPr lang="en-IN" dirty="0"/>
              <a:t>	char *z;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your name:");</a:t>
            </a:r>
          </a:p>
          <a:p>
            <a:pPr marL="0" indent="0">
              <a:buNone/>
            </a:pPr>
            <a:r>
              <a:rPr lang="en-IN" dirty="0"/>
              <a:t>	gets(</a:t>
            </a:r>
            <a:r>
              <a:rPr lang="en-IN" dirty="0" err="1"/>
              <a:t>ori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z=</a:t>
            </a:r>
            <a:r>
              <a:rPr lang="en-IN" dirty="0" err="1"/>
              <a:t>strcpy</a:t>
            </a:r>
            <a:r>
              <a:rPr lang="en-IN" dirty="0"/>
              <a:t>(</a:t>
            </a:r>
            <a:r>
              <a:rPr lang="en-IN" dirty="0" err="1"/>
              <a:t>dup,ori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("Original String is:%s",</a:t>
            </a:r>
            <a:r>
              <a:rPr lang="en-IN" dirty="0" err="1"/>
              <a:t>ori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nDuplicate</a:t>
            </a:r>
            <a:r>
              <a:rPr lang="en-IN" dirty="0"/>
              <a:t> String is:%</a:t>
            </a:r>
            <a:r>
              <a:rPr lang="en-IN" dirty="0" err="1"/>
              <a:t>s",dup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Value of z is:%</a:t>
            </a:r>
            <a:r>
              <a:rPr lang="en-IN" dirty="0" err="1"/>
              <a:t>s",z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95800" y="533400"/>
            <a:ext cx="44958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//</a:t>
            </a:r>
            <a:r>
              <a:rPr lang="en-IN" dirty="0" err="1"/>
              <a:t>strncpy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str1[15],str2[15];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n;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Source String:");</a:t>
            </a:r>
          </a:p>
          <a:p>
            <a:pPr marL="0" indent="0">
              <a:buNone/>
            </a:pPr>
            <a:r>
              <a:rPr lang="en-IN" dirty="0"/>
              <a:t>	gets(str1);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Destination String:");</a:t>
            </a:r>
          </a:p>
          <a:p>
            <a:pPr marL="0" indent="0">
              <a:buNone/>
            </a:pPr>
            <a:r>
              <a:rPr lang="en-IN" dirty="0"/>
              <a:t>	gets(str2);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("Enter number of characters to replace in destination string:");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strncpy</a:t>
            </a:r>
            <a:r>
              <a:rPr lang="en-IN" dirty="0"/>
              <a:t>(str2,str1,n);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("Source string is:%s",str1);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nDestination</a:t>
            </a:r>
            <a:r>
              <a:rPr lang="en-IN" dirty="0"/>
              <a:t> String is:%s",str2);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516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Lucida Console" pitchFamily="49" charset="0"/>
              </a:rPr>
              <a:t>strcat</a:t>
            </a:r>
            <a:r>
              <a:rPr lang="en-US" sz="3600" dirty="0">
                <a:latin typeface="Lucida Console" pitchFamily="49" charset="0"/>
              </a:rPr>
              <a:t>()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105400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b="1" dirty="0" err="1"/>
              <a:t>strcat</a:t>
            </a:r>
            <a:r>
              <a:rPr lang="en-US" b="1" dirty="0"/>
              <a:t> appends its </a:t>
            </a:r>
            <a:r>
              <a:rPr lang="en-US" b="1" dirty="0">
                <a:solidFill>
                  <a:schemeClr val="tx2"/>
                </a:solidFill>
              </a:rPr>
              <a:t>second</a:t>
            </a:r>
            <a:r>
              <a:rPr lang="en-US" b="1" dirty="0"/>
              <a:t> argument string to its </a:t>
            </a:r>
            <a:r>
              <a:rPr lang="en-US" b="1" dirty="0">
                <a:solidFill>
                  <a:schemeClr val="tx2"/>
                </a:solidFill>
              </a:rPr>
              <a:t>first</a:t>
            </a:r>
            <a:r>
              <a:rPr lang="en-US" b="1" dirty="0"/>
              <a:t> argument string.</a:t>
            </a:r>
          </a:p>
          <a:p>
            <a:pPr>
              <a:buNone/>
            </a:pPr>
            <a:r>
              <a:rPr lang="en-US" b="1" dirty="0">
                <a:latin typeface="Lucida Console" pitchFamily="49" charset="0"/>
              </a:rPr>
              <a:t>			</a:t>
            </a:r>
            <a:r>
              <a:rPr lang="en-US" sz="2800" b="1" dirty="0" err="1">
                <a:latin typeface="Lucida Console" pitchFamily="49" charset="0"/>
              </a:rPr>
              <a:t>strcat</a:t>
            </a:r>
            <a:r>
              <a:rPr lang="en-US" sz="2800" dirty="0">
                <a:latin typeface="Lucida Console" pitchFamily="49" charset="0"/>
              </a:rPr>
              <a:t>( s1, s2);</a:t>
            </a:r>
            <a:endParaRPr lang="en-US" sz="2800" b="1" dirty="0">
              <a:latin typeface="Lucida Console" pitchFamily="49" charset="0"/>
            </a:endParaRPr>
          </a:p>
          <a:p>
            <a:r>
              <a:rPr lang="en-US" sz="2800" dirty="0"/>
              <a:t>The array used to store the first string should be large enough to store </a:t>
            </a:r>
          </a:p>
          <a:p>
            <a:pPr lvl="1"/>
            <a:r>
              <a:rPr lang="en-US" sz="2400" dirty="0"/>
              <a:t>the first string</a:t>
            </a:r>
          </a:p>
          <a:p>
            <a:pPr lvl="1"/>
            <a:r>
              <a:rPr lang="en-US" sz="2400" dirty="0"/>
              <a:t>the second string and </a:t>
            </a:r>
          </a:p>
          <a:p>
            <a:pPr lvl="1"/>
            <a:r>
              <a:rPr lang="en-US" sz="2400" dirty="0"/>
              <a:t>the terminating null character copied from the second string.</a:t>
            </a:r>
            <a:endParaRPr lang="en-US" sz="2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US" dirty="0" err="1">
                <a:latin typeface="Lucida Console" pitchFamily="49" charset="0"/>
              </a:rPr>
              <a:t>strncat</a:t>
            </a:r>
            <a:r>
              <a:rPr lang="en-US" dirty="0">
                <a:latin typeface="Lucida Console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sz="2800" dirty="0" err="1">
                <a:latin typeface="Lucida Console" pitchFamily="49" charset="0"/>
              </a:rPr>
              <a:t>strncat</a:t>
            </a:r>
            <a:r>
              <a:rPr lang="en-US" dirty="0"/>
              <a:t> appends a specified number of characters from the second string to the first string. </a:t>
            </a:r>
          </a:p>
          <a:p>
            <a:pPr>
              <a:buNone/>
            </a:pPr>
            <a:r>
              <a:rPr lang="en-US" b="1" dirty="0"/>
              <a:t>			</a:t>
            </a:r>
            <a:r>
              <a:rPr lang="en-US" sz="2800" b="1" dirty="0" err="1">
                <a:latin typeface="Lucida Console" pitchFamily="49" charset="0"/>
              </a:rPr>
              <a:t>strncat</a:t>
            </a:r>
            <a:r>
              <a:rPr lang="en-US" sz="2800" dirty="0">
                <a:latin typeface="Lucida Console" pitchFamily="49" charset="0"/>
              </a:rPr>
              <a:t>( s1, s2, 6)</a:t>
            </a:r>
          </a:p>
          <a:p>
            <a:r>
              <a:rPr lang="en-US" dirty="0"/>
              <a:t>A terminating null character is </a:t>
            </a:r>
            <a:r>
              <a:rPr lang="en-US" b="1" dirty="0"/>
              <a:t>automatically</a:t>
            </a:r>
            <a:r>
              <a:rPr lang="en-US" dirty="0"/>
              <a:t> appended to the result.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2200" dirty="0">
                <a:solidFill>
                  <a:schemeClr val="accent1"/>
                </a:solidFill>
              </a:rPr>
              <a:t>Introduction to string</a:t>
            </a:r>
          </a:p>
          <a:p>
            <a:pPr lvl="1">
              <a:spcBef>
                <a:spcPct val="0"/>
              </a:spcBef>
            </a:pPr>
            <a:r>
              <a:rPr lang="en-US" sz="2200" dirty="0">
                <a:solidFill>
                  <a:schemeClr val="accent1"/>
                </a:solidFill>
              </a:rPr>
              <a:t>Declaration</a:t>
            </a:r>
          </a:p>
          <a:p>
            <a:pPr lvl="1">
              <a:spcBef>
                <a:spcPct val="0"/>
              </a:spcBef>
            </a:pPr>
            <a:r>
              <a:rPr lang="en-US" sz="2200" dirty="0">
                <a:solidFill>
                  <a:schemeClr val="accent1"/>
                </a:solidFill>
              </a:rPr>
              <a:t>Initialization</a:t>
            </a:r>
          </a:p>
          <a:p>
            <a:pPr>
              <a:spcBef>
                <a:spcPct val="0"/>
              </a:spcBef>
            </a:pPr>
            <a:r>
              <a:rPr lang="en-US" sz="2200" dirty="0">
                <a:solidFill>
                  <a:schemeClr val="accent1"/>
                </a:solidFill>
              </a:rPr>
              <a:t>Reading and writing strings </a:t>
            </a:r>
          </a:p>
          <a:p>
            <a:pPr lvl="1">
              <a:spcBef>
                <a:spcPct val="0"/>
              </a:spcBef>
            </a:pPr>
            <a:r>
              <a:rPr lang="en-US" sz="2200" dirty="0">
                <a:solidFill>
                  <a:schemeClr val="accent1"/>
                </a:solidFill>
              </a:rPr>
              <a:t>functions of the standard input/output library (stdio.h)</a:t>
            </a:r>
          </a:p>
          <a:p>
            <a:pPr>
              <a:spcBef>
                <a:spcPct val="0"/>
              </a:spcBef>
            </a:pPr>
            <a:r>
              <a:rPr lang="en-US" sz="2200" dirty="0"/>
              <a:t>Processing of strings.	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String Manipulation Functions from the String Handling Library</a:t>
            </a:r>
          </a:p>
          <a:p>
            <a:pPr marL="742950" lvl="2" indent="-342900">
              <a:spcBef>
                <a:spcPct val="0"/>
              </a:spcBef>
            </a:pPr>
            <a:r>
              <a:rPr lang="en-US" sz="2200" dirty="0"/>
              <a:t>Comparing strings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Determining the length of string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All string operations without inbuilt functions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Other programs related to strings</a:t>
            </a:r>
          </a:p>
          <a:p>
            <a:pPr>
              <a:spcBef>
                <a:spcPct val="0"/>
              </a:spcBef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197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876800" cy="5364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//</a:t>
            </a:r>
            <a:r>
              <a:rPr lang="en-IN" dirty="0" err="1"/>
              <a:t>strcat</a:t>
            </a:r>
            <a:endParaRPr lang="en-IN" dirty="0"/>
          </a:p>
          <a:p>
            <a:pPr marL="0" indent="0">
              <a:buNone/>
            </a:pPr>
            <a:r>
              <a:rPr lang="en-IN" sz="2600" dirty="0"/>
              <a:t>#include&lt;</a:t>
            </a:r>
            <a:r>
              <a:rPr lang="en-IN" sz="2600" dirty="0" err="1"/>
              <a:t>stdio.h</a:t>
            </a:r>
            <a:r>
              <a:rPr lang="en-IN" sz="2600" dirty="0"/>
              <a:t>&gt;</a:t>
            </a:r>
          </a:p>
          <a:p>
            <a:pPr marL="0" indent="0">
              <a:buNone/>
            </a:pPr>
            <a:r>
              <a:rPr lang="en-IN" sz="2600" dirty="0" err="1"/>
              <a:t>int</a:t>
            </a:r>
            <a:r>
              <a:rPr lang="en-IN" sz="2600" dirty="0"/>
              <a:t> main()</a:t>
            </a:r>
          </a:p>
          <a:p>
            <a:pPr marL="0" indent="0">
              <a:buNone/>
            </a:pPr>
            <a:r>
              <a:rPr lang="en-IN" sz="2600" dirty="0"/>
              <a:t>{</a:t>
            </a:r>
          </a:p>
          <a:p>
            <a:pPr marL="0" indent="0">
              <a:buNone/>
            </a:pPr>
            <a:r>
              <a:rPr lang="en-IN" sz="2600" dirty="0"/>
              <a:t>	char str1[20],str2[10];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printf</a:t>
            </a:r>
            <a:r>
              <a:rPr lang="en-IN" sz="2600" dirty="0"/>
              <a:t>("\n Enter first string:");</a:t>
            </a:r>
          </a:p>
          <a:p>
            <a:pPr marL="0" indent="0">
              <a:buNone/>
            </a:pPr>
            <a:r>
              <a:rPr lang="en-IN" sz="2600" dirty="0"/>
              <a:t>	gets(str1);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printf</a:t>
            </a:r>
            <a:r>
              <a:rPr lang="en-IN" sz="2600" dirty="0"/>
              <a:t>("\n Enter second string:");</a:t>
            </a:r>
          </a:p>
          <a:p>
            <a:pPr marL="0" indent="0">
              <a:buNone/>
            </a:pPr>
            <a:r>
              <a:rPr lang="en-IN" sz="2600" dirty="0"/>
              <a:t>	gets(str2);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strcat</a:t>
            </a:r>
            <a:r>
              <a:rPr lang="en-IN" sz="2600" dirty="0"/>
              <a:t>(str1,str2);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printf</a:t>
            </a:r>
            <a:r>
              <a:rPr lang="en-IN" sz="2600" dirty="0"/>
              <a:t>("\n String after concatenation:%s",str1);</a:t>
            </a:r>
          </a:p>
          <a:p>
            <a:pPr marL="0" indent="0">
              <a:buNone/>
            </a:pPr>
            <a:r>
              <a:rPr lang="en-IN" sz="2600" dirty="0"/>
              <a:t>	return 0;</a:t>
            </a:r>
          </a:p>
          <a:p>
            <a:pPr marL="0" indent="0">
              <a:buNone/>
            </a:pPr>
            <a:r>
              <a:rPr lang="en-IN" sz="2600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343400" cy="5364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//</a:t>
            </a:r>
            <a:r>
              <a:rPr lang="en-IN" dirty="0" err="1"/>
              <a:t>strncat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str1[20],str2[10];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n;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first string:");</a:t>
            </a:r>
          </a:p>
          <a:p>
            <a:pPr marL="0" indent="0">
              <a:buNone/>
            </a:pPr>
            <a:r>
              <a:rPr lang="en-IN" dirty="0"/>
              <a:t>	gets(str1);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second string:");</a:t>
            </a:r>
          </a:p>
          <a:p>
            <a:pPr marL="0" indent="0">
              <a:buNone/>
            </a:pPr>
            <a:r>
              <a:rPr lang="en-IN" dirty="0"/>
              <a:t>	gets(str2);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number of characters you want to combine:");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strncat</a:t>
            </a:r>
            <a:r>
              <a:rPr lang="en-IN" dirty="0"/>
              <a:t>(str1,str2,n);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String after concatenation:%s",str1);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010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13792"/>
            <a:ext cx="8219256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Comparison Functions of the        String Handling Library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Comparing strings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Computer compares numeric ASCII codes of characters in string</a:t>
            </a:r>
          </a:p>
          <a:p>
            <a:pPr lvl="1"/>
            <a:r>
              <a:rPr lang="en-US" sz="2000" b="1" dirty="0" err="1">
                <a:latin typeface="Lucida Console" pitchFamily="49" charset="0"/>
              </a:rPr>
              <a:t>strcmp</a:t>
            </a:r>
            <a:r>
              <a:rPr lang="en-US" sz="2000" b="1" dirty="0">
                <a:latin typeface="Lucida Console" pitchFamily="49" charset="0"/>
              </a:rPr>
              <a:t>()</a:t>
            </a:r>
            <a:r>
              <a:rPr lang="en-US" sz="2000" b="1" dirty="0"/>
              <a:t> </a:t>
            </a:r>
            <a:r>
              <a:rPr lang="en-US" dirty="0"/>
              <a:t>Compares its first string argument with its second string argument, character by character.</a:t>
            </a:r>
          </a:p>
          <a:p>
            <a:pPr lvl="1"/>
            <a:r>
              <a:rPr lang="en-US" dirty="0"/>
              <a:t>Function </a:t>
            </a:r>
            <a:r>
              <a:rPr lang="en-US" sz="2000" b="1" dirty="0" err="1">
                <a:latin typeface="Lucida Console" pitchFamily="49" charset="0"/>
              </a:rPr>
              <a:t>strncmp</a:t>
            </a:r>
            <a:r>
              <a:rPr lang="en-US" sz="2000" b="1" dirty="0">
                <a:latin typeface="Lucida Console" pitchFamily="49" charset="0"/>
              </a:rPr>
              <a:t>()</a:t>
            </a:r>
            <a:r>
              <a:rPr lang="en-US" sz="2000" dirty="0"/>
              <a:t> </a:t>
            </a:r>
            <a:r>
              <a:rPr lang="en-US" dirty="0"/>
              <a:t>does not compare characters following a null character in a string.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5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ucida Console" pitchFamily="49" charset="0"/>
              </a:rPr>
              <a:t>strcmp</a:t>
            </a:r>
            <a:r>
              <a:rPr lang="en-US" dirty="0">
                <a:latin typeface="Lucida Console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latin typeface="Lucida Console" pitchFamily="49" charset="0"/>
              </a:rPr>
              <a:t>int </a:t>
            </a:r>
            <a:r>
              <a:rPr lang="en-US" sz="2000" b="1" dirty="0" err="1">
                <a:latin typeface="Lucida Console" pitchFamily="49" charset="0"/>
              </a:rPr>
              <a:t>strcmp</a:t>
            </a:r>
            <a:r>
              <a:rPr lang="en-US" sz="2000" b="1" dirty="0">
                <a:latin typeface="Lucida Console" pitchFamily="49" charset="0"/>
              </a:rPr>
              <a:t>( const char *s1, const char *s2 );</a:t>
            </a:r>
          </a:p>
          <a:p>
            <a:pPr lvl="1"/>
            <a:r>
              <a:rPr lang="en-US" dirty="0"/>
              <a:t>Compares string </a:t>
            </a:r>
            <a:r>
              <a:rPr lang="en-US" sz="2000" dirty="0">
                <a:latin typeface="Lucida Console" pitchFamily="49" charset="0"/>
              </a:rPr>
              <a:t>s1</a:t>
            </a:r>
            <a:r>
              <a:rPr lang="en-US" dirty="0"/>
              <a:t> to </a:t>
            </a:r>
            <a:r>
              <a:rPr lang="en-US" sz="2000" dirty="0">
                <a:latin typeface="Lucida Console" pitchFamily="49" charset="0"/>
              </a:rPr>
              <a:t>s2</a:t>
            </a:r>
            <a:endParaRPr lang="en-US" dirty="0"/>
          </a:p>
          <a:p>
            <a:pPr lvl="1"/>
            <a:r>
              <a:rPr lang="en-US" dirty="0"/>
              <a:t>Returns </a:t>
            </a:r>
          </a:p>
          <a:p>
            <a:pPr lvl="2"/>
            <a:r>
              <a:rPr lang="en-US" dirty="0"/>
              <a:t>a negative number if </a:t>
            </a:r>
            <a:r>
              <a:rPr lang="en-US" sz="1600" dirty="0">
                <a:latin typeface="Lucida Console" pitchFamily="49" charset="0"/>
              </a:rPr>
              <a:t>s1 &lt; s2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zero if </a:t>
            </a:r>
            <a:r>
              <a:rPr lang="en-US" sz="1600" dirty="0">
                <a:latin typeface="Lucida Console" pitchFamily="49" charset="0"/>
              </a:rPr>
              <a:t>s1 == s2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 positive number if </a:t>
            </a:r>
            <a:r>
              <a:rPr lang="en-US" sz="1600" dirty="0">
                <a:latin typeface="Lucida Console" pitchFamily="49" charset="0"/>
              </a:rPr>
              <a:t>s1 &gt; s2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ucida Console" pitchFamily="49" charset="0"/>
              </a:rPr>
              <a:t>strncmp</a:t>
            </a:r>
            <a:r>
              <a:rPr lang="en-US" dirty="0">
                <a:latin typeface="Lucida Console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latin typeface="Lucida Console" pitchFamily="49" charset="0"/>
              </a:rPr>
              <a:t>int </a:t>
            </a:r>
            <a:r>
              <a:rPr lang="en-US" sz="2000" b="1" dirty="0" err="1">
                <a:latin typeface="Lucida Console" pitchFamily="49" charset="0"/>
              </a:rPr>
              <a:t>strncmp</a:t>
            </a:r>
            <a:r>
              <a:rPr lang="en-US" sz="2000" b="1" dirty="0">
                <a:latin typeface="Lucida Console" pitchFamily="49" charset="0"/>
              </a:rPr>
              <a:t>( const char *s1, const char *s2,</a:t>
            </a:r>
            <a:r>
              <a:rPr lang="en-US" sz="2200" b="1" dirty="0">
                <a:latin typeface="Courier New" pitchFamily="49" charset="0"/>
              </a:rPr>
              <a:t> int</a:t>
            </a:r>
            <a:r>
              <a:rPr lang="en-US" sz="2000" b="1" dirty="0">
                <a:latin typeface="Lucida Console" pitchFamily="49" charset="0"/>
              </a:rPr>
              <a:t> n);</a:t>
            </a:r>
          </a:p>
          <a:p>
            <a:pPr lvl="1"/>
            <a:r>
              <a:rPr lang="en-US" dirty="0"/>
              <a:t>Compares up to </a:t>
            </a:r>
            <a:r>
              <a:rPr lang="en-US" sz="2000" dirty="0">
                <a:latin typeface="Lucida Console" pitchFamily="49" charset="0"/>
              </a:rPr>
              <a:t>n</a:t>
            </a:r>
            <a:r>
              <a:rPr lang="en-US" dirty="0"/>
              <a:t> characters of string </a:t>
            </a:r>
            <a:r>
              <a:rPr lang="en-US" sz="2000" dirty="0">
                <a:latin typeface="Lucida Console" pitchFamily="49" charset="0"/>
              </a:rPr>
              <a:t>s1</a:t>
            </a:r>
            <a:r>
              <a:rPr lang="en-US" dirty="0"/>
              <a:t> to </a:t>
            </a:r>
            <a:r>
              <a:rPr lang="en-US" sz="2000" dirty="0">
                <a:latin typeface="Lucida Console" pitchFamily="49" charset="0"/>
              </a:rPr>
              <a:t>s2</a:t>
            </a:r>
          </a:p>
          <a:p>
            <a:pPr lvl="2"/>
            <a:r>
              <a:rPr lang="en-US" dirty="0"/>
              <a:t>a negative number if </a:t>
            </a:r>
            <a:r>
              <a:rPr lang="en-US" sz="1600" dirty="0">
                <a:latin typeface="Lucida Console" pitchFamily="49" charset="0"/>
              </a:rPr>
              <a:t>s1 &lt; s2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zero if </a:t>
            </a:r>
            <a:r>
              <a:rPr lang="en-US" sz="1600" dirty="0">
                <a:latin typeface="Lucida Console" pitchFamily="49" charset="0"/>
              </a:rPr>
              <a:t>s1 == s2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 positive number if </a:t>
            </a:r>
            <a:r>
              <a:rPr lang="en-US" sz="1600" dirty="0">
                <a:latin typeface="Lucida Console" pitchFamily="49" charset="0"/>
              </a:rPr>
              <a:t>s1 &gt; s2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-381000"/>
            <a:ext cx="8229600" cy="1143000"/>
          </a:xfrm>
        </p:spPr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609600"/>
            <a:ext cx="4343400" cy="59436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4300" dirty="0"/>
              <a:t>//</a:t>
            </a:r>
            <a:r>
              <a:rPr lang="en-IN" sz="4300" dirty="0" err="1"/>
              <a:t>strcmp</a:t>
            </a:r>
            <a:endParaRPr lang="en-IN" sz="4300" dirty="0"/>
          </a:p>
          <a:p>
            <a:pPr marL="0" indent="0">
              <a:buNone/>
            </a:pPr>
            <a:r>
              <a:rPr lang="en-IN" sz="4300" dirty="0"/>
              <a:t>#include&lt;</a:t>
            </a:r>
            <a:r>
              <a:rPr lang="en-IN" sz="4300" dirty="0" err="1"/>
              <a:t>stdio.h</a:t>
            </a:r>
            <a:r>
              <a:rPr lang="en-IN" sz="4300" dirty="0"/>
              <a:t>&gt;</a:t>
            </a:r>
          </a:p>
          <a:p>
            <a:pPr marL="0" indent="0">
              <a:buNone/>
            </a:pPr>
            <a:r>
              <a:rPr lang="en-IN" sz="4300" dirty="0" err="1"/>
              <a:t>int</a:t>
            </a:r>
            <a:r>
              <a:rPr lang="en-IN" sz="4300" dirty="0"/>
              <a:t> main()</a:t>
            </a:r>
          </a:p>
          <a:p>
            <a:pPr marL="0" indent="0">
              <a:buNone/>
            </a:pPr>
            <a:r>
              <a:rPr lang="en-IN" sz="4300" dirty="0"/>
              <a:t>{</a:t>
            </a:r>
          </a:p>
          <a:p>
            <a:pPr marL="0" indent="0">
              <a:buNone/>
            </a:pPr>
            <a:r>
              <a:rPr lang="en-IN" sz="4300" dirty="0"/>
              <a:t>	char str1[20],str2[10];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int</a:t>
            </a:r>
            <a:r>
              <a:rPr lang="en-IN" sz="4300" dirty="0"/>
              <a:t> x;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printf</a:t>
            </a:r>
            <a:r>
              <a:rPr lang="en-IN" sz="4300" dirty="0"/>
              <a:t>("\n Enter first string:");</a:t>
            </a:r>
          </a:p>
          <a:p>
            <a:pPr marL="0" indent="0">
              <a:buNone/>
            </a:pPr>
            <a:r>
              <a:rPr lang="en-IN" sz="4300" dirty="0"/>
              <a:t>	gets(str1);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printf</a:t>
            </a:r>
            <a:r>
              <a:rPr lang="en-IN" sz="4300" dirty="0"/>
              <a:t>("\n Enter second string:");</a:t>
            </a:r>
          </a:p>
          <a:p>
            <a:pPr marL="0" indent="0">
              <a:buNone/>
            </a:pPr>
            <a:r>
              <a:rPr lang="en-IN" sz="4300" dirty="0"/>
              <a:t>	gets(str2);</a:t>
            </a:r>
          </a:p>
          <a:p>
            <a:pPr marL="0" indent="0">
              <a:buNone/>
            </a:pPr>
            <a:r>
              <a:rPr lang="en-IN" sz="4300" dirty="0"/>
              <a:t>	x=</a:t>
            </a:r>
            <a:r>
              <a:rPr lang="en-IN" sz="4300" dirty="0" err="1"/>
              <a:t>strcmp</a:t>
            </a:r>
            <a:r>
              <a:rPr lang="en-IN" sz="4300" dirty="0"/>
              <a:t>(str1,str2);</a:t>
            </a:r>
          </a:p>
          <a:p>
            <a:pPr marL="0" indent="0">
              <a:buNone/>
            </a:pPr>
            <a:r>
              <a:rPr lang="en-IN" sz="4300" dirty="0"/>
              <a:t>	if(x==0)</a:t>
            </a:r>
          </a:p>
          <a:p>
            <a:pPr marL="0" indent="0">
              <a:buNone/>
            </a:pPr>
            <a:r>
              <a:rPr lang="en-IN" sz="4300" dirty="0"/>
              <a:t>	{</a:t>
            </a:r>
          </a:p>
          <a:p>
            <a:pPr marL="0" indent="0">
              <a:buNone/>
            </a:pPr>
            <a:r>
              <a:rPr lang="en-IN" sz="4300" dirty="0"/>
              <a:t>		</a:t>
            </a:r>
            <a:r>
              <a:rPr lang="en-IN" sz="4300" dirty="0" err="1"/>
              <a:t>printf</a:t>
            </a:r>
            <a:r>
              <a:rPr lang="en-IN" sz="4300" dirty="0"/>
              <a:t>("\n Strings are equal");</a:t>
            </a:r>
          </a:p>
          <a:p>
            <a:pPr marL="0" indent="0">
              <a:buNone/>
            </a:pPr>
            <a:r>
              <a:rPr lang="en-IN" sz="4300" dirty="0"/>
              <a:t>	}</a:t>
            </a:r>
          </a:p>
          <a:p>
            <a:pPr marL="0" indent="0">
              <a:buNone/>
            </a:pPr>
            <a:r>
              <a:rPr lang="en-IN" sz="4300" dirty="0"/>
              <a:t>	else if(x&gt;0)</a:t>
            </a:r>
          </a:p>
          <a:p>
            <a:pPr marL="0" indent="0">
              <a:buNone/>
            </a:pPr>
            <a:r>
              <a:rPr lang="en-IN" sz="4300" dirty="0"/>
              <a:t>	{</a:t>
            </a:r>
          </a:p>
          <a:p>
            <a:pPr marL="0" indent="0">
              <a:buNone/>
            </a:pPr>
            <a:r>
              <a:rPr lang="en-IN" sz="4300" dirty="0"/>
              <a:t>		</a:t>
            </a:r>
            <a:r>
              <a:rPr lang="en-IN" sz="4300" dirty="0" err="1"/>
              <a:t>printf</a:t>
            </a:r>
            <a:r>
              <a:rPr lang="en-IN" sz="4300" dirty="0"/>
              <a:t>("\n First string is greater than second string(strings are not equal)");</a:t>
            </a:r>
          </a:p>
          <a:p>
            <a:pPr marL="0" indent="0">
              <a:buNone/>
            </a:pPr>
            <a:r>
              <a:rPr lang="en-IN" sz="4300" dirty="0"/>
              <a:t>	}</a:t>
            </a:r>
          </a:p>
          <a:p>
            <a:pPr marL="0" indent="0">
              <a:buNone/>
            </a:pPr>
            <a:r>
              <a:rPr lang="en-IN" sz="4300" dirty="0"/>
              <a:t>	else</a:t>
            </a:r>
          </a:p>
          <a:p>
            <a:pPr marL="0" indent="0">
              <a:buNone/>
            </a:pPr>
            <a:r>
              <a:rPr lang="en-IN" sz="4300" dirty="0"/>
              <a:t>	{</a:t>
            </a:r>
          </a:p>
          <a:p>
            <a:pPr marL="0" indent="0">
              <a:buNone/>
            </a:pPr>
            <a:r>
              <a:rPr lang="en-IN" sz="4300" dirty="0"/>
              <a:t>		</a:t>
            </a:r>
            <a:r>
              <a:rPr lang="en-IN" sz="4300" dirty="0" err="1"/>
              <a:t>printf</a:t>
            </a:r>
            <a:r>
              <a:rPr lang="en-IN" sz="4300" dirty="0"/>
              <a:t>("\n First string is less than second string(strings are not equal)");</a:t>
            </a:r>
          </a:p>
          <a:p>
            <a:pPr marL="0" indent="0">
              <a:buNone/>
            </a:pPr>
            <a:r>
              <a:rPr lang="en-IN" sz="4300" dirty="0"/>
              <a:t>	}</a:t>
            </a:r>
          </a:p>
          <a:p>
            <a:pPr marL="0" indent="0">
              <a:buNone/>
            </a:pPr>
            <a:r>
              <a:rPr lang="en-IN" sz="4300" dirty="0"/>
              <a:t>	return 0;</a:t>
            </a:r>
          </a:p>
          <a:p>
            <a:pPr marL="0" indent="0">
              <a:buNone/>
            </a:pPr>
            <a:r>
              <a:rPr lang="en-IN" sz="4300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457200"/>
            <a:ext cx="43434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/>
              <a:t>// </a:t>
            </a:r>
            <a:r>
              <a:rPr lang="en-IN" sz="1200" dirty="0" err="1"/>
              <a:t>strncmp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#include&lt;</a:t>
            </a:r>
            <a:r>
              <a:rPr lang="en-IN" sz="1200" dirty="0" err="1"/>
              <a:t>stdio.h</a:t>
            </a:r>
            <a:r>
              <a:rPr lang="en-IN" sz="1200" dirty="0"/>
              <a:t>&gt;</a:t>
            </a:r>
          </a:p>
          <a:p>
            <a:pPr marL="0" indent="0">
              <a:buNone/>
            </a:pPr>
            <a:r>
              <a:rPr lang="en-IN" sz="1200" dirty="0" err="1"/>
              <a:t>int</a:t>
            </a:r>
            <a:r>
              <a:rPr lang="en-IN" sz="1200" dirty="0"/>
              <a:t> main()</a:t>
            </a:r>
          </a:p>
          <a:p>
            <a:pPr marL="0" indent="0">
              <a:buNone/>
            </a:pPr>
            <a:r>
              <a:rPr lang="en-IN" sz="1200" dirty="0"/>
              <a:t>{</a:t>
            </a:r>
          </a:p>
          <a:p>
            <a:pPr marL="0" indent="0">
              <a:buNone/>
            </a:pPr>
            <a:r>
              <a:rPr lang="en-IN" sz="1200" dirty="0"/>
              <a:t>	char str1[20],str2[10];</a:t>
            </a:r>
          </a:p>
          <a:p>
            <a:pPr marL="0" indent="0">
              <a:buNone/>
            </a:pPr>
            <a:r>
              <a:rPr lang="en-IN" sz="1200" dirty="0"/>
              <a:t>	</a:t>
            </a:r>
            <a:r>
              <a:rPr lang="en-IN" sz="1200" dirty="0" err="1"/>
              <a:t>int</a:t>
            </a:r>
            <a:r>
              <a:rPr lang="en-IN" sz="1200" dirty="0"/>
              <a:t> </a:t>
            </a:r>
            <a:r>
              <a:rPr lang="en-IN" sz="1200" dirty="0" err="1"/>
              <a:t>x,n</a:t>
            </a:r>
            <a:r>
              <a:rPr lang="en-IN" sz="1200" dirty="0"/>
              <a:t>;</a:t>
            </a:r>
          </a:p>
          <a:p>
            <a:pPr marL="0" indent="0"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first string:");</a:t>
            </a:r>
          </a:p>
          <a:p>
            <a:pPr marL="0" indent="0">
              <a:buNone/>
            </a:pPr>
            <a:r>
              <a:rPr lang="en-IN" sz="1200" dirty="0"/>
              <a:t>	gets(str1);</a:t>
            </a:r>
          </a:p>
          <a:p>
            <a:pPr marL="0" indent="0"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second string:");</a:t>
            </a:r>
          </a:p>
          <a:p>
            <a:pPr marL="0" indent="0">
              <a:buNone/>
            </a:pPr>
            <a:r>
              <a:rPr lang="en-IN" sz="1200" dirty="0"/>
              <a:t>	gets(str2);</a:t>
            </a:r>
          </a:p>
          <a:p>
            <a:pPr marL="0" indent="0"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no. of characters to compare:");</a:t>
            </a:r>
          </a:p>
          <a:p>
            <a:pPr marL="0" indent="0">
              <a:buNone/>
            </a:pPr>
            <a:r>
              <a:rPr lang="en-IN" sz="1200" dirty="0"/>
              <a:t>	</a:t>
            </a:r>
            <a:r>
              <a:rPr lang="en-IN" sz="1200" dirty="0" err="1"/>
              <a:t>scanf</a:t>
            </a:r>
            <a:r>
              <a:rPr lang="en-IN" sz="1200" dirty="0"/>
              <a:t>("%</a:t>
            </a:r>
            <a:r>
              <a:rPr lang="en-IN" sz="1200" dirty="0" err="1"/>
              <a:t>d",&amp;n</a:t>
            </a:r>
            <a:r>
              <a:rPr lang="en-IN" sz="1200" dirty="0"/>
              <a:t>);</a:t>
            </a:r>
          </a:p>
          <a:p>
            <a:pPr marL="0" indent="0">
              <a:buNone/>
            </a:pPr>
            <a:r>
              <a:rPr lang="en-IN" sz="1200" dirty="0"/>
              <a:t>	x=</a:t>
            </a:r>
            <a:r>
              <a:rPr lang="en-IN" sz="1200" dirty="0" err="1"/>
              <a:t>strncmp</a:t>
            </a:r>
            <a:r>
              <a:rPr lang="en-IN" sz="1200" dirty="0"/>
              <a:t>(str1,str2,n);</a:t>
            </a:r>
          </a:p>
          <a:p>
            <a:pPr marL="0" indent="0">
              <a:buNone/>
            </a:pPr>
            <a:r>
              <a:rPr lang="en-IN" sz="1200" dirty="0"/>
              <a:t>	if(x==0)</a:t>
            </a:r>
          </a:p>
          <a:p>
            <a:pPr marL="0" indent="0">
              <a:buNone/>
            </a:pPr>
            <a:r>
              <a:rPr lang="en-IN" sz="1200" dirty="0"/>
              <a:t>	{</a:t>
            </a:r>
          </a:p>
          <a:p>
            <a:pPr marL="0" indent="0">
              <a:buNone/>
            </a:pPr>
            <a:r>
              <a:rPr lang="en-IN" sz="1200" dirty="0"/>
              <a:t>		</a:t>
            </a:r>
            <a:r>
              <a:rPr lang="en-IN" sz="1200" dirty="0" err="1"/>
              <a:t>printf</a:t>
            </a:r>
            <a:r>
              <a:rPr lang="en-IN" sz="1200" dirty="0"/>
              <a:t>("\n Strings are equal");</a:t>
            </a:r>
          </a:p>
          <a:p>
            <a:pPr marL="0" indent="0">
              <a:buNone/>
            </a:pPr>
            <a:r>
              <a:rPr lang="en-IN" sz="1200" dirty="0"/>
              <a:t>	}</a:t>
            </a:r>
          </a:p>
          <a:p>
            <a:pPr marL="0" indent="0">
              <a:buNone/>
            </a:pPr>
            <a:r>
              <a:rPr lang="en-IN" sz="1200" dirty="0"/>
              <a:t>	else if(x&gt;0)</a:t>
            </a:r>
          </a:p>
          <a:p>
            <a:pPr marL="0" indent="0">
              <a:buNone/>
            </a:pPr>
            <a:r>
              <a:rPr lang="en-IN" sz="1200" dirty="0"/>
              <a:t>	{</a:t>
            </a:r>
          </a:p>
          <a:p>
            <a:pPr marL="0" indent="0">
              <a:buNone/>
            </a:pPr>
            <a:r>
              <a:rPr lang="en-IN" sz="1200" dirty="0"/>
              <a:t>		</a:t>
            </a:r>
            <a:r>
              <a:rPr lang="en-IN" sz="1200" dirty="0" err="1"/>
              <a:t>printf</a:t>
            </a:r>
            <a:r>
              <a:rPr lang="en-IN" sz="1200" dirty="0"/>
              <a:t>("\n First string is greater than second string(strings are not equal)");</a:t>
            </a:r>
          </a:p>
          <a:p>
            <a:pPr marL="0" indent="0">
              <a:buNone/>
            </a:pPr>
            <a:r>
              <a:rPr lang="en-IN" sz="1200" dirty="0"/>
              <a:t>	}</a:t>
            </a:r>
          </a:p>
          <a:p>
            <a:pPr marL="0" indent="0">
              <a:buNone/>
            </a:pPr>
            <a:r>
              <a:rPr lang="en-IN" sz="1200" dirty="0"/>
              <a:t>	else</a:t>
            </a:r>
          </a:p>
          <a:p>
            <a:pPr marL="0" indent="0">
              <a:buNone/>
            </a:pPr>
            <a:r>
              <a:rPr lang="en-IN" sz="1200" dirty="0"/>
              <a:t>	{</a:t>
            </a:r>
          </a:p>
          <a:p>
            <a:pPr marL="0" indent="0">
              <a:buNone/>
            </a:pPr>
            <a:r>
              <a:rPr lang="en-IN" sz="1200" dirty="0"/>
              <a:t>		</a:t>
            </a:r>
            <a:r>
              <a:rPr lang="en-IN" sz="1200" dirty="0" err="1"/>
              <a:t>printf</a:t>
            </a:r>
            <a:r>
              <a:rPr lang="en-IN" sz="1200" dirty="0"/>
              <a:t>("\n First string is less than second string(strings are not equal)");</a:t>
            </a:r>
          </a:p>
          <a:p>
            <a:pPr marL="0" indent="0">
              <a:buNone/>
            </a:pPr>
            <a:r>
              <a:rPr lang="en-IN" sz="1200" dirty="0"/>
              <a:t>	}</a:t>
            </a:r>
          </a:p>
          <a:p>
            <a:pPr marL="0" indent="0">
              <a:buNone/>
            </a:pPr>
            <a:r>
              <a:rPr lang="en-IN" sz="1200" dirty="0"/>
              <a:t>	return 0;</a:t>
            </a:r>
          </a:p>
          <a:p>
            <a:pPr marL="0" indent="0">
              <a:buNone/>
            </a:pPr>
            <a:r>
              <a:rPr lang="en-IN" sz="1200" dirty="0"/>
              <a:t>}</a:t>
            </a:r>
          </a:p>
          <a:p>
            <a:pPr marL="0" indent="0"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757217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4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 err="1"/>
              <a:t>stricmp</a:t>
            </a:r>
            <a:r>
              <a:rPr lang="en-IN" sz="2400" dirty="0"/>
              <a:t>()[Ignore case], </a:t>
            </a:r>
            <a:r>
              <a:rPr lang="en-IN" sz="2400" dirty="0" err="1"/>
              <a:t>stricmp</a:t>
            </a:r>
            <a:r>
              <a:rPr lang="en-IN" sz="2400" dirty="0"/>
              <a:t> will ignore the case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3500" dirty="0"/>
              <a:t>#include&lt;</a:t>
            </a:r>
            <a:r>
              <a:rPr lang="en-IN" sz="3500" dirty="0" err="1"/>
              <a:t>stdio.h</a:t>
            </a:r>
            <a:r>
              <a:rPr lang="en-IN" sz="3500" dirty="0"/>
              <a:t>&gt;</a:t>
            </a:r>
          </a:p>
          <a:p>
            <a:pPr marL="0" indent="0">
              <a:buNone/>
            </a:pPr>
            <a:r>
              <a:rPr lang="en-IN" sz="3500" dirty="0" err="1"/>
              <a:t>int</a:t>
            </a:r>
            <a:r>
              <a:rPr lang="en-IN" sz="3500" dirty="0"/>
              <a:t> main()</a:t>
            </a:r>
          </a:p>
          <a:p>
            <a:pPr marL="0" indent="0">
              <a:buNone/>
            </a:pPr>
            <a:r>
              <a:rPr lang="en-IN" sz="3500" dirty="0"/>
              <a:t>{</a:t>
            </a:r>
          </a:p>
          <a:p>
            <a:pPr marL="0" indent="0">
              <a:buNone/>
            </a:pPr>
            <a:r>
              <a:rPr lang="en-IN" sz="3500" dirty="0"/>
              <a:t>	char str1[20],str2[10];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int</a:t>
            </a:r>
            <a:r>
              <a:rPr lang="en-IN" sz="3500" dirty="0"/>
              <a:t> x;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 first string:");</a:t>
            </a:r>
          </a:p>
          <a:p>
            <a:pPr marL="0" indent="0">
              <a:buNone/>
            </a:pPr>
            <a:r>
              <a:rPr lang="en-IN" sz="3500" dirty="0"/>
              <a:t>	gets(str1);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 second string:");</a:t>
            </a:r>
          </a:p>
          <a:p>
            <a:pPr marL="0" indent="0">
              <a:buNone/>
            </a:pPr>
            <a:r>
              <a:rPr lang="en-IN" sz="3500" dirty="0"/>
              <a:t>	gets(str2);</a:t>
            </a:r>
          </a:p>
          <a:p>
            <a:pPr marL="0" indent="0">
              <a:buNone/>
            </a:pPr>
            <a:r>
              <a:rPr lang="en-IN" sz="3500" dirty="0"/>
              <a:t>	x=</a:t>
            </a:r>
            <a:r>
              <a:rPr lang="en-IN" sz="3500" dirty="0" err="1"/>
              <a:t>stricmp</a:t>
            </a:r>
            <a:r>
              <a:rPr lang="en-IN" sz="3500" dirty="0"/>
              <a:t>(str1,str2);</a:t>
            </a:r>
          </a:p>
          <a:p>
            <a:pPr marL="0" indent="0">
              <a:buNone/>
            </a:pPr>
            <a:r>
              <a:rPr lang="en-IN" sz="3500" dirty="0"/>
              <a:t>	if(x==0)</a:t>
            </a:r>
          </a:p>
          <a:p>
            <a:pPr marL="0" indent="0">
              <a:buNone/>
            </a:pPr>
            <a:r>
              <a:rPr lang="en-IN" sz="3500" dirty="0"/>
              <a:t>	{</a:t>
            </a:r>
          </a:p>
          <a:p>
            <a:pPr marL="0" indent="0">
              <a:buNone/>
            </a:pPr>
            <a:r>
              <a:rPr lang="en-IN" sz="3500" dirty="0"/>
              <a:t>		</a:t>
            </a:r>
            <a:r>
              <a:rPr lang="en-IN" sz="3500" dirty="0" err="1"/>
              <a:t>printf</a:t>
            </a:r>
            <a:r>
              <a:rPr lang="en-IN" sz="3500" dirty="0"/>
              <a:t>("\n Strings are equal");</a:t>
            </a:r>
          </a:p>
          <a:p>
            <a:pPr marL="0" indent="0">
              <a:buNone/>
            </a:pPr>
            <a:r>
              <a:rPr lang="en-IN" sz="3500" dirty="0"/>
              <a:t>	}</a:t>
            </a:r>
          </a:p>
          <a:p>
            <a:pPr marL="0" indent="0">
              <a:buNone/>
            </a:pPr>
            <a:r>
              <a:rPr lang="en-IN" sz="3500" dirty="0"/>
              <a:t>	else if(x&gt;0)</a:t>
            </a:r>
          </a:p>
          <a:p>
            <a:pPr marL="0" indent="0">
              <a:buNone/>
            </a:pPr>
            <a:r>
              <a:rPr lang="en-IN" sz="3500" dirty="0"/>
              <a:t>	{</a:t>
            </a:r>
          </a:p>
          <a:p>
            <a:pPr marL="0" indent="0">
              <a:buNone/>
            </a:pPr>
            <a:r>
              <a:rPr lang="en-IN" sz="3500" dirty="0"/>
              <a:t>		</a:t>
            </a:r>
            <a:r>
              <a:rPr lang="en-IN" sz="3500" dirty="0" err="1"/>
              <a:t>printf</a:t>
            </a:r>
            <a:r>
              <a:rPr lang="en-IN" sz="3500" dirty="0"/>
              <a:t>("\n First string is greater than second string(strings are not equal)");</a:t>
            </a:r>
          </a:p>
          <a:p>
            <a:pPr marL="0" indent="0">
              <a:buNone/>
            </a:pPr>
            <a:r>
              <a:rPr lang="en-IN" sz="3500" dirty="0"/>
              <a:t>	}</a:t>
            </a:r>
          </a:p>
          <a:p>
            <a:pPr marL="0" indent="0">
              <a:buNone/>
            </a:pPr>
            <a:r>
              <a:rPr lang="en-IN" sz="3500" dirty="0"/>
              <a:t>	else</a:t>
            </a:r>
          </a:p>
          <a:p>
            <a:pPr marL="0" indent="0">
              <a:buNone/>
            </a:pPr>
            <a:r>
              <a:rPr lang="en-IN" sz="3500" dirty="0"/>
              <a:t>	{</a:t>
            </a:r>
          </a:p>
          <a:p>
            <a:pPr marL="0" indent="0">
              <a:buNone/>
            </a:pPr>
            <a:r>
              <a:rPr lang="en-IN" sz="3500" dirty="0"/>
              <a:t>		</a:t>
            </a:r>
            <a:r>
              <a:rPr lang="en-IN" sz="3500" dirty="0" err="1"/>
              <a:t>printf</a:t>
            </a:r>
            <a:r>
              <a:rPr lang="en-IN" sz="3500" dirty="0"/>
              <a:t>("\n First string is less than second string(strings are not equal)");</a:t>
            </a:r>
          </a:p>
          <a:p>
            <a:pPr marL="0" indent="0">
              <a:buNone/>
            </a:pPr>
            <a:r>
              <a:rPr lang="en-IN" sz="3500" dirty="0"/>
              <a:t>	}</a:t>
            </a:r>
          </a:p>
          <a:p>
            <a:pPr marL="0" indent="0">
              <a:buNone/>
            </a:pPr>
            <a:r>
              <a:rPr lang="en-IN" sz="3500" dirty="0"/>
              <a:t>	return 0;</a:t>
            </a:r>
          </a:p>
          <a:p>
            <a:pPr marL="0" indent="0">
              <a:buNone/>
            </a:pPr>
            <a:r>
              <a:rPr lang="en-IN" sz="3500" dirty="0"/>
              <a:t>}</a:t>
            </a:r>
          </a:p>
          <a:p>
            <a:pPr marL="0" indent="0">
              <a:buNone/>
            </a:pPr>
            <a:r>
              <a:rPr lang="en-IN" sz="3500" dirty="0"/>
              <a:t>//consider str1(HELLO) and str2(hello) and if we apply </a:t>
            </a:r>
            <a:r>
              <a:rPr lang="en-IN" sz="3500" dirty="0" err="1"/>
              <a:t>stricmp</a:t>
            </a:r>
            <a:r>
              <a:rPr lang="en-IN" sz="3500" dirty="0"/>
              <a:t> on these strings, then 0 will be returned, as strings are equal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73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length of string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strlen</a:t>
            </a:r>
            <a:r>
              <a:rPr lang="en-US" dirty="0"/>
              <a:t>() </a:t>
            </a:r>
          </a:p>
          <a:p>
            <a:r>
              <a:rPr lang="en-US" b="1" i="1" dirty="0"/>
              <a:t>Function </a:t>
            </a:r>
            <a:r>
              <a:rPr lang="en-US" sz="2800" dirty="0" err="1">
                <a:latin typeface="Lucida Console" pitchFamily="49" charset="0"/>
              </a:rPr>
              <a:t>strlen</a:t>
            </a:r>
            <a:r>
              <a:rPr lang="en-US" sz="28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sz="2800" dirty="0"/>
              <a:t>in</a:t>
            </a:r>
            <a:r>
              <a:rPr lang="en-US" sz="2800" dirty="0">
                <a:solidFill>
                  <a:schemeClr val="tx1"/>
                </a:solidFill>
                <a:latin typeface="Lucida Console" pitchFamily="49" charset="0"/>
              </a:rPr>
              <a:t> #include&lt;</a:t>
            </a:r>
            <a:r>
              <a:rPr lang="en-US" sz="2800" dirty="0" err="1">
                <a:solidFill>
                  <a:schemeClr val="tx1"/>
                </a:solidFill>
                <a:latin typeface="Lucida Console" pitchFamily="49" charset="0"/>
              </a:rPr>
              <a:t>string.h</a:t>
            </a:r>
            <a:r>
              <a:rPr lang="en-US" sz="2800" dirty="0">
                <a:solidFill>
                  <a:schemeClr val="tx1"/>
                </a:solidFill>
                <a:latin typeface="Lucida Console" pitchFamily="49" charset="0"/>
              </a:rPr>
              <a:t>&gt;</a:t>
            </a:r>
          </a:p>
          <a:p>
            <a:r>
              <a:rPr lang="en-US" dirty="0"/>
              <a:t>Function </a:t>
            </a:r>
            <a:r>
              <a:rPr lang="en-US" b="1" dirty="0" err="1"/>
              <a:t>strlen</a:t>
            </a:r>
            <a:r>
              <a:rPr lang="en-US" b="1" dirty="0"/>
              <a:t>()  </a:t>
            </a:r>
            <a:r>
              <a:rPr lang="en-US" dirty="0"/>
              <a:t>takes a </a:t>
            </a:r>
            <a:r>
              <a:rPr lang="en-US" b="1" dirty="0"/>
              <a:t>string</a:t>
            </a:r>
            <a:r>
              <a:rPr lang="en-US" dirty="0"/>
              <a:t> as an argument and returns the</a:t>
            </a:r>
            <a:r>
              <a:rPr lang="en-US" b="1" dirty="0"/>
              <a:t> number </a:t>
            </a:r>
            <a:r>
              <a:rPr lang="en-US" dirty="0"/>
              <a:t>of characters in the string</a:t>
            </a:r>
          </a:p>
          <a:p>
            <a:pPr lvl="1"/>
            <a:r>
              <a:rPr lang="en-US" dirty="0"/>
              <a:t>the terminating null character is not included in the length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dirty="0"/>
              <a:t>#include&lt;</a:t>
            </a:r>
            <a:r>
              <a:rPr lang="en-IN" sz="2600" dirty="0" err="1"/>
              <a:t>stdio.h</a:t>
            </a:r>
            <a:r>
              <a:rPr lang="en-IN" sz="2600" dirty="0"/>
              <a:t>&gt;</a:t>
            </a:r>
          </a:p>
          <a:p>
            <a:pPr marL="0" indent="0">
              <a:buNone/>
            </a:pPr>
            <a:r>
              <a:rPr lang="en-IN" sz="2600" dirty="0"/>
              <a:t>#include&lt;</a:t>
            </a:r>
            <a:r>
              <a:rPr lang="en-IN" sz="2600" dirty="0" err="1"/>
              <a:t>string.h</a:t>
            </a:r>
            <a:r>
              <a:rPr lang="en-IN" sz="2600" dirty="0"/>
              <a:t>&gt;</a:t>
            </a:r>
          </a:p>
          <a:p>
            <a:pPr marL="0" indent="0">
              <a:buNone/>
            </a:pPr>
            <a:r>
              <a:rPr lang="en-IN" sz="2600" dirty="0" err="1"/>
              <a:t>int</a:t>
            </a:r>
            <a:r>
              <a:rPr lang="en-IN" sz="2600" dirty="0"/>
              <a:t> main()</a:t>
            </a:r>
          </a:p>
          <a:p>
            <a:pPr marL="0" indent="0">
              <a:buNone/>
            </a:pPr>
            <a:r>
              <a:rPr lang="en-IN" sz="2600" dirty="0"/>
              <a:t>{</a:t>
            </a:r>
          </a:p>
          <a:p>
            <a:pPr marL="0" indent="0">
              <a:buNone/>
            </a:pPr>
            <a:r>
              <a:rPr lang="en-IN" sz="2600" dirty="0"/>
              <a:t>char </a:t>
            </a:r>
            <a:r>
              <a:rPr lang="en-IN" sz="2600" dirty="0" err="1"/>
              <a:t>str</a:t>
            </a:r>
            <a:r>
              <a:rPr lang="en-IN" sz="2600" dirty="0"/>
              <a:t>[]="Hello";</a:t>
            </a:r>
          </a:p>
          <a:p>
            <a:pPr marL="0" indent="0">
              <a:buNone/>
            </a:pPr>
            <a:r>
              <a:rPr lang="en-IN" sz="2600" dirty="0" err="1"/>
              <a:t>printf</a:t>
            </a:r>
            <a:r>
              <a:rPr lang="en-IN" sz="2600" dirty="0"/>
              <a:t>("\n Length of the given string is:%d",</a:t>
            </a:r>
            <a:r>
              <a:rPr lang="en-IN" sz="2600" dirty="0" err="1"/>
              <a:t>strlen</a:t>
            </a:r>
            <a:r>
              <a:rPr lang="en-IN" sz="2600" dirty="0"/>
              <a:t>(</a:t>
            </a:r>
            <a:r>
              <a:rPr lang="en-IN" sz="2600" dirty="0" err="1"/>
              <a:t>str</a:t>
            </a:r>
            <a:r>
              <a:rPr lang="en-IN" sz="2600" dirty="0"/>
              <a:t>));</a:t>
            </a:r>
          </a:p>
          <a:p>
            <a:pPr marL="0" indent="0">
              <a:buNone/>
            </a:pPr>
            <a:r>
              <a:rPr lang="en-IN" sz="2600" dirty="0"/>
              <a:t>return 0;</a:t>
            </a:r>
          </a:p>
          <a:p>
            <a:pPr marL="0" indent="0">
              <a:buNone/>
            </a:pPr>
            <a:r>
              <a:rPr lang="en-IN" sz="26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389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strrev</a:t>
            </a:r>
            <a:r>
              <a:rPr lang="en-IN" dirty="0"/>
              <a:t>()-Example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s[100]="Hello";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("%s",</a:t>
            </a:r>
            <a:r>
              <a:rPr lang="en-IN" dirty="0" err="1"/>
              <a:t>strrev</a:t>
            </a:r>
            <a:r>
              <a:rPr lang="en-IN" dirty="0"/>
              <a:t>(s));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371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strlwr</a:t>
            </a:r>
            <a:r>
              <a:rPr lang="en-IN" dirty="0"/>
              <a:t>(),</a:t>
            </a:r>
            <a:r>
              <a:rPr lang="en-IN" dirty="0" err="1"/>
              <a:t>strupr</a:t>
            </a:r>
            <a:r>
              <a:rPr lang="en-IN" dirty="0"/>
              <a:t>()-Examples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s[]="hello";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strupr</a:t>
            </a:r>
            <a:r>
              <a:rPr lang="en-IN" dirty="0"/>
              <a:t>(s);</a:t>
            </a:r>
          </a:p>
          <a:p>
            <a:pPr marL="0" indent="0">
              <a:buNone/>
            </a:pPr>
            <a:r>
              <a:rPr lang="en-IN" dirty="0"/>
              <a:t>	puts(s);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strlwr</a:t>
            </a:r>
            <a:r>
              <a:rPr lang="en-IN" dirty="0"/>
              <a:t>(s);</a:t>
            </a:r>
          </a:p>
          <a:p>
            <a:pPr marL="0" indent="0">
              <a:buNone/>
            </a:pPr>
            <a:r>
              <a:rPr lang="en-IN" dirty="0"/>
              <a:t>	puts(s);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45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strings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  <a:p>
            <a:pPr lvl="1"/>
            <a:r>
              <a:rPr lang="en-US" dirty="0"/>
              <a:t>Array of characters treated as a single unit called string:</a:t>
            </a:r>
          </a:p>
          <a:p>
            <a:pPr lvl="2"/>
            <a:r>
              <a:rPr lang="en-US" dirty="0"/>
              <a:t>Can include </a:t>
            </a:r>
            <a:r>
              <a:rPr lang="en-US" b="1" dirty="0">
                <a:solidFill>
                  <a:schemeClr val="tx2"/>
                </a:solidFill>
              </a:rPr>
              <a:t>letters</a:t>
            </a:r>
            <a:r>
              <a:rPr lang="en-US" dirty="0"/>
              <a:t>, </a:t>
            </a:r>
            <a:r>
              <a:rPr lang="en-US" b="1" dirty="0">
                <a:solidFill>
                  <a:schemeClr val="tx2"/>
                </a:solidFill>
              </a:rPr>
              <a:t>digits</a:t>
            </a:r>
            <a:r>
              <a:rPr lang="en-US" dirty="0"/>
              <a:t> and </a:t>
            </a:r>
            <a:r>
              <a:rPr lang="en-US" b="1" dirty="0">
                <a:solidFill>
                  <a:schemeClr val="tx2"/>
                </a:solidFill>
              </a:rPr>
              <a:t>special characters </a:t>
            </a:r>
            <a:r>
              <a:rPr lang="en-US" dirty="0"/>
              <a:t>(*, /, $)</a:t>
            </a:r>
          </a:p>
          <a:p>
            <a:pPr lvl="1"/>
            <a:r>
              <a:rPr lang="en-US" dirty="0"/>
              <a:t>String literal (string constant) - written in </a:t>
            </a:r>
            <a:r>
              <a:rPr lang="en-US" b="1" dirty="0">
                <a:solidFill>
                  <a:schemeClr val="tx2"/>
                </a:solidFill>
              </a:rPr>
              <a:t>double</a:t>
            </a:r>
            <a:r>
              <a:rPr lang="en-US" dirty="0"/>
              <a:t> quotes</a:t>
            </a:r>
          </a:p>
          <a:p>
            <a:pPr lvl="2"/>
            <a:r>
              <a:rPr lang="en-US" dirty="0"/>
              <a:t>“Lovely Professional University."</a:t>
            </a:r>
          </a:p>
        </p:txBody>
      </p:sp>
    </p:spTree>
    <p:extLst>
      <p:ext uri="{BB962C8B-B14F-4D97-AF65-F5344CB8AC3E}">
        <p14:creationId xmlns:p14="http://schemas.microsoft.com/office/powerpoint/2010/main" val="1286266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All string operations without inbuilt functions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Copying one string to another</a:t>
            </a:r>
          </a:p>
          <a:p>
            <a:r>
              <a:rPr lang="en-IN" dirty="0"/>
              <a:t>Finding length of a string</a:t>
            </a:r>
          </a:p>
          <a:p>
            <a:r>
              <a:rPr lang="en-IN" dirty="0"/>
              <a:t>Concatenation(or Combining) of two strings</a:t>
            </a:r>
          </a:p>
          <a:p>
            <a:r>
              <a:rPr lang="en-IN" dirty="0"/>
              <a:t>Comparing two strings</a:t>
            </a:r>
          </a:p>
          <a:p>
            <a:r>
              <a:rPr lang="en-IN" dirty="0"/>
              <a:t>Displaying reverse of a number</a:t>
            </a:r>
          </a:p>
          <a:p>
            <a:r>
              <a:rPr lang="en-IN" dirty="0"/>
              <a:t>Checking whether a given string is palindrome or not</a:t>
            </a:r>
          </a:p>
          <a:p>
            <a:r>
              <a:rPr lang="en-IN" dirty="0"/>
              <a:t>Converting all characters of a given string from lowercase to uppercase</a:t>
            </a:r>
          </a:p>
          <a:p>
            <a:r>
              <a:rPr lang="en-IN" dirty="0"/>
              <a:t>Converting all characters of a given string from uppercase to lowercase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5669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/>
              <a:t>WAP to copy one string to another without using </a:t>
            </a:r>
            <a:r>
              <a:rPr lang="en-IN" sz="2400" dirty="0" err="1"/>
              <a:t>strcpy</a:t>
            </a:r>
            <a:r>
              <a:rPr lang="en-IN" sz="2400" dirty="0"/>
              <a:t>()/or inbuilt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4495800" cy="5440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pPr marL="0" indent="0">
              <a:buNone/>
            </a:pPr>
            <a:r>
              <a:rPr lang="en-IN" dirty="0"/>
              <a:t>   char s1[100], s2[100];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the string :");</a:t>
            </a:r>
          </a:p>
          <a:p>
            <a:pPr marL="0" indent="0">
              <a:buNone/>
            </a:pPr>
            <a:r>
              <a:rPr lang="en-IN" dirty="0"/>
              <a:t>   gets(s1);//Hello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pPr marL="0" indent="0">
              <a:buNone/>
            </a:pPr>
            <a:r>
              <a:rPr lang="en-IN" dirty="0"/>
              <a:t>   while (s1[</a:t>
            </a:r>
            <a:r>
              <a:rPr lang="en-IN" dirty="0" err="1"/>
              <a:t>i</a:t>
            </a:r>
            <a:r>
              <a:rPr lang="en-IN" dirty="0"/>
              <a:t>] != '\0') {</a:t>
            </a:r>
          </a:p>
          <a:p>
            <a:pPr marL="0" indent="0">
              <a:buNone/>
            </a:pPr>
            <a:r>
              <a:rPr lang="en-IN" dirty="0"/>
              <a:t>      s2[</a:t>
            </a:r>
            <a:r>
              <a:rPr lang="en-IN" dirty="0" err="1"/>
              <a:t>i</a:t>
            </a:r>
            <a:r>
              <a:rPr lang="en-IN" dirty="0"/>
              <a:t>] = s1[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s2[</a:t>
            </a:r>
            <a:r>
              <a:rPr lang="en-IN" dirty="0" err="1"/>
              <a:t>i</a:t>
            </a:r>
            <a:r>
              <a:rPr lang="en-IN" dirty="0"/>
              <a:t>] = '\0';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nCopied</a:t>
            </a:r>
            <a:r>
              <a:rPr lang="en-IN" dirty="0"/>
              <a:t> String is %s ", s2);</a:t>
            </a:r>
          </a:p>
          <a:p>
            <a:pPr marL="0" indent="0">
              <a:buNone/>
            </a:pPr>
            <a:r>
              <a:rPr lang="en-IN" dirty="0"/>
              <a:t>   return (0);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404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/>
              <a:t>WAP to find the length of a string without using </a:t>
            </a:r>
            <a:r>
              <a:rPr lang="en-IN" sz="2400" dirty="0" err="1"/>
              <a:t>strlen</a:t>
            </a:r>
            <a:r>
              <a:rPr lang="en-IN" sz="2400" dirty="0"/>
              <a:t>()/ or inbuilt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5791200" cy="5287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x[100];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String:");</a:t>
            </a:r>
          </a:p>
          <a:p>
            <a:pPr marL="0" indent="0">
              <a:buNone/>
            </a:pPr>
            <a:r>
              <a:rPr lang="en-IN" dirty="0"/>
              <a:t>	gets(x);</a:t>
            </a:r>
          </a:p>
          <a:p>
            <a:pPr marL="0" indent="0">
              <a:buNone/>
            </a:pPr>
            <a:r>
              <a:rPr lang="en-IN" dirty="0"/>
              <a:t>	while(x[</a:t>
            </a:r>
            <a:r>
              <a:rPr lang="en-IN" dirty="0" err="1"/>
              <a:t>i</a:t>
            </a:r>
            <a:r>
              <a:rPr lang="en-IN" dirty="0"/>
              <a:t>]!='\0')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	    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Length of the string is:%d",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677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/>
              <a:t>WAP to concatenate(or combine) two strings without using </a:t>
            </a:r>
            <a:r>
              <a:rPr lang="en-IN" sz="2400" dirty="0" err="1"/>
              <a:t>strcat</a:t>
            </a:r>
            <a:r>
              <a:rPr lang="en-IN" sz="2400" dirty="0"/>
              <a:t>/ or inbuilt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364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str1[100],str2[100],str3[200];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=0,j=0;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first string:");</a:t>
            </a:r>
          </a:p>
          <a:p>
            <a:pPr marL="0" indent="0">
              <a:buNone/>
            </a:pPr>
            <a:r>
              <a:rPr lang="en-IN" dirty="0"/>
              <a:t>	gets(str1);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second string:");</a:t>
            </a:r>
          </a:p>
          <a:p>
            <a:pPr marL="0" indent="0">
              <a:buNone/>
            </a:pPr>
            <a:r>
              <a:rPr lang="en-IN" dirty="0"/>
              <a:t>	gets(str2);</a:t>
            </a:r>
          </a:p>
          <a:p>
            <a:pPr marL="0" indent="0">
              <a:buNone/>
            </a:pPr>
            <a:r>
              <a:rPr lang="en-IN" dirty="0"/>
              <a:t>	while(str1[</a:t>
            </a:r>
            <a:r>
              <a:rPr lang="en-IN" dirty="0" err="1"/>
              <a:t>i</a:t>
            </a:r>
            <a:r>
              <a:rPr lang="en-IN" dirty="0"/>
              <a:t>]!='\0')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str3[j]=str1[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		j++;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=0;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364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while(str2[</a:t>
            </a:r>
            <a:r>
              <a:rPr lang="en-IN" dirty="0" err="1"/>
              <a:t>i</a:t>
            </a:r>
            <a:r>
              <a:rPr lang="en-IN" dirty="0"/>
              <a:t>]!='\0')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str3[j]=str2[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		j++;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str3[j]='\0';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The concatenated string is:");</a:t>
            </a:r>
          </a:p>
          <a:p>
            <a:pPr marL="0" indent="0">
              <a:buNone/>
            </a:pPr>
            <a:r>
              <a:rPr lang="en-IN" dirty="0"/>
              <a:t>	puts(str3);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416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/>
              <a:t>WAP to compare two strings without using </a:t>
            </a:r>
            <a:r>
              <a:rPr lang="en-IN" sz="2400" dirty="0" err="1"/>
              <a:t>strcmp</a:t>
            </a:r>
            <a:r>
              <a:rPr lang="en-IN" sz="2400" dirty="0"/>
              <a:t>()/ or inbuilt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57200"/>
            <a:ext cx="40386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#include &lt;</a:t>
            </a:r>
            <a:r>
              <a:rPr lang="en-IN" sz="1400" dirty="0" err="1"/>
              <a:t>stdio.h</a:t>
            </a:r>
            <a:r>
              <a:rPr lang="en-IN" sz="1400" dirty="0"/>
              <a:t>&gt;</a:t>
            </a:r>
          </a:p>
          <a:p>
            <a:pPr marL="0" indent="0">
              <a:buNone/>
            </a:pPr>
            <a:r>
              <a:rPr lang="en-IN" sz="1400" dirty="0"/>
              <a:t>#include&lt;</a:t>
            </a:r>
            <a:r>
              <a:rPr lang="en-IN" sz="1400" dirty="0" err="1"/>
              <a:t>string.h</a:t>
            </a:r>
            <a:r>
              <a:rPr lang="en-IN" sz="1400" dirty="0"/>
              <a:t>&gt;</a:t>
            </a:r>
          </a:p>
          <a:p>
            <a:pPr marL="0" indent="0">
              <a:buNone/>
            </a:pPr>
            <a:r>
              <a:rPr lang="en-IN" sz="1400" dirty="0" err="1"/>
              <a:t>int</a:t>
            </a:r>
            <a:r>
              <a:rPr lang="en-IN" sz="1400" dirty="0"/>
              <a:t> main ()</a:t>
            </a:r>
          </a:p>
          <a:p>
            <a:pPr marL="0" indent="0">
              <a:buNone/>
            </a:pPr>
            <a:r>
              <a:rPr lang="en-IN" sz="1400" dirty="0"/>
              <a:t>{</a:t>
            </a:r>
          </a:p>
          <a:p>
            <a:pPr marL="0" indent="0">
              <a:buNone/>
            </a:pPr>
            <a:r>
              <a:rPr lang="en-IN" sz="1400" dirty="0"/>
              <a:t>  // declare variables</a:t>
            </a:r>
          </a:p>
          <a:p>
            <a:pPr marL="0" indent="0">
              <a:buNone/>
            </a:pPr>
            <a:r>
              <a:rPr lang="en-IN" sz="1400" dirty="0"/>
              <a:t>   char str1 [30], str2 [30];</a:t>
            </a:r>
          </a:p>
          <a:p>
            <a:pPr marL="0" indent="0">
              <a:buNone/>
            </a:pPr>
            <a:r>
              <a:rPr lang="en-IN" sz="1400" dirty="0"/>
              <a:t>   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i</a:t>
            </a:r>
            <a:r>
              <a:rPr lang="en-IN" sz="1400" dirty="0"/>
              <a:t> = 0, flag=0 ,length1, length2, length;</a:t>
            </a:r>
          </a:p>
          <a:p>
            <a:pPr marL="0" indent="0">
              <a:buNone/>
            </a:pPr>
            <a:r>
              <a:rPr lang="en-IN" sz="1400" dirty="0"/>
              <a:t>  // take two string input </a:t>
            </a:r>
          </a:p>
          <a:p>
            <a:pPr marL="0" indent="0">
              <a:buNone/>
            </a:pPr>
            <a:r>
              <a:rPr lang="en-IN" sz="1400" dirty="0"/>
              <a:t>  </a:t>
            </a:r>
            <a:r>
              <a:rPr lang="en-IN" sz="1400" dirty="0" err="1"/>
              <a:t>printf</a:t>
            </a:r>
            <a:r>
              <a:rPr lang="en-IN" sz="1400" dirty="0"/>
              <a:t> ("Enter string1:");</a:t>
            </a:r>
          </a:p>
          <a:p>
            <a:pPr marL="0" indent="0">
              <a:buNone/>
            </a:pPr>
            <a:r>
              <a:rPr lang="en-IN" sz="1400" dirty="0"/>
              <a:t>  gets (str1);</a:t>
            </a:r>
          </a:p>
          <a:p>
            <a:pPr marL="0" indent="0">
              <a:buNone/>
            </a:pPr>
            <a:r>
              <a:rPr lang="en-IN" sz="1400" dirty="0"/>
              <a:t>  </a:t>
            </a:r>
            <a:r>
              <a:rPr lang="en-IN" sz="1400" dirty="0" err="1"/>
              <a:t>printf</a:t>
            </a:r>
            <a:r>
              <a:rPr lang="en-IN" sz="1400" dirty="0"/>
              <a:t> ("\</a:t>
            </a:r>
            <a:r>
              <a:rPr lang="en-IN" sz="1400" dirty="0" err="1"/>
              <a:t>nEnter</a:t>
            </a:r>
            <a:r>
              <a:rPr lang="en-IN" sz="1400" dirty="0"/>
              <a:t> string2:");</a:t>
            </a:r>
          </a:p>
          <a:p>
            <a:pPr marL="0" indent="0">
              <a:buNone/>
            </a:pPr>
            <a:r>
              <a:rPr lang="en-IN" sz="1400" dirty="0"/>
              <a:t>  gets (str2);</a:t>
            </a:r>
          </a:p>
          <a:p>
            <a:pPr marL="0" indent="0">
              <a:buNone/>
            </a:pPr>
            <a:r>
              <a:rPr lang="en-IN" sz="1400" dirty="0"/>
              <a:t>  //length of both string </a:t>
            </a:r>
          </a:p>
          <a:p>
            <a:pPr marL="0" indent="0">
              <a:buNone/>
            </a:pPr>
            <a:r>
              <a:rPr lang="en-IN" sz="1400" dirty="0"/>
              <a:t>   length1 = </a:t>
            </a:r>
            <a:r>
              <a:rPr lang="en-IN" sz="1400" dirty="0" err="1"/>
              <a:t>strlen</a:t>
            </a:r>
            <a:r>
              <a:rPr lang="en-IN" sz="1400" dirty="0"/>
              <a:t> (str1);</a:t>
            </a:r>
          </a:p>
          <a:p>
            <a:pPr marL="0" indent="0">
              <a:buNone/>
            </a:pPr>
            <a:r>
              <a:rPr lang="en-IN" sz="1400" dirty="0"/>
              <a:t>   length2 = </a:t>
            </a:r>
            <a:r>
              <a:rPr lang="en-IN" sz="1400" dirty="0" err="1"/>
              <a:t>strlen</a:t>
            </a:r>
            <a:r>
              <a:rPr lang="en-IN" sz="1400" dirty="0"/>
              <a:t> (str2);</a:t>
            </a:r>
          </a:p>
          <a:p>
            <a:pPr marL="0" indent="0">
              <a:buNone/>
            </a:pPr>
            <a:r>
              <a:rPr lang="en-IN" sz="1400" dirty="0"/>
              <a:t>   if(length1&gt;length2)</a:t>
            </a:r>
          </a:p>
          <a:p>
            <a:pPr marL="0" indent="0">
              <a:buNone/>
            </a:pPr>
            <a:r>
              <a:rPr lang="en-IN" sz="1400" dirty="0"/>
              <a:t>   length=length1;</a:t>
            </a:r>
          </a:p>
          <a:p>
            <a:pPr marL="0" indent="0">
              <a:buNone/>
            </a:pPr>
            <a:r>
              <a:rPr lang="en-IN" sz="1400" dirty="0"/>
              <a:t>   else</a:t>
            </a:r>
          </a:p>
          <a:p>
            <a:pPr marL="0" indent="0">
              <a:buNone/>
            </a:pPr>
            <a:r>
              <a:rPr lang="en-IN" sz="1400" dirty="0"/>
              <a:t>   length=length2;</a:t>
            </a:r>
          </a:p>
          <a:p>
            <a:pPr marL="0" indent="0">
              <a:buNone/>
            </a:pPr>
            <a:r>
              <a:rPr lang="en-IN" sz="1400" dirty="0"/>
              <a:t>   </a:t>
            </a:r>
          </a:p>
          <a:p>
            <a:r>
              <a:rPr lang="en-IN" sz="1400" dirty="0"/>
              <a:t>  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7200"/>
            <a:ext cx="4038600" cy="6248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while (</a:t>
            </a:r>
            <a:r>
              <a:rPr lang="en-IN" dirty="0" err="1"/>
              <a:t>i</a:t>
            </a:r>
            <a:r>
              <a:rPr lang="en-IN" dirty="0"/>
              <a:t>&lt;length)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if( str1 [</a:t>
            </a:r>
            <a:r>
              <a:rPr lang="en-IN" dirty="0" err="1"/>
              <a:t>i</a:t>
            </a:r>
            <a:r>
              <a:rPr lang="en-IN" dirty="0"/>
              <a:t>] == str2 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       {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         continue;</a:t>
            </a:r>
          </a:p>
          <a:p>
            <a:pPr marL="0" indent="0">
              <a:buNone/>
            </a:pPr>
            <a:r>
              <a:rPr lang="en-IN" dirty="0"/>
              <a:t>       }</a:t>
            </a:r>
          </a:p>
          <a:p>
            <a:pPr marL="0" indent="0">
              <a:buNone/>
            </a:pPr>
            <a:r>
              <a:rPr lang="en-IN" dirty="0"/>
              <a:t> if( str1 [</a:t>
            </a:r>
            <a:r>
              <a:rPr lang="en-IN" dirty="0" err="1"/>
              <a:t>i</a:t>
            </a:r>
            <a:r>
              <a:rPr lang="en-IN" dirty="0"/>
              <a:t>] &lt; str2 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       {</a:t>
            </a:r>
          </a:p>
          <a:p>
            <a:pPr marL="0" indent="0">
              <a:buNone/>
            </a:pPr>
            <a:r>
              <a:rPr lang="en-IN" dirty="0"/>
              <a:t>         flag = -1;</a:t>
            </a:r>
          </a:p>
          <a:p>
            <a:pPr marL="0" indent="0">
              <a:buNone/>
            </a:pPr>
            <a:r>
              <a:rPr lang="en-IN" dirty="0"/>
              <a:t>         break;</a:t>
            </a:r>
          </a:p>
          <a:p>
            <a:pPr marL="0" indent="0">
              <a:buNone/>
            </a:pPr>
            <a:r>
              <a:rPr lang="en-IN" dirty="0"/>
              <a:t>       }</a:t>
            </a:r>
          </a:p>
          <a:p>
            <a:pPr marL="0" indent="0">
              <a:buNone/>
            </a:pPr>
            <a:r>
              <a:rPr lang="en-IN" dirty="0"/>
              <a:t>      if( str1 [</a:t>
            </a:r>
            <a:r>
              <a:rPr lang="en-IN" dirty="0" err="1"/>
              <a:t>i</a:t>
            </a:r>
            <a:r>
              <a:rPr lang="en-IN" dirty="0"/>
              <a:t>] &gt; str2 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       {</a:t>
            </a:r>
          </a:p>
          <a:p>
            <a:pPr marL="0" indent="0">
              <a:buNone/>
            </a:pPr>
            <a:r>
              <a:rPr lang="en-IN" dirty="0"/>
              <a:t>         flag = 1;</a:t>
            </a:r>
          </a:p>
          <a:p>
            <a:pPr marL="0" indent="0">
              <a:buNone/>
            </a:pPr>
            <a:r>
              <a:rPr lang="en-IN" dirty="0"/>
              <a:t>         break;</a:t>
            </a:r>
          </a:p>
          <a:p>
            <a:pPr marL="0" indent="0">
              <a:buNone/>
            </a:pPr>
            <a:r>
              <a:rPr lang="en-IN" dirty="0"/>
              <a:t>       }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  if (flag == 0)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 ("\</a:t>
            </a:r>
            <a:r>
              <a:rPr lang="en-IN" dirty="0" err="1"/>
              <a:t>nBoth</a:t>
            </a:r>
            <a:r>
              <a:rPr lang="en-IN" dirty="0"/>
              <a:t> strings are equal ");</a:t>
            </a:r>
          </a:p>
          <a:p>
            <a:pPr marL="0" indent="0">
              <a:buNone/>
            </a:pPr>
            <a:r>
              <a:rPr lang="en-IN" dirty="0"/>
              <a:t>  if(flag == -1)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 ("\nstring1 is less than string2 ");</a:t>
            </a:r>
          </a:p>
          <a:p>
            <a:pPr marL="0" indent="0">
              <a:buNone/>
            </a:pPr>
            <a:r>
              <a:rPr lang="en-IN" dirty="0"/>
              <a:t>  if( flag == 1)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 ("\nstring1 is greater than string2 ");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6134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Dry running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8382000" cy="6400800"/>
          </a:xfrm>
        </p:spPr>
      </p:pic>
    </p:spTree>
    <p:extLst>
      <p:ext uri="{BB962C8B-B14F-4D97-AF65-F5344CB8AC3E}">
        <p14:creationId xmlns:p14="http://schemas.microsoft.com/office/powerpoint/2010/main" val="4062519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/>
              <a:t>WAP to display the reverse of a given string without </a:t>
            </a:r>
            <a:r>
              <a:rPr lang="en-IN" sz="2800" dirty="0" err="1"/>
              <a:t>strrev</a:t>
            </a:r>
            <a:r>
              <a:rPr lang="en-IN" sz="2800" dirty="0"/>
              <a:t>()/ or inbuilt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715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pPr marL="0" indent="0">
              <a:buNone/>
            </a:pPr>
            <a:r>
              <a:rPr lang="en-IN" dirty="0"/>
              <a:t>   char </a:t>
            </a:r>
            <a:r>
              <a:rPr lang="en-IN" dirty="0" err="1"/>
              <a:t>str</a:t>
            </a:r>
            <a:r>
              <a:rPr lang="en-IN" dirty="0"/>
              <a:t>[100], temp;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, j;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the string :");</a:t>
            </a:r>
          </a:p>
          <a:p>
            <a:pPr marL="0" indent="0">
              <a:buNone/>
            </a:pPr>
            <a:r>
              <a:rPr lang="en-IN" dirty="0"/>
              <a:t>   gets(</a:t>
            </a:r>
            <a:r>
              <a:rPr lang="en-IN" dirty="0" err="1"/>
              <a:t>str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pPr marL="0" indent="0">
              <a:buNone/>
            </a:pPr>
            <a:r>
              <a:rPr lang="en-IN" dirty="0"/>
              <a:t>   j = </a:t>
            </a:r>
            <a:r>
              <a:rPr lang="en-IN" dirty="0" err="1"/>
              <a:t>strlen</a:t>
            </a:r>
            <a:r>
              <a:rPr lang="en-IN" dirty="0"/>
              <a:t>(</a:t>
            </a:r>
            <a:r>
              <a:rPr lang="en-IN" dirty="0" err="1"/>
              <a:t>str</a:t>
            </a:r>
            <a:r>
              <a:rPr lang="en-IN" dirty="0"/>
              <a:t>) - 1;</a:t>
            </a:r>
          </a:p>
          <a:p>
            <a:pPr marL="0" indent="0">
              <a:buNone/>
            </a:pPr>
            <a:r>
              <a:rPr lang="en-IN" dirty="0"/>
              <a:t>   while (</a:t>
            </a:r>
            <a:r>
              <a:rPr lang="en-IN" dirty="0" err="1"/>
              <a:t>i</a:t>
            </a:r>
            <a:r>
              <a:rPr lang="en-IN" dirty="0"/>
              <a:t> &lt; j) {</a:t>
            </a:r>
          </a:p>
          <a:p>
            <a:pPr marL="0" indent="0">
              <a:buNone/>
            </a:pPr>
            <a:r>
              <a:rPr lang="en-IN" dirty="0"/>
              <a:t>      temp = </a:t>
            </a:r>
            <a:r>
              <a:rPr lang="en-IN" dirty="0" err="1"/>
              <a:t>str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str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= </a:t>
            </a:r>
            <a:r>
              <a:rPr lang="en-IN" dirty="0" err="1"/>
              <a:t>str</a:t>
            </a:r>
            <a:r>
              <a:rPr lang="en-IN" dirty="0"/>
              <a:t>[j];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str</a:t>
            </a:r>
            <a:r>
              <a:rPr lang="en-IN" dirty="0"/>
              <a:t>[j] = temp;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      j--;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nReverse</a:t>
            </a:r>
            <a:r>
              <a:rPr lang="en-IN" dirty="0"/>
              <a:t> string is :%s", </a:t>
            </a:r>
            <a:r>
              <a:rPr lang="en-IN" dirty="0" err="1"/>
              <a:t>str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return (0);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423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-381000"/>
            <a:ext cx="8229600" cy="1143000"/>
          </a:xfrm>
        </p:spPr>
        <p:txBody>
          <a:bodyPr/>
          <a:lstStyle/>
          <a:p>
            <a:r>
              <a:rPr lang="en-IN" dirty="0"/>
              <a:t>Dry running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57200"/>
            <a:ext cx="8610600" cy="6400800"/>
          </a:xfrm>
        </p:spPr>
      </p:pic>
    </p:spTree>
    <p:extLst>
      <p:ext uri="{BB962C8B-B14F-4D97-AF65-F5344CB8AC3E}">
        <p14:creationId xmlns:p14="http://schemas.microsoft.com/office/powerpoint/2010/main" val="2927092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0"/>
            <a:ext cx="8229600" cy="1143000"/>
          </a:xfrm>
        </p:spPr>
        <p:txBody>
          <a:bodyPr>
            <a:noAutofit/>
          </a:bodyPr>
          <a:lstStyle/>
          <a:p>
            <a:r>
              <a:rPr lang="en-IN" sz="2400" b="1" dirty="0"/>
              <a:t>WAP to check whether the given string is palindrome or not(without using </a:t>
            </a:r>
            <a:r>
              <a:rPr lang="en-IN" sz="2400" b="1" dirty="0" err="1"/>
              <a:t>strrev</a:t>
            </a:r>
            <a:r>
              <a:rPr lang="en-IN" sz="2400" b="1" dirty="0"/>
              <a:t>())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562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pPr marL="0" indent="0">
              <a:buNone/>
            </a:pPr>
            <a:r>
              <a:rPr lang="en-IN" dirty="0"/>
              <a:t>   char </a:t>
            </a:r>
            <a:r>
              <a:rPr lang="en-IN" dirty="0" err="1"/>
              <a:t>str</a:t>
            </a:r>
            <a:r>
              <a:rPr lang="en-IN" dirty="0"/>
              <a:t>[100], temp;</a:t>
            </a:r>
          </a:p>
          <a:p>
            <a:pPr marL="0" indent="0">
              <a:buNone/>
            </a:pPr>
            <a:r>
              <a:rPr lang="en-IN" dirty="0"/>
              <a:t>   char str1[100];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, j;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the string :");</a:t>
            </a:r>
          </a:p>
          <a:p>
            <a:pPr marL="0" indent="0">
              <a:buNone/>
            </a:pPr>
            <a:r>
              <a:rPr lang="en-IN" dirty="0"/>
              <a:t>   gets(</a:t>
            </a:r>
            <a:r>
              <a:rPr lang="en-IN" dirty="0" err="1"/>
              <a:t>str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pPr marL="0" indent="0">
              <a:buNone/>
            </a:pPr>
            <a:r>
              <a:rPr lang="en-IN" dirty="0"/>
              <a:t>   j = </a:t>
            </a:r>
            <a:r>
              <a:rPr lang="en-IN" dirty="0" err="1"/>
              <a:t>strlen</a:t>
            </a:r>
            <a:r>
              <a:rPr lang="en-IN" dirty="0"/>
              <a:t>(</a:t>
            </a:r>
            <a:r>
              <a:rPr lang="en-IN" dirty="0" err="1"/>
              <a:t>str</a:t>
            </a:r>
            <a:r>
              <a:rPr lang="en-IN" dirty="0"/>
              <a:t>) - 1;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strcpy</a:t>
            </a:r>
            <a:r>
              <a:rPr lang="en-IN" dirty="0"/>
              <a:t>(str1,str);</a:t>
            </a:r>
          </a:p>
          <a:p>
            <a:pPr marL="0" indent="0">
              <a:buNone/>
            </a:pPr>
            <a:r>
              <a:rPr lang="en-IN" dirty="0"/>
              <a:t>   while (</a:t>
            </a:r>
            <a:r>
              <a:rPr lang="en-IN" dirty="0" err="1"/>
              <a:t>i</a:t>
            </a:r>
            <a:r>
              <a:rPr lang="en-IN" dirty="0"/>
              <a:t> &lt; j) 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   temp = </a:t>
            </a:r>
            <a:r>
              <a:rPr lang="en-IN" dirty="0" err="1"/>
              <a:t>str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str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= </a:t>
            </a:r>
            <a:r>
              <a:rPr lang="en-IN" dirty="0" err="1"/>
              <a:t>str</a:t>
            </a:r>
            <a:r>
              <a:rPr lang="en-IN" dirty="0"/>
              <a:t>[j];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str</a:t>
            </a:r>
            <a:r>
              <a:rPr lang="en-IN" dirty="0"/>
              <a:t>[j] = temp;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      j--;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33800" y="914400"/>
            <a:ext cx="4953000" cy="5211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 if(</a:t>
            </a:r>
            <a:r>
              <a:rPr lang="en-IN" dirty="0" err="1"/>
              <a:t>strcmp</a:t>
            </a:r>
            <a:r>
              <a:rPr lang="en-IN" dirty="0"/>
              <a:t>(str1,str)==0)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	</a:t>
            </a:r>
            <a:r>
              <a:rPr lang="en-IN" dirty="0" err="1"/>
              <a:t>printf</a:t>
            </a:r>
            <a:r>
              <a:rPr lang="en-IN" dirty="0"/>
              <a:t>("\n Given String is Palindrome");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else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	</a:t>
            </a:r>
            <a:r>
              <a:rPr lang="en-IN" dirty="0" err="1"/>
              <a:t>printf</a:t>
            </a:r>
            <a:r>
              <a:rPr lang="en-IN" dirty="0"/>
              <a:t>("\n Not a Palindrome");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return (0);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0633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b="1" dirty="0"/>
              <a:t>WAP to convert all characters of a given string into uppercase without using </a:t>
            </a:r>
            <a:r>
              <a:rPr lang="en-IN" sz="2400" b="1" dirty="0" err="1"/>
              <a:t>strupr</a:t>
            </a:r>
            <a:r>
              <a:rPr lang="en-IN" sz="2400" b="1" dirty="0"/>
              <a:t>()/or inbuilt function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562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char str1[10];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i,len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("Enter any string \t");</a:t>
            </a:r>
          </a:p>
          <a:p>
            <a:pPr marL="0" indent="0">
              <a:buNone/>
            </a:pPr>
            <a:r>
              <a:rPr lang="en-IN" dirty="0"/>
              <a:t>gets(str1);</a:t>
            </a:r>
          </a:p>
          <a:p>
            <a:pPr marL="0" indent="0">
              <a:buNone/>
            </a:pPr>
            <a:r>
              <a:rPr lang="en-IN" dirty="0" err="1"/>
              <a:t>len</a:t>
            </a:r>
            <a:r>
              <a:rPr lang="en-IN" dirty="0"/>
              <a:t>=</a:t>
            </a:r>
            <a:r>
              <a:rPr lang="en-IN" dirty="0" err="1"/>
              <a:t>strlen</a:t>
            </a:r>
            <a:r>
              <a:rPr lang="en-IN" dirty="0"/>
              <a:t>(str1);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len;i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if(str1[</a:t>
            </a:r>
            <a:r>
              <a:rPr lang="en-IN" dirty="0" err="1"/>
              <a:t>i</a:t>
            </a:r>
            <a:r>
              <a:rPr lang="en-IN" dirty="0"/>
              <a:t>]&gt;='a' &amp;&amp; str1[</a:t>
            </a:r>
            <a:r>
              <a:rPr lang="en-IN" dirty="0" err="1"/>
              <a:t>i</a:t>
            </a:r>
            <a:r>
              <a:rPr lang="en-IN" dirty="0"/>
              <a:t>]&lt;='z')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str1[</a:t>
            </a:r>
            <a:r>
              <a:rPr lang="en-IN" dirty="0" err="1"/>
              <a:t>i</a:t>
            </a:r>
            <a:r>
              <a:rPr lang="en-IN" dirty="0"/>
              <a:t>]=str1[</a:t>
            </a:r>
            <a:r>
              <a:rPr lang="en-IN" dirty="0" err="1"/>
              <a:t>i</a:t>
            </a:r>
            <a:r>
              <a:rPr lang="en-IN" dirty="0"/>
              <a:t>]-32;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puts("string in upper is");</a:t>
            </a:r>
          </a:p>
          <a:p>
            <a:pPr marL="0" indent="0">
              <a:buNone/>
            </a:pPr>
            <a:r>
              <a:rPr lang="en-IN" dirty="0"/>
              <a:t>puts(str1);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89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String??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String is a collection of characters terminated by null character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Strings are arrays of characters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String is a </a:t>
            </a:r>
            <a:r>
              <a:rPr lang="en-US" b="1" dirty="0">
                <a:solidFill>
                  <a:schemeClr val="tx2"/>
                </a:solidFill>
              </a:rPr>
              <a:t>pointer</a:t>
            </a:r>
            <a:r>
              <a:rPr lang="en-US" dirty="0"/>
              <a:t> to first character (like array)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Value of string is the </a:t>
            </a:r>
            <a:r>
              <a:rPr lang="en-US" b="1" dirty="0">
                <a:solidFill>
                  <a:schemeClr val="tx2"/>
                </a:solidFill>
              </a:rPr>
              <a:t>address</a:t>
            </a:r>
            <a:r>
              <a:rPr lang="en-US" dirty="0"/>
              <a:t> of first character</a:t>
            </a:r>
          </a:p>
          <a:p>
            <a:r>
              <a:rPr lang="en-US" dirty="0"/>
              <a:t>Each element of the string is stored in a </a:t>
            </a:r>
            <a:r>
              <a:rPr lang="en-US" b="1" dirty="0">
                <a:solidFill>
                  <a:schemeClr val="tx2"/>
                </a:solidFill>
              </a:rPr>
              <a:t>contiguous</a:t>
            </a:r>
            <a:r>
              <a:rPr lang="en-US" dirty="0"/>
              <a:t> memory locations.</a:t>
            </a:r>
          </a:p>
          <a:p>
            <a:r>
              <a:rPr lang="en-US" dirty="0"/>
              <a:t>Terminated by a </a:t>
            </a:r>
            <a:r>
              <a:rPr lang="en-US" b="1" dirty="0">
                <a:solidFill>
                  <a:schemeClr val="tx2"/>
                </a:solidFill>
              </a:rPr>
              <a:t>null character</a:t>
            </a:r>
            <a:r>
              <a:rPr lang="en-US" dirty="0"/>
              <a:t>(‘\0’) which is automatically inserted by the compiler to indicate the </a:t>
            </a:r>
            <a:r>
              <a:rPr lang="en-US" b="1" dirty="0"/>
              <a:t>end of string</a:t>
            </a:r>
            <a:r>
              <a:rPr lang="en-US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406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WAP to convert all characters of a given string into lowercase without using </a:t>
            </a:r>
            <a:r>
              <a:rPr lang="en-IN" sz="3100" b="1" dirty="0" err="1"/>
              <a:t>strlwr</a:t>
            </a:r>
            <a:r>
              <a:rPr lang="en-IN" sz="3100" b="1" dirty="0"/>
              <a:t>()/or inbuilt function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562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char str1[10];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i,len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("Enter any string \t");</a:t>
            </a:r>
          </a:p>
          <a:p>
            <a:pPr marL="0" indent="0">
              <a:buNone/>
            </a:pPr>
            <a:r>
              <a:rPr lang="en-IN" dirty="0"/>
              <a:t>gets(str1);</a:t>
            </a:r>
          </a:p>
          <a:p>
            <a:pPr marL="0" indent="0">
              <a:buNone/>
            </a:pPr>
            <a:r>
              <a:rPr lang="en-IN" dirty="0" err="1"/>
              <a:t>len</a:t>
            </a:r>
            <a:r>
              <a:rPr lang="en-IN" dirty="0"/>
              <a:t>=</a:t>
            </a:r>
            <a:r>
              <a:rPr lang="en-IN" dirty="0" err="1"/>
              <a:t>strlen</a:t>
            </a:r>
            <a:r>
              <a:rPr lang="en-IN" dirty="0"/>
              <a:t>(str1);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len;i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if(str1[</a:t>
            </a:r>
            <a:r>
              <a:rPr lang="en-IN" dirty="0" err="1"/>
              <a:t>i</a:t>
            </a:r>
            <a:r>
              <a:rPr lang="en-IN" dirty="0"/>
              <a:t>]&gt;='A' &amp;&amp; str1[</a:t>
            </a:r>
            <a:r>
              <a:rPr lang="en-IN" dirty="0" err="1"/>
              <a:t>i</a:t>
            </a:r>
            <a:r>
              <a:rPr lang="en-IN" dirty="0"/>
              <a:t>]&lt;='Z')	</a:t>
            </a:r>
          </a:p>
          <a:p>
            <a:pPr marL="0" indent="0">
              <a:buNone/>
            </a:pPr>
            <a:r>
              <a:rPr lang="en-IN" dirty="0"/>
              <a:t>	str1[</a:t>
            </a:r>
            <a:r>
              <a:rPr lang="en-IN" dirty="0" err="1"/>
              <a:t>i</a:t>
            </a:r>
            <a:r>
              <a:rPr lang="en-IN" dirty="0"/>
              <a:t>]=str1[</a:t>
            </a:r>
            <a:r>
              <a:rPr lang="en-IN" dirty="0" err="1"/>
              <a:t>i</a:t>
            </a:r>
            <a:r>
              <a:rPr lang="en-IN" dirty="0"/>
              <a:t>]+32;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puts("string in lower is");</a:t>
            </a:r>
          </a:p>
          <a:p>
            <a:pPr marL="0" indent="0">
              <a:buNone/>
            </a:pPr>
            <a:r>
              <a:rPr lang="en-IN" dirty="0"/>
              <a:t>puts(str1);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035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67000"/>
            <a:ext cx="8229600" cy="1143000"/>
          </a:xfrm>
        </p:spPr>
        <p:txBody>
          <a:bodyPr/>
          <a:lstStyle/>
          <a:p>
            <a:r>
              <a:rPr lang="en-IN" dirty="0"/>
              <a:t>More programs on strings</a:t>
            </a:r>
          </a:p>
        </p:txBody>
      </p:sp>
    </p:spTree>
    <p:extLst>
      <p:ext uri="{BB962C8B-B14F-4D97-AF65-F5344CB8AC3E}">
        <p14:creationId xmlns:p14="http://schemas.microsoft.com/office/powerpoint/2010/main" val="4203344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1137"/>
            <a:ext cx="8229600" cy="1143000"/>
          </a:xfrm>
        </p:spPr>
        <p:txBody>
          <a:bodyPr>
            <a:noAutofit/>
          </a:bodyPr>
          <a:lstStyle/>
          <a:p>
            <a:r>
              <a:rPr lang="en-IN" sz="2400" b="1" dirty="0"/>
              <a:t>WAP to sort the characters of a given string into ascending order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715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char s[10],t;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n,i,j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("\n Enter String:");</a:t>
            </a:r>
          </a:p>
          <a:p>
            <a:pPr marL="0" indent="0">
              <a:buNone/>
            </a:pPr>
            <a:r>
              <a:rPr lang="en-IN" dirty="0"/>
              <a:t>gets(s);</a:t>
            </a:r>
          </a:p>
          <a:p>
            <a:pPr marL="0" indent="0">
              <a:buNone/>
            </a:pPr>
            <a:r>
              <a:rPr lang="en-IN" dirty="0"/>
              <a:t>n=</a:t>
            </a:r>
            <a:r>
              <a:rPr lang="en-IN" dirty="0" err="1"/>
              <a:t>strlen</a:t>
            </a:r>
            <a:r>
              <a:rPr lang="en-IN" dirty="0"/>
              <a:t>(s);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=0;i&lt;n-1;i++)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for(j=0;j&lt;n-i-1;j++)</a:t>
            </a:r>
          </a:p>
          <a:p>
            <a:pPr marL="0" indent="0">
              <a:buNone/>
            </a:pPr>
            <a:r>
              <a:rPr lang="en-IN" dirty="0"/>
              <a:t>{ </a:t>
            </a:r>
          </a:p>
          <a:p>
            <a:pPr marL="0" indent="0">
              <a:buNone/>
            </a:pPr>
            <a:r>
              <a:rPr lang="en-IN" dirty="0"/>
              <a:t>if(s[j]&gt;s[j+1])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t=s[j];</a:t>
            </a:r>
          </a:p>
          <a:p>
            <a:pPr marL="0" indent="0">
              <a:buNone/>
            </a:pPr>
            <a:r>
              <a:rPr lang="en-IN" dirty="0"/>
              <a:t>    s[j]=s[j+1];</a:t>
            </a:r>
          </a:p>
          <a:p>
            <a:pPr marL="0" indent="0">
              <a:buNone/>
            </a:pPr>
            <a:r>
              <a:rPr lang="en-IN" dirty="0"/>
              <a:t>    s[j+1]=t;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s",s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0304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b="1" dirty="0"/>
              <a:t>WAP to count vowels in a given string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char x[100];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=0,count=0;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string:");</a:t>
            </a:r>
          </a:p>
          <a:p>
            <a:pPr marL="0" indent="0">
              <a:buNone/>
            </a:pPr>
            <a:r>
              <a:rPr lang="en-IN" dirty="0"/>
              <a:t>	gets(x);</a:t>
            </a:r>
          </a:p>
          <a:p>
            <a:pPr marL="0" indent="0">
              <a:buNone/>
            </a:pPr>
            <a:r>
              <a:rPr lang="en-IN" dirty="0"/>
              <a:t>	while(x[</a:t>
            </a:r>
            <a:r>
              <a:rPr lang="en-IN" dirty="0" err="1"/>
              <a:t>i</a:t>
            </a:r>
            <a:r>
              <a:rPr lang="en-IN" dirty="0"/>
              <a:t>]!='\0')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if(x[</a:t>
            </a:r>
            <a:r>
              <a:rPr lang="en-IN" dirty="0" err="1"/>
              <a:t>i</a:t>
            </a:r>
            <a:r>
              <a:rPr lang="en-IN" dirty="0"/>
              <a:t>]=='a'||x[</a:t>
            </a:r>
            <a:r>
              <a:rPr lang="en-IN" dirty="0" err="1"/>
              <a:t>i</a:t>
            </a:r>
            <a:r>
              <a:rPr lang="en-IN" dirty="0"/>
              <a:t>]=='e'||x[</a:t>
            </a:r>
            <a:r>
              <a:rPr lang="en-IN" dirty="0" err="1"/>
              <a:t>i</a:t>
            </a:r>
            <a:r>
              <a:rPr lang="en-IN" dirty="0"/>
              <a:t>]=='</a:t>
            </a:r>
            <a:r>
              <a:rPr lang="en-IN" dirty="0" err="1"/>
              <a:t>i</a:t>
            </a:r>
            <a:r>
              <a:rPr lang="en-IN" dirty="0"/>
              <a:t>'||x[</a:t>
            </a:r>
            <a:r>
              <a:rPr lang="en-IN" dirty="0" err="1"/>
              <a:t>i</a:t>
            </a:r>
            <a:r>
              <a:rPr lang="en-IN" dirty="0"/>
              <a:t>]=='o'||x[</a:t>
            </a:r>
            <a:r>
              <a:rPr lang="en-IN" dirty="0" err="1"/>
              <a:t>i</a:t>
            </a:r>
            <a:r>
              <a:rPr lang="en-IN" dirty="0"/>
              <a:t>]=='u'||x[</a:t>
            </a:r>
            <a:r>
              <a:rPr lang="en-IN" dirty="0" err="1"/>
              <a:t>i</a:t>
            </a:r>
            <a:r>
              <a:rPr lang="en-IN" dirty="0"/>
              <a:t>]=='A'||x[</a:t>
            </a:r>
            <a:r>
              <a:rPr lang="en-IN" dirty="0" err="1"/>
              <a:t>i</a:t>
            </a:r>
            <a:r>
              <a:rPr lang="en-IN" dirty="0"/>
              <a:t>]=='E'||x[</a:t>
            </a:r>
            <a:r>
              <a:rPr lang="en-IN" dirty="0" err="1"/>
              <a:t>i</a:t>
            </a:r>
            <a:r>
              <a:rPr lang="en-IN" dirty="0"/>
              <a:t>]=='I'||x[</a:t>
            </a:r>
            <a:r>
              <a:rPr lang="en-IN" dirty="0" err="1"/>
              <a:t>i</a:t>
            </a:r>
            <a:r>
              <a:rPr lang="en-IN" dirty="0"/>
              <a:t>]=='O'||x[</a:t>
            </a:r>
            <a:r>
              <a:rPr lang="en-IN" dirty="0" err="1"/>
              <a:t>i</a:t>
            </a:r>
            <a:r>
              <a:rPr lang="en-IN" dirty="0"/>
              <a:t>]=='U')</a:t>
            </a:r>
          </a:p>
          <a:p>
            <a:pPr marL="0" indent="0">
              <a:buNone/>
            </a:pPr>
            <a:r>
              <a:rPr lang="en-IN" dirty="0"/>
              <a:t>	   {</a:t>
            </a:r>
          </a:p>
          <a:p>
            <a:pPr marL="0" indent="0">
              <a:buNone/>
            </a:pPr>
            <a:r>
              <a:rPr lang="en-IN" dirty="0"/>
              <a:t>		count++;</a:t>
            </a:r>
          </a:p>
          <a:p>
            <a:pPr marL="0" indent="0">
              <a:buNone/>
            </a:pPr>
            <a:r>
              <a:rPr lang="en-IN" dirty="0"/>
              <a:t>	    }</a:t>
            </a:r>
          </a:p>
          <a:p>
            <a:pPr marL="0" indent="0">
              <a:buNone/>
            </a:pPr>
            <a:r>
              <a:rPr lang="en-IN" dirty="0"/>
              <a:t>	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Number of vowels in the string are:%</a:t>
            </a:r>
            <a:r>
              <a:rPr lang="en-IN" dirty="0" err="1"/>
              <a:t>d",count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8973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2000" b="1" dirty="0"/>
              <a:t>WAP to traverse all characters of a given string using pointer to character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*g="C Programming";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length=0,i=0;</a:t>
            </a:r>
          </a:p>
          <a:p>
            <a:pPr marL="0" indent="0">
              <a:buNone/>
            </a:pPr>
            <a:r>
              <a:rPr lang="en-IN" dirty="0"/>
              <a:t>    while(*g!='\0')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("%c",*g);//Value at address</a:t>
            </a:r>
          </a:p>
          <a:p>
            <a:pPr marL="0" indent="0">
              <a:buNone/>
            </a:pPr>
            <a:r>
              <a:rPr lang="en-IN" dirty="0"/>
              <a:t>		g++;//Pointer is incremented by 1 after each iteration</a:t>
            </a:r>
          </a:p>
          <a:p>
            <a:pPr marL="0" indent="0">
              <a:buNone/>
            </a:pPr>
            <a:r>
              <a:rPr lang="en-IN" dirty="0"/>
              <a:t>		length++;//Variable for counting length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nLength</a:t>
            </a:r>
            <a:r>
              <a:rPr lang="en-IN" dirty="0"/>
              <a:t> of the string is:%</a:t>
            </a:r>
            <a:r>
              <a:rPr lang="en-IN" dirty="0" err="1"/>
              <a:t>d",length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2534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>
            <a:noAutofit/>
          </a:bodyPr>
          <a:lstStyle/>
          <a:p>
            <a:r>
              <a:rPr lang="en-IN" sz="2000" b="1" dirty="0"/>
              <a:t>WAP to count total no. of characters and words in a given string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x[100];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=0,length=0,c=0,w=1;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String:");</a:t>
            </a:r>
          </a:p>
          <a:p>
            <a:pPr marL="0" indent="0">
              <a:buNone/>
            </a:pPr>
            <a:r>
              <a:rPr lang="en-IN" dirty="0"/>
              <a:t>	gets(x);</a:t>
            </a:r>
          </a:p>
          <a:p>
            <a:pPr marL="0" indent="0">
              <a:buNone/>
            </a:pPr>
            <a:r>
              <a:rPr lang="en-IN" dirty="0"/>
              <a:t>	while(x[</a:t>
            </a:r>
            <a:r>
              <a:rPr lang="en-IN" dirty="0" err="1"/>
              <a:t>i</a:t>
            </a:r>
            <a:r>
              <a:rPr lang="en-IN" dirty="0"/>
              <a:t>]!='\0')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		if(x[</a:t>
            </a:r>
            <a:r>
              <a:rPr lang="en-IN" dirty="0" err="1"/>
              <a:t>i</a:t>
            </a:r>
            <a:r>
              <a:rPr lang="en-IN" dirty="0"/>
              <a:t>]==' ' &amp;&amp; x[i+1]!=' ')</a:t>
            </a:r>
          </a:p>
          <a:p>
            <a:pPr marL="0" indent="0">
              <a:buNone/>
            </a:pPr>
            <a:r>
              <a:rPr lang="en-IN" dirty="0"/>
              <a:t>		 {</a:t>
            </a:r>
          </a:p>
          <a:p>
            <a:pPr marL="0" indent="0">
              <a:buNone/>
            </a:pPr>
            <a:r>
              <a:rPr lang="en-IN" dirty="0"/>
              <a:t>		     w++;</a:t>
            </a:r>
          </a:p>
          <a:p>
            <a:pPr marL="0" indent="0">
              <a:buNone/>
            </a:pPr>
            <a:r>
              <a:rPr lang="en-IN" dirty="0"/>
              <a:t>		 }</a:t>
            </a:r>
          </a:p>
          <a:p>
            <a:pPr marL="0" indent="0">
              <a:buNone/>
            </a:pPr>
            <a:r>
              <a:rPr lang="en-IN" dirty="0"/>
              <a:t>		 </a:t>
            </a:r>
            <a:r>
              <a:rPr lang="en-IN" dirty="0" err="1"/>
              <a:t>c++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	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	    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Total number of characters are:%d, and no. of words are:%d",</a:t>
            </a:r>
            <a:r>
              <a:rPr lang="en-IN" dirty="0" err="1"/>
              <a:t>c,w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775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b="1" dirty="0"/>
              <a:t>WAP to demonstrate array of strings in C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names[5][10];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i,n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number of students:");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fflush</a:t>
            </a:r>
            <a:r>
              <a:rPr lang="en-IN" dirty="0"/>
              <a:t>(</a:t>
            </a:r>
            <a:r>
              <a:rPr lang="en-IN" dirty="0" err="1"/>
              <a:t>stdin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("\n Enter the name of student %d: ",i+1);</a:t>
            </a:r>
          </a:p>
          <a:p>
            <a:pPr marL="0" indent="0">
              <a:buNone/>
            </a:pPr>
            <a:r>
              <a:rPr lang="en-IN" dirty="0"/>
              <a:t>		gets(names[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Names of the students are:\n");</a:t>
            </a:r>
          </a:p>
          <a:p>
            <a:pPr marL="0" indent="0">
              <a:buNone/>
            </a:pPr>
            <a:r>
              <a:rPr lang="en-IN" dirty="0"/>
              <a:t>	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puts(names[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0540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/>
              <a:t>WAP to traverse a string character by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30155"/>
            <a:ext cx="8229600" cy="55182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char  name[]="Hello  World"; //string char array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</a:t>
            </a:r>
          </a:p>
          <a:p>
            <a:pPr marL="0" indent="0">
              <a:buNone/>
            </a:pPr>
            <a:r>
              <a:rPr lang="en-IN" dirty="0"/>
              <a:t> while(name[</a:t>
            </a:r>
            <a:r>
              <a:rPr lang="en-IN" dirty="0" err="1"/>
              <a:t>i</a:t>
            </a:r>
            <a:r>
              <a:rPr lang="en-IN" dirty="0"/>
              <a:t>]!='\0') //</a:t>
            </a:r>
            <a:r>
              <a:rPr lang="en-IN" dirty="0" err="1"/>
              <a:t>untill</a:t>
            </a:r>
            <a:r>
              <a:rPr lang="en-IN" dirty="0"/>
              <a:t> null character</a:t>
            </a:r>
          </a:p>
          <a:p>
            <a:pPr marL="0" indent="0">
              <a:buNone/>
            </a:pPr>
            <a:r>
              <a:rPr lang="en-IN" dirty="0"/>
              <a:t>  {         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("%c\n", name[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  }//end while</a:t>
            </a:r>
          </a:p>
          <a:p>
            <a:pPr marL="0" indent="0">
              <a:buNone/>
            </a:pPr>
            <a:r>
              <a:rPr lang="en-IN" dirty="0"/>
              <a:t>}//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5554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2000" b="1" dirty="0"/>
              <a:t>WAP to replace all spaces in a given string with ‘$’[Example for character replacement]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x[100];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string:");</a:t>
            </a:r>
          </a:p>
          <a:p>
            <a:pPr marL="0" indent="0">
              <a:buNone/>
            </a:pPr>
            <a:r>
              <a:rPr lang="en-IN" dirty="0"/>
              <a:t>	gets(x);</a:t>
            </a:r>
          </a:p>
          <a:p>
            <a:pPr marL="0" indent="0">
              <a:buNone/>
            </a:pPr>
            <a:r>
              <a:rPr lang="en-IN" dirty="0"/>
              <a:t>	while(x[</a:t>
            </a:r>
            <a:r>
              <a:rPr lang="en-IN" dirty="0" err="1"/>
              <a:t>i</a:t>
            </a:r>
            <a:r>
              <a:rPr lang="en-IN" dirty="0"/>
              <a:t>]!='\0')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      if(x[</a:t>
            </a:r>
            <a:r>
              <a:rPr lang="en-IN" dirty="0" err="1"/>
              <a:t>i</a:t>
            </a:r>
            <a:r>
              <a:rPr lang="en-IN" dirty="0"/>
              <a:t>]==' ')</a:t>
            </a:r>
          </a:p>
          <a:p>
            <a:pPr marL="0" indent="0">
              <a:buNone/>
            </a:pPr>
            <a:r>
              <a:rPr lang="en-IN" dirty="0"/>
              <a:t>      {</a:t>
            </a:r>
          </a:p>
          <a:p>
            <a:pPr marL="0" indent="0">
              <a:buNone/>
            </a:pPr>
            <a:r>
              <a:rPr lang="en-IN" dirty="0"/>
              <a:t>      	x[</a:t>
            </a:r>
            <a:r>
              <a:rPr lang="en-IN" dirty="0" err="1"/>
              <a:t>i</a:t>
            </a:r>
            <a:r>
              <a:rPr lang="en-IN" dirty="0"/>
              <a:t>]='$';//Character replacement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("\n String after character replacement is:%</a:t>
            </a:r>
            <a:r>
              <a:rPr lang="en-IN" dirty="0" err="1"/>
              <a:t>s",x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391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What is the Format </a:t>
            </a:r>
            <a:r>
              <a:rPr lang="en-US" b="1" dirty="0" err="1"/>
              <a:t>specifier</a:t>
            </a:r>
            <a:r>
              <a:rPr lang="en-US" b="1" dirty="0"/>
              <a:t> used to print a String or Character array in C </a:t>
            </a:r>
            <a:r>
              <a:rPr lang="en-US" b="1" dirty="0" err="1"/>
              <a:t>Printf</a:t>
            </a:r>
            <a:r>
              <a:rPr lang="en-US" b="1" dirty="0"/>
              <a:t> or </a:t>
            </a:r>
            <a:r>
              <a:rPr lang="en-US" b="1" dirty="0" err="1"/>
              <a:t>Scanf</a:t>
            </a:r>
            <a:r>
              <a:rPr lang="en-US" b="1" dirty="0"/>
              <a:t> function.?</a:t>
            </a:r>
          </a:p>
          <a:p>
            <a:pPr>
              <a:buNone/>
            </a:pPr>
            <a:r>
              <a:rPr lang="en-US" dirty="0"/>
              <a:t>A) %c</a:t>
            </a:r>
          </a:p>
          <a:p>
            <a:pPr>
              <a:buNone/>
            </a:pPr>
            <a:r>
              <a:rPr lang="en-US" dirty="0"/>
              <a:t>B) %C</a:t>
            </a:r>
          </a:p>
          <a:p>
            <a:pPr>
              <a:buNone/>
            </a:pPr>
            <a:r>
              <a:rPr lang="en-US" dirty="0"/>
              <a:t>C) %s</a:t>
            </a:r>
          </a:p>
          <a:p>
            <a:pPr>
              <a:buNone/>
            </a:pPr>
            <a:r>
              <a:rPr lang="en-US" dirty="0"/>
              <a:t>D) %w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They are defined as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</a:t>
            </a:r>
            <a:r>
              <a:rPr lang="en-US" dirty="0">
                <a:latin typeface="Lucida Console" pitchFamily="49" charset="0"/>
              </a:rPr>
              <a:t>   </a:t>
            </a:r>
            <a:r>
              <a:rPr lang="en-US" sz="2400" dirty="0">
                <a:solidFill>
                  <a:srgbClr val="C00000"/>
                </a:solidFill>
                <a:latin typeface="Lucida Console" pitchFamily="49" charset="0"/>
              </a:rPr>
              <a:t>char </a:t>
            </a:r>
            <a:r>
              <a:rPr lang="en-US" sz="2400" dirty="0" err="1">
                <a:solidFill>
                  <a:srgbClr val="C00000"/>
                </a:solidFill>
                <a:latin typeface="Lucida Console" pitchFamily="49" charset="0"/>
              </a:rPr>
              <a:t>array_name</a:t>
            </a:r>
            <a:r>
              <a:rPr lang="en-US" sz="2400" dirty="0">
                <a:solidFill>
                  <a:srgbClr val="C00000"/>
                </a:solidFill>
                <a:latin typeface="Lucida Console" pitchFamily="49" charset="0"/>
              </a:rPr>
              <a:t>[size];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2400" dirty="0">
                <a:latin typeface="Lucida Console" pitchFamily="49" charset="0"/>
              </a:rPr>
              <a:t>      e.g. char </a:t>
            </a:r>
            <a:r>
              <a:rPr lang="en-US" sz="2400" dirty="0" err="1">
                <a:latin typeface="Lucida Console" pitchFamily="49" charset="0"/>
              </a:rPr>
              <a:t>carname</a:t>
            </a:r>
            <a:r>
              <a:rPr lang="en-US" sz="2400" dirty="0">
                <a:latin typeface="Lucida Console" pitchFamily="49" charset="0"/>
              </a:rPr>
              <a:t>[30];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2400" dirty="0">
                <a:latin typeface="Lucida Console" pitchFamily="49" charset="0"/>
              </a:rPr>
              <a:t>		</a:t>
            </a:r>
          </a:p>
          <a:p>
            <a:pPr>
              <a:defRPr/>
            </a:pPr>
            <a:r>
              <a:rPr lang="en-US" dirty="0"/>
              <a:t>It defines an array name and reserves 30 bytes for storing characters and single character consumes 1 bytes each.</a:t>
            </a:r>
          </a:p>
          <a:p>
            <a:pPr>
              <a:defRPr/>
            </a:pPr>
            <a:r>
              <a:rPr lang="en-US" dirty="0"/>
              <a:t>Since the last byte is used for storing null character so total number of character specified by the user cannot exceed </a:t>
            </a:r>
            <a:r>
              <a:rPr lang="en-US" b="1" dirty="0">
                <a:solidFill>
                  <a:schemeClr val="tx2"/>
                </a:solidFill>
              </a:rPr>
              <a:t>29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What is the output of C Program with arrays?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err="1"/>
              <a:t>int</a:t>
            </a:r>
            <a:r>
              <a:rPr lang="en-US" b="1" dirty="0"/>
              <a:t> main()</a:t>
            </a:r>
          </a:p>
          <a:p>
            <a:pPr>
              <a:buNone/>
            </a:pPr>
            <a:r>
              <a:rPr lang="en-US" b="1" dirty="0"/>
              <a:t> {</a:t>
            </a:r>
          </a:p>
          <a:p>
            <a:pPr>
              <a:buNone/>
            </a:pPr>
            <a:r>
              <a:rPr lang="en-US" b="1" dirty="0"/>
              <a:t> char </a:t>
            </a:r>
            <a:r>
              <a:rPr lang="en-US" b="1" dirty="0" err="1"/>
              <a:t>str</a:t>
            </a:r>
            <a:r>
              <a:rPr lang="en-US" b="1" dirty="0"/>
              <a:t>[]={"C","A","T","\0"}; </a:t>
            </a:r>
          </a:p>
          <a:p>
            <a:pPr>
              <a:buNone/>
            </a:pPr>
            <a:r>
              <a:rPr lang="en-US" b="1" dirty="0" err="1"/>
              <a:t>printf</a:t>
            </a:r>
            <a:r>
              <a:rPr lang="en-US" b="1" dirty="0"/>
              <a:t>("%</a:t>
            </a:r>
            <a:r>
              <a:rPr lang="en-US" b="1" dirty="0" err="1"/>
              <a:t>s",str</a:t>
            </a:r>
            <a:r>
              <a:rPr lang="en-US" b="1" dirty="0"/>
              <a:t>);</a:t>
            </a:r>
          </a:p>
          <a:p>
            <a:pPr>
              <a:buNone/>
            </a:pPr>
            <a:r>
              <a:rPr lang="en-US" b="1" dirty="0"/>
              <a:t> return 0;</a:t>
            </a:r>
          </a:p>
          <a:p>
            <a:pPr>
              <a:buNone/>
            </a:pPr>
            <a:r>
              <a:rPr lang="en-US" b="1" dirty="0"/>
              <a:t> }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A) C</a:t>
            </a:r>
          </a:p>
          <a:p>
            <a:pPr>
              <a:buNone/>
            </a:pPr>
            <a:r>
              <a:rPr lang="en-US" dirty="0"/>
              <a:t>B) CAT</a:t>
            </a:r>
          </a:p>
          <a:p>
            <a:pPr>
              <a:buNone/>
            </a:pPr>
            <a:r>
              <a:rPr lang="en-US" dirty="0"/>
              <a:t>C) CAT\0</a:t>
            </a:r>
          </a:p>
          <a:p>
            <a:pPr>
              <a:buNone/>
            </a:pPr>
            <a:r>
              <a:rPr lang="en-US" dirty="0"/>
              <a:t>D) Compiler error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What is the output of C program with strings.? </a:t>
            </a:r>
          </a:p>
          <a:p>
            <a:pPr>
              <a:buNone/>
            </a:pPr>
            <a:r>
              <a:rPr lang="en-US" b="1" dirty="0" err="1"/>
              <a:t>int</a:t>
            </a:r>
            <a:r>
              <a:rPr lang="en-US" b="1" dirty="0"/>
              <a:t> main() </a:t>
            </a:r>
          </a:p>
          <a:p>
            <a:pPr>
              <a:buNone/>
            </a:pPr>
            <a:r>
              <a:rPr lang="en-US" b="1" dirty="0"/>
              <a:t>{</a:t>
            </a:r>
          </a:p>
          <a:p>
            <a:pPr>
              <a:buNone/>
            </a:pPr>
            <a:r>
              <a:rPr lang="en-US" b="1" dirty="0"/>
              <a:t> char str1[]="JOHN"; </a:t>
            </a:r>
          </a:p>
          <a:p>
            <a:pPr>
              <a:buNone/>
            </a:pPr>
            <a:r>
              <a:rPr lang="en-US" b="1" dirty="0"/>
              <a:t>char str2[20];</a:t>
            </a:r>
          </a:p>
          <a:p>
            <a:pPr>
              <a:buNone/>
            </a:pPr>
            <a:r>
              <a:rPr lang="en-US" b="1" dirty="0"/>
              <a:t> str2= str1;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err="1"/>
              <a:t>printf</a:t>
            </a:r>
            <a:r>
              <a:rPr lang="en-US" b="1" dirty="0"/>
              <a:t>("%s",str2); </a:t>
            </a:r>
          </a:p>
          <a:p>
            <a:pPr>
              <a:buNone/>
            </a:pPr>
            <a:r>
              <a:rPr lang="en-US" b="1" dirty="0"/>
              <a:t>return 0; </a:t>
            </a:r>
          </a:p>
          <a:p>
            <a:pPr>
              <a:buNone/>
            </a:pPr>
            <a:r>
              <a:rPr lang="en-US" b="1" dirty="0"/>
              <a:t>} </a:t>
            </a:r>
          </a:p>
          <a:p>
            <a:pPr>
              <a:buNone/>
            </a:pPr>
            <a:r>
              <a:rPr lang="en-US" dirty="0"/>
              <a:t>A) JOHN</a:t>
            </a:r>
          </a:p>
          <a:p>
            <a:pPr>
              <a:buNone/>
            </a:pPr>
            <a:r>
              <a:rPr lang="en-US" dirty="0"/>
              <a:t>B) J</a:t>
            </a:r>
          </a:p>
          <a:p>
            <a:pPr>
              <a:buNone/>
            </a:pPr>
            <a:r>
              <a:rPr lang="en-US" dirty="0"/>
              <a:t>C) JOHN\0</a:t>
            </a:r>
          </a:p>
          <a:p>
            <a:pPr>
              <a:buNone/>
            </a:pPr>
            <a:r>
              <a:rPr lang="en-US" dirty="0"/>
              <a:t>D) Compiler error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3300" b="1" dirty="0"/>
              <a:t>What is the output of C Program with String Pointer?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err="1"/>
              <a:t>int</a:t>
            </a:r>
            <a:r>
              <a:rPr lang="en-US" b="1" dirty="0"/>
              <a:t> main()</a:t>
            </a:r>
          </a:p>
          <a:p>
            <a:pPr>
              <a:buNone/>
            </a:pPr>
            <a:r>
              <a:rPr lang="en-US" b="1" dirty="0"/>
              <a:t> {</a:t>
            </a:r>
          </a:p>
          <a:p>
            <a:pPr>
              <a:buNone/>
            </a:pPr>
            <a:r>
              <a:rPr lang="en-US" b="1" dirty="0"/>
              <a:t> char country[]="BRAZIL"; </a:t>
            </a:r>
          </a:p>
          <a:p>
            <a:pPr>
              <a:buNone/>
            </a:pPr>
            <a:r>
              <a:rPr lang="en-US" b="1" dirty="0"/>
              <a:t>char *</a:t>
            </a:r>
            <a:r>
              <a:rPr lang="en-US" b="1" dirty="0" err="1"/>
              <a:t>ptr</a:t>
            </a:r>
            <a:r>
              <a:rPr lang="en-US" b="1" dirty="0"/>
              <a:t>; </a:t>
            </a:r>
            <a:r>
              <a:rPr lang="en-US" b="1" dirty="0" err="1"/>
              <a:t>ptr</a:t>
            </a:r>
            <a:r>
              <a:rPr lang="en-US" b="1" dirty="0"/>
              <a:t>=country; </a:t>
            </a:r>
          </a:p>
          <a:p>
            <a:pPr>
              <a:buNone/>
            </a:pPr>
            <a:r>
              <a:rPr lang="en-US" b="1" dirty="0"/>
              <a:t>while(*</a:t>
            </a:r>
            <a:r>
              <a:rPr lang="en-US" b="1" dirty="0" err="1"/>
              <a:t>ptr</a:t>
            </a:r>
            <a:r>
              <a:rPr lang="en-US" b="1" dirty="0"/>
              <a:t> != '\0')</a:t>
            </a:r>
          </a:p>
          <a:p>
            <a:pPr>
              <a:buNone/>
            </a:pPr>
            <a:r>
              <a:rPr lang="en-US" b="1" dirty="0"/>
              <a:t> {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err="1"/>
              <a:t>printf</a:t>
            </a:r>
            <a:r>
              <a:rPr lang="en-US" b="1" dirty="0"/>
              <a:t>("%c", *</a:t>
            </a:r>
            <a:r>
              <a:rPr lang="en-US" b="1" dirty="0" err="1"/>
              <a:t>ptr</a:t>
            </a:r>
            <a:r>
              <a:rPr lang="en-US" b="1" dirty="0"/>
              <a:t>);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err="1"/>
              <a:t>ptr</a:t>
            </a:r>
            <a:r>
              <a:rPr lang="en-US" b="1" dirty="0"/>
              <a:t>++; </a:t>
            </a:r>
          </a:p>
          <a:p>
            <a:pPr>
              <a:buNone/>
            </a:pPr>
            <a:r>
              <a:rPr lang="en-US" b="1" dirty="0"/>
              <a:t>}</a:t>
            </a:r>
          </a:p>
          <a:p>
            <a:pPr>
              <a:buNone/>
            </a:pPr>
            <a:r>
              <a:rPr lang="en-US" b="1" dirty="0"/>
              <a:t> return 0; </a:t>
            </a:r>
          </a:p>
          <a:p>
            <a:pPr>
              <a:buNone/>
            </a:pPr>
            <a:r>
              <a:rPr lang="en-US" b="1" dirty="0"/>
              <a:t>} </a:t>
            </a:r>
          </a:p>
          <a:p>
            <a:pPr>
              <a:buNone/>
            </a:pPr>
            <a:r>
              <a:rPr lang="en-US" dirty="0"/>
              <a:t>A) B</a:t>
            </a:r>
          </a:p>
          <a:p>
            <a:pPr>
              <a:buNone/>
            </a:pPr>
            <a:r>
              <a:rPr lang="en-US" dirty="0"/>
              <a:t>B) BRAZIL</a:t>
            </a:r>
          </a:p>
          <a:p>
            <a:pPr>
              <a:buNone/>
            </a:pPr>
            <a:r>
              <a:rPr lang="en-US" dirty="0"/>
              <a:t>C) Compiler error</a:t>
            </a:r>
          </a:p>
          <a:p>
            <a:pPr>
              <a:buNone/>
            </a:pPr>
            <a:r>
              <a:rPr lang="en-US" dirty="0"/>
              <a:t>D) None of the above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Initialization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String Initialization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Two ways: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Define as a character array or a variable of type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char *</a:t>
            </a:r>
          </a:p>
          <a:p>
            <a:pPr lvl="3"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char color[] = "blue"; //char array</a:t>
            </a:r>
          </a:p>
          <a:p>
            <a:pPr lvl="2">
              <a:buNone/>
            </a:pPr>
            <a:r>
              <a:rPr lang="en-US" sz="2200" dirty="0">
                <a:latin typeface="Lucida Console" pitchFamily="49" charset="0"/>
              </a:rPr>
              <a:t>Or </a:t>
            </a:r>
            <a:r>
              <a:rPr lang="en-US" sz="1800" dirty="0">
                <a:latin typeface="Lucida Console" pitchFamily="49" charset="0"/>
              </a:rPr>
              <a:t>char color[] = { 'b', 'l', 'u', 'e', '\0' };</a:t>
            </a:r>
          </a:p>
          <a:p>
            <a:pPr lvl="3">
              <a:buNone/>
            </a:pPr>
            <a:r>
              <a:rPr lang="en-US" sz="1800" dirty="0">
                <a:latin typeface="Lucida Console" pitchFamily="49" charset="0"/>
              </a:rPr>
              <a:t>char *</a:t>
            </a:r>
            <a:r>
              <a:rPr lang="en-US" sz="1800" dirty="0" err="1">
                <a:latin typeface="Lucida Console" pitchFamily="49" charset="0"/>
              </a:rPr>
              <a:t>colorPtr</a:t>
            </a:r>
            <a:r>
              <a:rPr lang="en-US" sz="1800" dirty="0">
                <a:latin typeface="Lucida Console" pitchFamily="49" charset="0"/>
              </a:rPr>
              <a:t> = "blue"; //pointer variable</a:t>
            </a:r>
            <a:endParaRPr lang="en-US" sz="1800" dirty="0">
              <a:solidFill>
                <a:schemeClr val="accent1"/>
              </a:solidFill>
              <a:latin typeface="Lucida Console" pitchFamily="49" charset="0"/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Remember that strings represented as character arrays end with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'\0'</a:t>
            </a:r>
          </a:p>
          <a:p>
            <a:pPr lvl="2"/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color</a:t>
            </a:r>
            <a:r>
              <a:rPr lang="en-US" dirty="0">
                <a:solidFill>
                  <a:schemeClr val="accent1"/>
                </a:solidFill>
              </a:rPr>
              <a:t> has 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5 elements</a:t>
            </a:r>
          </a:p>
          <a:p>
            <a:endParaRPr lang="en-US" sz="2600" dirty="0">
              <a:solidFill>
                <a:schemeClr val="accent1"/>
              </a:solidFill>
              <a:latin typeface="Lucida Console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397597"/>
              </p:ext>
            </p:extLst>
          </p:nvPr>
        </p:nvGraphicFramePr>
        <p:xfrm>
          <a:off x="348209" y="5517232"/>
          <a:ext cx="40797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5696" y="5877272"/>
            <a:ext cx="9361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Lucida Console" pitchFamily="49" charset="0"/>
              </a:rPr>
              <a:t>color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46375"/>
              </p:ext>
            </p:extLst>
          </p:nvPr>
        </p:nvGraphicFramePr>
        <p:xfrm>
          <a:off x="4716016" y="5517232"/>
          <a:ext cx="40797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88024" y="63720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Lucida Console" pitchFamily="49" charset="0"/>
              </a:rPr>
              <a:t>*</a:t>
            </a:r>
            <a:r>
              <a:rPr lang="en-US" dirty="0" err="1">
                <a:solidFill>
                  <a:schemeClr val="accent1"/>
                </a:solidFill>
                <a:latin typeface="Lucida Console" pitchFamily="49" charset="0"/>
              </a:rPr>
              <a:t>colorPtr</a:t>
            </a:r>
            <a:endParaRPr lang="en-US" dirty="0">
              <a:solidFill>
                <a:schemeClr val="accent1"/>
              </a:solidFill>
              <a:latin typeface="Lucida Console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0232" y="5877272"/>
            <a:ext cx="151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Lucida Console" pitchFamily="49" charset="0"/>
              </a:rPr>
              <a:t>Temporary 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6228184" y="6246604"/>
            <a:ext cx="432048" cy="310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45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Inputting strings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Use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scanf.</a:t>
            </a:r>
          </a:p>
          <a:p>
            <a:pPr lvl="3"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scanf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("%s", word);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Copies input into 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word[]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Do not need </a:t>
            </a:r>
            <a:r>
              <a:rPr lang="en-US" sz="1800" b="1" dirty="0">
                <a:solidFill>
                  <a:schemeClr val="accent1"/>
                </a:solidFill>
                <a:latin typeface="Lucida Console" pitchFamily="49" charset="0"/>
              </a:rPr>
              <a:t>&amp;</a:t>
            </a:r>
            <a:r>
              <a:rPr lang="en-US" b="1" dirty="0">
                <a:solidFill>
                  <a:schemeClr val="accent1"/>
                </a:solidFill>
              </a:rPr>
              <a:t> (because a string is a pointer)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Remember to leave last place in the array for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'\0‘.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Because array knows no bounds the string written beyond char array size will </a:t>
            </a:r>
            <a:r>
              <a:rPr lang="en-US" b="1" dirty="0">
                <a:solidFill>
                  <a:schemeClr val="tx2"/>
                </a:solidFill>
              </a:rPr>
              <a:t>overwrite</a:t>
            </a:r>
            <a:r>
              <a:rPr lang="en-US" dirty="0">
                <a:solidFill>
                  <a:schemeClr val="accent1"/>
                </a:solidFill>
              </a:rPr>
              <a:t> the data in memory.</a:t>
            </a:r>
          </a:p>
          <a:p>
            <a:r>
              <a:rPr lang="en-US" dirty="0">
                <a:solidFill>
                  <a:schemeClr val="accent1"/>
                </a:solidFill>
              </a:rPr>
              <a:t>Displaying strings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Use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printf.</a:t>
            </a:r>
          </a:p>
          <a:p>
            <a:pPr lvl="3"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printf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("%s", word);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84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4572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#include </a:t>
            </a:r>
            <a:r>
              <a:rPr lang="en-US" dirty="0"/>
              <a:t>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defRPr/>
            </a:pP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 main()</a:t>
            </a:r>
          </a:p>
          <a:p>
            <a:pPr>
              <a:defRPr/>
            </a:pPr>
            <a:r>
              <a:rPr lang="en-US" dirty="0"/>
              <a:t>{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 char</a:t>
            </a:r>
            <a:r>
              <a:rPr lang="en-US" dirty="0"/>
              <a:t> </a:t>
            </a:r>
            <a:r>
              <a:rPr lang="en-US" dirty="0" err="1"/>
              <a:t>carname</a:t>
            </a:r>
            <a:r>
              <a:rPr lang="en-US" dirty="0"/>
              <a:t>[20]; </a:t>
            </a:r>
            <a:r>
              <a:rPr lang="en-US" dirty="0">
                <a:solidFill>
                  <a:srgbClr val="00B050"/>
                </a:solidFill>
              </a:rPr>
              <a:t>//string char array</a:t>
            </a:r>
          </a:p>
          <a:p>
            <a:pPr>
              <a:defRPr/>
            </a:pPr>
            <a:r>
              <a:rPr lang="en-US" dirty="0"/>
              <a:t> printf(</a:t>
            </a:r>
            <a:r>
              <a:rPr lang="en-US" dirty="0">
                <a:solidFill>
                  <a:schemeClr val="accent2"/>
                </a:solidFill>
              </a:rPr>
              <a:t>“Enter the name of your car: "</a:t>
            </a:r>
            <a:r>
              <a:rPr lang="en-US" dirty="0"/>
              <a:t>);</a:t>
            </a:r>
          </a:p>
          <a:p>
            <a:pPr>
              <a:defRPr/>
            </a:pPr>
            <a:r>
              <a:rPr lang="en-US" dirty="0"/>
              <a:t> scanf(</a:t>
            </a:r>
            <a:r>
              <a:rPr lang="en-US" dirty="0">
                <a:solidFill>
                  <a:schemeClr val="accent2"/>
                </a:solidFill>
              </a:rPr>
              <a:t>"%s"</a:t>
            </a:r>
            <a:r>
              <a:rPr lang="en-US" dirty="0"/>
              <a:t>, </a:t>
            </a:r>
            <a:r>
              <a:rPr lang="en-US" dirty="0" err="1"/>
              <a:t>carname</a:t>
            </a:r>
            <a:r>
              <a:rPr lang="en-US" dirty="0"/>
              <a:t>);</a:t>
            </a:r>
            <a:r>
              <a:rPr lang="en-US" dirty="0">
                <a:solidFill>
                  <a:srgbClr val="00B050"/>
                </a:solidFill>
              </a:rPr>
              <a:t>// to display the input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“\</a:t>
            </a:r>
            <a:r>
              <a:rPr lang="en-US" dirty="0" err="1">
                <a:solidFill>
                  <a:schemeClr val="accent2"/>
                </a:solidFill>
              </a:rPr>
              <a:t>nName</a:t>
            </a:r>
            <a:r>
              <a:rPr lang="en-US" dirty="0">
                <a:solidFill>
                  <a:schemeClr val="accent2"/>
                </a:solidFill>
              </a:rPr>
              <a:t> of car is %s”</a:t>
            </a:r>
            <a:r>
              <a:rPr lang="en-US" dirty="0"/>
              <a:t>, </a:t>
            </a:r>
            <a:r>
              <a:rPr lang="en-US" dirty="0" err="1"/>
              <a:t>carname</a:t>
            </a:r>
            <a:r>
              <a:rPr lang="en-US" dirty="0"/>
              <a:t>);</a:t>
            </a:r>
          </a:p>
          <a:p>
            <a:pPr>
              <a:defRPr/>
            </a:pPr>
            <a:r>
              <a:rPr lang="en-US" dirty="0"/>
              <a:t>} </a:t>
            </a:r>
            <a:r>
              <a:rPr lang="en-US" dirty="0">
                <a:solidFill>
                  <a:srgbClr val="00B050"/>
                </a:solidFill>
              </a:rPr>
              <a:t>//end main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r>
              <a:rPr lang="en-US" dirty="0"/>
              <a:t>Program to read and display string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0" y="5257800"/>
            <a:ext cx="8686800" cy="1066797"/>
            <a:chOff x="0" y="5257800"/>
            <a:chExt cx="8686800" cy="103704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5257800"/>
              <a:ext cx="6439437" cy="990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Enter the name of your car: XUV500</a:t>
              </a:r>
            </a:p>
            <a:p>
              <a:pPr eaLnBrk="1" hangingPunct="1"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Name of car is XUV500</a:t>
              </a: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660232" y="5286735"/>
              <a:ext cx="2026568" cy="10081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Output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last program will print only a single word not the sentences with white spaces?</a:t>
            </a:r>
          </a:p>
          <a:p>
            <a:r>
              <a:rPr lang="en-US" dirty="0"/>
              <a:t>That is if input is</a:t>
            </a:r>
          </a:p>
          <a:p>
            <a:pPr>
              <a:buNone/>
            </a:pPr>
            <a:r>
              <a:rPr lang="en-US" dirty="0"/>
              <a:t>		 </a:t>
            </a:r>
            <a:r>
              <a:rPr lang="en-US" sz="2800" dirty="0"/>
              <a:t>Lovely Professional University </a:t>
            </a:r>
          </a:p>
          <a:p>
            <a:r>
              <a:rPr lang="en-US" dirty="0"/>
              <a:t>Output will be:</a:t>
            </a:r>
          </a:p>
          <a:p>
            <a:pPr lvl="1">
              <a:buNone/>
            </a:pPr>
            <a:r>
              <a:rPr lang="en-US" dirty="0"/>
              <a:t>	Lovely</a:t>
            </a:r>
          </a:p>
          <a:p>
            <a:r>
              <a:rPr lang="en-US" dirty="0"/>
              <a:t>So how to print: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800" dirty="0"/>
              <a:t>Lovely Professional University</a:t>
            </a:r>
          </a:p>
        </p:txBody>
      </p:sp>
      <p:pic>
        <p:nvPicPr>
          <p:cNvPr id="6" name="Picture 2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85800"/>
            <a:ext cx="914400" cy="914400"/>
          </a:xfrm>
          <a:prstGeom prst="rect">
            <a:avLst/>
          </a:prstGeom>
          <a:noFill/>
        </p:spPr>
      </p:pic>
      <p:grpSp>
        <p:nvGrpSpPr>
          <p:cNvPr id="2" name="Group 8"/>
          <p:cNvGrpSpPr/>
          <p:nvPr/>
        </p:nvGrpSpPr>
        <p:grpSpPr>
          <a:xfrm>
            <a:off x="6629400" y="3962400"/>
            <a:ext cx="2286000" cy="1219200"/>
            <a:chOff x="6629400" y="3962400"/>
            <a:chExt cx="2286000" cy="1219200"/>
          </a:xfrm>
        </p:grpSpPr>
        <p:sp>
          <p:nvSpPr>
            <p:cNvPr id="7" name="Rectangular Callout 6"/>
            <p:cNvSpPr/>
            <p:nvPr/>
          </p:nvSpPr>
          <p:spPr>
            <a:xfrm>
              <a:off x="6629400" y="3962400"/>
              <a:ext cx="2286000" cy="1219200"/>
            </a:xfrm>
            <a:prstGeom prst="wedgeRectCallout">
              <a:avLst>
                <a:gd name="adj1" fmla="val -77226"/>
                <a:gd name="adj2" fmla="val 104303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05600" y="40386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 gets and puts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</Template>
  <TotalTime>774</TotalTime>
  <Words>4566</Words>
  <Application>Microsoft Office PowerPoint</Application>
  <PresentationFormat>On-screen Show (4:3)</PresentationFormat>
  <Paragraphs>743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Arial Black</vt:lpstr>
      <vt:lpstr>Arial Rounded MT Bold</vt:lpstr>
      <vt:lpstr>Calibri</vt:lpstr>
      <vt:lpstr>Courier New</vt:lpstr>
      <vt:lpstr>Lucida Console</vt:lpstr>
      <vt:lpstr>Times</vt:lpstr>
      <vt:lpstr>Lpu theme final with copyright</vt:lpstr>
      <vt:lpstr>CSE101-Lec#22</vt:lpstr>
      <vt:lpstr>Outline</vt:lpstr>
      <vt:lpstr>Fundamentals of strings</vt:lpstr>
      <vt:lpstr>What is a String??</vt:lpstr>
      <vt:lpstr>String Definition</vt:lpstr>
      <vt:lpstr>String Initialization</vt:lpstr>
      <vt:lpstr>String Input/Output</vt:lpstr>
      <vt:lpstr>PowerPoint Presentation</vt:lpstr>
      <vt:lpstr>How?</vt:lpstr>
      <vt:lpstr>Standard I/O Library Functions </vt:lpstr>
      <vt:lpstr>PowerPoint Presentation</vt:lpstr>
      <vt:lpstr>PowerPoint Presentation</vt:lpstr>
      <vt:lpstr>String Handling Library</vt:lpstr>
      <vt:lpstr>String Manipulation Functions(or Functions in string library)</vt:lpstr>
      <vt:lpstr>More functions in string library</vt:lpstr>
      <vt:lpstr>strcpy() and strncpy() </vt:lpstr>
      <vt:lpstr>Examples</vt:lpstr>
      <vt:lpstr>strcat()</vt:lpstr>
      <vt:lpstr>strncat()</vt:lpstr>
      <vt:lpstr>Examples</vt:lpstr>
      <vt:lpstr>Comparison Functions of the        String Handling Library</vt:lpstr>
      <vt:lpstr>strcmp()</vt:lpstr>
      <vt:lpstr>strncmp()</vt:lpstr>
      <vt:lpstr>Examples</vt:lpstr>
      <vt:lpstr>stricmp()[Ignore case], stricmp will ignore the case</vt:lpstr>
      <vt:lpstr>Determining the length of string</vt:lpstr>
      <vt:lpstr>Example</vt:lpstr>
      <vt:lpstr>strrev()-Example</vt:lpstr>
      <vt:lpstr>strlwr(),strupr()-Examples</vt:lpstr>
      <vt:lpstr>All string operations without inbuilt functions</vt:lpstr>
      <vt:lpstr>WAP to copy one string to another without using strcpy()/or inbuilt function</vt:lpstr>
      <vt:lpstr>WAP to find the length of a string without using strlen()/ or inbuilt function</vt:lpstr>
      <vt:lpstr>WAP to concatenate(or combine) two strings without using strcat/ or inbuilt function</vt:lpstr>
      <vt:lpstr>WAP to compare two strings without using strcmp()/ or inbuilt function</vt:lpstr>
      <vt:lpstr>Dry running</vt:lpstr>
      <vt:lpstr>WAP to display the reverse of a given string without strrev()/ or inbuilt function</vt:lpstr>
      <vt:lpstr>Dry running</vt:lpstr>
      <vt:lpstr>WAP to check whether the given string is palindrome or not(without using strrev()) </vt:lpstr>
      <vt:lpstr>WAP to convert all characters of a given string into uppercase without using strupr()/or inbuilt function</vt:lpstr>
      <vt:lpstr>WAP to convert all characters of a given string into lowercase without using strlwr()/or inbuilt function </vt:lpstr>
      <vt:lpstr>More programs on strings</vt:lpstr>
      <vt:lpstr>WAP to sort the characters of a given string into ascending order </vt:lpstr>
      <vt:lpstr>WAP to count vowels in a given string </vt:lpstr>
      <vt:lpstr>WAP to traverse all characters of a given string using pointer to character </vt:lpstr>
      <vt:lpstr>WAP to count total no. of characters and words in a given string </vt:lpstr>
      <vt:lpstr>WAP to demonstrate array of strings in C </vt:lpstr>
      <vt:lpstr>WAP to traverse a string character by character</vt:lpstr>
      <vt:lpstr>WAP to replace all spaces in a given string with ‘$’[Example for character replacement] </vt:lpstr>
      <vt:lpstr>MCQ</vt:lpstr>
      <vt:lpstr>MCQ</vt:lpstr>
      <vt:lpstr>MCQ</vt:lpstr>
      <vt:lpstr>What is the output of C Program with String Pointer?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</dc:title>
  <dc:creator>sanjeev</dc:creator>
  <cp:lastModifiedBy>SHREY GARG</cp:lastModifiedBy>
  <cp:revision>129</cp:revision>
  <dcterms:created xsi:type="dcterms:W3CDTF">2014-05-22T23:22:20Z</dcterms:created>
  <dcterms:modified xsi:type="dcterms:W3CDTF">2023-05-07T09:49:59Z</dcterms:modified>
</cp:coreProperties>
</file>