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Arial Black"/>
      <p:regular r:id="rId54"/>
    </p:embeddedFont>
    <p:embeddedFont>
      <p:font typeface="Questrial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iris+ROPXXS1+w9uEQo83iSyr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8A5E90-F7EF-44CC-B604-E9F4D61373C9}">
  <a:tblStyle styleId="{248A5E90-F7EF-44CC-B604-E9F4D61373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2646FF45-2318-4E82-B370-0C22BB6EE4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Questrial-regular.fntdata"/><Relationship Id="rId10" Type="http://schemas.openxmlformats.org/officeDocument/2006/relationships/slide" Target="slides/slide4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</a:t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</a:t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</a:t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</a:t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228" name="Google Shape;2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</a:t>
            </a:r>
            <a:endParaRPr/>
          </a:p>
        </p:txBody>
      </p:sp>
      <p:sp>
        <p:nvSpPr>
          <p:cNvPr id="301" name="Google Shape;30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307" name="Google Shape;30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</a:t>
            </a:r>
            <a:endParaRPr/>
          </a:p>
        </p:txBody>
      </p:sp>
      <p:sp>
        <p:nvSpPr>
          <p:cNvPr id="313" name="Google Shape;3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319" name="Google Shape;31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</a:t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Google Shape;17;p56"/>
          <p:cNvSpPr txBox="1"/>
          <p:nvPr>
            <p:ph idx="1" type="body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" type="subTitle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8" name="Google Shape;28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9" name="Google Shape;29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i="0" sz="2000" u="none" cap="none" strike="noStrik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0" name="Google Shape;30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1" name="Google Shape;31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i="0" sz="2000" u="none" cap="none" strike="noStrik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0" i="0" lang="en-IN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6" name="Google Shape;36;p51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 txBox="1"/>
          <p:nvPr>
            <p:ph idx="1" type="body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0" i="0" lang="en-IN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44" name="Google Shape;44;p54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rator.JPG" id="49" name="Google Shape;4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75317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3;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l = i / -2;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k = i % -2;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%d\n", l, k);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Compile time error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-1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1 -1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final value of x in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5 * 9 / 3 + 9;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printf("%d",x);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3.75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Depends on compiler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5.3 % 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printf("Value of x is %d", x);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Value of x is 2.3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Value of x is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Value of x is 0.3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Compile time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a = 10;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double b = 5.6;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c = a + b;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printf("%d", c);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A. 15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B. 16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C. 15.6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D. 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761999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Example(count=1)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+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unary plus is used to show positive value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+count; 	value is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unary minus negates the value of operand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-count; 	value is -1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++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Increment operator is used to increase the operand value by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++count; 	value is 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count++; 	value is 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--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Decrement operator is used to decrease the operand value by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--count; 	value is 1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count--; 	value is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7" name="Google Shape;137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8" name="Google Shape;138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b="1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b="1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74815" y="4953000"/>
              <a:ext cx="615785" cy="564767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indent="-19177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a=1,b=1,c;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 = a++ + b;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printf("%d,%d,%d", a,b,c);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2,1,1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1,2,1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2,1,2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1,1,2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d, a = 1, b = 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d =  a++ + ++b;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 %d %d", d, a, 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4 2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3 1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4 2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 2 3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i++;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y = ++i;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 d\n", x, y);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0,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0,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1,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1,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CSE101-Lec#4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4, y, z;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y = --x;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z = x--;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printf("%d%d%d", x,  y, z);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 2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2 3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3 2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2 3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83" name="Google Shape;183;p20"/>
          <p:cNvGraphicFramePr/>
          <p:nvPr/>
        </p:nvGraphicFramePr>
        <p:xfrm>
          <a:off x="153024" y="1663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325800"/>
                <a:gridCol w="5303125"/>
                <a:gridCol w="2209650"/>
              </a:tblGrid>
              <a:tr h="75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 (a=10 and b=20)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&lt;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less than, checks if the value of left operand is less than the value of right operand, if yes then condition becomes true.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(a &lt; b) value is 1(true)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</a:tr>
              <a:tr h="8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&lt;=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less than or equal to, checks if the value of left operand is less than or equal to the value of right operand, if yes then condition becomes true.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(a &lt;= b) value is 1 (true).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</a:tr>
              <a:tr h="8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&gt;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greater than, checks if the value of left operand is greater than the value of right operand, if yes then condition becomes true.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(a &gt; b) value is 0 (false).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</a:tr>
              <a:tr h="8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&gt;=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greater than or equal to, checks if the value of left operand is greater than or equal to the value of right operand, if yes then condition becomes true.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(a &gt;= b) value is 0 (false).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</a:tr>
              <a:tr h="62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==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 u="none" cap="none" strike="noStrike"/>
                        <a:t>equality ,checks if the value of two operands is equal or not, if yes then condition becomes true.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 u="none" cap="none" strike="noStrike"/>
                        <a:t>(a == b) value is 0 (false).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8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!=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inequality, checks if the value of two operands is equal or not, if values are not equal then condition becomes true.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(a != b) value is 1 (true).</a:t>
                      </a:r>
                      <a:endParaRPr sz="1600" u="none" cap="none" strike="noStrike"/>
                    </a:p>
                  </a:txBody>
                  <a:tcPr marT="25700" marB="25700" marR="25700" marL="2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final value of d in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10, b = 5, c = 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d = b + c == a;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d);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Syntax error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indent="-285750" lvl="1" marL="400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indent="-1397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761999" y="2044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295400"/>
                <a:gridCol w="4191000"/>
                <a:gridCol w="213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&amp;&amp;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Logical AND operator. If both the operands are true then condition becomes true.</a:t>
                      </a:r>
                      <a:endParaRPr sz="1400" u="none" cap="none" strike="noStrike"/>
                    </a:p>
                  </a:txBody>
                  <a:tcPr marT="45325" marB="45325" marR="45325" marL="453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(5&gt;3 &amp;&amp; 5&lt;10) value is 1 (true).</a:t>
                      </a:r>
                      <a:endParaRPr sz="1700" u="none" cap="none" strike="noStrike"/>
                    </a:p>
                  </a:txBody>
                  <a:tcPr marT="45325" marB="45325" marR="45325" marL="453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| |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Logical OR Operator. If any of the two operands is true then condition becomes true.</a:t>
                      </a:r>
                      <a:endParaRPr sz="1400" u="none" cap="none" strike="noStrike"/>
                    </a:p>
                  </a:txBody>
                  <a:tcPr marT="45325" marB="45325" marR="45325" marL="453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(5&gt;3 || 5&lt;2) value is  1 (true).</a:t>
                      </a:r>
                      <a:endParaRPr sz="1700" u="none" cap="none" strike="noStrike"/>
                    </a:p>
                  </a:txBody>
                  <a:tcPr marT="45325" marB="45325" marR="45325" marL="453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!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Logical NOT Operator. Use to reverses the logical state of its operand. If a condition is true then Logical NOT operator will make false.</a:t>
                      </a:r>
                      <a:endParaRPr sz="1400" u="none" cap="none" strike="noStrike"/>
                    </a:p>
                  </a:txBody>
                  <a:tcPr marT="45325" marB="45325" marR="45325" marL="453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!(8==8) value is 0 (false).</a:t>
                      </a:r>
                      <a:endParaRPr sz="1700" u="none" cap="none" strike="noStrike"/>
                    </a:p>
                  </a:txBody>
                  <a:tcPr marT="45325" marB="45325" marR="45325" marL="453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//What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c=a&amp;&amp;b;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printf("%d",c);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0,c=2,d;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d=a&amp;&amp;b||c-2;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printf("%d",d);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t/>
            </a:r>
            <a:endParaRPr sz="2720"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|| z++;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&amp;&amp; z++;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9" name="Google Shape;249;p31"/>
          <p:cNvGraphicFramePr/>
          <p:nvPr/>
        </p:nvGraphicFramePr>
        <p:xfrm>
          <a:off x="761999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143000"/>
                <a:gridCol w="1676400"/>
                <a:gridCol w="4800600"/>
              </a:tblGrid>
              <a:tr h="43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Example(a=4 and b=2)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+=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a=a+b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a=a-b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*=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a=a*b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/=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a=a/b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%=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a=a%b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&lt;&lt;=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a=a&lt;&lt;b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 u="none" cap="none" strike="noStrike"/>
                        <a:t>&lt;&lt;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&gt;&gt;=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a=a&gt;&gt;b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a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 u="none" cap="none" strike="noStrike"/>
                        <a:t>&gt;&gt;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&amp;=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a=a&amp;b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|=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a=a|b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^=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a=a^b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457200" y="457200"/>
            <a:ext cx="8229600" cy="494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b="1" lang="en-IN" sz="2400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3"/>
          <p:cNvGraphicFramePr/>
          <p:nvPr/>
        </p:nvGraphicFramePr>
        <p:xfrm>
          <a:off x="685800" y="3459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 conditional expression,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Condition? Expression1: Expression2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(a&gt;b)? “a is greater”: “b is greater”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35"/>
          <p:cNvGraphicFramePr/>
          <p:nvPr/>
        </p:nvGraphicFramePr>
        <p:xfrm>
          <a:off x="33528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219200"/>
                <a:gridCol w="2346950"/>
                <a:gridCol w="1920250"/>
              </a:tblGrid>
              <a:tr h="36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Example(a=1 and b=0)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&amp;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bitwise AND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|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bitwise OR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^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bitwise XOR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~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bitwise one’s complement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9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&lt;&lt;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bitwise left shift, i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9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&gt;&gt;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bitwise right shift, i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4" name="Google Shape;274;p35"/>
          <p:cNvGraphicFramePr/>
          <p:nvPr/>
        </p:nvGraphicFramePr>
        <p:xfrm>
          <a:off x="5334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{2646FF45-2318-4E82-B370-0C22BB6EE40F}</a:tableStyleId>
              </a:tblPr>
              <a:tblGrid>
                <a:gridCol w="349250"/>
                <a:gridCol w="349250"/>
                <a:gridCol w="624975"/>
                <a:gridCol w="657725"/>
                <a:gridCol w="533400"/>
              </a:tblGrid>
              <a:tr h="4173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Logical Table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47625" marL="47625"/>
                </a:tc>
                <a:tc hMerge="1"/>
                <a:tc hMerge="1"/>
                <a:tc hMerge="1"/>
                <a:tc hMerge="1"/>
              </a:tr>
              <a:tr h="41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a &amp; 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a | b</a:t>
                      </a:r>
                      <a:endParaRPr b="1" sz="17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a ^ b</a:t>
                      </a:r>
                      <a:endParaRPr b="1" sz="17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IN" sz="17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indent="-178435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87" name="Google Shape;287;p37"/>
          <p:cNvSpPr txBox="1"/>
          <p:nvPr>
            <p:ph idx="2" type="body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93" name="Google Shape;29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fmla="val -69649" name="adj1"/>
              <a:gd fmla="val -19765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a=10,b=5;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printf("%d",a&amp;b);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10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5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0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8" name="Google Shape;328;p44"/>
          <p:cNvGraphicFramePr/>
          <p:nvPr/>
        </p:nvGraphicFramePr>
        <p:xfrm>
          <a:off x="685800" y="1645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165850"/>
                <a:gridCol w="3710950"/>
                <a:gridCol w="2895600"/>
              </a:tblGrid>
              <a:tr h="36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 u="none" cap="none" strike="noStrike"/>
                        <a:t> can be used to link the related expressions together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float x= 12.5;      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 int a;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a = (int) x;  value of a is 12.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lang="en-IN" sz="1800" u="sng"/>
              <a:t>COMMA OPERATOR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b="1" lang="en-IN" sz="1800"/>
              <a:t>int a=2, b=3, x=0;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lang="en-IN" sz="1800"/>
              <a:t>		x = (++a, b+=a);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lang="en-IN" sz="1800"/>
              <a:t>		Now, the value of x = 6.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b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i="1" lang="en-IN" sz="2220"/>
              <a:t>sizeof()</a:t>
            </a:r>
            <a:r>
              <a:rPr lang="en-IN" sz="2220"/>
              <a:t> operator.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i="1" lang="en-IN" sz="2220"/>
              <a:t>type cast</a:t>
            </a:r>
            <a:r>
              <a:rPr lang="en-IN" sz="2220"/>
              <a:t> operator.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b="1" lang="en-IN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indent="-514350" lvl="1" marL="9715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004E6C"/>
              </a:solidFill>
            </a:endParaRPr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81" name="Google Shape;81;p5"/>
          <p:cNvGraphicFramePr/>
          <p:nvPr/>
        </p:nvGraphicFramePr>
        <p:xfrm>
          <a:off x="762000" y="281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{248A5E90-F7EF-44CC-B604-E9F4D61373C9}</a:tableStyleId>
              </a:tblPr>
              <a:tblGrid>
                <a:gridCol w="1143000"/>
                <a:gridCol w="3333750"/>
                <a:gridCol w="3143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Operator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Example (a=4 and b=2)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+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Addition of two operands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 + b = 6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-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Subtraction of two operands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 – b = 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*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Multiplication of two operands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 * b = 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/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Division of two operands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 / b = 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%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Modulus gives the remainder after division of two operands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 a % b = 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7" name="Google Shape;87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" name="Google Shape;88;p6"/>
            <p:cNvCxnSpPr>
              <a:stCxn id="87" idx="7"/>
            </p:cNvCxnSpPr>
            <p:nvPr/>
          </p:nvCxnSpPr>
          <p:spPr>
            <a:xfrm flipH="1" rot="10800000">
              <a:off x="6582520" y="3352836"/>
              <a:ext cx="732600" cy="726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89" name="Google Shape;89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b="1"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b="1"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b="1"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t/>
            </a:r>
            <a:endParaRPr sz="2220"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9" name="Google Shape;99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the following C code?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-3;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k = i % 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printf("%d\n", k);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Compile time error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 None of these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2014-05-05T10:17:14Z</dcterms:created>
  <dc:creator>Aman</dc:creator>
</cp:coreProperties>
</file>